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648" r:id="rId1"/>
    <p:sldMasterId id="2147483651" r:id="rId2"/>
  </p:sldMasterIdLst>
  <p:notesMasterIdLst>
    <p:notesMasterId r:id="rId30"/>
  </p:notesMasterIdLst>
  <p:sldIdLst>
    <p:sldId id="261" r:id="rId3"/>
    <p:sldId id="271" r:id="rId4"/>
    <p:sldId id="269" r:id="rId5"/>
    <p:sldId id="264" r:id="rId6"/>
    <p:sldId id="268" r:id="rId7"/>
    <p:sldId id="280" r:id="rId8"/>
    <p:sldId id="258" r:id="rId9"/>
    <p:sldId id="334" r:id="rId10"/>
    <p:sldId id="333" r:id="rId11"/>
    <p:sldId id="259" r:id="rId12"/>
    <p:sldId id="260" r:id="rId13"/>
    <p:sldId id="335" r:id="rId14"/>
    <p:sldId id="338" r:id="rId15"/>
    <p:sldId id="339" r:id="rId16"/>
    <p:sldId id="341" r:id="rId17"/>
    <p:sldId id="267" r:id="rId18"/>
    <p:sldId id="272" r:id="rId19"/>
    <p:sldId id="337" r:id="rId20"/>
    <p:sldId id="273" r:id="rId21"/>
    <p:sldId id="274" r:id="rId22"/>
    <p:sldId id="275" r:id="rId23"/>
    <p:sldId id="278" r:id="rId24"/>
    <p:sldId id="277" r:id="rId25"/>
    <p:sldId id="331" r:id="rId26"/>
    <p:sldId id="276" r:id="rId27"/>
    <p:sldId id="279" r:id="rId28"/>
    <p:sldId id="33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0FCD745-659F-4412-B4D8-4A3EE07ECE79}">
          <p14:sldIdLst>
            <p14:sldId id="261"/>
            <p14:sldId id="271"/>
            <p14:sldId id="269"/>
            <p14:sldId id="264"/>
            <p14:sldId id="268"/>
            <p14:sldId id="280"/>
            <p14:sldId id="258"/>
            <p14:sldId id="334"/>
            <p14:sldId id="333"/>
            <p14:sldId id="259"/>
            <p14:sldId id="260"/>
            <p14:sldId id="335"/>
            <p14:sldId id="338"/>
            <p14:sldId id="339"/>
            <p14:sldId id="341"/>
            <p14:sldId id="267"/>
            <p14:sldId id="272"/>
            <p14:sldId id="337"/>
            <p14:sldId id="273"/>
            <p14:sldId id="274"/>
            <p14:sldId id="275"/>
            <p14:sldId id="278"/>
            <p14:sldId id="277"/>
            <p14:sldId id="331"/>
            <p14:sldId id="276"/>
            <p14:sldId id="279"/>
            <p14:sldId id="33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FF7"/>
    <a:srgbClr val="D2DEEF"/>
    <a:srgbClr val="699BFF"/>
    <a:srgbClr val="18C354"/>
    <a:srgbClr val="A728FA"/>
    <a:srgbClr val="F8F018"/>
    <a:srgbClr val="5B9BD5"/>
    <a:srgbClr val="4472C4"/>
    <a:srgbClr val="ABABAB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404" autoAdjust="0"/>
  </p:normalViewPr>
  <p:slideViewPr>
    <p:cSldViewPr snapToGrid="0">
      <p:cViewPr varScale="1">
        <p:scale>
          <a:sx n="155" d="100"/>
          <a:sy n="155" d="100"/>
        </p:scale>
        <p:origin x="4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48294-1B3F-46C7-8501-273AD7D79B4F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F2F4C-E58C-4CCD-AFD6-611CFE2E22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07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7556" y="1508257"/>
            <a:ext cx="9144000" cy="2387600"/>
          </a:xfrm>
        </p:spPr>
        <p:txBody>
          <a:bodyPr anchor="b"/>
          <a:lstStyle>
            <a:lvl1pPr algn="ctr">
              <a:defRPr sz="6000" b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7556" y="398793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F12490-59CD-452F-B02D-F2D799164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3408" y="6356350"/>
            <a:ext cx="662731" cy="29669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</a:lstStyle>
          <a:p>
            <a:fld id="{1CA36EEA-5A28-4A70-BCAC-0B68DA8D36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567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42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58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37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66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66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3504"/>
          </a:xfrm>
        </p:spPr>
        <p:txBody>
          <a:bodyPr/>
          <a:lstStyle>
            <a:lvl1pPr algn="ctr">
              <a:defRPr b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0445"/>
            <a:ext cx="10515600" cy="473651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  <a:lvl2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2pPr>
            <a:lvl3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3pPr>
            <a:lvl4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4pPr>
            <a:lvl5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13408" y="6356350"/>
            <a:ext cx="662731" cy="29669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</a:lstStyle>
          <a:p>
            <a:fld id="{1CA36EEA-5A28-4A70-BCAC-0B68DA8D366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21453" y="1237683"/>
            <a:ext cx="10754686" cy="0"/>
          </a:xfrm>
          <a:prstGeom prst="line">
            <a:avLst/>
          </a:prstGeom>
          <a:ln w="38100">
            <a:solidFill>
              <a:srgbClr val="280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21453" y="1313897"/>
            <a:ext cx="10754686" cy="0"/>
          </a:xfrm>
          <a:prstGeom prst="line">
            <a:avLst/>
          </a:prstGeom>
          <a:ln w="38100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72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29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45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48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6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57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90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2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FFFFFF"/>
            </a:gs>
            <a:gs pos="0">
              <a:schemeClr val="accent1">
                <a:lumMod val="20000"/>
                <a:lumOff val="80000"/>
              </a:schemeClr>
            </a:gs>
            <a:gs pos="81000">
              <a:srgbClr val="FFFFFF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36EEA-5A28-4A70-BCAC-0B68DA8D3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58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8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E4C79E-E33B-F045-F2E5-2EA26A804E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OB stave prototyping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BB7022E-92FC-2868-C656-BAC53803F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7556" y="4320988"/>
            <a:ext cx="9144000" cy="1322706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CE958-F516-472E-EC8A-401A46E69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2930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C63C8-88D3-B3C1-B549-3AE2E742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Displacements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981ED-5B85-8F6B-4C4A-3857B13B0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721" y="1441392"/>
            <a:ext cx="9413330" cy="24787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Displacements measured with capacitive sensors at centre of stave</a:t>
            </a:r>
          </a:p>
          <a:p>
            <a:r>
              <a:rPr lang="en-GB" dirty="0"/>
              <a:t>Sampled in 1 s windows at 5 kHz</a:t>
            </a:r>
          </a:p>
          <a:p>
            <a:r>
              <a:rPr lang="en-GB" dirty="0"/>
              <a:t>RMS displacements smaller than expected </a:t>
            </a:r>
          </a:p>
          <a:p>
            <a:pPr lvl="1"/>
            <a:r>
              <a:rPr lang="en-GB" dirty="0"/>
              <a:t>Little variation with flow</a:t>
            </a:r>
          </a:p>
          <a:p>
            <a:pPr lvl="1"/>
            <a:r>
              <a:rPr lang="en-GB" dirty="0"/>
              <a:t>RMS is dominated by macroscopic deformations </a:t>
            </a:r>
            <a:br>
              <a:rPr lang="en-GB" dirty="0"/>
            </a:br>
            <a:r>
              <a:rPr lang="en-GB" dirty="0"/>
              <a:t>due to </a:t>
            </a:r>
          </a:p>
          <a:p>
            <a:pPr lvl="2"/>
            <a:r>
              <a:rPr lang="en-GB" dirty="0"/>
              <a:t>Internal air pressure</a:t>
            </a:r>
          </a:p>
          <a:p>
            <a:pPr lvl="2"/>
            <a:r>
              <a:rPr lang="en-GB" dirty="0"/>
              <a:t>Temperature (power)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14D0D-A8B1-C2D4-16D1-B2C111159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FDB79A-9D74-6401-0F1D-EF01A57719E6}"/>
              </a:ext>
            </a:extLst>
          </p:cNvPr>
          <p:cNvSpPr/>
          <p:nvPr/>
        </p:nvSpPr>
        <p:spPr>
          <a:xfrm>
            <a:off x="680208" y="4502209"/>
            <a:ext cx="3922776" cy="1463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1ECEA7-2273-72CE-F4AA-902FE8FD2754}"/>
              </a:ext>
            </a:extLst>
          </p:cNvPr>
          <p:cNvSpPr txBox="1"/>
          <p:nvPr/>
        </p:nvSpPr>
        <p:spPr>
          <a:xfrm>
            <a:off x="561336" y="3935281"/>
            <a:ext cx="112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Top view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D70217-A4B9-9D79-24DC-B6480A9E8618}"/>
              </a:ext>
            </a:extLst>
          </p:cNvPr>
          <p:cNvSpPr/>
          <p:nvPr/>
        </p:nvSpPr>
        <p:spPr>
          <a:xfrm>
            <a:off x="2454144" y="3935281"/>
            <a:ext cx="219456" cy="5029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72E0DE-A655-0079-8D7C-AB1646CE586E}"/>
              </a:ext>
            </a:extLst>
          </p:cNvPr>
          <p:cNvSpPr/>
          <p:nvPr/>
        </p:nvSpPr>
        <p:spPr>
          <a:xfrm>
            <a:off x="2454144" y="4694233"/>
            <a:ext cx="219456" cy="5029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55A786-0E94-ABFF-2E2B-45E15E0E4EC3}"/>
              </a:ext>
            </a:extLst>
          </p:cNvPr>
          <p:cNvSpPr txBox="1"/>
          <p:nvPr/>
        </p:nvSpPr>
        <p:spPr>
          <a:xfrm>
            <a:off x="2757053" y="4002075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Sensor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C55240-96D3-B093-8ADB-D4E1AE449375}"/>
              </a:ext>
            </a:extLst>
          </p:cNvPr>
          <p:cNvSpPr txBox="1"/>
          <p:nvPr/>
        </p:nvSpPr>
        <p:spPr>
          <a:xfrm>
            <a:off x="2757053" y="4809113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Sensor 1 &amp;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142029-0BFE-9F94-0A35-DAD915D12C7B}"/>
              </a:ext>
            </a:extLst>
          </p:cNvPr>
          <p:cNvSpPr/>
          <p:nvPr/>
        </p:nvSpPr>
        <p:spPr>
          <a:xfrm>
            <a:off x="665191" y="5600156"/>
            <a:ext cx="3922776" cy="88502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3C8D17-A76C-02D7-8263-078B4A1F6943}"/>
              </a:ext>
            </a:extLst>
          </p:cNvPr>
          <p:cNvSpPr txBox="1"/>
          <p:nvPr/>
        </p:nvSpPr>
        <p:spPr>
          <a:xfrm>
            <a:off x="546319" y="5056778"/>
            <a:ext cx="138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Front view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8DF7DE-C3F5-AB3C-F43C-C2C720174396}"/>
              </a:ext>
            </a:extLst>
          </p:cNvPr>
          <p:cNvSpPr txBox="1"/>
          <p:nvPr/>
        </p:nvSpPr>
        <p:spPr>
          <a:xfrm>
            <a:off x="1449754" y="5596233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Sensor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AA0AEF-3AD7-2A10-331D-807B769246C7}"/>
              </a:ext>
            </a:extLst>
          </p:cNvPr>
          <p:cNvSpPr txBox="1"/>
          <p:nvPr/>
        </p:nvSpPr>
        <p:spPr>
          <a:xfrm>
            <a:off x="2742035" y="5853196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Sensor 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771919E-17E7-C512-B316-7C138E184A74}"/>
              </a:ext>
            </a:extLst>
          </p:cNvPr>
          <p:cNvSpPr/>
          <p:nvPr/>
        </p:nvSpPr>
        <p:spPr>
          <a:xfrm>
            <a:off x="2439127" y="5631188"/>
            <a:ext cx="310896" cy="2994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24C5F46-6495-FC27-B5FC-38973E379E09}"/>
              </a:ext>
            </a:extLst>
          </p:cNvPr>
          <p:cNvSpPr/>
          <p:nvPr/>
        </p:nvSpPr>
        <p:spPr>
          <a:xfrm>
            <a:off x="2439127" y="6135661"/>
            <a:ext cx="310896" cy="2994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F865DCF-5E77-1B20-2428-95F3FDD88514}"/>
              </a:ext>
            </a:extLst>
          </p:cNvPr>
          <p:cNvSpPr/>
          <p:nvPr/>
        </p:nvSpPr>
        <p:spPr>
          <a:xfrm>
            <a:off x="2439127" y="5880514"/>
            <a:ext cx="310896" cy="299422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35B4F3-5313-A2CF-B308-CDC64B272801}"/>
              </a:ext>
            </a:extLst>
          </p:cNvPr>
          <p:cNvSpPr txBox="1"/>
          <p:nvPr/>
        </p:nvSpPr>
        <p:spPr>
          <a:xfrm>
            <a:off x="1448598" y="6100706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Sensor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E208EE-338F-4EAD-C7CC-03243AEA08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7" t="13558" r="15139"/>
          <a:stretch>
            <a:fillRect/>
          </a:stretch>
        </p:blipFill>
        <p:spPr>
          <a:xfrm>
            <a:off x="4708611" y="4002075"/>
            <a:ext cx="2314779" cy="27110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AD5513-0E5D-084E-19CF-3F555AB76D49}"/>
              </a:ext>
            </a:extLst>
          </p:cNvPr>
          <p:cNvSpPr/>
          <p:nvPr/>
        </p:nvSpPr>
        <p:spPr>
          <a:xfrm>
            <a:off x="5512973" y="4364340"/>
            <a:ext cx="207523" cy="81165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102043-DEA2-DFD8-F257-3C5E138E0432}"/>
              </a:ext>
            </a:extLst>
          </p:cNvPr>
          <p:cNvSpPr/>
          <p:nvPr/>
        </p:nvSpPr>
        <p:spPr>
          <a:xfrm>
            <a:off x="5276276" y="5379355"/>
            <a:ext cx="207523" cy="81165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267CFD-31C8-D663-9923-3EDB6A08BC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533"/>
          <a:stretch>
            <a:fillRect/>
          </a:stretch>
        </p:blipFill>
        <p:spPr>
          <a:xfrm>
            <a:off x="7067818" y="1989340"/>
            <a:ext cx="5124182" cy="420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22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0F924-6287-61F6-1979-888D60F69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Gradual deformations - pressure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F9BB8-56E4-0446-23FB-AC799D13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37FF2E-7A37-42C6-C12E-0AFB0AE1902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0833" y="1192490"/>
            <a:ext cx="5777892" cy="43334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1AF9830-2763-EBFA-9499-164C642FCA33}"/>
              </a:ext>
            </a:extLst>
          </p:cNvPr>
          <p:cNvSpPr txBox="1"/>
          <p:nvPr/>
        </p:nvSpPr>
        <p:spPr>
          <a:xfrm>
            <a:off x="810600" y="5525909"/>
            <a:ext cx="102983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Palatino Linotype" panose="02040502050505030304" pitchFamily="18" charset="0"/>
              </a:rPr>
              <a:t>All sensors move in the same direction (out)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Palatino Linotype" panose="02040502050505030304" pitchFamily="18" charset="0"/>
              </a:rPr>
              <a:t>Stave core expands with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Palatino Linotype" panose="02040502050505030304" pitchFamily="18" charset="0"/>
              </a:rPr>
              <a:t>This could be enhanced due to poor bonding of </a:t>
            </a:r>
            <a:r>
              <a:rPr lang="en-GB" sz="2400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facesheet</a:t>
            </a:r>
            <a:r>
              <a:rPr lang="en-GB" sz="2400" dirty="0">
                <a:solidFill>
                  <a:srgbClr val="002060"/>
                </a:solidFill>
                <a:latin typeface="Palatino Linotype" panose="02040502050505030304" pitchFamily="18" charset="0"/>
              </a:rPr>
              <a:t> with I-beam</a:t>
            </a:r>
          </a:p>
          <a:p>
            <a:endParaRPr lang="en-GB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56CE24-8D4C-CDD0-3142-BC2F41449526}"/>
              </a:ext>
            </a:extLst>
          </p:cNvPr>
          <p:cNvSpPr txBox="1"/>
          <p:nvPr/>
        </p:nvSpPr>
        <p:spPr>
          <a:xfrm>
            <a:off x="4261138" y="4264219"/>
            <a:ext cx="902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No power</a:t>
            </a:r>
          </a:p>
        </p:txBody>
      </p:sp>
    </p:spTree>
    <p:extLst>
      <p:ext uri="{BB962C8B-B14F-4D97-AF65-F5344CB8AC3E}">
        <p14:creationId xmlns:p14="http://schemas.microsoft.com/office/powerpoint/2010/main" val="3688898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D73EB-9BEB-C364-59AB-A7584AA05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Gradual deformations – temperature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010BC-3D86-5CEB-0531-22F810F0F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818" y="1440444"/>
            <a:ext cx="5189706" cy="4915905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We do expect some temperature-dependent deformations due to CTE mismatch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Expect this to be much smaller for silicon modules</a:t>
            </a:r>
          </a:p>
          <a:p>
            <a:pPr lvl="1"/>
            <a:r>
              <a:rPr lang="en-GB" dirty="0"/>
              <a:t>Steel CTE ~12 µm/</a:t>
            </a:r>
            <a:r>
              <a:rPr lang="en-GB" dirty="0" err="1"/>
              <a:t>m°C</a:t>
            </a:r>
            <a:r>
              <a:rPr lang="en-GB" dirty="0"/>
              <a:t>, E ~200 </a:t>
            </a:r>
            <a:r>
              <a:rPr lang="en-GB" dirty="0" err="1"/>
              <a:t>GPa</a:t>
            </a:r>
            <a:endParaRPr lang="en-GB" dirty="0"/>
          </a:p>
          <a:p>
            <a:pPr lvl="1"/>
            <a:r>
              <a:rPr lang="en-GB" dirty="0"/>
              <a:t>Silicon CTE ~2.6 µm/</a:t>
            </a:r>
            <a:r>
              <a:rPr lang="en-GB" dirty="0" err="1"/>
              <a:t>m°C</a:t>
            </a:r>
            <a:r>
              <a:rPr lang="en-GB" dirty="0"/>
              <a:t>, E ~160 </a:t>
            </a:r>
            <a:r>
              <a:rPr lang="en-GB" dirty="0" err="1"/>
              <a:t>GPa</a:t>
            </a:r>
            <a:endParaRPr lang="en-GB" dirty="0"/>
          </a:p>
          <a:p>
            <a:r>
              <a:rPr lang="en-GB" dirty="0"/>
              <a:t>Observe about 30 µm/3 °C variation of the LEC temperature</a:t>
            </a:r>
          </a:p>
          <a:p>
            <a:r>
              <a:rPr lang="en-GB" dirty="0"/>
              <a:t>This is in the centre of the stave, could be larger locally</a:t>
            </a:r>
          </a:p>
          <a:p>
            <a:pPr lvl="1"/>
            <a:r>
              <a:rPr lang="en-GB" dirty="0"/>
              <a:t>Future investigations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7F131-E6C0-6D59-2A0E-A76C61D92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F9A1DC-FE75-48A6-73A2-EB2BA15B5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47" b="79806"/>
          <a:stretch>
            <a:fillRect/>
          </a:stretch>
        </p:blipFill>
        <p:spPr>
          <a:xfrm>
            <a:off x="5845567" y="4497607"/>
            <a:ext cx="5488565" cy="1724646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257E4B5-7BEE-3524-5A73-FC13595A7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7" r="64547" b="20805"/>
          <a:stretch>
            <a:fillRect/>
          </a:stretch>
        </p:blipFill>
        <p:spPr>
          <a:xfrm>
            <a:off x="5872097" y="1337462"/>
            <a:ext cx="5481703" cy="1583787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D76A63A-BFD4-6345-9421-FC1179B9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3" r="64547" b="40759"/>
          <a:stretch>
            <a:fillRect/>
          </a:stretch>
        </p:blipFill>
        <p:spPr>
          <a:xfrm>
            <a:off x="5872097" y="2921249"/>
            <a:ext cx="5481703" cy="158378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6A99EED-7F1F-2E6E-17E4-6627D14EBC99}"/>
              </a:ext>
            </a:extLst>
          </p:cNvPr>
          <p:cNvCxnSpPr>
            <a:cxnSpLocks/>
          </p:cNvCxnSpPr>
          <p:nvPr/>
        </p:nvCxnSpPr>
        <p:spPr>
          <a:xfrm>
            <a:off x="8942660" y="2437221"/>
            <a:ext cx="0" cy="5555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E5A7E6A-91FC-47D0-F487-D9A84B5E232A}"/>
                  </a:ext>
                </a:extLst>
              </p:cNvPr>
              <p:cNvSpPr txBox="1"/>
              <p:nvPr/>
            </p:nvSpPr>
            <p:spPr>
              <a:xfrm>
                <a:off x="9031138" y="2100946"/>
                <a:ext cx="22341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Pressure increase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all sensors move out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E5A7E6A-91FC-47D0-F487-D9A84B5E2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1138" y="2100946"/>
                <a:ext cx="2234184" cy="646331"/>
              </a:xfrm>
              <a:prstGeom prst="rect">
                <a:avLst/>
              </a:prstGeom>
              <a:blipFill>
                <a:blip r:embed="rId3"/>
                <a:stretch>
                  <a:fillRect l="-2180"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5D7EE97-31EF-8080-6F37-157D358900D0}"/>
              </a:ext>
            </a:extLst>
          </p:cNvPr>
          <p:cNvCxnSpPr>
            <a:cxnSpLocks/>
          </p:cNvCxnSpPr>
          <p:nvPr/>
        </p:nvCxnSpPr>
        <p:spPr>
          <a:xfrm flipV="1">
            <a:off x="8485632" y="3781335"/>
            <a:ext cx="0" cy="9814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0E9B8CE-09D6-429E-4A9A-44A8303A08F0}"/>
              </a:ext>
            </a:extLst>
          </p:cNvPr>
          <p:cNvCxnSpPr>
            <a:cxnSpLocks/>
          </p:cNvCxnSpPr>
          <p:nvPr/>
        </p:nvCxnSpPr>
        <p:spPr>
          <a:xfrm flipV="1">
            <a:off x="8107680" y="3773136"/>
            <a:ext cx="0" cy="9814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553B009-64F9-59A1-4B3A-DB21541E5CDE}"/>
              </a:ext>
            </a:extLst>
          </p:cNvPr>
          <p:cNvCxnSpPr>
            <a:cxnSpLocks/>
          </p:cNvCxnSpPr>
          <p:nvPr/>
        </p:nvCxnSpPr>
        <p:spPr>
          <a:xfrm flipV="1">
            <a:off x="7659624" y="3795334"/>
            <a:ext cx="0" cy="9814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69F9A3A-EF6B-EBB4-457D-1A2EB5943A22}"/>
              </a:ext>
            </a:extLst>
          </p:cNvPr>
          <p:cNvCxnSpPr>
            <a:cxnSpLocks/>
          </p:cNvCxnSpPr>
          <p:nvPr/>
        </p:nvCxnSpPr>
        <p:spPr>
          <a:xfrm flipV="1">
            <a:off x="7275576" y="3791424"/>
            <a:ext cx="0" cy="9814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415E3A-685D-5470-96AC-9127022F4ABC}"/>
              </a:ext>
            </a:extLst>
          </p:cNvPr>
          <p:cNvCxnSpPr>
            <a:cxnSpLocks/>
          </p:cNvCxnSpPr>
          <p:nvPr/>
        </p:nvCxnSpPr>
        <p:spPr>
          <a:xfrm flipV="1">
            <a:off x="6864096" y="3791423"/>
            <a:ext cx="0" cy="9814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8E71F17-9A7F-50D9-1445-8CFC0B6F753D}"/>
              </a:ext>
            </a:extLst>
          </p:cNvPr>
          <p:cNvCxnSpPr>
            <a:cxnSpLocks/>
          </p:cNvCxnSpPr>
          <p:nvPr/>
        </p:nvCxnSpPr>
        <p:spPr>
          <a:xfrm flipV="1">
            <a:off x="9259824" y="4178556"/>
            <a:ext cx="0" cy="5942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4A0957E-475D-AEF4-0D8F-0270C7A06D1D}"/>
              </a:ext>
            </a:extLst>
          </p:cNvPr>
          <p:cNvCxnSpPr>
            <a:cxnSpLocks/>
          </p:cNvCxnSpPr>
          <p:nvPr/>
        </p:nvCxnSpPr>
        <p:spPr>
          <a:xfrm flipV="1">
            <a:off x="9668256" y="4178556"/>
            <a:ext cx="0" cy="5942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7D10E3A-7764-96F8-E02F-32A448CEC787}"/>
              </a:ext>
            </a:extLst>
          </p:cNvPr>
          <p:cNvCxnSpPr>
            <a:cxnSpLocks/>
          </p:cNvCxnSpPr>
          <p:nvPr/>
        </p:nvCxnSpPr>
        <p:spPr>
          <a:xfrm flipV="1">
            <a:off x="10079736" y="4151002"/>
            <a:ext cx="0" cy="5942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FAFCE11-0AD2-CDF7-262B-EF9FA128D9B7}"/>
              </a:ext>
            </a:extLst>
          </p:cNvPr>
          <p:cNvCxnSpPr>
            <a:cxnSpLocks/>
          </p:cNvCxnSpPr>
          <p:nvPr/>
        </p:nvCxnSpPr>
        <p:spPr>
          <a:xfrm flipV="1">
            <a:off x="10500360" y="4096171"/>
            <a:ext cx="0" cy="5942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8608160-B6E6-291F-84B6-C46BABC1BCB0}"/>
              </a:ext>
            </a:extLst>
          </p:cNvPr>
          <p:cNvCxnSpPr>
            <a:cxnSpLocks/>
          </p:cNvCxnSpPr>
          <p:nvPr/>
        </p:nvCxnSpPr>
        <p:spPr>
          <a:xfrm flipV="1">
            <a:off x="10911840" y="4023982"/>
            <a:ext cx="0" cy="5942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6902C10-004B-E4D4-180A-35F5CAEF121D}"/>
                  </a:ext>
                </a:extLst>
              </p:cNvPr>
              <p:cNvSpPr txBox="1"/>
              <p:nvPr/>
            </p:nvSpPr>
            <p:spPr>
              <a:xfrm>
                <a:off x="6344815" y="6222253"/>
                <a:ext cx="42816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Temperature variation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Sensors 1&amp;2 move in the same absolute direction to 3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6902C10-004B-E4D4-180A-35F5CAEF1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815" y="6222253"/>
                <a:ext cx="4281633" cy="646331"/>
              </a:xfrm>
              <a:prstGeom prst="rect">
                <a:avLst/>
              </a:prstGeom>
              <a:blipFill>
                <a:blip r:embed="rId4"/>
                <a:stretch>
                  <a:fillRect l="-1282" t="-5660" r="-213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2851AC4E-24FA-46FA-536D-545401DEC750}"/>
              </a:ext>
            </a:extLst>
          </p:cNvPr>
          <p:cNvGrpSpPr/>
          <p:nvPr/>
        </p:nvGrpSpPr>
        <p:grpSpPr>
          <a:xfrm>
            <a:off x="440821" y="2607678"/>
            <a:ext cx="5278880" cy="385121"/>
            <a:chOff x="365367" y="3177703"/>
            <a:chExt cx="5278880" cy="38512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FCAB33-591A-BB03-B292-18A6F3DBC917}"/>
                </a:ext>
              </a:extLst>
            </p:cNvPr>
            <p:cNvSpPr/>
            <p:nvPr/>
          </p:nvSpPr>
          <p:spPr>
            <a:xfrm>
              <a:off x="365367" y="3322453"/>
              <a:ext cx="5278880" cy="1065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29295F-D955-9D07-AE53-A308A11EA3DE}"/>
                </a:ext>
              </a:extLst>
            </p:cNvPr>
            <p:cNvSpPr/>
            <p:nvPr/>
          </p:nvSpPr>
          <p:spPr>
            <a:xfrm>
              <a:off x="365367" y="3260389"/>
              <a:ext cx="659860" cy="5188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414ACA1-C1EB-386F-AF20-C43CD42B498B}"/>
                </a:ext>
              </a:extLst>
            </p:cNvPr>
            <p:cNvSpPr/>
            <p:nvPr/>
          </p:nvSpPr>
          <p:spPr>
            <a:xfrm>
              <a:off x="1025227" y="3435167"/>
              <a:ext cx="659860" cy="5188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F99C3E-8D24-92F2-1322-A9F0A4E8C6C2}"/>
                </a:ext>
              </a:extLst>
            </p:cNvPr>
            <p:cNvSpPr/>
            <p:nvPr/>
          </p:nvSpPr>
          <p:spPr>
            <a:xfrm>
              <a:off x="1685087" y="3260070"/>
              <a:ext cx="659860" cy="5188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AD2EF5-6F30-032C-7CC4-8EA2782F0A6F}"/>
                </a:ext>
              </a:extLst>
            </p:cNvPr>
            <p:cNvSpPr/>
            <p:nvPr/>
          </p:nvSpPr>
          <p:spPr>
            <a:xfrm>
              <a:off x="2344947" y="3426177"/>
              <a:ext cx="659860" cy="5188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5C34F2-DFC2-904A-F8E0-72A1E092ECAF}"/>
                </a:ext>
              </a:extLst>
            </p:cNvPr>
            <p:cNvSpPr/>
            <p:nvPr/>
          </p:nvSpPr>
          <p:spPr>
            <a:xfrm>
              <a:off x="3004807" y="3263731"/>
              <a:ext cx="659860" cy="5188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1015D5-AA5C-9DD8-7226-26593C35E938}"/>
                </a:ext>
              </a:extLst>
            </p:cNvPr>
            <p:cNvSpPr/>
            <p:nvPr/>
          </p:nvSpPr>
          <p:spPr>
            <a:xfrm>
              <a:off x="3664667" y="3435686"/>
              <a:ext cx="659860" cy="5188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707E622-7535-C3E1-15B9-09225BD64CA0}"/>
                </a:ext>
              </a:extLst>
            </p:cNvPr>
            <p:cNvSpPr/>
            <p:nvPr/>
          </p:nvSpPr>
          <p:spPr>
            <a:xfrm>
              <a:off x="4324527" y="3270017"/>
              <a:ext cx="659860" cy="5188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89798C-B7A1-119C-F0A3-94226E7AB1E8}"/>
                </a:ext>
              </a:extLst>
            </p:cNvPr>
            <p:cNvSpPr/>
            <p:nvPr/>
          </p:nvSpPr>
          <p:spPr>
            <a:xfrm>
              <a:off x="4984387" y="3434291"/>
              <a:ext cx="659860" cy="5188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1EFBB03-243A-60C9-6F37-E9DFC649154B}"/>
                </a:ext>
              </a:extLst>
            </p:cNvPr>
            <p:cNvCxnSpPr/>
            <p:nvPr/>
          </p:nvCxnSpPr>
          <p:spPr>
            <a:xfrm>
              <a:off x="440988" y="3177703"/>
              <a:ext cx="492868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9C54EE6-9015-B4CD-8EB1-973820883BBF}"/>
                </a:ext>
              </a:extLst>
            </p:cNvPr>
            <p:cNvCxnSpPr/>
            <p:nvPr/>
          </p:nvCxnSpPr>
          <p:spPr>
            <a:xfrm>
              <a:off x="1118681" y="3559582"/>
              <a:ext cx="492868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6A11790-1E9F-A236-7C2B-13D34A5B5176}"/>
                </a:ext>
              </a:extLst>
            </p:cNvPr>
            <p:cNvCxnSpPr/>
            <p:nvPr/>
          </p:nvCxnSpPr>
          <p:spPr>
            <a:xfrm>
              <a:off x="1780162" y="3184188"/>
              <a:ext cx="492868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0068BCE-4F2A-B677-A8E9-A51F0535DD2B}"/>
                </a:ext>
              </a:extLst>
            </p:cNvPr>
            <p:cNvCxnSpPr/>
            <p:nvPr/>
          </p:nvCxnSpPr>
          <p:spPr>
            <a:xfrm>
              <a:off x="2438400" y="3556339"/>
              <a:ext cx="492868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AA23B58-EA59-8BFB-029B-B80EE731ED40}"/>
                </a:ext>
              </a:extLst>
            </p:cNvPr>
            <p:cNvCxnSpPr/>
            <p:nvPr/>
          </p:nvCxnSpPr>
          <p:spPr>
            <a:xfrm>
              <a:off x="3067456" y="3193916"/>
              <a:ext cx="492868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903E41E-EDAE-C14C-DA0F-31E7E06D1559}"/>
                </a:ext>
              </a:extLst>
            </p:cNvPr>
            <p:cNvCxnSpPr/>
            <p:nvPr/>
          </p:nvCxnSpPr>
          <p:spPr>
            <a:xfrm>
              <a:off x="3741907" y="3562824"/>
              <a:ext cx="492868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6170AC8-722C-BDC3-B5B7-275F09B96058}"/>
                </a:ext>
              </a:extLst>
            </p:cNvPr>
            <p:cNvCxnSpPr/>
            <p:nvPr/>
          </p:nvCxnSpPr>
          <p:spPr>
            <a:xfrm>
              <a:off x="4409873" y="3193916"/>
              <a:ext cx="492868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43CB85F-589A-6577-110D-57452792B44D}"/>
                </a:ext>
              </a:extLst>
            </p:cNvPr>
            <p:cNvCxnSpPr/>
            <p:nvPr/>
          </p:nvCxnSpPr>
          <p:spPr>
            <a:xfrm>
              <a:off x="5064869" y="3562824"/>
              <a:ext cx="492868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9461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38B9D-411A-69D3-B8DA-FF4261C48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Module temperatures – Module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22B36-94DD-90AF-5596-9C5185BBA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5221" y="1518814"/>
            <a:ext cx="4990261" cy="5134231"/>
          </a:xfrm>
        </p:spPr>
        <p:txBody>
          <a:bodyPr>
            <a:normAutofit/>
          </a:bodyPr>
          <a:lstStyle/>
          <a:p>
            <a:r>
              <a:rPr lang="en-GB" dirty="0"/>
              <a:t>Heat removal capability (</a:t>
            </a:r>
            <a:r>
              <a:rPr lang="el-GR" dirty="0"/>
              <a:t>Δ</a:t>
            </a:r>
            <a:r>
              <a:rPr lang="en-GB" dirty="0"/>
              <a:t>T/P) worse than M7</a:t>
            </a:r>
          </a:p>
          <a:p>
            <a:pPr lvl="1"/>
            <a:r>
              <a:rPr lang="en-GB" dirty="0"/>
              <a:t>Still within specs (</a:t>
            </a:r>
            <a:r>
              <a:rPr lang="en-GB" i="1" dirty="0"/>
              <a:t>T</a:t>
            </a:r>
            <a:r>
              <a:rPr lang="en-GB" baseline="-25000" dirty="0"/>
              <a:t>LEC</a:t>
            </a:r>
            <a:r>
              <a:rPr lang="en-GB" dirty="0"/>
              <a:t> &lt; 65°C, </a:t>
            </a:r>
            <a:r>
              <a:rPr lang="en-GB" i="1" dirty="0"/>
              <a:t>T</a:t>
            </a:r>
            <a:r>
              <a:rPr lang="en-GB" baseline="-25000" dirty="0"/>
              <a:t>RSU</a:t>
            </a:r>
            <a:r>
              <a:rPr lang="en-GB" dirty="0"/>
              <a:t> &lt; 40°C) at 150 l/min</a:t>
            </a:r>
          </a:p>
          <a:p>
            <a:pPr lvl="1"/>
            <a:r>
              <a:rPr lang="en-GB" dirty="0"/>
              <a:t>Possibly more significant internal damage</a:t>
            </a:r>
          </a:p>
          <a:p>
            <a:r>
              <a:rPr lang="en-GB" dirty="0"/>
              <a:t>Interestingly also higher </a:t>
            </a:r>
            <a:r>
              <a:rPr lang="el-GR" dirty="0"/>
              <a:t>Δ</a:t>
            </a:r>
            <a:r>
              <a:rPr lang="en-GB" dirty="0"/>
              <a:t>T/P for air out temperature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3FF5B-1361-B061-D3DE-095BE2BE4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5D1C56-0E28-D5C5-8453-E2FB1833B1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294369"/>
            <a:ext cx="3709084" cy="2781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7E42F6-F854-3E99-AEDB-AA0E20B090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977333"/>
            <a:ext cx="3709085" cy="2781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1DF725-866C-E4DE-D52E-9F3FE177ED4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6280" y="1294369"/>
            <a:ext cx="3709084" cy="27818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63678E-3FED-1752-6D75-D306BF1E1B6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6279" y="3977332"/>
            <a:ext cx="3709086" cy="278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89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C495D-72F1-E017-DE33-F574F2E56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Module temperatures – Module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62C86-F3AB-4AC4-697C-ABEBA7248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889" y="1403374"/>
            <a:ext cx="6956854" cy="2584168"/>
          </a:xfrm>
        </p:spPr>
        <p:txBody>
          <a:bodyPr>
            <a:normAutofit fontScale="55000" lnSpcReduction="20000"/>
          </a:bodyPr>
          <a:lstStyle/>
          <a:p>
            <a:r>
              <a:rPr lang="en-GB" dirty="0"/>
              <a:t>Moved stave with all instrumentation to allow access from rear</a:t>
            </a:r>
          </a:p>
          <a:p>
            <a:r>
              <a:rPr lang="en-GB" dirty="0"/>
              <a:t>M2 does not have a K9 cross-rib </a:t>
            </a:r>
          </a:p>
          <a:p>
            <a:pPr lvl="1"/>
            <a:r>
              <a:rPr lang="en-GB" dirty="0"/>
              <a:t>So we expected to do worse than M5/7 in the </a:t>
            </a:r>
            <a:r>
              <a:rPr lang="en-GB" dirty="0" err="1"/>
              <a:t>AncASIC</a:t>
            </a:r>
            <a:r>
              <a:rPr lang="en-GB" dirty="0"/>
              <a:t>/LEC area</a:t>
            </a:r>
          </a:p>
          <a:p>
            <a:pPr lvl="1"/>
            <a:r>
              <a:rPr lang="en-GB" dirty="0"/>
              <a:t>We see the opposite</a:t>
            </a:r>
          </a:p>
          <a:p>
            <a:pPr lvl="1"/>
            <a:r>
              <a:rPr lang="en-GB" dirty="0"/>
              <a:t>RSUs have been so cold that temperature data were dominated by reflections from the environment</a:t>
            </a:r>
          </a:p>
          <a:p>
            <a:r>
              <a:rPr lang="en-GB" dirty="0"/>
              <a:t>It appears from the TI that the two halves of the module saw different cooling</a:t>
            </a:r>
          </a:p>
          <a:p>
            <a:r>
              <a:rPr lang="en-GB" dirty="0"/>
              <a:t>Air flow cooling power vs input power looks more sensible and much better than for the runs for M7</a:t>
            </a:r>
          </a:p>
          <a:p>
            <a:pPr lvl="1"/>
            <a:r>
              <a:rPr lang="en-GB" dirty="0"/>
              <a:t>But: this data is not module-specific (relies on stave power and air outlet temperature)???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92BCB-B732-A2C5-8F22-13A99F01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8355" y="6344526"/>
            <a:ext cx="662731" cy="296695"/>
          </a:xfrm>
        </p:spPr>
        <p:txBody>
          <a:bodyPr/>
          <a:lstStyle/>
          <a:p>
            <a:fld id="{1CA36EEA-5A28-4A70-BCAC-0B68DA8D366C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5A0E58-F8AE-CB24-906B-0609FA7588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" y="3693126"/>
            <a:ext cx="4219833" cy="31648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13C216-501C-F173-A585-FC3E24FFE8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0743" y="1299357"/>
            <a:ext cx="4286438" cy="2584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7F50C9-BC73-AA04-3D53-9A0CB8F7C02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8674" y="3693126"/>
            <a:ext cx="4219832" cy="3164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9EDAB9-6DCE-666D-60A0-674BD530A0F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7210" y="3693125"/>
            <a:ext cx="4219830" cy="31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83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D2282-6547-3E24-91AF-708678113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Counterflow measurements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94CC1-A14D-7CED-627D-A09CED3F6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4723"/>
            <a:ext cx="10515600" cy="4212239"/>
          </a:xfrm>
        </p:spPr>
        <p:txBody>
          <a:bodyPr/>
          <a:lstStyle/>
          <a:p>
            <a:r>
              <a:rPr lang="en-GB" dirty="0"/>
              <a:t>We wanted to investigate counter-flow of air</a:t>
            </a:r>
          </a:p>
          <a:p>
            <a:pPr lvl="1"/>
            <a:r>
              <a:rPr lang="en-GB" dirty="0"/>
              <a:t>But we were concerned whether the central I beam still acts as a barrier</a:t>
            </a:r>
          </a:p>
          <a:p>
            <a:pPr lvl="1"/>
            <a:r>
              <a:rPr lang="en-GB" dirty="0"/>
              <a:t>So, we connected air flow to one half of the stave and measured flow in and out, and indeed the flow out was only a small fraction, so counterflow likely would turn around immediately</a:t>
            </a:r>
          </a:p>
          <a:p>
            <a:pPr lvl="1"/>
            <a:r>
              <a:rPr lang="en-GB" dirty="0"/>
              <a:t>So, we gave up on this – will investigate with future stave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5329E-9F2C-20D1-3DCE-8A320BB11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3249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73E80-077D-8D72-81EB-096F51D6F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3DF749-9324-EF7A-B42C-CC70709851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0289" y="1377691"/>
                <a:ext cx="10761403" cy="5480309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GB" dirty="0"/>
                  <a:t>Stave manufacture </a:t>
                </a:r>
              </a:p>
              <a:p>
                <a:pPr lvl="1"/>
                <a:r>
                  <a:rPr lang="en-GB" dirty="0">
                    <a:solidFill>
                      <a:srgbClr val="00B050"/>
                    </a:solidFill>
                  </a:rPr>
                  <a:t>Good: Stave manufacture with internal moulds</a:t>
                </a:r>
              </a:p>
              <a:p>
                <a:pPr lvl="1"/>
                <a:r>
                  <a:rPr lang="en-GB" dirty="0">
                    <a:solidFill>
                      <a:srgbClr val="FF0000"/>
                    </a:solidFill>
                  </a:rPr>
                  <a:t>Bad: Removal of outer mould sections is too difficult, causing damage to </a:t>
                </a:r>
                <a:r>
                  <a:rPr lang="en-GB" dirty="0" err="1">
                    <a:solidFill>
                      <a:srgbClr val="FF0000"/>
                    </a:solidFill>
                  </a:rPr>
                  <a:t>facesheets</a:t>
                </a:r>
                <a:r>
                  <a:rPr lang="en-GB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will try covering mould surface with low-tack tape</a:t>
                </a:r>
                <a:endParaRPr lang="en-GB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GB" dirty="0">
                    <a:solidFill>
                      <a:srgbClr val="FF0000"/>
                    </a:solidFill>
                  </a:rPr>
                  <a:t>Bad: Poor adhesion of face sheets (due to expired material?)</a:t>
                </a:r>
              </a:p>
              <a:p>
                <a:r>
                  <a:rPr lang="en-GB" dirty="0"/>
                  <a:t>Mechanical performance </a:t>
                </a:r>
              </a:p>
              <a:p>
                <a:pPr lvl="1"/>
                <a:r>
                  <a:rPr lang="en-GB" dirty="0">
                    <a:solidFill>
                      <a:srgbClr val="00B050"/>
                    </a:solidFill>
                  </a:rPr>
                  <a:t>Good: Low air flow-induced vibrations</a:t>
                </a:r>
              </a:p>
              <a:p>
                <a:pPr lvl="1"/>
                <a:r>
                  <a:rPr lang="en-GB" dirty="0">
                    <a:solidFill>
                      <a:srgbClr val="FF0000"/>
                    </a:solidFill>
                  </a:rPr>
                  <a:t>Bad: Pressure drop in the stave is too high, causes mechanical damage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 additional holes into cross-ribs for future designs</a:t>
                </a:r>
              </a:p>
              <a:p>
                <a:pPr lvl="1"/>
                <a:r>
                  <a:rPr lang="en-GB" dirty="0">
                    <a:solidFill>
                      <a:srgbClr val="FFC000"/>
                    </a:solidFill>
                  </a:rPr>
                  <a:t>Need to understand better: Outward push of stave surfaces due to internal air flow</a:t>
                </a:r>
                <a:r>
                  <a:rPr lang="en-GB" dirty="0"/>
                  <a:t> (could be due to internal damage)</a:t>
                </a:r>
                <a:endParaRPr lang="en-GB" dirty="0">
                  <a:solidFill>
                    <a:srgbClr val="002060"/>
                  </a:solidFill>
                </a:endParaRPr>
              </a:p>
              <a:p>
                <a:r>
                  <a:rPr lang="en-GB" dirty="0">
                    <a:solidFill>
                      <a:srgbClr val="002060"/>
                    </a:solidFill>
                  </a:rPr>
                  <a:t>T</a:t>
                </a:r>
                <a:r>
                  <a:rPr lang="en-GB" dirty="0"/>
                  <a:t>hermal performance </a:t>
                </a:r>
              </a:p>
              <a:p>
                <a:pPr lvl="1"/>
                <a:r>
                  <a:rPr lang="en-GB" dirty="0">
                    <a:solidFill>
                      <a:srgbClr val="00B050"/>
                    </a:solidFill>
                  </a:rPr>
                  <a:t>Good: </a:t>
                </a:r>
                <a:r>
                  <a:rPr lang="en-GB" dirty="0" err="1">
                    <a:solidFill>
                      <a:srgbClr val="00B050"/>
                    </a:solidFill>
                  </a:rPr>
                  <a:t>AncASIC</a:t>
                </a:r>
                <a:r>
                  <a:rPr lang="en-GB" dirty="0">
                    <a:solidFill>
                      <a:srgbClr val="00B050"/>
                    </a:solidFill>
                  </a:rPr>
                  <a:t>/LEC/RSU temperatures are within specifications (on the better modules we could operate with much lower air flow)</a:t>
                </a:r>
              </a:p>
              <a:p>
                <a:pPr lvl="2"/>
                <a:r>
                  <a:rPr lang="en-GB" dirty="0"/>
                  <a:t>It appears that heat conductivity of cross-ribs is not that relevant</a:t>
                </a:r>
              </a:p>
              <a:p>
                <a:pPr lvl="1"/>
                <a:r>
                  <a:rPr lang="en-GB" dirty="0"/>
                  <a:t>The large fraction of heat removed by natural convection, and the strange behaviour for one stave needs further study</a:t>
                </a:r>
              </a:p>
              <a:p>
                <a:r>
                  <a:rPr lang="en-GB" dirty="0"/>
                  <a:t>Thermo-mechanical performance</a:t>
                </a:r>
              </a:p>
              <a:p>
                <a:pPr lvl="1"/>
                <a:r>
                  <a:rPr lang="en-GB" dirty="0">
                    <a:solidFill>
                      <a:srgbClr val="FFC000"/>
                    </a:solidFill>
                  </a:rPr>
                  <a:t>Need to understand better: stave movement with power/temperature variations: </a:t>
                </a:r>
                <a:r>
                  <a:rPr lang="en-GB" dirty="0"/>
                  <a:t>Is the magnitude as expected? Can we stabilise temperatures sufficiently?</a:t>
                </a:r>
              </a:p>
              <a:p>
                <a:r>
                  <a:rPr lang="en-GB" dirty="0"/>
                  <a:t>We still need to </a:t>
                </a:r>
              </a:p>
              <a:p>
                <a:pPr lvl="1"/>
                <a:r>
                  <a:rPr lang="en-GB" dirty="0"/>
                  <a:t>Learn how to build modules (in particular curved)</a:t>
                </a:r>
              </a:p>
              <a:p>
                <a:pPr lvl="1"/>
                <a:r>
                  <a:rPr lang="en-GB" dirty="0"/>
                  <a:t>Study temperature uniformity within RSUs</a:t>
                </a:r>
              </a:p>
              <a:p>
                <a:pPr lvl="1"/>
                <a:r>
                  <a:rPr lang="en-GB" dirty="0"/>
                  <a:t>Investigate the effect of counter-current flow</a:t>
                </a:r>
              </a:p>
              <a:p>
                <a:pPr lvl="1"/>
                <a:r>
                  <a:rPr lang="en-GB" dirty="0"/>
                  <a:t>Design the end supports to maintain stave stiffness, while allowing for tolerances, and couple in air-flow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3DF749-9324-EF7A-B42C-CC70709851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0289" y="1377691"/>
                <a:ext cx="10761403" cy="5480309"/>
              </a:xfrm>
              <a:blipFill>
                <a:blip r:embed="rId2"/>
                <a:stretch>
                  <a:fillRect l="-340" t="-1780" r="-510" b="-11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3F4C2-D619-6098-EB78-837EBF814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1692" y="6492874"/>
            <a:ext cx="662731" cy="296695"/>
          </a:xfrm>
        </p:spPr>
        <p:txBody>
          <a:bodyPr/>
          <a:lstStyle/>
          <a:p>
            <a:fld id="{1CA36EEA-5A28-4A70-BCAC-0B68DA8D366C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4963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4A8416-2C50-D3F8-3757-16F7D192C4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Further material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468B334-F5B3-7C9B-B057-CC1F34D957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4D472-7E78-02B0-C2A5-208DE7F54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2029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58814-F2D6-9685-051E-679331BA7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MOSAIX/EIC-LAS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6E813-EA12-C45F-2DA2-14D4B9C67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ABD87B-B89A-60CA-EFC7-E468514D2F8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1440445"/>
            <a:ext cx="10675742" cy="491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98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9AABE-AB27-7B55-160E-611A28AD9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OB layout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533FF-C82E-4E86-F015-409735617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73DC678-5D9E-F3E8-5F15-12596E04798A}"/>
              </a:ext>
            </a:extLst>
          </p:cNvPr>
          <p:cNvSpPr txBox="1">
            <a:spLocks/>
          </p:cNvSpPr>
          <p:nvPr/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7E9F77B-0B2E-986D-72B8-F26AD76890F6}"/>
              </a:ext>
            </a:extLst>
          </p:cNvPr>
          <p:cNvSpPr txBox="1">
            <a:spLocks/>
          </p:cNvSpPr>
          <p:nvPr/>
        </p:nvSpPr>
        <p:spPr>
          <a:xfrm>
            <a:off x="540926" y="3576477"/>
            <a:ext cx="4430326" cy="23574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Baseline is castellated layout </a:t>
            </a:r>
          </a:p>
          <a:p>
            <a:r>
              <a:rPr lang="en-GB"/>
              <a:t>Nominal is original SVT specification, design is optimised for sensor size, overlaps, overall integration (disks)</a:t>
            </a:r>
            <a:endParaRPr lang="en-GB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2057E9F-2FE1-AD3F-CDF2-9230C3524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607342"/>
              </p:ext>
            </p:extLst>
          </p:nvPr>
        </p:nvGraphicFramePr>
        <p:xfrm>
          <a:off x="1109045" y="1431758"/>
          <a:ext cx="9973909" cy="1584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30593">
                  <a:extLst>
                    <a:ext uri="{9D8B030D-6E8A-4147-A177-3AD203B41FA5}">
                      <a16:colId xmlns:a16="http://schemas.microsoft.com/office/drawing/2014/main" val="1982533160"/>
                    </a:ext>
                  </a:extLst>
                </a:gridCol>
                <a:gridCol w="1225867">
                  <a:extLst>
                    <a:ext uri="{9D8B030D-6E8A-4147-A177-3AD203B41FA5}">
                      <a16:colId xmlns:a16="http://schemas.microsoft.com/office/drawing/2014/main" val="3593640577"/>
                    </a:ext>
                  </a:extLst>
                </a:gridCol>
                <a:gridCol w="1170305">
                  <a:extLst>
                    <a:ext uri="{9D8B030D-6E8A-4147-A177-3AD203B41FA5}">
                      <a16:colId xmlns:a16="http://schemas.microsoft.com/office/drawing/2014/main" val="4278240409"/>
                    </a:ext>
                  </a:extLst>
                </a:gridCol>
                <a:gridCol w="1225867">
                  <a:extLst>
                    <a:ext uri="{9D8B030D-6E8A-4147-A177-3AD203B41FA5}">
                      <a16:colId xmlns:a16="http://schemas.microsoft.com/office/drawing/2014/main" val="3401187190"/>
                    </a:ext>
                  </a:extLst>
                </a:gridCol>
                <a:gridCol w="2946717">
                  <a:extLst>
                    <a:ext uri="{9D8B030D-6E8A-4147-A177-3AD203B41FA5}">
                      <a16:colId xmlns:a16="http://schemas.microsoft.com/office/drawing/2014/main" val="3420458"/>
                    </a:ext>
                  </a:extLst>
                </a:gridCol>
                <a:gridCol w="1237280">
                  <a:extLst>
                    <a:ext uri="{9D8B030D-6E8A-4147-A177-3AD203B41FA5}">
                      <a16:colId xmlns:a16="http://schemas.microsoft.com/office/drawing/2014/main" val="157240577"/>
                    </a:ext>
                  </a:extLst>
                </a:gridCol>
                <a:gridCol w="1237280">
                  <a:extLst>
                    <a:ext uri="{9D8B030D-6E8A-4147-A177-3AD203B41FA5}">
                      <a16:colId xmlns:a16="http://schemas.microsoft.com/office/drawing/2014/main" val="313164939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Layer</a:t>
                      </a:r>
                    </a:p>
                  </a:txBody>
                  <a:tcPr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radius [mm] </a:t>
                      </a:r>
                    </a:p>
                  </a:txBody>
                  <a:tcPr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length [mm]</a:t>
                      </a:r>
                    </a:p>
                  </a:txBody>
                  <a:tcPr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baseline="0" dirty="0">
                          <a:solidFill>
                            <a:schemeClr val="bg1"/>
                          </a:solidFill>
                        </a:rPr>
                        <a:t># of staves</a:t>
                      </a:r>
                    </a:p>
                  </a:txBody>
                  <a:tcPr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target </a:t>
                      </a:r>
                      <a:r>
                        <a:rPr lang="en-GB" sz="2000" b="1" i="1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GB" sz="2000" b="1" i="1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n-GB" sz="2000" b="1" baseline="-250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27308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33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nominal</a:t>
                      </a:r>
                    </a:p>
                  </a:txBody>
                  <a:tcP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design</a:t>
                      </a:r>
                    </a:p>
                  </a:txBody>
                  <a:tcP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nominal</a:t>
                      </a:r>
                    </a:p>
                  </a:txBody>
                  <a:tcP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design</a:t>
                      </a:r>
                    </a:p>
                  </a:txBody>
                  <a:tcP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3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4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L3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270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262/268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540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Overall 550 (active 503)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44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0.25%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90290981"/>
                  </a:ext>
                </a:extLst>
              </a:tr>
              <a:tr h="312475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L4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420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417/423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Overall 840 (active 793)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0.55%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5522027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6CD85F5-5985-CE85-E9DE-48A565415F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20"/>
          <a:stretch>
            <a:fillRect/>
          </a:stretch>
        </p:blipFill>
        <p:spPr>
          <a:xfrm>
            <a:off x="7150225" y="3058609"/>
            <a:ext cx="4951296" cy="5293530"/>
          </a:xfrm>
          <a:custGeom>
            <a:avLst/>
            <a:gdLst>
              <a:gd name="csX0" fmla="*/ 0 w 4951296"/>
              <a:gd name="csY0" fmla="*/ 0 h 5293530"/>
              <a:gd name="csX1" fmla="*/ 4951296 w 4951296"/>
              <a:gd name="csY1" fmla="*/ 0 h 5293530"/>
              <a:gd name="csX2" fmla="*/ 4951296 w 4951296"/>
              <a:gd name="csY2" fmla="*/ 5293530 h 5293530"/>
              <a:gd name="csX3" fmla="*/ 4488584 w 4951296"/>
              <a:gd name="csY3" fmla="*/ 5293530 h 5293530"/>
              <a:gd name="csX4" fmla="*/ 4494403 w 4951296"/>
              <a:gd name="csY4" fmla="*/ 5287198 h 5293530"/>
              <a:gd name="csX5" fmla="*/ 4532246 w 4951296"/>
              <a:gd name="csY5" fmla="*/ 5243180 h 5293530"/>
              <a:gd name="csX6" fmla="*/ 4606384 w 4951296"/>
              <a:gd name="csY6" fmla="*/ 5170938 h 5293530"/>
              <a:gd name="csX7" fmla="*/ 4607400 w 4951296"/>
              <a:gd name="csY7" fmla="*/ 5170062 h 5293530"/>
              <a:gd name="csX8" fmla="*/ 4598329 w 4951296"/>
              <a:gd name="csY8" fmla="*/ 5180741 h 5293530"/>
              <a:gd name="csX9" fmla="*/ 4615185 w 4951296"/>
              <a:gd name="csY9" fmla="*/ 5163350 h 5293530"/>
              <a:gd name="csX10" fmla="*/ 4607400 w 4951296"/>
              <a:gd name="csY10" fmla="*/ 5170062 h 5293530"/>
              <a:gd name="csX11" fmla="*/ 4618874 w 4951296"/>
              <a:gd name="csY11" fmla="*/ 5156552 h 5293530"/>
              <a:gd name="csX12" fmla="*/ 4667000 w 4951296"/>
              <a:gd name="csY12" fmla="*/ 5089176 h 5293530"/>
              <a:gd name="csX13" fmla="*/ 4676625 w 4951296"/>
              <a:gd name="csY13" fmla="*/ 4434658 h 5293530"/>
              <a:gd name="csX14" fmla="*/ 4667000 w 4951296"/>
              <a:gd name="csY14" fmla="*/ 4280653 h 5293530"/>
              <a:gd name="csX15" fmla="*/ 4657375 w 4951296"/>
              <a:gd name="csY15" fmla="*/ 4165150 h 5293530"/>
              <a:gd name="csX16" fmla="*/ 4647749 w 4951296"/>
              <a:gd name="csY16" fmla="*/ 4030397 h 5293530"/>
              <a:gd name="csX17" fmla="*/ 4609248 w 4951296"/>
              <a:gd name="csY17" fmla="*/ 3847517 h 5293530"/>
              <a:gd name="csX18" fmla="*/ 4580373 w 4951296"/>
              <a:gd name="csY18" fmla="*/ 3539508 h 5293530"/>
              <a:gd name="csX19" fmla="*/ 4570747 w 4951296"/>
              <a:gd name="csY19" fmla="*/ 3481757 h 5293530"/>
              <a:gd name="csX20" fmla="*/ 4503370 w 4951296"/>
              <a:gd name="csY20" fmla="*/ 3462506 h 5293530"/>
              <a:gd name="csX21" fmla="*/ 4455244 w 4951296"/>
              <a:gd name="csY21" fmla="*/ 3452881 h 5293530"/>
              <a:gd name="csX22" fmla="*/ 4416743 w 4951296"/>
              <a:gd name="csY22" fmla="*/ 3433630 h 5293530"/>
              <a:gd name="csX23" fmla="*/ 4368617 w 4951296"/>
              <a:gd name="csY23" fmla="*/ 3414380 h 5293530"/>
              <a:gd name="csX24" fmla="*/ 4320490 w 4951296"/>
              <a:gd name="csY24" fmla="*/ 3404754 h 5293530"/>
              <a:gd name="csX25" fmla="*/ 4233863 w 4951296"/>
              <a:gd name="csY25" fmla="*/ 3356628 h 5293530"/>
              <a:gd name="csX26" fmla="*/ 4195362 w 4951296"/>
              <a:gd name="csY26" fmla="*/ 3347003 h 5293530"/>
              <a:gd name="csX27" fmla="*/ 4127985 w 4951296"/>
              <a:gd name="csY27" fmla="*/ 3308502 h 5293530"/>
              <a:gd name="csX28" fmla="*/ 4099109 w 4951296"/>
              <a:gd name="csY28" fmla="*/ 3298877 h 5293530"/>
              <a:gd name="csX29" fmla="*/ 4022107 w 4951296"/>
              <a:gd name="csY29" fmla="*/ 3241125 h 5293530"/>
              <a:gd name="csX30" fmla="*/ 4002857 w 4951296"/>
              <a:gd name="csY30" fmla="*/ 3212249 h 5293530"/>
              <a:gd name="csX31" fmla="*/ 3973981 w 4951296"/>
              <a:gd name="csY31" fmla="*/ 3173748 h 5293530"/>
              <a:gd name="csX32" fmla="*/ 3925855 w 4951296"/>
              <a:gd name="csY32" fmla="*/ 3135247 h 5293530"/>
              <a:gd name="csX33" fmla="*/ 3896979 w 4951296"/>
              <a:gd name="csY33" fmla="*/ 3106371 h 5293530"/>
              <a:gd name="csX34" fmla="*/ 3829602 w 4951296"/>
              <a:gd name="csY34" fmla="*/ 3077496 h 5293530"/>
              <a:gd name="csX35" fmla="*/ 3550469 w 4951296"/>
              <a:gd name="csY35" fmla="*/ 3048620 h 5293530"/>
              <a:gd name="csX36" fmla="*/ 3242461 w 4951296"/>
              <a:gd name="csY36" fmla="*/ 3038994 h 5293530"/>
              <a:gd name="csX37" fmla="*/ 3203960 w 4951296"/>
              <a:gd name="csY37" fmla="*/ 3048620 h 5293530"/>
              <a:gd name="csX38" fmla="*/ 3146208 w 4951296"/>
              <a:gd name="csY38" fmla="*/ 3067870 h 5293530"/>
              <a:gd name="csX39" fmla="*/ 3059581 w 4951296"/>
              <a:gd name="csY39" fmla="*/ 3087121 h 5293530"/>
              <a:gd name="csX40" fmla="*/ 2982579 w 4951296"/>
              <a:gd name="csY40" fmla="*/ 3106371 h 5293530"/>
              <a:gd name="csX41" fmla="*/ 2915202 w 4951296"/>
              <a:gd name="csY41" fmla="*/ 3125622 h 5293530"/>
              <a:gd name="csX42" fmla="*/ 2867076 w 4951296"/>
              <a:gd name="csY42" fmla="*/ 3135247 h 5293530"/>
              <a:gd name="csX43" fmla="*/ 2780448 w 4951296"/>
              <a:gd name="csY43" fmla="*/ 3192999 h 5293530"/>
              <a:gd name="csX44" fmla="*/ 2732322 w 4951296"/>
              <a:gd name="csY44" fmla="*/ 3221874 h 5293530"/>
              <a:gd name="csX45" fmla="*/ 2703446 w 4951296"/>
              <a:gd name="csY45" fmla="*/ 3250750 h 5293530"/>
              <a:gd name="csX46" fmla="*/ 2616819 w 4951296"/>
              <a:gd name="csY46" fmla="*/ 3337378 h 5293530"/>
              <a:gd name="csX47" fmla="*/ 2559067 w 4951296"/>
              <a:gd name="csY47" fmla="*/ 3385504 h 5293530"/>
              <a:gd name="csX48" fmla="*/ 2510941 w 4951296"/>
              <a:gd name="csY48" fmla="*/ 3433630 h 5293530"/>
              <a:gd name="csX49" fmla="*/ 2231808 w 4951296"/>
              <a:gd name="csY49" fmla="*/ 3472131 h 5293530"/>
              <a:gd name="csX50" fmla="*/ 2154806 w 4951296"/>
              <a:gd name="csY50" fmla="*/ 3462506 h 5293530"/>
              <a:gd name="csX51" fmla="*/ 2058554 w 4951296"/>
              <a:gd name="csY51" fmla="*/ 3424005 h 5293530"/>
              <a:gd name="csX52" fmla="*/ 1817922 w 4951296"/>
              <a:gd name="csY52" fmla="*/ 3308502 h 5293530"/>
              <a:gd name="csX53" fmla="*/ 1750545 w 4951296"/>
              <a:gd name="csY53" fmla="*/ 3260376 h 5293530"/>
              <a:gd name="csX54" fmla="*/ 1673543 w 4951296"/>
              <a:gd name="csY54" fmla="*/ 3231500 h 5293530"/>
              <a:gd name="csX55" fmla="*/ 1596541 w 4951296"/>
              <a:gd name="csY55" fmla="*/ 3183373 h 5293530"/>
              <a:gd name="csX56" fmla="*/ 1500288 w 4951296"/>
              <a:gd name="csY56" fmla="*/ 3135247 h 5293530"/>
              <a:gd name="csX57" fmla="*/ 1432912 w 4951296"/>
              <a:gd name="csY57" fmla="*/ 3106371 h 5293530"/>
              <a:gd name="csX58" fmla="*/ 1355909 w 4951296"/>
              <a:gd name="csY58" fmla="*/ 3048620 h 5293530"/>
              <a:gd name="csX59" fmla="*/ 1250032 w 4951296"/>
              <a:gd name="csY59" fmla="*/ 3000493 h 5293530"/>
              <a:gd name="csX60" fmla="*/ 874646 w 4951296"/>
              <a:gd name="csY60" fmla="*/ 2981243 h 5293530"/>
              <a:gd name="csX61" fmla="*/ 788019 w 4951296"/>
              <a:gd name="csY61" fmla="*/ 2971618 h 5293530"/>
              <a:gd name="csX62" fmla="*/ 682141 w 4951296"/>
              <a:gd name="csY62" fmla="*/ 2961992 h 5293530"/>
              <a:gd name="csX63" fmla="*/ 634015 w 4951296"/>
              <a:gd name="csY63" fmla="*/ 2952367 h 5293530"/>
              <a:gd name="csX64" fmla="*/ 374133 w 4951296"/>
              <a:gd name="csY64" fmla="*/ 2942742 h 5293530"/>
              <a:gd name="csX65" fmla="*/ 277880 w 4951296"/>
              <a:gd name="csY65" fmla="*/ 2971618 h 5293530"/>
              <a:gd name="csX66" fmla="*/ 220128 w 4951296"/>
              <a:gd name="csY66" fmla="*/ 2981243 h 5293530"/>
              <a:gd name="csX67" fmla="*/ 9477 w 4951296"/>
              <a:gd name="csY67" fmla="*/ 3063281 h 5293530"/>
              <a:gd name="csX68" fmla="*/ 0 w 4951296"/>
              <a:gd name="csY68" fmla="*/ 3067334 h 52935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</a:cxnLst>
            <a:rect l="l" t="t" r="r" b="b"/>
            <a:pathLst>
              <a:path w="4951296" h="5293530">
                <a:moveTo>
                  <a:pt x="0" y="0"/>
                </a:moveTo>
                <a:lnTo>
                  <a:pt x="4951296" y="0"/>
                </a:lnTo>
                <a:lnTo>
                  <a:pt x="4951296" y="5293530"/>
                </a:lnTo>
                <a:lnTo>
                  <a:pt x="4488584" y="5293530"/>
                </a:lnTo>
                <a:lnTo>
                  <a:pt x="4494403" y="5287198"/>
                </a:lnTo>
                <a:cubicBezTo>
                  <a:pt x="4506605" y="5272136"/>
                  <a:pt x="4518587" y="5256840"/>
                  <a:pt x="4532246" y="5243180"/>
                </a:cubicBezTo>
                <a:cubicBezTo>
                  <a:pt x="4571385" y="5204041"/>
                  <a:pt x="4594227" y="5181976"/>
                  <a:pt x="4606384" y="5170938"/>
                </a:cubicBezTo>
                <a:lnTo>
                  <a:pt x="4607400" y="5170062"/>
                </a:lnTo>
                <a:lnTo>
                  <a:pt x="4598329" y="5180741"/>
                </a:lnTo>
                <a:cubicBezTo>
                  <a:pt x="4538124" y="5252527"/>
                  <a:pt x="4635921" y="5147366"/>
                  <a:pt x="4615185" y="5163350"/>
                </a:cubicBezTo>
                <a:lnTo>
                  <a:pt x="4607400" y="5170062"/>
                </a:lnTo>
                <a:lnTo>
                  <a:pt x="4618874" y="5156552"/>
                </a:lnTo>
                <a:cubicBezTo>
                  <a:pt x="4635020" y="5137716"/>
                  <a:pt x="4665775" y="5118575"/>
                  <a:pt x="4667000" y="5089176"/>
                </a:cubicBezTo>
                <a:cubicBezTo>
                  <a:pt x="4676084" y="4871169"/>
                  <a:pt x="4673417" y="4652831"/>
                  <a:pt x="4676625" y="4434658"/>
                </a:cubicBezTo>
                <a:cubicBezTo>
                  <a:pt x="4673417" y="4383323"/>
                  <a:pt x="4670664" y="4331957"/>
                  <a:pt x="4667000" y="4280653"/>
                </a:cubicBezTo>
                <a:cubicBezTo>
                  <a:pt x="4664247" y="4242117"/>
                  <a:pt x="4660338" y="4203671"/>
                  <a:pt x="4657375" y="4165150"/>
                </a:cubicBezTo>
                <a:cubicBezTo>
                  <a:pt x="4653921" y="4120251"/>
                  <a:pt x="4650958" y="4075315"/>
                  <a:pt x="4647749" y="4030397"/>
                </a:cubicBezTo>
                <a:cubicBezTo>
                  <a:pt x="4619799" y="3918594"/>
                  <a:pt x="4633232" y="3979425"/>
                  <a:pt x="4609248" y="3847517"/>
                </a:cubicBezTo>
                <a:cubicBezTo>
                  <a:pt x="4590801" y="3746061"/>
                  <a:pt x="4591168" y="3642061"/>
                  <a:pt x="4580373" y="3539508"/>
                </a:cubicBezTo>
                <a:cubicBezTo>
                  <a:pt x="4578330" y="3520099"/>
                  <a:pt x="4573956" y="3501007"/>
                  <a:pt x="4570747" y="3481757"/>
                </a:cubicBezTo>
                <a:cubicBezTo>
                  <a:pt x="4548288" y="3475340"/>
                  <a:pt x="4526030" y="3468171"/>
                  <a:pt x="4503370" y="3462506"/>
                </a:cubicBezTo>
                <a:cubicBezTo>
                  <a:pt x="4487499" y="3458538"/>
                  <a:pt x="4470764" y="3458054"/>
                  <a:pt x="4455244" y="3452881"/>
                </a:cubicBezTo>
                <a:cubicBezTo>
                  <a:pt x="4441632" y="3448344"/>
                  <a:pt x="4429855" y="3439458"/>
                  <a:pt x="4416743" y="3433630"/>
                </a:cubicBezTo>
                <a:cubicBezTo>
                  <a:pt x="4400954" y="3426613"/>
                  <a:pt x="4385166" y="3419345"/>
                  <a:pt x="4368617" y="3414380"/>
                </a:cubicBezTo>
                <a:cubicBezTo>
                  <a:pt x="4352947" y="3409679"/>
                  <a:pt x="4336011" y="3409928"/>
                  <a:pt x="4320490" y="3404754"/>
                </a:cubicBezTo>
                <a:cubicBezTo>
                  <a:pt x="4299773" y="3397848"/>
                  <a:pt x="4249287" y="3365883"/>
                  <a:pt x="4233863" y="3356628"/>
                </a:cubicBezTo>
                <a:cubicBezTo>
                  <a:pt x="4221029" y="3353420"/>
                  <a:pt x="4207748" y="3351648"/>
                  <a:pt x="4195362" y="3347003"/>
                </a:cubicBezTo>
                <a:cubicBezTo>
                  <a:pt x="4127865" y="3321691"/>
                  <a:pt x="4183835" y="3336426"/>
                  <a:pt x="4127985" y="3308502"/>
                </a:cubicBezTo>
                <a:cubicBezTo>
                  <a:pt x="4118910" y="3303965"/>
                  <a:pt x="4108184" y="3303414"/>
                  <a:pt x="4099109" y="3298877"/>
                </a:cubicBezTo>
                <a:cubicBezTo>
                  <a:pt x="4081341" y="3289993"/>
                  <a:pt x="4029184" y="3248202"/>
                  <a:pt x="4022107" y="3241125"/>
                </a:cubicBezTo>
                <a:cubicBezTo>
                  <a:pt x="4013927" y="3232945"/>
                  <a:pt x="4009581" y="3221662"/>
                  <a:pt x="4002857" y="3212249"/>
                </a:cubicBezTo>
                <a:cubicBezTo>
                  <a:pt x="3993533" y="3199195"/>
                  <a:pt x="3985325" y="3185092"/>
                  <a:pt x="3973981" y="3173748"/>
                </a:cubicBezTo>
                <a:cubicBezTo>
                  <a:pt x="3959454" y="3159221"/>
                  <a:pt x="3941316" y="3148775"/>
                  <a:pt x="3925855" y="3135247"/>
                </a:cubicBezTo>
                <a:cubicBezTo>
                  <a:pt x="3915611" y="3126283"/>
                  <a:pt x="3908651" y="3113374"/>
                  <a:pt x="3896979" y="3106371"/>
                </a:cubicBezTo>
                <a:cubicBezTo>
                  <a:pt x="3876026" y="3093800"/>
                  <a:pt x="3852061" y="3087121"/>
                  <a:pt x="3829602" y="3077496"/>
                </a:cubicBezTo>
                <a:cubicBezTo>
                  <a:pt x="3722186" y="3064069"/>
                  <a:pt x="3655943" y="3053308"/>
                  <a:pt x="3550469" y="3048620"/>
                </a:cubicBezTo>
                <a:lnTo>
                  <a:pt x="3242461" y="3038994"/>
                </a:lnTo>
                <a:cubicBezTo>
                  <a:pt x="3229627" y="3042203"/>
                  <a:pt x="3216631" y="3044819"/>
                  <a:pt x="3203960" y="3048620"/>
                </a:cubicBezTo>
                <a:cubicBezTo>
                  <a:pt x="3184524" y="3054451"/>
                  <a:pt x="3165815" y="3062642"/>
                  <a:pt x="3146208" y="3067870"/>
                </a:cubicBezTo>
                <a:cubicBezTo>
                  <a:pt x="3117627" y="3075492"/>
                  <a:pt x="3088375" y="3080346"/>
                  <a:pt x="3059581" y="3087121"/>
                </a:cubicBezTo>
                <a:cubicBezTo>
                  <a:pt x="3033827" y="3093181"/>
                  <a:pt x="3008143" y="3099554"/>
                  <a:pt x="2982579" y="3106371"/>
                </a:cubicBezTo>
                <a:cubicBezTo>
                  <a:pt x="2960010" y="3112389"/>
                  <a:pt x="2937862" y="3119957"/>
                  <a:pt x="2915202" y="3125622"/>
                </a:cubicBezTo>
                <a:cubicBezTo>
                  <a:pt x="2899331" y="3129590"/>
                  <a:pt x="2882266" y="3129171"/>
                  <a:pt x="2867076" y="3135247"/>
                </a:cubicBezTo>
                <a:cubicBezTo>
                  <a:pt x="2832117" y="3149231"/>
                  <a:pt x="2810829" y="3172745"/>
                  <a:pt x="2780448" y="3192999"/>
                </a:cubicBezTo>
                <a:cubicBezTo>
                  <a:pt x="2764882" y="3203376"/>
                  <a:pt x="2747288" y="3210649"/>
                  <a:pt x="2732322" y="3221874"/>
                </a:cubicBezTo>
                <a:cubicBezTo>
                  <a:pt x="2721432" y="3230041"/>
                  <a:pt x="2714191" y="3242393"/>
                  <a:pt x="2703446" y="3250750"/>
                </a:cubicBezTo>
                <a:cubicBezTo>
                  <a:pt x="2620964" y="3314903"/>
                  <a:pt x="2665009" y="3257061"/>
                  <a:pt x="2616819" y="3337378"/>
                </a:cubicBezTo>
                <a:cubicBezTo>
                  <a:pt x="2597568" y="3353420"/>
                  <a:pt x="2577609" y="3368648"/>
                  <a:pt x="2559067" y="3385504"/>
                </a:cubicBezTo>
                <a:cubicBezTo>
                  <a:pt x="2542280" y="3400765"/>
                  <a:pt x="2532872" y="3427825"/>
                  <a:pt x="2510941" y="3433630"/>
                </a:cubicBezTo>
                <a:cubicBezTo>
                  <a:pt x="2420143" y="3457665"/>
                  <a:pt x="2324852" y="3459297"/>
                  <a:pt x="2231808" y="3472131"/>
                </a:cubicBezTo>
                <a:cubicBezTo>
                  <a:pt x="2206141" y="3468923"/>
                  <a:pt x="2180099" y="3467926"/>
                  <a:pt x="2154806" y="3462506"/>
                </a:cubicBezTo>
                <a:cubicBezTo>
                  <a:pt x="2103643" y="3451543"/>
                  <a:pt x="2100921" y="3443263"/>
                  <a:pt x="2058554" y="3424005"/>
                </a:cubicBezTo>
                <a:cubicBezTo>
                  <a:pt x="1942622" y="3371308"/>
                  <a:pt x="1984512" y="3401792"/>
                  <a:pt x="1817922" y="3308502"/>
                </a:cubicBezTo>
                <a:cubicBezTo>
                  <a:pt x="1793841" y="3295017"/>
                  <a:pt x="1774898" y="3273364"/>
                  <a:pt x="1750545" y="3260376"/>
                </a:cubicBezTo>
                <a:cubicBezTo>
                  <a:pt x="1726357" y="3247476"/>
                  <a:pt x="1698062" y="3243759"/>
                  <a:pt x="1673543" y="3231500"/>
                </a:cubicBezTo>
                <a:cubicBezTo>
                  <a:pt x="1646470" y="3217963"/>
                  <a:pt x="1623000" y="3198073"/>
                  <a:pt x="1596541" y="3183373"/>
                </a:cubicBezTo>
                <a:cubicBezTo>
                  <a:pt x="1565184" y="3165952"/>
                  <a:pt x="1532745" y="3150521"/>
                  <a:pt x="1500288" y="3135247"/>
                </a:cubicBezTo>
                <a:cubicBezTo>
                  <a:pt x="1478179" y="3124843"/>
                  <a:pt x="1453864" y="3118942"/>
                  <a:pt x="1432912" y="3106371"/>
                </a:cubicBezTo>
                <a:cubicBezTo>
                  <a:pt x="1405400" y="3089864"/>
                  <a:pt x="1382898" y="3065970"/>
                  <a:pt x="1355909" y="3048620"/>
                </a:cubicBezTo>
                <a:cubicBezTo>
                  <a:pt x="1325765" y="3029242"/>
                  <a:pt x="1283573" y="3013910"/>
                  <a:pt x="1250032" y="3000493"/>
                </a:cubicBezTo>
                <a:cubicBezTo>
                  <a:pt x="1124903" y="2994076"/>
                  <a:pt x="999695" y="2989058"/>
                  <a:pt x="874646" y="2981243"/>
                </a:cubicBezTo>
                <a:cubicBezTo>
                  <a:pt x="845649" y="2979431"/>
                  <a:pt x="816928" y="2974509"/>
                  <a:pt x="788019" y="2971618"/>
                </a:cubicBezTo>
                <a:cubicBezTo>
                  <a:pt x="752757" y="2968092"/>
                  <a:pt x="717306" y="2966388"/>
                  <a:pt x="682141" y="2961992"/>
                </a:cubicBezTo>
                <a:cubicBezTo>
                  <a:pt x="665908" y="2959963"/>
                  <a:pt x="650343" y="2953387"/>
                  <a:pt x="634015" y="2952367"/>
                </a:cubicBezTo>
                <a:cubicBezTo>
                  <a:pt x="547497" y="2946960"/>
                  <a:pt x="460760" y="2945950"/>
                  <a:pt x="374133" y="2942742"/>
                </a:cubicBezTo>
                <a:cubicBezTo>
                  <a:pt x="337316" y="2955014"/>
                  <a:pt x="314238" y="2964346"/>
                  <a:pt x="277880" y="2971618"/>
                </a:cubicBezTo>
                <a:cubicBezTo>
                  <a:pt x="258743" y="2975446"/>
                  <a:pt x="239062" y="2976510"/>
                  <a:pt x="220128" y="2981243"/>
                </a:cubicBezTo>
                <a:cubicBezTo>
                  <a:pt x="171886" y="2993303"/>
                  <a:pt x="47849" y="3046762"/>
                  <a:pt x="9477" y="3063281"/>
                </a:cubicBezTo>
                <a:lnTo>
                  <a:pt x="0" y="3067334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655DB2-CE49-B3D8-13FF-18CCC94460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20" t="54682" r="41955" b="5315"/>
          <a:stretch>
            <a:fillRect/>
          </a:stretch>
        </p:blipFill>
        <p:spPr>
          <a:xfrm>
            <a:off x="5104661" y="2973109"/>
            <a:ext cx="1912155" cy="1826181"/>
          </a:xfrm>
          <a:custGeom>
            <a:avLst/>
            <a:gdLst>
              <a:gd name="csX0" fmla="*/ 1504474 w 2217248"/>
              <a:gd name="csY0" fmla="*/ 0 h 2117557"/>
              <a:gd name="csX1" fmla="*/ 1706605 w 2217248"/>
              <a:gd name="csY1" fmla="*/ 67376 h 2117557"/>
              <a:gd name="csX2" fmla="*/ 1918361 w 2217248"/>
              <a:gd name="csY2" fmla="*/ 173254 h 2117557"/>
              <a:gd name="csX3" fmla="*/ 2062740 w 2217248"/>
              <a:gd name="csY3" fmla="*/ 279132 h 2117557"/>
              <a:gd name="csX4" fmla="*/ 2139742 w 2217248"/>
              <a:gd name="csY4" fmla="*/ 462012 h 2117557"/>
              <a:gd name="csX5" fmla="*/ 2158992 w 2217248"/>
              <a:gd name="csY5" fmla="*/ 558265 h 2117557"/>
              <a:gd name="csX6" fmla="*/ 2187868 w 2217248"/>
              <a:gd name="csY6" fmla="*/ 635267 h 2117557"/>
              <a:gd name="csX7" fmla="*/ 2197493 w 2217248"/>
              <a:gd name="csY7" fmla="*/ 1540042 h 2117557"/>
              <a:gd name="csX8" fmla="*/ 2139742 w 2217248"/>
              <a:gd name="csY8" fmla="*/ 1694046 h 2117557"/>
              <a:gd name="csX9" fmla="*/ 2091615 w 2217248"/>
              <a:gd name="csY9" fmla="*/ 1751797 h 2117557"/>
              <a:gd name="csX10" fmla="*/ 1918361 w 2217248"/>
              <a:gd name="csY10" fmla="*/ 1934677 h 2117557"/>
              <a:gd name="csX11" fmla="*/ 1879860 w 2217248"/>
              <a:gd name="csY11" fmla="*/ 1982804 h 2117557"/>
              <a:gd name="csX12" fmla="*/ 1802858 w 2217248"/>
              <a:gd name="csY12" fmla="*/ 2040555 h 2117557"/>
              <a:gd name="csX13" fmla="*/ 1716230 w 2217248"/>
              <a:gd name="csY13" fmla="*/ 2079056 h 2117557"/>
              <a:gd name="csX14" fmla="*/ 1619978 w 2217248"/>
              <a:gd name="csY14" fmla="*/ 2107932 h 2117557"/>
              <a:gd name="csX15" fmla="*/ 1100213 w 2217248"/>
              <a:gd name="csY15" fmla="*/ 2117557 h 2117557"/>
              <a:gd name="csX16" fmla="*/ 676702 w 2217248"/>
              <a:gd name="csY16" fmla="*/ 2098307 h 2117557"/>
              <a:gd name="csX17" fmla="*/ 464946 w 2217248"/>
              <a:gd name="csY17" fmla="*/ 2088682 h 2117557"/>
              <a:gd name="csX18" fmla="*/ 407194 w 2217248"/>
              <a:gd name="csY18" fmla="*/ 2079056 h 2117557"/>
              <a:gd name="csX19" fmla="*/ 243565 w 2217248"/>
              <a:gd name="csY19" fmla="*/ 2050181 h 2117557"/>
              <a:gd name="csX20" fmla="*/ 12781 w 2217248"/>
              <a:gd name="csY20" fmla="*/ 2032515 h 2117557"/>
              <a:gd name="csX21" fmla="*/ 0 w 2217248"/>
              <a:gd name="csY21" fmla="*/ 2031475 h 2117557"/>
              <a:gd name="csX22" fmla="*/ 0 w 2217248"/>
              <a:gd name="csY22" fmla="*/ 360464 h 2117557"/>
              <a:gd name="csX23" fmla="*/ 2933 w 2217248"/>
              <a:gd name="csY23" fmla="*/ 356134 h 2117557"/>
              <a:gd name="csX24" fmla="*/ 214689 w 2217248"/>
              <a:gd name="csY24" fmla="*/ 192505 h 2117557"/>
              <a:gd name="csX25" fmla="*/ 436070 w 2217248"/>
              <a:gd name="csY25" fmla="*/ 125128 h 2117557"/>
              <a:gd name="csX26" fmla="*/ 1023211 w 2217248"/>
              <a:gd name="csY26" fmla="*/ 105877 h 2117557"/>
              <a:gd name="csX27" fmla="*/ 1177215 w 2217248"/>
              <a:gd name="csY27" fmla="*/ 57751 h 2117557"/>
              <a:gd name="csX28" fmla="*/ 1273468 w 2217248"/>
              <a:gd name="csY28" fmla="*/ 28875 h 2117557"/>
              <a:gd name="csX29" fmla="*/ 1504474 w 2217248"/>
              <a:gd name="csY29" fmla="*/ 0 h 211755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2217248" h="2117557">
                <a:moveTo>
                  <a:pt x="1504474" y="0"/>
                </a:moveTo>
                <a:cubicBezTo>
                  <a:pt x="1504474" y="0"/>
                  <a:pt x="1639805" y="43254"/>
                  <a:pt x="1706605" y="67376"/>
                </a:cubicBezTo>
                <a:cubicBezTo>
                  <a:pt x="1961675" y="159484"/>
                  <a:pt x="1763511" y="82165"/>
                  <a:pt x="1918361" y="173254"/>
                </a:cubicBezTo>
                <a:cubicBezTo>
                  <a:pt x="2000673" y="221673"/>
                  <a:pt x="2017044" y="201449"/>
                  <a:pt x="2062740" y="279132"/>
                </a:cubicBezTo>
                <a:cubicBezTo>
                  <a:pt x="2077041" y="303444"/>
                  <a:pt x="2129192" y="424033"/>
                  <a:pt x="2139742" y="462012"/>
                </a:cubicBezTo>
                <a:cubicBezTo>
                  <a:pt x="2148499" y="493538"/>
                  <a:pt x="2150235" y="526739"/>
                  <a:pt x="2158992" y="558265"/>
                </a:cubicBezTo>
                <a:cubicBezTo>
                  <a:pt x="2166329" y="584678"/>
                  <a:pt x="2186347" y="607896"/>
                  <a:pt x="2187868" y="635267"/>
                </a:cubicBezTo>
                <a:cubicBezTo>
                  <a:pt x="2223542" y="1277397"/>
                  <a:pt x="2226703" y="1189550"/>
                  <a:pt x="2197493" y="1540042"/>
                </a:cubicBezTo>
                <a:cubicBezTo>
                  <a:pt x="2187114" y="1571180"/>
                  <a:pt x="2159557" y="1661847"/>
                  <a:pt x="2139742" y="1694046"/>
                </a:cubicBezTo>
                <a:cubicBezTo>
                  <a:pt x="2126609" y="1715387"/>
                  <a:pt x="2107657" y="1732547"/>
                  <a:pt x="2091615" y="1751797"/>
                </a:cubicBezTo>
                <a:cubicBezTo>
                  <a:pt x="2037857" y="1816306"/>
                  <a:pt x="1975103" y="1872776"/>
                  <a:pt x="1918361" y="1934677"/>
                </a:cubicBezTo>
                <a:cubicBezTo>
                  <a:pt x="1904479" y="1949821"/>
                  <a:pt x="1895004" y="1968922"/>
                  <a:pt x="1879860" y="1982804"/>
                </a:cubicBezTo>
                <a:cubicBezTo>
                  <a:pt x="1856209" y="2004484"/>
                  <a:pt x="1829554" y="2022758"/>
                  <a:pt x="1802858" y="2040555"/>
                </a:cubicBezTo>
                <a:cubicBezTo>
                  <a:pt x="1786082" y="2051739"/>
                  <a:pt x="1732910" y="2073496"/>
                  <a:pt x="1716230" y="2079056"/>
                </a:cubicBezTo>
                <a:cubicBezTo>
                  <a:pt x="1684452" y="2089649"/>
                  <a:pt x="1653409" y="2105843"/>
                  <a:pt x="1619978" y="2107932"/>
                </a:cubicBezTo>
                <a:cubicBezTo>
                  <a:pt x="1447031" y="2118741"/>
                  <a:pt x="1273468" y="2114349"/>
                  <a:pt x="1100213" y="2117557"/>
                </a:cubicBezTo>
                <a:cubicBezTo>
                  <a:pt x="530828" y="2097222"/>
                  <a:pt x="1062597" y="2118617"/>
                  <a:pt x="676702" y="2098307"/>
                </a:cubicBezTo>
                <a:cubicBezTo>
                  <a:pt x="606141" y="2094593"/>
                  <a:pt x="535425" y="2093716"/>
                  <a:pt x="464946" y="2088682"/>
                </a:cubicBezTo>
                <a:cubicBezTo>
                  <a:pt x="445479" y="2087291"/>
                  <a:pt x="426445" y="2082265"/>
                  <a:pt x="407194" y="2079056"/>
                </a:cubicBezTo>
                <a:cubicBezTo>
                  <a:pt x="241696" y="2051471"/>
                  <a:pt x="320115" y="2075697"/>
                  <a:pt x="243565" y="2050181"/>
                </a:cubicBezTo>
                <a:cubicBezTo>
                  <a:pt x="174115" y="2027031"/>
                  <a:pt x="66534" y="2034568"/>
                  <a:pt x="12781" y="2032515"/>
                </a:cubicBezTo>
                <a:lnTo>
                  <a:pt x="0" y="2031475"/>
                </a:lnTo>
                <a:lnTo>
                  <a:pt x="0" y="360464"/>
                </a:lnTo>
                <a:lnTo>
                  <a:pt x="2933" y="356134"/>
                </a:lnTo>
                <a:cubicBezTo>
                  <a:pt x="19362" y="331491"/>
                  <a:pt x="189858" y="210564"/>
                  <a:pt x="214689" y="192505"/>
                </a:cubicBezTo>
                <a:cubicBezTo>
                  <a:pt x="340906" y="160950"/>
                  <a:pt x="266591" y="181620"/>
                  <a:pt x="436070" y="125128"/>
                </a:cubicBezTo>
                <a:cubicBezTo>
                  <a:pt x="623453" y="121380"/>
                  <a:pt x="830272" y="128576"/>
                  <a:pt x="1023211" y="105877"/>
                </a:cubicBezTo>
                <a:cubicBezTo>
                  <a:pt x="1109577" y="95716"/>
                  <a:pt x="1072530" y="94391"/>
                  <a:pt x="1177215" y="57751"/>
                </a:cubicBezTo>
                <a:cubicBezTo>
                  <a:pt x="1208831" y="46685"/>
                  <a:pt x="1240971" y="36999"/>
                  <a:pt x="1273468" y="28875"/>
                </a:cubicBezTo>
                <a:cubicBezTo>
                  <a:pt x="1374561" y="3602"/>
                  <a:pt x="1391198" y="8091"/>
                  <a:pt x="1504474" y="0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78C451-D203-FDD2-599E-C3DE199A9C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505" t="55304" r="4017" b="4875"/>
          <a:stretch>
            <a:fillRect/>
          </a:stretch>
        </p:blipFill>
        <p:spPr>
          <a:xfrm>
            <a:off x="4940031" y="4654563"/>
            <a:ext cx="2076785" cy="1893532"/>
          </a:xfrm>
          <a:custGeom>
            <a:avLst/>
            <a:gdLst>
              <a:gd name="csX0" fmla="*/ 1135781 w 2311936"/>
              <a:gd name="csY0" fmla="*/ 0 h 2107933"/>
              <a:gd name="csX1" fmla="*/ 1328287 w 2311936"/>
              <a:gd name="csY1" fmla="*/ 19250 h 2107933"/>
              <a:gd name="csX2" fmla="*/ 1453415 w 2311936"/>
              <a:gd name="csY2" fmla="*/ 77002 h 2107933"/>
              <a:gd name="csX3" fmla="*/ 1482291 w 2311936"/>
              <a:gd name="csY3" fmla="*/ 96253 h 2107933"/>
              <a:gd name="csX4" fmla="*/ 1559293 w 2311936"/>
              <a:gd name="csY4" fmla="*/ 125128 h 2107933"/>
              <a:gd name="csX5" fmla="*/ 1684421 w 2311936"/>
              <a:gd name="csY5" fmla="*/ 192505 h 2107933"/>
              <a:gd name="csX6" fmla="*/ 1713297 w 2311936"/>
              <a:gd name="csY6" fmla="*/ 211756 h 2107933"/>
              <a:gd name="csX7" fmla="*/ 1771049 w 2311936"/>
              <a:gd name="csY7" fmla="*/ 279133 h 2107933"/>
              <a:gd name="csX8" fmla="*/ 1799925 w 2311936"/>
              <a:gd name="csY8" fmla="*/ 317634 h 2107933"/>
              <a:gd name="csX9" fmla="*/ 1838426 w 2311936"/>
              <a:gd name="csY9" fmla="*/ 336884 h 2107933"/>
              <a:gd name="csX10" fmla="*/ 1867301 w 2311936"/>
              <a:gd name="csY10" fmla="*/ 375385 h 2107933"/>
              <a:gd name="csX11" fmla="*/ 1934678 w 2311936"/>
              <a:gd name="csY11" fmla="*/ 404261 h 2107933"/>
              <a:gd name="csX12" fmla="*/ 2040556 w 2311936"/>
              <a:gd name="csY12" fmla="*/ 462013 h 2107933"/>
              <a:gd name="csX13" fmla="*/ 2079057 w 2311936"/>
              <a:gd name="csY13" fmla="*/ 471638 h 2107933"/>
              <a:gd name="csX14" fmla="*/ 2117558 w 2311936"/>
              <a:gd name="csY14" fmla="*/ 510139 h 2107933"/>
              <a:gd name="csX15" fmla="*/ 2175310 w 2311936"/>
              <a:gd name="csY15" fmla="*/ 558265 h 2107933"/>
              <a:gd name="csX16" fmla="*/ 2290813 w 2311936"/>
              <a:gd name="csY16" fmla="*/ 721895 h 2107933"/>
              <a:gd name="csX17" fmla="*/ 2300438 w 2311936"/>
              <a:gd name="csY17" fmla="*/ 760396 h 2107933"/>
              <a:gd name="csX18" fmla="*/ 2271563 w 2311936"/>
              <a:gd name="csY18" fmla="*/ 1155032 h 2107933"/>
              <a:gd name="csX19" fmla="*/ 2242687 w 2311936"/>
              <a:gd name="csY19" fmla="*/ 1289785 h 2107933"/>
              <a:gd name="csX20" fmla="*/ 2233061 w 2311936"/>
              <a:gd name="csY20" fmla="*/ 1328286 h 2107933"/>
              <a:gd name="csX21" fmla="*/ 2184935 w 2311936"/>
              <a:gd name="csY21" fmla="*/ 1424539 h 2107933"/>
              <a:gd name="csX22" fmla="*/ 2156059 w 2311936"/>
              <a:gd name="csY22" fmla="*/ 1520792 h 2107933"/>
              <a:gd name="csX23" fmla="*/ 2117558 w 2311936"/>
              <a:gd name="csY23" fmla="*/ 1626669 h 2107933"/>
              <a:gd name="csX24" fmla="*/ 2098308 w 2311936"/>
              <a:gd name="csY24" fmla="*/ 1665170 h 2107933"/>
              <a:gd name="csX25" fmla="*/ 2030931 w 2311936"/>
              <a:gd name="csY25" fmla="*/ 1742173 h 2107933"/>
              <a:gd name="csX26" fmla="*/ 1944304 w 2311936"/>
              <a:gd name="csY26" fmla="*/ 1867301 h 2107933"/>
              <a:gd name="csX27" fmla="*/ 1905803 w 2311936"/>
              <a:gd name="csY27" fmla="*/ 1905802 h 2107933"/>
              <a:gd name="csX28" fmla="*/ 1790299 w 2311936"/>
              <a:gd name="csY28" fmla="*/ 1953928 h 2107933"/>
              <a:gd name="csX29" fmla="*/ 1703672 w 2311936"/>
              <a:gd name="csY29" fmla="*/ 1992429 h 2107933"/>
              <a:gd name="csX30" fmla="*/ 1626670 w 2311936"/>
              <a:gd name="csY30" fmla="*/ 2021305 h 2107933"/>
              <a:gd name="csX31" fmla="*/ 1597794 w 2311936"/>
              <a:gd name="csY31" fmla="*/ 2030930 h 2107933"/>
              <a:gd name="csX32" fmla="*/ 1491916 w 2311936"/>
              <a:gd name="csY32" fmla="*/ 2050181 h 2107933"/>
              <a:gd name="csX33" fmla="*/ 1376413 w 2311936"/>
              <a:gd name="csY33" fmla="*/ 2040556 h 2107933"/>
              <a:gd name="csX34" fmla="*/ 721895 w 2311936"/>
              <a:gd name="csY34" fmla="*/ 2059806 h 2107933"/>
              <a:gd name="csX35" fmla="*/ 673769 w 2311936"/>
              <a:gd name="csY35" fmla="*/ 2069432 h 2107933"/>
              <a:gd name="csX36" fmla="*/ 567891 w 2311936"/>
              <a:gd name="csY36" fmla="*/ 2079057 h 2107933"/>
              <a:gd name="csX37" fmla="*/ 433137 w 2311936"/>
              <a:gd name="csY37" fmla="*/ 2107933 h 2107933"/>
              <a:gd name="csX38" fmla="*/ 269508 w 2311936"/>
              <a:gd name="csY38" fmla="*/ 2088682 h 2107933"/>
              <a:gd name="csX39" fmla="*/ 240632 w 2311936"/>
              <a:gd name="csY39" fmla="*/ 2079057 h 2107933"/>
              <a:gd name="csX40" fmla="*/ 192506 w 2311936"/>
              <a:gd name="csY40" fmla="*/ 2050181 h 2107933"/>
              <a:gd name="csX41" fmla="*/ 105878 w 2311936"/>
              <a:gd name="csY41" fmla="*/ 2021305 h 2107933"/>
              <a:gd name="csX42" fmla="*/ 28876 w 2311936"/>
              <a:gd name="csY42" fmla="*/ 1944303 h 2107933"/>
              <a:gd name="csX43" fmla="*/ 0 w 2311936"/>
              <a:gd name="csY43" fmla="*/ 1867301 h 2107933"/>
              <a:gd name="csX44" fmla="*/ 19251 w 2311936"/>
              <a:gd name="csY44" fmla="*/ 1501541 h 2107933"/>
              <a:gd name="csX45" fmla="*/ 57752 w 2311936"/>
              <a:gd name="csY45" fmla="*/ 1289785 h 2107933"/>
              <a:gd name="csX46" fmla="*/ 67377 w 2311936"/>
              <a:gd name="csY46" fmla="*/ 1232034 h 2107933"/>
              <a:gd name="csX47" fmla="*/ 86628 w 2311936"/>
              <a:gd name="csY47" fmla="*/ 972152 h 2107933"/>
              <a:gd name="csX48" fmla="*/ 96253 w 2311936"/>
              <a:gd name="csY48" fmla="*/ 924025 h 2107933"/>
              <a:gd name="csX49" fmla="*/ 154005 w 2311936"/>
              <a:gd name="csY49" fmla="*/ 827773 h 2107933"/>
              <a:gd name="csX50" fmla="*/ 163630 w 2311936"/>
              <a:gd name="csY50" fmla="*/ 798897 h 2107933"/>
              <a:gd name="csX51" fmla="*/ 182880 w 2311936"/>
              <a:gd name="csY51" fmla="*/ 750770 h 2107933"/>
              <a:gd name="csX52" fmla="*/ 211756 w 2311936"/>
              <a:gd name="csY52" fmla="*/ 673768 h 2107933"/>
              <a:gd name="csX53" fmla="*/ 221381 w 2311936"/>
              <a:gd name="csY53" fmla="*/ 616017 h 2107933"/>
              <a:gd name="csX54" fmla="*/ 232798 w 2311936"/>
              <a:gd name="csY54" fmla="*/ 595695 h 2107933"/>
              <a:gd name="csX55" fmla="*/ 246684 w 2311936"/>
              <a:gd name="csY55" fmla="*/ 594393 h 2107933"/>
              <a:gd name="csX56" fmla="*/ 269508 w 2311936"/>
              <a:gd name="csY56" fmla="*/ 587141 h 2107933"/>
              <a:gd name="csX57" fmla="*/ 269508 w 2311936"/>
              <a:gd name="csY57" fmla="*/ 519764 h 2107933"/>
              <a:gd name="csX58" fmla="*/ 250257 w 2311936"/>
              <a:gd name="csY58" fmla="*/ 567890 h 2107933"/>
              <a:gd name="csX59" fmla="*/ 235079 w 2311936"/>
              <a:gd name="csY59" fmla="*/ 591635 h 2107933"/>
              <a:gd name="csX60" fmla="*/ 232798 w 2311936"/>
              <a:gd name="csY60" fmla="*/ 595695 h 2107933"/>
              <a:gd name="csX61" fmla="*/ 221381 w 2311936"/>
              <a:gd name="csY61" fmla="*/ 596766 h 2107933"/>
              <a:gd name="csX62" fmla="*/ 221381 w 2311936"/>
              <a:gd name="csY62" fmla="*/ 567890 h 2107933"/>
              <a:gd name="csX63" fmla="*/ 433137 w 2311936"/>
              <a:gd name="csY63" fmla="*/ 356135 h 2107933"/>
              <a:gd name="csX64" fmla="*/ 490889 w 2311936"/>
              <a:gd name="csY64" fmla="*/ 298383 h 2107933"/>
              <a:gd name="csX65" fmla="*/ 519765 w 2311936"/>
              <a:gd name="csY65" fmla="*/ 279133 h 2107933"/>
              <a:gd name="csX66" fmla="*/ 558266 w 2311936"/>
              <a:gd name="csY66" fmla="*/ 250257 h 2107933"/>
              <a:gd name="csX67" fmla="*/ 606392 w 2311936"/>
              <a:gd name="csY67" fmla="*/ 221381 h 2107933"/>
              <a:gd name="csX68" fmla="*/ 693019 w 2311936"/>
              <a:gd name="csY68" fmla="*/ 154004 h 2107933"/>
              <a:gd name="csX69" fmla="*/ 750771 w 2311936"/>
              <a:gd name="csY69" fmla="*/ 96253 h 2107933"/>
              <a:gd name="csX70" fmla="*/ 779647 w 2311936"/>
              <a:gd name="csY70" fmla="*/ 86627 h 2107933"/>
              <a:gd name="csX71" fmla="*/ 847024 w 2311936"/>
              <a:gd name="csY71" fmla="*/ 48126 h 2107933"/>
              <a:gd name="csX72" fmla="*/ 924026 w 2311936"/>
              <a:gd name="csY72" fmla="*/ 38501 h 2107933"/>
              <a:gd name="csX73" fmla="*/ 981777 w 2311936"/>
              <a:gd name="csY73" fmla="*/ 28876 h 2107933"/>
              <a:gd name="csX74" fmla="*/ 1135781 w 2311936"/>
              <a:gd name="csY74" fmla="*/ 0 h 21079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</a:cxnLst>
            <a:rect l="l" t="t" r="r" b="b"/>
            <a:pathLst>
              <a:path w="2311936" h="2107933">
                <a:moveTo>
                  <a:pt x="1135781" y="0"/>
                </a:moveTo>
                <a:cubicBezTo>
                  <a:pt x="1199950" y="6417"/>
                  <a:pt x="1265136" y="6184"/>
                  <a:pt x="1328287" y="19250"/>
                </a:cubicBezTo>
                <a:cubicBezTo>
                  <a:pt x="1334212" y="20476"/>
                  <a:pt x="1429249" y="63193"/>
                  <a:pt x="1453415" y="77002"/>
                </a:cubicBezTo>
                <a:cubicBezTo>
                  <a:pt x="1463459" y="82741"/>
                  <a:pt x="1471760" y="91466"/>
                  <a:pt x="1482291" y="96253"/>
                </a:cubicBezTo>
                <a:cubicBezTo>
                  <a:pt x="1507247" y="107596"/>
                  <a:pt x="1534179" y="114141"/>
                  <a:pt x="1559293" y="125128"/>
                </a:cubicBezTo>
                <a:cubicBezTo>
                  <a:pt x="1606908" y="145959"/>
                  <a:pt x="1641754" y="165838"/>
                  <a:pt x="1684421" y="192505"/>
                </a:cubicBezTo>
                <a:cubicBezTo>
                  <a:pt x="1694231" y="198636"/>
                  <a:pt x="1703672" y="205339"/>
                  <a:pt x="1713297" y="211756"/>
                </a:cubicBezTo>
                <a:cubicBezTo>
                  <a:pt x="1754518" y="273586"/>
                  <a:pt x="1705695" y="204443"/>
                  <a:pt x="1771049" y="279133"/>
                </a:cubicBezTo>
                <a:cubicBezTo>
                  <a:pt x="1781613" y="291206"/>
                  <a:pt x="1787745" y="307194"/>
                  <a:pt x="1799925" y="317634"/>
                </a:cubicBezTo>
                <a:cubicBezTo>
                  <a:pt x="1810819" y="326972"/>
                  <a:pt x="1825592" y="330467"/>
                  <a:pt x="1838426" y="336884"/>
                </a:cubicBezTo>
                <a:cubicBezTo>
                  <a:pt x="1848051" y="349718"/>
                  <a:pt x="1855121" y="364945"/>
                  <a:pt x="1867301" y="375385"/>
                </a:cubicBezTo>
                <a:cubicBezTo>
                  <a:pt x="1895342" y="399421"/>
                  <a:pt x="1906003" y="389924"/>
                  <a:pt x="1934678" y="404261"/>
                </a:cubicBezTo>
                <a:cubicBezTo>
                  <a:pt x="1949004" y="411424"/>
                  <a:pt x="2015257" y="452526"/>
                  <a:pt x="2040556" y="462013"/>
                </a:cubicBezTo>
                <a:cubicBezTo>
                  <a:pt x="2052942" y="466658"/>
                  <a:pt x="2066223" y="468430"/>
                  <a:pt x="2079057" y="471638"/>
                </a:cubicBezTo>
                <a:cubicBezTo>
                  <a:pt x="2091891" y="484472"/>
                  <a:pt x="2104068" y="497998"/>
                  <a:pt x="2117558" y="510139"/>
                </a:cubicBezTo>
                <a:cubicBezTo>
                  <a:pt x="2136184" y="526902"/>
                  <a:pt x="2158212" y="539946"/>
                  <a:pt x="2175310" y="558265"/>
                </a:cubicBezTo>
                <a:cubicBezTo>
                  <a:pt x="2243954" y="631812"/>
                  <a:pt x="2247362" y="645855"/>
                  <a:pt x="2290813" y="721895"/>
                </a:cubicBezTo>
                <a:cubicBezTo>
                  <a:pt x="2294021" y="734729"/>
                  <a:pt x="2298263" y="747347"/>
                  <a:pt x="2300438" y="760396"/>
                </a:cubicBezTo>
                <a:cubicBezTo>
                  <a:pt x="2324188" y="902889"/>
                  <a:pt x="2309491" y="978036"/>
                  <a:pt x="2271563" y="1155032"/>
                </a:cubicBezTo>
                <a:cubicBezTo>
                  <a:pt x="2261938" y="1199950"/>
                  <a:pt x="2253829" y="1245219"/>
                  <a:pt x="2242687" y="1289785"/>
                </a:cubicBezTo>
                <a:cubicBezTo>
                  <a:pt x="2239478" y="1302619"/>
                  <a:pt x="2238272" y="1316127"/>
                  <a:pt x="2233061" y="1328286"/>
                </a:cubicBezTo>
                <a:cubicBezTo>
                  <a:pt x="2218931" y="1361257"/>
                  <a:pt x="2199313" y="1391675"/>
                  <a:pt x="2184935" y="1424539"/>
                </a:cubicBezTo>
                <a:cubicBezTo>
                  <a:pt x="2163284" y="1474028"/>
                  <a:pt x="2169445" y="1476173"/>
                  <a:pt x="2156059" y="1520792"/>
                </a:cubicBezTo>
                <a:cubicBezTo>
                  <a:pt x="2146206" y="1553635"/>
                  <a:pt x="2131692" y="1594868"/>
                  <a:pt x="2117558" y="1626669"/>
                </a:cubicBezTo>
                <a:cubicBezTo>
                  <a:pt x="2111731" y="1639781"/>
                  <a:pt x="2105913" y="1653003"/>
                  <a:pt x="2098308" y="1665170"/>
                </a:cubicBezTo>
                <a:cubicBezTo>
                  <a:pt x="2049835" y="1742728"/>
                  <a:pt x="2090627" y="1664569"/>
                  <a:pt x="2030931" y="1742173"/>
                </a:cubicBezTo>
                <a:cubicBezTo>
                  <a:pt x="2009796" y="1769649"/>
                  <a:pt x="1972962" y="1834549"/>
                  <a:pt x="1944304" y="1867301"/>
                </a:cubicBezTo>
                <a:cubicBezTo>
                  <a:pt x="1932353" y="1880960"/>
                  <a:pt x="1920904" y="1895735"/>
                  <a:pt x="1905803" y="1905802"/>
                </a:cubicBezTo>
                <a:cubicBezTo>
                  <a:pt x="1852502" y="1941336"/>
                  <a:pt x="1840260" y="1941438"/>
                  <a:pt x="1790299" y="1953928"/>
                </a:cubicBezTo>
                <a:cubicBezTo>
                  <a:pt x="1741526" y="1986445"/>
                  <a:pt x="1777686" y="1965996"/>
                  <a:pt x="1703672" y="1992429"/>
                </a:cubicBezTo>
                <a:cubicBezTo>
                  <a:pt x="1677856" y="2001649"/>
                  <a:pt x="1652432" y="2011937"/>
                  <a:pt x="1626670" y="2021305"/>
                </a:cubicBezTo>
                <a:cubicBezTo>
                  <a:pt x="1617135" y="2024772"/>
                  <a:pt x="1607637" y="2028469"/>
                  <a:pt x="1597794" y="2030930"/>
                </a:cubicBezTo>
                <a:cubicBezTo>
                  <a:pt x="1570875" y="2037660"/>
                  <a:pt x="1517677" y="2045888"/>
                  <a:pt x="1491916" y="2050181"/>
                </a:cubicBezTo>
                <a:cubicBezTo>
                  <a:pt x="1453415" y="2046973"/>
                  <a:pt x="1415047" y="2040556"/>
                  <a:pt x="1376413" y="2040556"/>
                </a:cubicBezTo>
                <a:cubicBezTo>
                  <a:pt x="922550" y="2040556"/>
                  <a:pt x="989866" y="2037476"/>
                  <a:pt x="721895" y="2059806"/>
                </a:cubicBezTo>
                <a:cubicBezTo>
                  <a:pt x="705853" y="2063015"/>
                  <a:pt x="690002" y="2067403"/>
                  <a:pt x="673769" y="2069432"/>
                </a:cubicBezTo>
                <a:cubicBezTo>
                  <a:pt x="638604" y="2073828"/>
                  <a:pt x="602884" y="2073458"/>
                  <a:pt x="567891" y="2079057"/>
                </a:cubicBezTo>
                <a:cubicBezTo>
                  <a:pt x="522530" y="2086315"/>
                  <a:pt x="478055" y="2098308"/>
                  <a:pt x="433137" y="2107933"/>
                </a:cubicBezTo>
                <a:cubicBezTo>
                  <a:pt x="337598" y="2100583"/>
                  <a:pt x="335065" y="2107412"/>
                  <a:pt x="269508" y="2088682"/>
                </a:cubicBezTo>
                <a:cubicBezTo>
                  <a:pt x="259752" y="2085895"/>
                  <a:pt x="249707" y="2083594"/>
                  <a:pt x="240632" y="2079057"/>
                </a:cubicBezTo>
                <a:cubicBezTo>
                  <a:pt x="223899" y="2070690"/>
                  <a:pt x="209701" y="2057551"/>
                  <a:pt x="192506" y="2050181"/>
                </a:cubicBezTo>
                <a:cubicBezTo>
                  <a:pt x="164529" y="2038191"/>
                  <a:pt x="105878" y="2021305"/>
                  <a:pt x="105878" y="2021305"/>
                </a:cubicBezTo>
                <a:cubicBezTo>
                  <a:pt x="69168" y="1996831"/>
                  <a:pt x="56215" y="1992146"/>
                  <a:pt x="28876" y="1944303"/>
                </a:cubicBezTo>
                <a:cubicBezTo>
                  <a:pt x="15275" y="1920502"/>
                  <a:pt x="9625" y="1892968"/>
                  <a:pt x="0" y="1867301"/>
                </a:cubicBezTo>
                <a:cubicBezTo>
                  <a:pt x="3794" y="1753480"/>
                  <a:pt x="-521" y="1620175"/>
                  <a:pt x="19251" y="1501541"/>
                </a:cubicBezTo>
                <a:cubicBezTo>
                  <a:pt x="31045" y="1430775"/>
                  <a:pt x="45140" y="1360410"/>
                  <a:pt x="57752" y="1289785"/>
                </a:cubicBezTo>
                <a:cubicBezTo>
                  <a:pt x="61183" y="1270573"/>
                  <a:pt x="67377" y="1232034"/>
                  <a:pt x="67377" y="1232034"/>
                </a:cubicBezTo>
                <a:cubicBezTo>
                  <a:pt x="73794" y="1145407"/>
                  <a:pt x="78520" y="1058637"/>
                  <a:pt x="86628" y="972152"/>
                </a:cubicBezTo>
                <a:cubicBezTo>
                  <a:pt x="88155" y="955863"/>
                  <a:pt x="89335" y="938850"/>
                  <a:pt x="96253" y="924025"/>
                </a:cubicBezTo>
                <a:cubicBezTo>
                  <a:pt x="112076" y="890119"/>
                  <a:pt x="142173" y="863269"/>
                  <a:pt x="154005" y="827773"/>
                </a:cubicBezTo>
                <a:cubicBezTo>
                  <a:pt x="157213" y="818148"/>
                  <a:pt x="160068" y="808397"/>
                  <a:pt x="163630" y="798897"/>
                </a:cubicBezTo>
                <a:cubicBezTo>
                  <a:pt x="169697" y="782719"/>
                  <a:pt x="177915" y="767319"/>
                  <a:pt x="182880" y="750770"/>
                </a:cubicBezTo>
                <a:cubicBezTo>
                  <a:pt x="205586" y="675083"/>
                  <a:pt x="175787" y="727724"/>
                  <a:pt x="211756" y="673768"/>
                </a:cubicBezTo>
                <a:cubicBezTo>
                  <a:pt x="214964" y="654518"/>
                  <a:pt x="214712" y="634358"/>
                  <a:pt x="221381" y="616017"/>
                </a:cubicBezTo>
                <a:lnTo>
                  <a:pt x="232798" y="595695"/>
                </a:lnTo>
                <a:lnTo>
                  <a:pt x="246684" y="594393"/>
                </a:lnTo>
                <a:cubicBezTo>
                  <a:pt x="255160" y="593792"/>
                  <a:pt x="263224" y="592378"/>
                  <a:pt x="269508" y="587141"/>
                </a:cubicBezTo>
                <a:cubicBezTo>
                  <a:pt x="291578" y="568750"/>
                  <a:pt x="275659" y="538217"/>
                  <a:pt x="269508" y="519764"/>
                </a:cubicBezTo>
                <a:cubicBezTo>
                  <a:pt x="263091" y="535806"/>
                  <a:pt x="257984" y="552436"/>
                  <a:pt x="250257" y="567890"/>
                </a:cubicBezTo>
                <a:cubicBezTo>
                  <a:pt x="246074" y="576257"/>
                  <a:pt x="240453" y="583893"/>
                  <a:pt x="235079" y="591635"/>
                </a:cubicBezTo>
                <a:lnTo>
                  <a:pt x="232798" y="595695"/>
                </a:lnTo>
                <a:lnTo>
                  <a:pt x="221381" y="596766"/>
                </a:lnTo>
                <a:cubicBezTo>
                  <a:pt x="211538" y="599227"/>
                  <a:pt x="186088" y="607995"/>
                  <a:pt x="221381" y="567890"/>
                </a:cubicBezTo>
                <a:cubicBezTo>
                  <a:pt x="256674" y="527785"/>
                  <a:pt x="203122" y="586150"/>
                  <a:pt x="433137" y="356135"/>
                </a:cubicBezTo>
                <a:cubicBezTo>
                  <a:pt x="452388" y="336884"/>
                  <a:pt x="468237" y="313484"/>
                  <a:pt x="490889" y="298383"/>
                </a:cubicBezTo>
                <a:cubicBezTo>
                  <a:pt x="500514" y="291966"/>
                  <a:pt x="510352" y="285857"/>
                  <a:pt x="519765" y="279133"/>
                </a:cubicBezTo>
                <a:cubicBezTo>
                  <a:pt x="532819" y="269809"/>
                  <a:pt x="544918" y="259156"/>
                  <a:pt x="558266" y="250257"/>
                </a:cubicBezTo>
                <a:cubicBezTo>
                  <a:pt x="573832" y="239880"/>
                  <a:pt x="591625" y="232867"/>
                  <a:pt x="606392" y="221381"/>
                </a:cubicBezTo>
                <a:cubicBezTo>
                  <a:pt x="722783" y="130854"/>
                  <a:pt x="562678" y="232209"/>
                  <a:pt x="693019" y="154004"/>
                </a:cubicBezTo>
                <a:cubicBezTo>
                  <a:pt x="717126" y="121861"/>
                  <a:pt x="716991" y="113143"/>
                  <a:pt x="750771" y="96253"/>
                </a:cubicBezTo>
                <a:cubicBezTo>
                  <a:pt x="759846" y="91716"/>
                  <a:pt x="770572" y="91164"/>
                  <a:pt x="779647" y="86627"/>
                </a:cubicBezTo>
                <a:cubicBezTo>
                  <a:pt x="808284" y="72308"/>
                  <a:pt x="813281" y="56562"/>
                  <a:pt x="847024" y="48126"/>
                </a:cubicBezTo>
                <a:cubicBezTo>
                  <a:pt x="872119" y="41852"/>
                  <a:pt x="898419" y="42159"/>
                  <a:pt x="924026" y="38501"/>
                </a:cubicBezTo>
                <a:cubicBezTo>
                  <a:pt x="943346" y="35741"/>
                  <a:pt x="962595" y="32473"/>
                  <a:pt x="981777" y="28876"/>
                </a:cubicBezTo>
                <a:cubicBezTo>
                  <a:pt x="1166400" y="-5741"/>
                  <a:pt x="1004461" y="21886"/>
                  <a:pt x="113578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6193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D1DDD-C80B-3B28-6843-2C0889900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EIC-LAS thermal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0DACE-8876-0231-5738-A2424C913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04" y="1438578"/>
            <a:ext cx="6701749" cy="1318068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GB" dirty="0"/>
              <a:t>2 power scenarios: typical/max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Chip design still evolving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Power depends on temperature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F9262-2A1B-C42B-FB44-C90D850E6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2</a:t>
            </a:fld>
            <a:endParaRPr lang="en-GB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B290522-18B2-9C13-F812-964941A924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0981946"/>
              </p:ext>
            </p:extLst>
          </p:nvPr>
        </p:nvGraphicFramePr>
        <p:xfrm>
          <a:off x="288536" y="5051312"/>
          <a:ext cx="6559931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586">
                  <a:extLst>
                    <a:ext uri="{9D8B030D-6E8A-4147-A177-3AD203B41FA5}">
                      <a16:colId xmlns:a16="http://schemas.microsoft.com/office/drawing/2014/main" val="256368498"/>
                    </a:ext>
                  </a:extLst>
                </a:gridCol>
                <a:gridCol w="612902">
                  <a:extLst>
                    <a:ext uri="{9D8B030D-6E8A-4147-A177-3AD203B41FA5}">
                      <a16:colId xmlns:a16="http://schemas.microsoft.com/office/drawing/2014/main" val="357011893"/>
                    </a:ext>
                  </a:extLst>
                </a:gridCol>
                <a:gridCol w="2272538">
                  <a:extLst>
                    <a:ext uri="{9D8B030D-6E8A-4147-A177-3AD203B41FA5}">
                      <a16:colId xmlns:a16="http://schemas.microsoft.com/office/drawing/2014/main" val="962252508"/>
                    </a:ext>
                  </a:extLst>
                </a:gridCol>
                <a:gridCol w="1017905">
                  <a:extLst>
                    <a:ext uri="{9D8B030D-6E8A-4147-A177-3AD203B41FA5}">
                      <a16:colId xmlns:a16="http://schemas.microsoft.com/office/drawing/2014/main" val="15686082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LEC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RSU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AncASIC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8142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Maximum T [◦C]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6326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Maximum T variation [◦C]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 over 3 mm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10 over full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0651293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93281A4A-54BE-CD4C-4525-021594F13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837798"/>
              </p:ext>
            </p:extLst>
          </p:nvPr>
        </p:nvGraphicFramePr>
        <p:xfrm>
          <a:off x="6914495" y="1814410"/>
          <a:ext cx="5182461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760">
                  <a:extLst>
                    <a:ext uri="{9D8B030D-6E8A-4147-A177-3AD203B41FA5}">
                      <a16:colId xmlns:a16="http://schemas.microsoft.com/office/drawing/2014/main" val="3524297956"/>
                    </a:ext>
                  </a:extLst>
                </a:gridCol>
                <a:gridCol w="1975415">
                  <a:extLst>
                    <a:ext uri="{9D8B030D-6E8A-4147-A177-3AD203B41FA5}">
                      <a16:colId xmlns:a16="http://schemas.microsoft.com/office/drawing/2014/main" val="335202059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23640668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88094435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 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46" marR="2346" marT="2346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Typical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Max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/>
                </a:tc>
                <a:extLst>
                  <a:ext uri="{0D108BD9-81ED-4DB2-BD59-A6C34878D82A}">
                    <a16:rowId xmlns:a16="http://schemas.microsoft.com/office/drawing/2014/main" val="140922670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 LEC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149" marR="2346" marT="2346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Power [</a:t>
                      </a:r>
                      <a:r>
                        <a:rPr lang="en-GB" sz="1800" u="none" strike="noStrike" dirty="0" err="1">
                          <a:effectLst/>
                        </a:rPr>
                        <a:t>mW</a:t>
                      </a:r>
                      <a:r>
                        <a:rPr lang="en-GB" sz="1800" u="none" strike="noStrike" dirty="0">
                          <a:effectLst/>
                        </a:rPr>
                        <a:t>]</a:t>
                      </a:r>
                      <a:endParaRPr lang="en-GB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160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208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/>
                </a:tc>
                <a:extLst>
                  <a:ext uri="{0D108BD9-81ED-4DB2-BD59-A6C34878D82A}">
                    <a16:rowId xmlns:a16="http://schemas.microsoft.com/office/drawing/2014/main" val="37195130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P density [</a:t>
                      </a:r>
                      <a:r>
                        <a:rPr lang="en-GB" sz="1800" u="none" strike="noStrike" dirty="0" err="1">
                          <a:effectLst/>
                        </a:rPr>
                        <a:t>mW</a:t>
                      </a:r>
                      <a:r>
                        <a:rPr lang="en-GB" sz="1800" u="none" strike="noStrike" dirty="0">
                          <a:effectLst/>
                        </a:rPr>
                        <a:t>/cm</a:t>
                      </a:r>
                      <a:r>
                        <a:rPr lang="en-GB" sz="1800" u="none" strike="noStrike" baseline="30000" dirty="0">
                          <a:effectLst/>
                        </a:rPr>
                        <a:t>2</a:t>
                      </a:r>
                      <a:r>
                        <a:rPr lang="en-GB" sz="1800" u="none" strike="noStrike" dirty="0">
                          <a:effectLst/>
                        </a:rPr>
                        <a:t>] </a:t>
                      </a:r>
                      <a:endParaRPr lang="en-GB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182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236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01193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 per RSU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149" marR="2346" marT="2346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Power [</a:t>
                      </a:r>
                      <a:r>
                        <a:rPr lang="en-GB" sz="1800" u="none" strike="noStrike" dirty="0" err="1">
                          <a:effectLst/>
                        </a:rPr>
                        <a:t>mW</a:t>
                      </a:r>
                      <a:r>
                        <a:rPr lang="en-GB" sz="1800" u="none" strike="noStrike" dirty="0">
                          <a:effectLst/>
                        </a:rPr>
                        <a:t>]</a:t>
                      </a:r>
                      <a:endParaRPr lang="en-GB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146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208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05394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P density [</a:t>
                      </a:r>
                      <a:r>
                        <a:rPr lang="en-GB" sz="1800" u="none" strike="noStrike" dirty="0" err="1">
                          <a:effectLst/>
                        </a:rPr>
                        <a:t>mW</a:t>
                      </a:r>
                      <a:r>
                        <a:rPr lang="en-GB" sz="1800" u="none" strike="noStrike" dirty="0">
                          <a:effectLst/>
                        </a:rPr>
                        <a:t>/cm</a:t>
                      </a:r>
                      <a:r>
                        <a:rPr lang="en-GB" sz="1800" u="none" strike="noStrike" baseline="30000" dirty="0">
                          <a:effectLst/>
                        </a:rPr>
                        <a:t>2</a:t>
                      </a:r>
                      <a:r>
                        <a:rPr lang="en-GB" sz="1800" u="none" strike="noStrike" dirty="0">
                          <a:effectLst/>
                        </a:rPr>
                        <a:t>] </a:t>
                      </a:r>
                      <a:endParaRPr lang="en-GB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34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48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56737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85725" indent="0" algn="l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5-RSU LAS (L4) [</a:t>
                      </a:r>
                      <a:r>
                        <a:rPr lang="en-GB" sz="1800" u="none" strike="noStrike" dirty="0" err="1">
                          <a:effectLst/>
                        </a:rPr>
                        <a:t>mW</a:t>
                      </a:r>
                      <a:r>
                        <a:rPr lang="en-GB" sz="1800" u="none" strike="noStrike" dirty="0">
                          <a:effectLst/>
                        </a:rPr>
                        <a:t>]</a:t>
                      </a:r>
                    </a:p>
                  </a:txBody>
                  <a:tcPr marL="2346" marR="2346" marT="2346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2346" marR="2346" marT="234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>
                          <a:effectLst/>
                        </a:rPr>
                        <a:t>890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>
                          <a:effectLst/>
                        </a:rPr>
                        <a:t>1246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0093955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85725" indent="0" algn="l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6-RSU LAS (L3) [</a:t>
                      </a:r>
                      <a:r>
                        <a:rPr lang="en-GB" sz="1800" u="none" strike="noStrike" dirty="0" err="1">
                          <a:effectLst/>
                        </a:rPr>
                        <a:t>mW</a:t>
                      </a:r>
                      <a:r>
                        <a:rPr lang="en-GB" sz="1800" u="none" strike="noStrike" dirty="0">
                          <a:effectLst/>
                        </a:rPr>
                        <a:t>]</a:t>
                      </a:r>
                    </a:p>
                  </a:txBody>
                  <a:tcPr marL="2346" marR="2346" marT="2346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2346" marR="2346" marT="234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1036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1454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79965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85725" indent="0" algn="l" rtl="0" fontAlgn="ctr">
                        <a:buNone/>
                      </a:pPr>
                      <a:r>
                        <a:rPr lang="en-GB" sz="1800" u="none" strike="noStrike" dirty="0" err="1">
                          <a:effectLst/>
                        </a:rPr>
                        <a:t>AncASIC</a:t>
                      </a:r>
                      <a:endParaRPr lang="en-GB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35% of LAS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>
                          <a:effectLst/>
                        </a:rPr>
                        <a:t>45% of LAS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1247008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85725" indent="0" algn="l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FPC</a:t>
                      </a:r>
                      <a:endParaRPr lang="en-GB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20% of LAS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30% of LAS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979576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85725" indent="0" algn="l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L3 Stave (8×6-RSU LAS) [W]</a:t>
                      </a:r>
                    </a:p>
                  </a:txBody>
                  <a:tcPr marL="2346" marR="2346" marT="2346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2346" marR="2346" marT="234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12.8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16.9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840356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85725" indent="0" algn="l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L4 Stave (16×5-RSU LAS) [W]</a:t>
                      </a:r>
                    </a:p>
                  </a:txBody>
                  <a:tcPr marL="2346" marR="2346" marT="2346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2346" marR="2346" marT="234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22.1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34.9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46" marR="2346" marT="2346" marB="0" anchor="ctr"/>
                </a:tc>
                <a:extLst>
                  <a:ext uri="{0D108BD9-81ED-4DB2-BD59-A6C34878D82A}">
                    <a16:rowId xmlns:a16="http://schemas.microsoft.com/office/drawing/2014/main" val="3498948011"/>
                  </a:ext>
                </a:extLst>
              </a:tr>
            </a:tbl>
          </a:graphicData>
        </a:graphic>
      </p:graphicFrame>
      <p:grpSp>
        <p:nvGrpSpPr>
          <p:cNvPr id="63" name="Group 62">
            <a:extLst>
              <a:ext uri="{FF2B5EF4-FFF2-40B4-BE49-F238E27FC236}">
                <a16:creationId xmlns:a16="http://schemas.microsoft.com/office/drawing/2014/main" id="{5D72EECB-B6ED-12B9-FBE1-16EC5984F97B}"/>
              </a:ext>
            </a:extLst>
          </p:cNvPr>
          <p:cNvGrpSpPr>
            <a:grpSpLocks noChangeAspect="1"/>
          </p:cNvGrpSpPr>
          <p:nvPr/>
        </p:nvGrpSpPr>
        <p:grpSpPr>
          <a:xfrm>
            <a:off x="215175" y="2923512"/>
            <a:ext cx="6831978" cy="1653268"/>
            <a:chOff x="-525055" y="1462031"/>
            <a:chExt cx="7528737" cy="182187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EEC3B7F-FF55-2B2C-0A79-9308429C32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38841" y="1641750"/>
              <a:ext cx="0" cy="3346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20DC4B-F006-C373-F5BF-713810A311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32674" y="2936324"/>
              <a:ext cx="0" cy="2540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E3AA9FD-B92F-6F7E-CCAF-2B05A47C5F86}"/>
                </a:ext>
              </a:extLst>
            </p:cNvPr>
            <p:cNvCxnSpPr>
              <a:cxnSpLocks/>
            </p:cNvCxnSpPr>
            <p:nvPr/>
          </p:nvCxnSpPr>
          <p:spPr>
            <a:xfrm>
              <a:off x="-138841" y="1728240"/>
              <a:ext cx="682238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D53AD0-D06E-5B20-22CE-48285282E190}"/>
                </a:ext>
              </a:extLst>
            </p:cNvPr>
            <p:cNvSpPr txBox="1"/>
            <p:nvPr/>
          </p:nvSpPr>
          <p:spPr>
            <a:xfrm>
              <a:off x="2944187" y="1462031"/>
              <a:ext cx="932123" cy="210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114.330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B145EA-480C-FC9C-BD54-FBD4600980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15" y="2094961"/>
              <a:ext cx="0" cy="2540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703837F-650C-A943-04A9-11644EAE0D00}"/>
                </a:ext>
              </a:extLst>
            </p:cNvPr>
            <p:cNvCxnSpPr>
              <a:cxnSpLocks/>
            </p:cNvCxnSpPr>
            <p:nvPr/>
          </p:nvCxnSpPr>
          <p:spPr>
            <a:xfrm>
              <a:off x="-205654" y="2260106"/>
              <a:ext cx="6000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12F1F02-D81E-BED0-70A9-5D0ADB3372D9}"/>
                </a:ext>
              </a:extLst>
            </p:cNvPr>
            <p:cNvCxnSpPr/>
            <p:nvPr/>
          </p:nvCxnSpPr>
          <p:spPr>
            <a:xfrm>
              <a:off x="-208829" y="2256931"/>
              <a:ext cx="2161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A3910F2-1EE1-14C9-A817-C1E24D9E85BE}"/>
                </a:ext>
              </a:extLst>
            </p:cNvPr>
            <p:cNvCxnSpPr/>
            <p:nvPr/>
          </p:nvCxnSpPr>
          <p:spPr>
            <a:xfrm flipH="1">
              <a:off x="165015" y="2260106"/>
              <a:ext cx="22940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2B7E5F7-1B49-E6D3-357A-6E15C8DCE8D7}"/>
                </a:ext>
              </a:extLst>
            </p:cNvPr>
            <p:cNvSpPr txBox="1"/>
            <p:nvPr/>
          </p:nvSpPr>
          <p:spPr>
            <a:xfrm>
              <a:off x="-239253" y="2311957"/>
              <a:ext cx="9321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4.500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DC2BCB8-9D66-6CDA-5492-68A8ECD990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7425" y="2091426"/>
              <a:ext cx="26694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AA722A64-41AB-B3F8-3FA3-8551EBAADABA}"/>
                </a:ext>
              </a:extLst>
            </p:cNvPr>
            <p:cNvCxnSpPr>
              <a:cxnSpLocks/>
            </p:cNvCxnSpPr>
            <p:nvPr/>
          </p:nvCxnSpPr>
          <p:spPr>
            <a:xfrm>
              <a:off x="-268946" y="1871245"/>
              <a:ext cx="0" cy="104113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7417211-46F1-887B-4A56-D1A267E01F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63719" y="1875063"/>
              <a:ext cx="266948" cy="7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3133E5B-EF73-3998-A03C-BACADBC388F2}"/>
                </a:ext>
              </a:extLst>
            </p:cNvPr>
            <p:cNvSpPr txBox="1"/>
            <p:nvPr/>
          </p:nvSpPr>
          <p:spPr>
            <a:xfrm rot="16200000">
              <a:off x="-837228" y="2121263"/>
              <a:ext cx="9321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19.564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857A56F-8BB5-FD11-D88C-5987904CC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08829" y="1871245"/>
              <a:ext cx="6961352" cy="109161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D96DEC7-C83E-10C7-D4E3-C5B13DBC8C1D}"/>
                </a:ext>
              </a:extLst>
            </p:cNvPr>
            <p:cNvSpPr/>
            <p:nvPr/>
          </p:nvSpPr>
          <p:spPr>
            <a:xfrm>
              <a:off x="112319" y="1873272"/>
              <a:ext cx="1295929" cy="1063052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097488-52C1-497A-8F24-ADE0E7A2F740}"/>
                </a:ext>
              </a:extLst>
            </p:cNvPr>
            <p:cNvSpPr txBox="1"/>
            <p:nvPr/>
          </p:nvSpPr>
          <p:spPr>
            <a:xfrm rot="16200000">
              <a:off x="-325276" y="2161729"/>
              <a:ext cx="5950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FFFF00"/>
                  </a:solidFill>
                </a:rPr>
                <a:t>LEC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472BF8-21A3-1807-D703-C0E10C80D56A}"/>
                </a:ext>
              </a:extLst>
            </p:cNvPr>
            <p:cNvSpPr txBox="1"/>
            <p:nvPr/>
          </p:nvSpPr>
          <p:spPr>
            <a:xfrm>
              <a:off x="553175" y="2236413"/>
              <a:ext cx="12959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FFFF00"/>
                  </a:solidFill>
                </a:rPr>
                <a:t>RSU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1131F17-409C-B47B-FA6C-97CC19A420FD}"/>
                </a:ext>
              </a:extLst>
            </p:cNvPr>
            <p:cNvSpPr txBox="1"/>
            <p:nvPr/>
          </p:nvSpPr>
          <p:spPr>
            <a:xfrm>
              <a:off x="1821592" y="2236413"/>
              <a:ext cx="12959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FFFF00"/>
                  </a:solidFill>
                </a:rPr>
                <a:t>RSU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6B6ED83-6DB1-651F-6DED-D888A8882889}"/>
                </a:ext>
              </a:extLst>
            </p:cNvPr>
            <p:cNvSpPr txBox="1"/>
            <p:nvPr/>
          </p:nvSpPr>
          <p:spPr>
            <a:xfrm>
              <a:off x="3100786" y="2236413"/>
              <a:ext cx="12959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FFFF00"/>
                  </a:solidFill>
                </a:rPr>
                <a:t>RSU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E819BA1-2786-2CDC-44F5-19B7D9CA59B8}"/>
                </a:ext>
              </a:extLst>
            </p:cNvPr>
            <p:cNvSpPr txBox="1"/>
            <p:nvPr/>
          </p:nvSpPr>
          <p:spPr>
            <a:xfrm>
              <a:off x="4428557" y="2236413"/>
              <a:ext cx="12959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FFFF00"/>
                  </a:solidFill>
                </a:rPr>
                <a:t>RSU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3CB43A-8086-FCAA-CCA0-28D859AE4776}"/>
                </a:ext>
              </a:extLst>
            </p:cNvPr>
            <p:cNvSpPr txBox="1"/>
            <p:nvPr/>
          </p:nvSpPr>
          <p:spPr>
            <a:xfrm>
              <a:off x="5707752" y="2236413"/>
              <a:ext cx="12959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FFFF00"/>
                  </a:solidFill>
                </a:rPr>
                <a:t>RSU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FBA4085-1466-7C37-CF36-507542B67EE9}"/>
                </a:ext>
              </a:extLst>
            </p:cNvPr>
            <p:cNvSpPr/>
            <p:nvPr/>
          </p:nvSpPr>
          <p:spPr>
            <a:xfrm>
              <a:off x="1416697" y="1873272"/>
              <a:ext cx="1295929" cy="1063052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C101BC8-4A3B-82CD-42DF-FC016AD0F855}"/>
                </a:ext>
              </a:extLst>
            </p:cNvPr>
            <p:cNvSpPr/>
            <p:nvPr/>
          </p:nvSpPr>
          <p:spPr>
            <a:xfrm>
              <a:off x="2712626" y="1874019"/>
              <a:ext cx="1295929" cy="1063052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A91A15F-B19C-7104-2995-8DFFAB343935}"/>
                </a:ext>
              </a:extLst>
            </p:cNvPr>
            <p:cNvSpPr/>
            <p:nvPr/>
          </p:nvSpPr>
          <p:spPr>
            <a:xfrm>
              <a:off x="3991821" y="1873272"/>
              <a:ext cx="1295929" cy="1063052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EEC8573-5CD7-1F05-D1E3-0776DDCF85A8}"/>
                </a:ext>
              </a:extLst>
            </p:cNvPr>
            <p:cNvSpPr/>
            <p:nvPr/>
          </p:nvSpPr>
          <p:spPr>
            <a:xfrm>
              <a:off x="5301804" y="1874019"/>
              <a:ext cx="1295929" cy="1063052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9A41D97-63B6-2697-BAA8-C8A87A6C29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73432" y="2921724"/>
              <a:ext cx="266948" cy="7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58C3A79-9D59-4D7F-3C93-AB7583DB26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94" y="2934285"/>
              <a:ext cx="0" cy="2540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C1D1C269-1398-2554-5A92-FB2DCA93EAD7}"/>
                </a:ext>
              </a:extLst>
            </p:cNvPr>
            <p:cNvCxnSpPr>
              <a:cxnSpLocks/>
            </p:cNvCxnSpPr>
            <p:nvPr/>
          </p:nvCxnSpPr>
          <p:spPr>
            <a:xfrm>
              <a:off x="-138841" y="3042690"/>
              <a:ext cx="24163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53C50CB-78D8-827A-6BB6-3F29C61854B1}"/>
                </a:ext>
              </a:extLst>
            </p:cNvPr>
            <p:cNvSpPr txBox="1"/>
            <p:nvPr/>
          </p:nvSpPr>
          <p:spPr>
            <a:xfrm>
              <a:off x="87113" y="2976131"/>
              <a:ext cx="9321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4.5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37E23C4-1C5F-2D1B-3E73-610FFFC4F5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6623" y="1641750"/>
              <a:ext cx="0" cy="3346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DCE9C6C6-B792-6960-18FB-488585D0EFB8}"/>
              </a:ext>
            </a:extLst>
          </p:cNvPr>
          <p:cNvSpPr txBox="1"/>
          <p:nvPr/>
        </p:nvSpPr>
        <p:spPr>
          <a:xfrm>
            <a:off x="459049" y="467548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dirty="0">
                <a:latin typeface="Palatino Linotype" panose="02040502050505030304" pitchFamily="18" charset="0"/>
              </a:rPr>
              <a:t>Temperature requirements</a:t>
            </a:r>
          </a:p>
        </p:txBody>
      </p:sp>
    </p:spTree>
    <p:extLst>
      <p:ext uri="{BB962C8B-B14F-4D97-AF65-F5344CB8AC3E}">
        <p14:creationId xmlns:p14="http://schemas.microsoft.com/office/powerpoint/2010/main" val="1778796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5D642-DDB8-2505-A185-97E081EF3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74054-6FA0-0973-262C-BAAC7DD3C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20</a:t>
            </a:fld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FC0EC8-6108-9D11-7AB0-AE52C7DC4A9F}"/>
              </a:ext>
            </a:extLst>
          </p:cNvPr>
          <p:cNvGrpSpPr>
            <a:grpSpLocks noChangeAspect="1"/>
          </p:cNvGrpSpPr>
          <p:nvPr/>
        </p:nvGrpSpPr>
        <p:grpSpPr>
          <a:xfrm>
            <a:off x="1006464" y="1481277"/>
            <a:ext cx="10469675" cy="5171768"/>
            <a:chOff x="247589" y="711112"/>
            <a:chExt cx="11004133" cy="54357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EB010E2-6F96-A187-8A4E-A08D2E9C7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589" y="711112"/>
              <a:ext cx="11004133" cy="5435777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DC702E1-E7B4-FC35-25D8-091FC0537B9A}"/>
                </a:ext>
              </a:extLst>
            </p:cNvPr>
            <p:cNvSpPr/>
            <p:nvPr/>
          </p:nvSpPr>
          <p:spPr>
            <a:xfrm>
              <a:off x="3452060" y="932159"/>
              <a:ext cx="371061" cy="390939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9478755-E1AC-35BA-6C09-978897B17850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2338983" y="989411"/>
              <a:ext cx="1167418" cy="52915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268AB0E-C448-1B67-3D91-96497D6492B3}"/>
                </a:ext>
              </a:extLst>
            </p:cNvPr>
            <p:cNvCxnSpPr>
              <a:cxnSpLocks/>
              <a:endCxn id="10" idx="6"/>
            </p:cNvCxnSpPr>
            <p:nvPr/>
          </p:nvCxnSpPr>
          <p:spPr>
            <a:xfrm flipH="1">
              <a:off x="3558544" y="1180771"/>
              <a:ext cx="264577" cy="11424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C61AB0-C894-7B64-5A4B-AD84C6E1F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06905" y="1460109"/>
              <a:ext cx="1751639" cy="1726179"/>
            </a:xfrm>
            <a:prstGeom prst="ellipse">
              <a:avLst/>
            </a:prstGeom>
            <a:ln w="12700">
              <a:solidFill>
                <a:srgbClr val="C00000"/>
              </a:solidFill>
            </a:ln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F6DC677-286E-3ECB-3A42-C4A7E854D897}"/>
                </a:ext>
              </a:extLst>
            </p:cNvPr>
            <p:cNvCxnSpPr>
              <a:cxnSpLocks/>
            </p:cNvCxnSpPr>
            <p:nvPr/>
          </p:nvCxnSpPr>
          <p:spPr>
            <a:xfrm>
              <a:off x="3577956" y="976355"/>
              <a:ext cx="2323432" cy="0"/>
            </a:xfrm>
            <a:prstGeom prst="lin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4C35A9A-E853-5DBE-86C2-F872D57FEF1E}"/>
                </a:ext>
              </a:extLst>
            </p:cNvPr>
            <p:cNvCxnSpPr>
              <a:cxnSpLocks/>
            </p:cNvCxnSpPr>
            <p:nvPr/>
          </p:nvCxnSpPr>
          <p:spPr>
            <a:xfrm>
              <a:off x="1380188" y="1251934"/>
              <a:ext cx="2323432" cy="0"/>
            </a:xfrm>
            <a:prstGeom prst="lin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7B5B2A0-D4C9-2FA4-A11B-6BF1F2668658}"/>
                </a:ext>
              </a:extLst>
            </p:cNvPr>
            <p:cNvCxnSpPr>
              <a:cxnSpLocks/>
            </p:cNvCxnSpPr>
            <p:nvPr/>
          </p:nvCxnSpPr>
          <p:spPr>
            <a:xfrm>
              <a:off x="8010924" y="976355"/>
              <a:ext cx="2323432" cy="0"/>
            </a:xfrm>
            <a:prstGeom prst="lin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E7DF101-3778-86CA-8B78-A29E16A63737}"/>
                </a:ext>
              </a:extLst>
            </p:cNvPr>
            <p:cNvCxnSpPr>
              <a:cxnSpLocks/>
            </p:cNvCxnSpPr>
            <p:nvPr/>
          </p:nvCxnSpPr>
          <p:spPr>
            <a:xfrm>
              <a:off x="5813156" y="1251934"/>
              <a:ext cx="2323432" cy="0"/>
            </a:xfrm>
            <a:prstGeom prst="lin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6481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8735E-D439-9AA8-BCE3-CE45325DE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5B805-3C32-73A3-0E7E-F653A0AFC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445"/>
            <a:ext cx="7256929" cy="473651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Modules are small units that can be tested before integration into staves</a:t>
            </a:r>
          </a:p>
          <a:p>
            <a:r>
              <a:rPr lang="en-GB" dirty="0"/>
              <a:t>2 EIC-LAS + 2 </a:t>
            </a:r>
            <a:r>
              <a:rPr lang="en-GB" dirty="0" err="1"/>
              <a:t>AncASICs</a:t>
            </a:r>
            <a:endParaRPr lang="en-GB" dirty="0"/>
          </a:p>
          <a:p>
            <a:r>
              <a:rPr lang="en-GB" dirty="0"/>
              <a:t>Glued to Kapton module carrier</a:t>
            </a:r>
          </a:p>
          <a:p>
            <a:pPr lvl="1"/>
            <a:r>
              <a:rPr lang="en-GB" dirty="0"/>
              <a:t>Contains trace layers to allow to act as bridge FPC</a:t>
            </a:r>
          </a:p>
          <a:p>
            <a:r>
              <a:rPr lang="en-GB" dirty="0"/>
              <a:t>EIC-LAS and </a:t>
            </a:r>
            <a:r>
              <a:rPr lang="en-GB" dirty="0" err="1"/>
              <a:t>AncASIC</a:t>
            </a:r>
            <a:r>
              <a:rPr lang="en-GB" dirty="0"/>
              <a:t> connections wire-bonded to bridge FPC</a:t>
            </a:r>
          </a:p>
          <a:p>
            <a:r>
              <a:rPr lang="en-GB" dirty="0"/>
              <a:t>Modules need to be assembled on jig and stay on there for protection until they get glued onto stave </a:t>
            </a:r>
          </a:p>
          <a:p>
            <a:pPr lvl="1"/>
            <a:r>
              <a:rPr lang="en-GB" dirty="0"/>
              <a:t>Jigs will be used during transport from module production to module loading site</a:t>
            </a:r>
          </a:p>
          <a:p>
            <a:r>
              <a:rPr lang="en-GB" dirty="0"/>
              <a:t>Currently prototyping flat modules as a first step</a:t>
            </a:r>
          </a:p>
          <a:p>
            <a:pPr lvl="1"/>
            <a:r>
              <a:rPr lang="en-GB" dirty="0"/>
              <a:t>Curved modules will require assembly on a curved jig</a:t>
            </a:r>
          </a:p>
          <a:p>
            <a:pPr lvl="1"/>
            <a:r>
              <a:rPr lang="en-GB" dirty="0"/>
              <a:t>Challenge for curved modules will be bonding</a:t>
            </a:r>
          </a:p>
          <a:p>
            <a:pPr lvl="2"/>
            <a:r>
              <a:rPr lang="en-GB" dirty="0"/>
              <a:t>Sensor will be curved, </a:t>
            </a:r>
            <a:r>
              <a:rPr lang="en-GB" dirty="0" err="1"/>
              <a:t>AncASIC</a:t>
            </a:r>
            <a:r>
              <a:rPr lang="en-GB" dirty="0"/>
              <a:t> flat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B5445-EDDC-A533-83B1-B19660C34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9A7EF7-9F7C-E70E-0E52-1EF35FDEB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89"/>
          <a:stretch>
            <a:fillRect/>
          </a:stretch>
        </p:blipFill>
        <p:spPr>
          <a:xfrm>
            <a:off x="4241769" y="1440445"/>
            <a:ext cx="3570972" cy="2525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2DA6EB-7B0B-DF66-DDB4-8E20FFC119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5976" y="1609637"/>
            <a:ext cx="5686741" cy="52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30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268B-A7C7-2573-1C46-C2E157A03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Module – FPC electrical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BE283-5A24-0496-905B-EA4307B36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73" y="1610531"/>
            <a:ext cx="10515600" cy="4723203"/>
          </a:xfrm>
        </p:spPr>
        <p:txBody>
          <a:bodyPr>
            <a:normAutofit/>
          </a:bodyPr>
          <a:lstStyle/>
          <a:p>
            <a:r>
              <a:rPr lang="en-GB" dirty="0"/>
              <a:t>Modules will be glued </a:t>
            </a:r>
            <a:br>
              <a:rPr lang="en-GB" dirty="0"/>
            </a:br>
            <a:r>
              <a:rPr lang="en-GB" dirty="0"/>
              <a:t>to the stave core to </a:t>
            </a:r>
            <a:br>
              <a:rPr lang="en-GB" dirty="0"/>
            </a:br>
            <a:r>
              <a:rPr lang="en-GB" dirty="0"/>
              <a:t>close the air channel </a:t>
            </a:r>
            <a:br>
              <a:rPr lang="en-GB" dirty="0"/>
            </a:br>
            <a:r>
              <a:rPr lang="en-GB" dirty="0"/>
              <a:t>and contribute to the </a:t>
            </a:r>
            <a:br>
              <a:rPr lang="en-GB" dirty="0"/>
            </a:br>
            <a:r>
              <a:rPr lang="en-GB" dirty="0"/>
              <a:t>stave stiffness</a:t>
            </a:r>
          </a:p>
          <a:p>
            <a:r>
              <a:rPr lang="en-GB" dirty="0"/>
              <a:t>Electrical connections between </a:t>
            </a:r>
            <a:br>
              <a:rPr lang="en-GB" dirty="0"/>
            </a:br>
            <a:r>
              <a:rPr lang="en-GB" dirty="0"/>
              <a:t>the module and the stave FPC </a:t>
            </a:r>
            <a:br>
              <a:rPr lang="en-GB" dirty="0"/>
            </a:br>
            <a:r>
              <a:rPr lang="en-GB" dirty="0"/>
              <a:t>will be made using </a:t>
            </a:r>
            <a:r>
              <a:rPr lang="en-GB" dirty="0" err="1"/>
              <a:t>sp</a:t>
            </a:r>
            <a:r>
              <a:rPr lang="en-GB" dirty="0"/>
              <a:t>-TAB  </a:t>
            </a:r>
          </a:p>
          <a:p>
            <a:pPr lvl="1"/>
            <a:r>
              <a:rPr lang="en-GB" dirty="0"/>
              <a:t>Requires stave FPC to bridge FPC alignment of ±0.025 mm</a:t>
            </a:r>
          </a:p>
          <a:p>
            <a:pPr lvl="1"/>
            <a:r>
              <a:rPr lang="en-GB" dirty="0"/>
              <a:t>Module will be aligned based on local reference features on the </a:t>
            </a:r>
            <a:br>
              <a:rPr lang="en-GB" dirty="0"/>
            </a:br>
            <a:r>
              <a:rPr lang="en-GB" dirty="0"/>
              <a:t>FPC instead of a global module alignment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45DF6-B728-0820-8DD6-9F1207D9B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E71B48-85C4-4D6D-3124-6F2E572113B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0277" y="1453759"/>
            <a:ext cx="6318001" cy="4902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326BC0-93E3-3629-674A-DD60B15AC5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82" b="19668"/>
          <a:stretch>
            <a:fillRect/>
          </a:stretch>
        </p:blipFill>
        <p:spPr>
          <a:xfrm>
            <a:off x="4640034" y="1548075"/>
            <a:ext cx="2911931" cy="1748061"/>
          </a:xfrm>
          <a:prstGeom prst="round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BE92B4-370B-83ED-34B6-8E4E8FFE60CA}"/>
              </a:ext>
            </a:extLst>
          </p:cNvPr>
          <p:cNvSpPr/>
          <p:nvPr/>
        </p:nvSpPr>
        <p:spPr>
          <a:xfrm rot="2429959">
            <a:off x="8742257" y="3038975"/>
            <a:ext cx="1034716" cy="4992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AA3EE2-055D-E70A-C524-FF62B6846F05}"/>
              </a:ext>
            </a:extLst>
          </p:cNvPr>
          <p:cNvCxnSpPr>
            <a:stCxn id="7" idx="2"/>
          </p:cNvCxnSpPr>
          <p:nvPr/>
        </p:nvCxnSpPr>
        <p:spPr>
          <a:xfrm flipH="1" flipV="1">
            <a:off x="6095999" y="3296136"/>
            <a:ext cx="3001516" cy="1822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44DFAC-316E-178A-5509-1242E75C7DAA}"/>
              </a:ext>
            </a:extLst>
          </p:cNvPr>
          <p:cNvCxnSpPr>
            <a:cxnSpLocks/>
            <a:stCxn id="7" idx="1"/>
            <a:endCxn id="6" idx="3"/>
          </p:cNvCxnSpPr>
          <p:nvPr/>
        </p:nvCxnSpPr>
        <p:spPr>
          <a:xfrm flipH="1" flipV="1">
            <a:off x="7551965" y="2422106"/>
            <a:ext cx="1314244" cy="530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662F61-33FE-D517-A2FE-423FE730CA4E}"/>
              </a:ext>
            </a:extLst>
          </p:cNvPr>
          <p:cNvSpPr txBox="1"/>
          <p:nvPr/>
        </p:nvSpPr>
        <p:spPr>
          <a:xfrm rot="2296371">
            <a:off x="9312900" y="414814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Stave FPC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AF41F3-3ACA-B545-CAC6-1E849D073F9D}"/>
              </a:ext>
            </a:extLst>
          </p:cNvPr>
          <p:cNvSpPr txBox="1"/>
          <p:nvPr/>
        </p:nvSpPr>
        <p:spPr>
          <a:xfrm rot="19684638">
            <a:off x="9331756" y="266211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Bridge FPC</a:t>
            </a:r>
          </a:p>
        </p:txBody>
      </p:sp>
    </p:spTree>
    <p:extLst>
      <p:ext uri="{BB962C8B-B14F-4D97-AF65-F5344CB8AC3E}">
        <p14:creationId xmlns:p14="http://schemas.microsoft.com/office/powerpoint/2010/main" val="1018562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A013E-78B3-F4EA-73CD-17C15BCF1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Stave mounting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5B59A-3A6A-66DD-956C-CCD481F02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5" name="Google Shape;1387;g3b140afa049_0_122">
            <a:extLst>
              <a:ext uri="{FF2B5EF4-FFF2-40B4-BE49-F238E27FC236}">
                <a16:creationId xmlns:a16="http://schemas.microsoft.com/office/drawing/2014/main" id="{250A2F2C-316D-93C2-FB4F-C6802031560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rcRect l="13225" r="11623"/>
          <a:stretch>
            <a:fillRect/>
          </a:stretch>
        </p:blipFill>
        <p:spPr>
          <a:xfrm>
            <a:off x="611637" y="2313341"/>
            <a:ext cx="4668253" cy="36384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58B8D2B-549E-F515-6373-87F7D0F4933D}"/>
              </a:ext>
            </a:extLst>
          </p:cNvPr>
          <p:cNvCxnSpPr>
            <a:cxnSpLocks/>
          </p:cNvCxnSpPr>
          <p:nvPr/>
        </p:nvCxnSpPr>
        <p:spPr>
          <a:xfrm flipH="1" flipV="1">
            <a:off x="1284839" y="1868916"/>
            <a:ext cx="308008" cy="3693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0ACE7FF-B75E-EF1A-88B8-D8E5D164B36E}"/>
              </a:ext>
            </a:extLst>
          </p:cNvPr>
          <p:cNvSpPr txBox="1"/>
          <p:nvPr/>
        </p:nvSpPr>
        <p:spPr>
          <a:xfrm>
            <a:off x="1438843" y="1684250"/>
            <a:ext cx="162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Support off L4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36F51C3-D933-9D6D-0BA3-1104DAEEAD87}"/>
              </a:ext>
            </a:extLst>
          </p:cNvPr>
          <p:cNvCxnSpPr>
            <a:cxnSpLocks/>
          </p:cNvCxnSpPr>
          <p:nvPr/>
        </p:nvCxnSpPr>
        <p:spPr>
          <a:xfrm>
            <a:off x="5186255" y="6026835"/>
            <a:ext cx="396213" cy="3420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09DBDD6-5FE3-C8C0-4F5D-BC6F69E588D1}"/>
              </a:ext>
            </a:extLst>
          </p:cNvPr>
          <p:cNvSpPr txBox="1"/>
          <p:nvPr/>
        </p:nvSpPr>
        <p:spPr>
          <a:xfrm>
            <a:off x="4041268" y="6148445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Support IB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25EEC2B-C2C9-74D1-5F47-EFA7FD5D026F}"/>
              </a:ext>
            </a:extLst>
          </p:cNvPr>
          <p:cNvCxnSpPr>
            <a:cxnSpLocks/>
          </p:cNvCxnSpPr>
          <p:nvPr/>
        </p:nvCxnSpPr>
        <p:spPr>
          <a:xfrm flipV="1">
            <a:off x="1828615" y="4528857"/>
            <a:ext cx="579037" cy="63687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CD06237-3388-9F99-B85F-CE9CDBB48754}"/>
              </a:ext>
            </a:extLst>
          </p:cNvPr>
          <p:cNvSpPr txBox="1"/>
          <p:nvPr/>
        </p:nvSpPr>
        <p:spPr>
          <a:xfrm>
            <a:off x="1132944" y="521831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Support D0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185291-C941-C0DF-F11D-9D556557A9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960"/>
          <a:stretch>
            <a:fillRect/>
          </a:stretch>
        </p:blipFill>
        <p:spPr>
          <a:xfrm>
            <a:off x="6096000" y="1440445"/>
            <a:ext cx="5649012" cy="35901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B6B420-16CE-AA89-A007-F1B30F729BEF}"/>
              </a:ext>
            </a:extLst>
          </p:cNvPr>
          <p:cNvSpPr txBox="1"/>
          <p:nvPr/>
        </p:nvSpPr>
        <p:spPr>
          <a:xfrm>
            <a:off x="8576109" y="3178892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Air supply duct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ACDF5016-AE07-4082-847B-2ADB749A3353}"/>
              </a:ext>
            </a:extLst>
          </p:cNvPr>
          <p:cNvSpPr/>
          <p:nvPr/>
        </p:nvSpPr>
        <p:spPr>
          <a:xfrm rot="15383079">
            <a:off x="8031636" y="4287685"/>
            <a:ext cx="1378132" cy="417604"/>
          </a:xfrm>
          <a:prstGeom prst="arc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8557794B-23F0-11A2-AFBA-7AB6F3ABE780}"/>
              </a:ext>
            </a:extLst>
          </p:cNvPr>
          <p:cNvSpPr/>
          <p:nvPr/>
        </p:nvSpPr>
        <p:spPr>
          <a:xfrm rot="17018089" flipV="1">
            <a:off x="7273288" y="4202151"/>
            <a:ext cx="1288680" cy="588670"/>
          </a:xfrm>
          <a:prstGeom prst="arc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3E8DB3-9F3F-5EAF-8086-67AA98C17D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6026" y="4948722"/>
            <a:ext cx="2699359" cy="1820292"/>
          </a:xfrm>
          <a:prstGeom prst="rect">
            <a:avLst/>
          </a:prstGeom>
        </p:spPr>
      </p:pic>
      <p:sp>
        <p:nvSpPr>
          <p:cNvPr id="17" name="Callout: Line 16">
            <a:extLst>
              <a:ext uri="{FF2B5EF4-FFF2-40B4-BE49-F238E27FC236}">
                <a16:creationId xmlns:a16="http://schemas.microsoft.com/office/drawing/2014/main" id="{9FC5EA83-A96E-0AB9-3BBE-4C68CC89A371}"/>
              </a:ext>
            </a:extLst>
          </p:cNvPr>
          <p:cNvSpPr/>
          <p:nvPr/>
        </p:nvSpPr>
        <p:spPr>
          <a:xfrm>
            <a:off x="6039301" y="5014856"/>
            <a:ext cx="836725" cy="338689"/>
          </a:xfrm>
          <a:prstGeom prst="borderCallout1">
            <a:avLst>
              <a:gd name="adj1" fmla="val 18750"/>
              <a:gd name="adj2" fmla="val 102125"/>
              <a:gd name="adj3" fmla="val 100888"/>
              <a:gd name="adj4" fmla="val 18375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Inlet</a:t>
            </a:r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25B8BA78-DF29-8F1E-4960-D57EBD13B9A2}"/>
              </a:ext>
            </a:extLst>
          </p:cNvPr>
          <p:cNvSpPr/>
          <p:nvPr/>
        </p:nvSpPr>
        <p:spPr>
          <a:xfrm>
            <a:off x="5927559" y="6150240"/>
            <a:ext cx="1117538" cy="530942"/>
          </a:xfrm>
          <a:prstGeom prst="borderCallout1">
            <a:avLst>
              <a:gd name="adj1" fmla="val 50231"/>
              <a:gd name="adj2" fmla="val 97899"/>
              <a:gd name="adj3" fmla="val -9722"/>
              <a:gd name="adj4" fmla="val 18253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Diffused Outlet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96A4F4-AD7C-2DE5-449A-2103351EB7EA}"/>
              </a:ext>
            </a:extLst>
          </p:cNvPr>
          <p:cNvSpPr txBox="1"/>
          <p:nvPr/>
        </p:nvSpPr>
        <p:spPr>
          <a:xfrm>
            <a:off x="3929680" y="3722755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L3 stave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448389-1E3E-CCBD-A8EF-4795DE0DE8A7}"/>
              </a:ext>
            </a:extLst>
          </p:cNvPr>
          <p:cNvSpPr txBox="1"/>
          <p:nvPr/>
        </p:nvSpPr>
        <p:spPr>
          <a:xfrm>
            <a:off x="9185167" y="5164018"/>
            <a:ext cx="31239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ym typeface="Wingdings" panose="05000000000000000000" pitchFamily="2" charset="2"/>
              </a:rPr>
              <a:t>Inlet CSA of 30 mm</a:t>
            </a:r>
            <a:r>
              <a:rPr lang="en-GB" sz="2000" baseline="30000" dirty="0">
                <a:sym typeface="Wingdings" panose="05000000000000000000" pitchFamily="2" charset="2"/>
              </a:rPr>
              <a:t>2</a:t>
            </a:r>
            <a:r>
              <a:rPr lang="en-GB" sz="2000" dirty="0">
                <a:sym typeface="Wingdings" panose="05000000000000000000" pitchFamily="2" charset="2"/>
              </a:rPr>
              <a:t> (equivalent to ⌀6 mm)</a:t>
            </a:r>
          </a:p>
          <a:p>
            <a:pPr lvl="1"/>
            <a:r>
              <a:rPr lang="en-GB" sz="1600" dirty="0">
                <a:sym typeface="Wingdings" panose="05000000000000000000" pitchFamily="2" charset="2"/>
              </a:rPr>
              <a:t>Flow velocity at inlet will be approx. 4× internal flow velocity</a:t>
            </a:r>
          </a:p>
        </p:txBody>
      </p:sp>
    </p:spTree>
    <p:extLst>
      <p:ext uri="{BB962C8B-B14F-4D97-AF65-F5344CB8AC3E}">
        <p14:creationId xmlns:p14="http://schemas.microsoft.com/office/powerpoint/2010/main" val="1618604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5DC96-8E5B-6E24-D4C1-A8E789A25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Preformed components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F63D7-CA42-026D-36F2-48A823DE4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0E8B77-E5B8-EAF8-D377-2787871E9D6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2E4EEF-4A9A-742E-C94F-13C4A796BD4B}"/>
              </a:ext>
            </a:extLst>
          </p:cNvPr>
          <p:cNvSpPr txBox="1">
            <a:spLocks/>
          </p:cNvSpPr>
          <p:nvPr/>
        </p:nvSpPr>
        <p:spPr>
          <a:xfrm>
            <a:off x="838200" y="1662594"/>
            <a:ext cx="10515600" cy="74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800" dirty="0"/>
              <a:t>Carbon Fibre I-beam pre-cured in a 2-part mould</a:t>
            </a:r>
          </a:p>
          <a:p>
            <a:pPr lvl="1"/>
            <a:r>
              <a:rPr lang="en-GB" sz="1800" dirty="0"/>
              <a:t>Flexible Printed Circuits (FPC) preformed (with heat and pressure) into C channel</a:t>
            </a:r>
          </a:p>
          <a:p>
            <a:endParaRPr lang="en-GB" sz="2000" dirty="0"/>
          </a:p>
        </p:txBody>
      </p:sp>
      <p:pic>
        <p:nvPicPr>
          <p:cNvPr id="7" name="Picture 6" descr="Close-up of a thin metal rod&#10;&#10;Description automatically generated">
            <a:extLst>
              <a:ext uri="{FF2B5EF4-FFF2-40B4-BE49-F238E27FC236}">
                <a16:creationId xmlns:a16="http://schemas.microsoft.com/office/drawing/2014/main" id="{9ECFAF86-CD52-9C02-BE4E-00674AE644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9"/>
          <a:stretch/>
        </p:blipFill>
        <p:spPr>
          <a:xfrm>
            <a:off x="3041292" y="2624692"/>
            <a:ext cx="2320633" cy="3535063"/>
          </a:xfrm>
          <a:prstGeom prst="roundRect">
            <a:avLst/>
          </a:prstGeom>
        </p:spPr>
      </p:pic>
      <p:pic>
        <p:nvPicPr>
          <p:cNvPr id="8" name="Picture 7" descr="A black piece of plastic on a yellow surface&#10;&#10;Description automatically generated">
            <a:extLst>
              <a:ext uri="{FF2B5EF4-FFF2-40B4-BE49-F238E27FC236}">
                <a16:creationId xmlns:a16="http://schemas.microsoft.com/office/drawing/2014/main" id="{CF3088E2-F45A-EAAF-0DC3-4840E550B3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73" y="2488666"/>
            <a:ext cx="3012344" cy="3195877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C6AF0C-329E-2192-C10D-BBA29B97B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660" y="4105631"/>
            <a:ext cx="3012344" cy="2177643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CB9CBB-DB58-40D7-8920-EB87DD7EC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694" y="2585376"/>
            <a:ext cx="1781371" cy="2259948"/>
          </a:xfrm>
          <a:prstGeom prst="roundRect">
            <a:avLst/>
          </a:prstGeom>
        </p:spPr>
      </p:pic>
      <p:pic>
        <p:nvPicPr>
          <p:cNvPr id="11" name="Content Placeholder 5" descr="A close up of a white rectangular object&#10;&#10;Description automatically generated">
            <a:extLst>
              <a:ext uri="{FF2B5EF4-FFF2-40B4-BE49-F238E27FC236}">
                <a16:creationId xmlns:a16="http://schemas.microsoft.com/office/drawing/2014/main" id="{FF470F62-A0E1-7B67-0AEA-B5C1806641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5"/>
          <a:stretch/>
        </p:blipFill>
        <p:spPr>
          <a:xfrm>
            <a:off x="196446" y="2586340"/>
            <a:ext cx="2663861" cy="390653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29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6466B-7C7C-ED95-C96B-0319A087A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73762-BE41-F25F-CBFD-F79A967B8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600" dirty="0"/>
              <a:t>Based on old geometry with minimum overlap between modules</a:t>
            </a:r>
          </a:p>
          <a:p>
            <a:pPr lvl="1"/>
            <a:r>
              <a:rPr lang="en-GB" sz="1200" dirty="0"/>
              <a:t>Up to date L4 stave would be shorter (by approx. 50 mm)</a:t>
            </a:r>
          </a:p>
          <a:p>
            <a:r>
              <a:rPr lang="en-GB" sz="1600" dirty="0"/>
              <a:t>New tooling for FPC &amp; I-beam manufacture tested</a:t>
            </a:r>
          </a:p>
          <a:p>
            <a:pPr lvl="1"/>
            <a:r>
              <a:rPr lang="en-GB" sz="1200" dirty="0"/>
              <a:t>Kapton thermal forming tooling works well, alignment holes are very effective</a:t>
            </a:r>
          </a:p>
          <a:p>
            <a:pPr lvl="1"/>
            <a:r>
              <a:rPr lang="en-GB" sz="1200" dirty="0"/>
              <a:t>I-beam tooling may need refinement, very difficult to remove</a:t>
            </a:r>
          </a:p>
          <a:p>
            <a:r>
              <a:rPr lang="en-GB" sz="1600" dirty="0"/>
              <a:t>6 of 18 K9 foam blocks replaced with </a:t>
            </a:r>
            <a:r>
              <a:rPr lang="en-GB" sz="1600" dirty="0" err="1"/>
              <a:t>Rohacell</a:t>
            </a:r>
            <a:r>
              <a:rPr lang="en-GB" sz="1600" dirty="0"/>
              <a:t> 110</a:t>
            </a:r>
          </a:p>
          <a:p>
            <a:pPr lvl="1"/>
            <a:r>
              <a:rPr lang="en-GB" sz="1400" dirty="0"/>
              <a:t>Low thermal conductivity, closed cell foam, holes added to allow airflow</a:t>
            </a:r>
          </a:p>
          <a:p>
            <a:r>
              <a:rPr lang="en-GB" sz="1600" dirty="0"/>
              <a:t>Redesigned stave ends for vibration &amp; flow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ED0A1-2240-6BA0-C28E-CF0427948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5" name="Picture 2" descr="Rohacell IGF110 Square Stick (20pcs) – PMI Offcuts">
            <a:extLst>
              <a:ext uri="{FF2B5EF4-FFF2-40B4-BE49-F238E27FC236}">
                <a16:creationId xmlns:a16="http://schemas.microsoft.com/office/drawing/2014/main" id="{836657B0-E566-CF48-6573-9E73F661B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104" y="1462826"/>
            <a:ext cx="2257864" cy="169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94492A-7B53-C01D-F341-7FC491FC3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613" y="3558669"/>
            <a:ext cx="2215607" cy="26557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9E031-D0C6-C094-0CE4-F436BED3AF13}"/>
              </a:ext>
            </a:extLst>
          </p:cNvPr>
          <p:cNvSpPr txBox="1"/>
          <p:nvPr/>
        </p:nvSpPr>
        <p:spPr>
          <a:xfrm>
            <a:off x="10186449" y="6247575"/>
            <a:ext cx="186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CF Trimming Tool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E6D128-F24D-C727-70E8-1190EA815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" y="4428785"/>
            <a:ext cx="3597843" cy="2059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E666A2-AB58-8062-F8FE-483C75D2B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942" y="4428785"/>
            <a:ext cx="2463330" cy="20163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92E522-97BF-74F4-46A9-00F6B9D6ECDD}"/>
              </a:ext>
            </a:extLst>
          </p:cNvPr>
          <p:cNvSpPr txBox="1"/>
          <p:nvPr/>
        </p:nvSpPr>
        <p:spPr>
          <a:xfrm>
            <a:off x="2278136" y="6488668"/>
            <a:ext cx="4220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Kapton FPC Forming Tooling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E923A1-9DAF-CA91-F33A-E10142724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7063" y="4428785"/>
            <a:ext cx="1447525" cy="19751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DFE87C-16E2-3EAE-E6D7-7D477F8EB712}"/>
              </a:ext>
            </a:extLst>
          </p:cNvPr>
          <p:cNvSpPr txBox="1"/>
          <p:nvPr/>
        </p:nvSpPr>
        <p:spPr>
          <a:xfrm>
            <a:off x="7044558" y="6403912"/>
            <a:ext cx="4220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Stave End Supports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BA2E72-67A6-F879-88E0-C1B451B841C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5318" b="6328"/>
          <a:stretch>
            <a:fillRect/>
          </a:stretch>
        </p:blipFill>
        <p:spPr>
          <a:xfrm>
            <a:off x="85780" y="3649973"/>
            <a:ext cx="9052413" cy="77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32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35239-2BE9-6EB2-192C-1363467DE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L4 prototype co-curing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76163-52FF-7921-A0B4-5B7AEDA54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26</a:t>
            </a:fld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2B441C-44E7-7905-A2CF-E05933607F84}"/>
              </a:ext>
            </a:extLst>
          </p:cNvPr>
          <p:cNvGrpSpPr>
            <a:grpSpLocks noChangeAspect="1"/>
          </p:cNvGrpSpPr>
          <p:nvPr/>
        </p:nvGrpSpPr>
        <p:grpSpPr>
          <a:xfrm>
            <a:off x="190801" y="1707390"/>
            <a:ext cx="11810397" cy="1531631"/>
            <a:chOff x="-84168" y="2475173"/>
            <a:chExt cx="12276169" cy="1592034"/>
          </a:xfrm>
        </p:grpSpPr>
        <p:pic>
          <p:nvPicPr>
            <p:cNvPr id="6" name="Picture 5" descr="A black rectangular object with yellow text&#10;&#10;AI-generated content may be incorrect.">
              <a:extLst>
                <a:ext uri="{FF2B5EF4-FFF2-40B4-BE49-F238E27FC236}">
                  <a16:creationId xmlns:a16="http://schemas.microsoft.com/office/drawing/2014/main" id="{B15F2BB4-5879-DC15-74BF-BE942E212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86" b="47433"/>
            <a:stretch>
              <a:fillRect/>
            </a:stretch>
          </p:blipFill>
          <p:spPr>
            <a:xfrm>
              <a:off x="4854" y="2475173"/>
              <a:ext cx="12187147" cy="9984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5836A0-7858-ECF2-1CF1-ACFF46C67731}"/>
                </a:ext>
              </a:extLst>
            </p:cNvPr>
            <p:cNvSpPr txBox="1"/>
            <p:nvPr/>
          </p:nvSpPr>
          <p:spPr>
            <a:xfrm>
              <a:off x="-84168" y="3395386"/>
              <a:ext cx="2133272" cy="671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End pieces with optimised air flow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4D8681-8786-F6D7-840E-B88ACC42C7E5}"/>
                </a:ext>
              </a:extLst>
            </p:cNvPr>
            <p:cNvSpPr txBox="1"/>
            <p:nvPr/>
          </p:nvSpPr>
          <p:spPr>
            <a:xfrm>
              <a:off x="3750048" y="3527216"/>
              <a:ext cx="1364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K9 cross-ribs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F16A43-405A-4C1F-F42A-905252E163C1}"/>
                </a:ext>
              </a:extLst>
            </p:cNvPr>
            <p:cNvSpPr txBox="1"/>
            <p:nvPr/>
          </p:nvSpPr>
          <p:spPr>
            <a:xfrm>
              <a:off x="7659753" y="3527216"/>
              <a:ext cx="2618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Non-conductive cross-ribs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78679A5-70CE-0E3A-848E-8279856D8E05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 flipV="1">
              <a:off x="6022428" y="3130524"/>
              <a:ext cx="1637325" cy="5813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B913A1F-991C-A53F-5F61-EBD935F389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75135" y="3064061"/>
              <a:ext cx="504893" cy="5319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8E2BD4D-1F4F-CCBB-59AE-E8052C684D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57511" y="3119739"/>
              <a:ext cx="1525799" cy="47627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2A23166-541F-7CF3-B141-D7471A547638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1273472" y="3161049"/>
              <a:ext cx="2476576" cy="55083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DFC3218-613F-47DD-C12F-AE25C651510A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2320566" y="3201613"/>
              <a:ext cx="1429482" cy="510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0E409BB-51BF-8C33-8671-8D54379827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54120" y="3201613"/>
              <a:ext cx="738643" cy="39440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28BAAD1-AF8F-9B9F-EF14-48C9871D72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2287" y="3201613"/>
              <a:ext cx="161597" cy="4384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7D84E11-8364-D3F6-4EEF-5CC60F79B5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1756" y="3161049"/>
              <a:ext cx="1941397" cy="5924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DED6C05-0454-900A-C730-57C7F6A8FF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1756" y="3130524"/>
              <a:ext cx="3152706" cy="62294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B441F4D-57F7-0D90-9B14-C23D6A111144}"/>
              </a:ext>
            </a:extLst>
          </p:cNvPr>
          <p:cNvGrpSpPr>
            <a:grpSpLocks noChangeAspect="1"/>
          </p:cNvGrpSpPr>
          <p:nvPr/>
        </p:nvGrpSpPr>
        <p:grpSpPr>
          <a:xfrm>
            <a:off x="190801" y="3464466"/>
            <a:ext cx="11761083" cy="2593433"/>
            <a:chOff x="79244" y="4624900"/>
            <a:chExt cx="12112756" cy="267098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6374BF6-679E-B3A9-A101-F97915EF86A4}"/>
                </a:ext>
              </a:extLst>
            </p:cNvPr>
            <p:cNvGrpSpPr/>
            <p:nvPr/>
          </p:nvGrpSpPr>
          <p:grpSpPr>
            <a:xfrm>
              <a:off x="158489" y="4624900"/>
              <a:ext cx="12033511" cy="1014774"/>
              <a:chOff x="158489" y="4624900"/>
              <a:chExt cx="12033511" cy="1014774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8A59A1C9-568F-807E-5DED-9CFA8AD0AE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382" b="23712"/>
              <a:stretch>
                <a:fillRect/>
              </a:stretch>
            </p:blipFill>
            <p:spPr>
              <a:xfrm rot="10800000">
                <a:off x="158489" y="4624913"/>
                <a:ext cx="2873179" cy="1014761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A7D1BEC-9B2F-DB13-3F45-EE13BA6FAB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768" b="22246"/>
              <a:stretch>
                <a:fillRect/>
              </a:stretch>
            </p:blipFill>
            <p:spPr>
              <a:xfrm rot="10800000">
                <a:off x="2358272" y="4624909"/>
                <a:ext cx="2995845" cy="1014764"/>
              </a:xfrm>
              <a:prstGeom prst="rect">
                <a:avLst/>
              </a:prstGeom>
            </p:spPr>
          </p:pic>
          <p:pic>
            <p:nvPicPr>
              <p:cNvPr id="31" name="Picture 30" descr="A close up of a ruler&#10;&#10;AI-generated content may be incorrect.">
                <a:extLst>
                  <a:ext uri="{FF2B5EF4-FFF2-40B4-BE49-F238E27FC236}">
                    <a16:creationId xmlns:a16="http://schemas.microsoft.com/office/drawing/2014/main" id="{43C7B565-8539-C8E5-D268-20A010D70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209" b="18328"/>
              <a:stretch>
                <a:fillRect/>
              </a:stretch>
            </p:blipFill>
            <p:spPr>
              <a:xfrm rot="10800000">
                <a:off x="5053032" y="4624905"/>
                <a:ext cx="3100884" cy="1014767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4F456614-BD6A-C456-DE00-24D28BDAF8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455" b="20391"/>
              <a:stretch>
                <a:fillRect/>
              </a:stretch>
            </p:blipFill>
            <p:spPr>
              <a:xfrm rot="10800000">
                <a:off x="9068931" y="4624900"/>
                <a:ext cx="3123069" cy="1014762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E7AA4F29-E5E1-E692-41D0-C9F3EFF5FF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0330" b="18021"/>
              <a:stretch>
                <a:fillRect/>
              </a:stretch>
            </p:blipFill>
            <p:spPr>
              <a:xfrm rot="10800000">
                <a:off x="7394544" y="4624901"/>
                <a:ext cx="3235924" cy="1014770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54FDC54-DE16-70DE-0110-F445E24E8C0E}"/>
                </a:ext>
              </a:extLst>
            </p:cNvPr>
            <p:cNvGrpSpPr/>
            <p:nvPr/>
          </p:nvGrpSpPr>
          <p:grpSpPr>
            <a:xfrm>
              <a:off x="79244" y="6362430"/>
              <a:ext cx="12033509" cy="933450"/>
              <a:chOff x="79244" y="6362430"/>
              <a:chExt cx="12033509" cy="933450"/>
            </a:xfrm>
          </p:grpSpPr>
          <p:pic>
            <p:nvPicPr>
              <p:cNvPr id="25" name="Picture 24" descr="A piece of wood on a cutting mat&#10;&#10;AI-generated content may be incorrect.">
                <a:extLst>
                  <a:ext uri="{FF2B5EF4-FFF2-40B4-BE49-F238E27FC236}">
                    <a16:creationId xmlns:a16="http://schemas.microsoft.com/office/drawing/2014/main" id="{65E5D95A-4F22-03EB-A246-2AD7EF2EA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178" b="30079"/>
              <a:stretch>
                <a:fillRect/>
              </a:stretch>
            </p:blipFill>
            <p:spPr>
              <a:xfrm rot="10800000">
                <a:off x="6077527" y="6362431"/>
                <a:ext cx="3456104" cy="933442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3DC82FF-B93F-C91A-11CB-82B6A8A6E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365" b="26750"/>
              <a:stretch>
                <a:fillRect/>
              </a:stretch>
            </p:blipFill>
            <p:spPr>
              <a:xfrm rot="10800000">
                <a:off x="79244" y="6362437"/>
                <a:ext cx="3731375" cy="933443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0211682-C9E5-0735-429B-C4D7779E1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86" b="28229"/>
              <a:stretch>
                <a:fillRect/>
              </a:stretch>
            </p:blipFill>
            <p:spPr>
              <a:xfrm rot="10800000">
                <a:off x="3093444" y="6362433"/>
                <a:ext cx="3731375" cy="9334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82CFBFD-C3B4-DE50-B52B-E7352CFC9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041" b="23073"/>
              <a:stretch>
                <a:fillRect/>
              </a:stretch>
            </p:blipFill>
            <p:spPr>
              <a:xfrm rot="10800000">
                <a:off x="9061607" y="6362430"/>
                <a:ext cx="3051146" cy="933443"/>
              </a:xfrm>
              <a:prstGeom prst="rect">
                <a:avLst/>
              </a:prstGeom>
            </p:spPr>
          </p:pic>
        </p:grpSp>
        <p:pic>
          <p:nvPicPr>
            <p:cNvPr id="22" name="Picture 21" descr="A close up of a ruler&#10;&#10;AI-generated content may be incorrect.">
              <a:extLst>
                <a:ext uri="{FF2B5EF4-FFF2-40B4-BE49-F238E27FC236}">
                  <a16:creationId xmlns:a16="http://schemas.microsoft.com/office/drawing/2014/main" id="{9495B198-DF4E-8B57-95E2-9DBB2CD52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09" t="45089" r="23879" b="46464"/>
            <a:stretch>
              <a:fillRect/>
            </a:stretch>
          </p:blipFill>
          <p:spPr>
            <a:xfrm rot="10800000">
              <a:off x="5016586" y="5718126"/>
              <a:ext cx="3556713" cy="475128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02CEA2D-B5E0-445B-A373-4C6D70D50342}"/>
                </a:ext>
              </a:extLst>
            </p:cNvPr>
            <p:cNvSpPr/>
            <p:nvPr/>
          </p:nvSpPr>
          <p:spPr>
            <a:xfrm>
              <a:off x="5789763" y="5288972"/>
              <a:ext cx="1717636" cy="259977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E4CFDA6-86FE-4E12-62EC-79C3D1113116}"/>
                </a:ext>
              </a:extLst>
            </p:cNvPr>
            <p:cNvCxnSpPr>
              <a:cxnSpLocks/>
              <a:stCxn id="23" idx="2"/>
              <a:endCxn id="22" idx="2"/>
            </p:cNvCxnSpPr>
            <p:nvPr/>
          </p:nvCxnSpPr>
          <p:spPr>
            <a:xfrm>
              <a:off x="6648581" y="5548949"/>
              <a:ext cx="146361" cy="16917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879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ED62BDD-9CF2-5DB7-5081-572AE2A5569C}"/>
              </a:ext>
            </a:extLst>
          </p:cNvPr>
          <p:cNvSpPr/>
          <p:nvPr/>
        </p:nvSpPr>
        <p:spPr>
          <a:xfrm>
            <a:off x="110067" y="5486400"/>
            <a:ext cx="3657600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661F94-4164-660F-3F5A-4B1E294DC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Post-Cured Stave Assembly (</a:t>
            </a:r>
            <a:r>
              <a:rPr lang="en-GB" sz="3600" dirty="0" err="1"/>
              <a:t>quarterstave</a:t>
            </a:r>
            <a:r>
              <a:rPr lang="en-GB" sz="3600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973A41-5AAD-3DB2-04AA-4F5B6F46D2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09"/>
          <a:stretch/>
        </p:blipFill>
        <p:spPr>
          <a:xfrm>
            <a:off x="185241" y="1809221"/>
            <a:ext cx="1681317" cy="46149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69FDC0-9FC6-3904-2D8B-DD142C25E4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69"/>
          <a:stretch/>
        </p:blipFill>
        <p:spPr>
          <a:xfrm>
            <a:off x="1981200" y="1809221"/>
            <a:ext cx="4428067" cy="46149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EC4FEC-A306-3357-F478-0AB9EDB6F3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582" t="17009"/>
          <a:stretch/>
        </p:blipFill>
        <p:spPr>
          <a:xfrm>
            <a:off x="6523909" y="1809221"/>
            <a:ext cx="5493678" cy="461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6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DDF5D-5DDD-FFBF-1D2B-388143D70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Stave manufacture – internal mould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2E681-CAB6-2086-297A-2D72C152B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445"/>
            <a:ext cx="8276688" cy="325821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Pre-cure the central I-beam</a:t>
            </a:r>
          </a:p>
          <a:p>
            <a:r>
              <a:rPr lang="en-GB" dirty="0"/>
              <a:t>Assemble internal parts on internal mould parts</a:t>
            </a:r>
          </a:p>
          <a:p>
            <a:pPr lvl="1"/>
            <a:r>
              <a:rPr lang="en-GB" dirty="0"/>
              <a:t>Internal mould for less challenging tolerances and assembly</a:t>
            </a:r>
          </a:p>
          <a:p>
            <a:pPr lvl="1"/>
            <a:r>
              <a:rPr lang="en-GB" dirty="0"/>
              <a:t>Moulds are segmented into two halves with 3 parts each (wire-EDM)</a:t>
            </a:r>
          </a:p>
          <a:p>
            <a:pPr lvl="2"/>
            <a:r>
              <a:rPr lang="en-GB" dirty="0"/>
              <a:t>Clamp around the central I-beam</a:t>
            </a:r>
          </a:p>
          <a:p>
            <a:pPr lvl="2"/>
            <a:r>
              <a:rPr lang="en-GB" dirty="0"/>
              <a:t>Skewered onto two silver steel rods for straightness</a:t>
            </a:r>
          </a:p>
          <a:p>
            <a:r>
              <a:rPr lang="en-GB" dirty="0"/>
              <a:t>Add FPCs on the sides (positioned by dowel pins)</a:t>
            </a:r>
          </a:p>
          <a:p>
            <a:r>
              <a:rPr lang="en-GB" dirty="0"/>
              <a:t>Cover with pre-cut CF pre-</a:t>
            </a:r>
            <a:r>
              <a:rPr lang="en-GB" dirty="0" err="1"/>
              <a:t>preg</a:t>
            </a:r>
            <a:r>
              <a:rPr lang="en-GB" dirty="0"/>
              <a:t> (K13C2U/EX1515 0/90 </a:t>
            </a:r>
          </a:p>
          <a:p>
            <a:r>
              <a:rPr lang="en-GB" dirty="0"/>
              <a:t>Cover with release film, breather and vacuum bag for autoclave cure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DBB8D-4D8E-037A-994C-DAEA1EBF2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1473" y="6344526"/>
            <a:ext cx="662731" cy="296695"/>
          </a:xfrm>
        </p:spPr>
        <p:txBody>
          <a:bodyPr/>
          <a:lstStyle/>
          <a:p>
            <a:fld id="{1CA36EEA-5A28-4A70-BCAC-0B68DA8D366C}" type="slidenum">
              <a:rPr lang="en-GB" smtClean="0"/>
              <a:pPr/>
              <a:t>3</a:t>
            </a:fld>
            <a:endParaRPr lang="en-GB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294EC1C-8E8D-B747-5EB1-F668EB568E7A}"/>
              </a:ext>
            </a:extLst>
          </p:cNvPr>
          <p:cNvGrpSpPr/>
          <p:nvPr/>
        </p:nvGrpSpPr>
        <p:grpSpPr>
          <a:xfrm>
            <a:off x="9114888" y="1491368"/>
            <a:ext cx="2876148" cy="2578345"/>
            <a:chOff x="445320" y="948886"/>
            <a:chExt cx="2876148" cy="25783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9E5C40-D438-FF19-DF3A-9250518CE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20" y="948886"/>
              <a:ext cx="2876148" cy="257834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CA15A82-C52D-CC5A-EBF1-780A7A9AF884}"/>
                </a:ext>
              </a:extLst>
            </p:cNvPr>
            <p:cNvCxnSpPr>
              <a:cxnSpLocks/>
            </p:cNvCxnSpPr>
            <p:nvPr/>
          </p:nvCxnSpPr>
          <p:spPr>
            <a:xfrm>
              <a:off x="1592803" y="2921773"/>
              <a:ext cx="0" cy="27202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61CE218-DC27-9A30-627D-CF6D3ADE5390}"/>
                </a:ext>
              </a:extLst>
            </p:cNvPr>
            <p:cNvCxnSpPr>
              <a:cxnSpLocks/>
            </p:cNvCxnSpPr>
            <p:nvPr/>
          </p:nvCxnSpPr>
          <p:spPr>
            <a:xfrm>
              <a:off x="1592803" y="2921773"/>
              <a:ext cx="152399" cy="5238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EAFEADD-1274-DED6-AED8-D8747C3717DE}"/>
                </a:ext>
              </a:extLst>
            </p:cNvPr>
            <p:cNvCxnSpPr>
              <a:cxnSpLocks/>
            </p:cNvCxnSpPr>
            <p:nvPr/>
          </p:nvCxnSpPr>
          <p:spPr>
            <a:xfrm>
              <a:off x="1730729" y="2974160"/>
              <a:ext cx="0" cy="14287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A2D521E-D1E0-87DB-EF27-4582BB98494B}"/>
                </a:ext>
              </a:extLst>
            </p:cNvPr>
            <p:cNvCxnSpPr>
              <a:cxnSpLocks/>
            </p:cNvCxnSpPr>
            <p:nvPr/>
          </p:nvCxnSpPr>
          <p:spPr>
            <a:xfrm>
              <a:off x="1730729" y="3101160"/>
              <a:ext cx="184150" cy="6508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C1B2D9-D56A-F45C-EA00-3F847B5102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4878" y="3153548"/>
              <a:ext cx="1" cy="15875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A520180-9CA7-6809-F6EE-97A6526D1176}"/>
                </a:ext>
              </a:extLst>
            </p:cNvPr>
            <p:cNvCxnSpPr>
              <a:cxnSpLocks/>
            </p:cNvCxnSpPr>
            <p:nvPr/>
          </p:nvCxnSpPr>
          <p:spPr>
            <a:xfrm>
              <a:off x="1592803" y="3193795"/>
              <a:ext cx="322074" cy="11850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0FA1595-5847-43CF-4294-8E59C3C2F512}"/>
                </a:ext>
              </a:extLst>
            </p:cNvPr>
            <p:cNvCxnSpPr>
              <a:cxnSpLocks/>
            </p:cNvCxnSpPr>
            <p:nvPr/>
          </p:nvCxnSpPr>
          <p:spPr>
            <a:xfrm>
              <a:off x="2173828" y="3271023"/>
              <a:ext cx="0" cy="12382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422EFE9-220D-C162-F8F9-AEE7D708B645}"/>
                </a:ext>
              </a:extLst>
            </p:cNvPr>
            <p:cNvCxnSpPr>
              <a:cxnSpLocks/>
            </p:cNvCxnSpPr>
            <p:nvPr/>
          </p:nvCxnSpPr>
          <p:spPr>
            <a:xfrm>
              <a:off x="2173828" y="3382148"/>
              <a:ext cx="469713" cy="10318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3633920-A455-D861-DE94-827A7916B489}"/>
                </a:ext>
              </a:extLst>
            </p:cNvPr>
            <p:cNvCxnSpPr>
              <a:cxnSpLocks/>
            </p:cNvCxnSpPr>
            <p:nvPr/>
          </p:nvCxnSpPr>
          <p:spPr>
            <a:xfrm>
              <a:off x="2645315" y="3382148"/>
              <a:ext cx="0" cy="11644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2D2427B-D8C1-4EC0-C96A-F6784DBC0D92}"/>
                </a:ext>
              </a:extLst>
            </p:cNvPr>
            <p:cNvCxnSpPr>
              <a:cxnSpLocks/>
            </p:cNvCxnSpPr>
            <p:nvPr/>
          </p:nvCxnSpPr>
          <p:spPr>
            <a:xfrm>
              <a:off x="2401599" y="3265701"/>
              <a:ext cx="253055" cy="11644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2D32741-ADE1-A21F-22AD-838BD973840F}"/>
                </a:ext>
              </a:extLst>
            </p:cNvPr>
            <p:cNvCxnSpPr>
              <a:cxnSpLocks/>
            </p:cNvCxnSpPr>
            <p:nvPr/>
          </p:nvCxnSpPr>
          <p:spPr>
            <a:xfrm>
              <a:off x="2413540" y="3265701"/>
              <a:ext cx="0" cy="9319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BC94595-1346-F876-4AA2-9E6E2EF72EE6}"/>
                </a:ext>
              </a:extLst>
            </p:cNvPr>
            <p:cNvCxnSpPr>
              <a:cxnSpLocks/>
            </p:cNvCxnSpPr>
            <p:nvPr/>
          </p:nvCxnSpPr>
          <p:spPr>
            <a:xfrm>
              <a:off x="2187929" y="3265701"/>
              <a:ext cx="225610" cy="8152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DA71A5-A598-50CD-1A4B-AE206F417DC7}"/>
                </a:ext>
              </a:extLst>
            </p:cNvPr>
            <p:cNvCxnSpPr>
              <a:cxnSpLocks/>
            </p:cNvCxnSpPr>
            <p:nvPr/>
          </p:nvCxnSpPr>
          <p:spPr>
            <a:xfrm>
              <a:off x="1760891" y="2974160"/>
              <a:ext cx="640707" cy="291541"/>
            </a:xfrm>
            <a:prstGeom prst="line">
              <a:avLst/>
            </a:prstGeom>
            <a:ln w="28575">
              <a:solidFill>
                <a:srgbClr val="AAE8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7A87A60-962E-5ACF-4893-B436AE236579}"/>
                </a:ext>
              </a:extLst>
            </p:cNvPr>
            <p:cNvCxnSpPr>
              <a:cxnSpLocks/>
            </p:cNvCxnSpPr>
            <p:nvPr/>
          </p:nvCxnSpPr>
          <p:spPr>
            <a:xfrm>
              <a:off x="1905540" y="3310978"/>
              <a:ext cx="254188" cy="78080"/>
            </a:xfrm>
            <a:prstGeom prst="line">
              <a:avLst/>
            </a:prstGeom>
            <a:ln w="28575">
              <a:solidFill>
                <a:srgbClr val="AAE8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12934A9-3F7C-1135-2B7B-B623FA141D3F}"/>
                </a:ext>
              </a:extLst>
            </p:cNvPr>
            <p:cNvCxnSpPr>
              <a:cxnSpLocks/>
            </p:cNvCxnSpPr>
            <p:nvPr/>
          </p:nvCxnSpPr>
          <p:spPr>
            <a:xfrm>
              <a:off x="1742671" y="2974711"/>
              <a:ext cx="0" cy="110574"/>
            </a:xfrm>
            <a:prstGeom prst="line">
              <a:avLst/>
            </a:prstGeom>
            <a:ln w="28575">
              <a:solidFill>
                <a:srgbClr val="AAE8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46DCF5C-87BC-ADE6-A274-052737E83344}"/>
                </a:ext>
              </a:extLst>
            </p:cNvPr>
            <p:cNvCxnSpPr>
              <a:cxnSpLocks/>
            </p:cNvCxnSpPr>
            <p:nvPr/>
          </p:nvCxnSpPr>
          <p:spPr>
            <a:xfrm>
              <a:off x="1732448" y="3078935"/>
              <a:ext cx="211952" cy="80223"/>
            </a:xfrm>
            <a:prstGeom prst="line">
              <a:avLst/>
            </a:prstGeom>
            <a:ln w="28575">
              <a:solidFill>
                <a:srgbClr val="AAE8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6030E1A-2478-AC19-F3AD-69B47C64AA4A}"/>
                </a:ext>
              </a:extLst>
            </p:cNvPr>
            <p:cNvCxnSpPr>
              <a:cxnSpLocks/>
            </p:cNvCxnSpPr>
            <p:nvPr/>
          </p:nvCxnSpPr>
          <p:spPr>
            <a:xfrm>
              <a:off x="1927930" y="3160455"/>
              <a:ext cx="0" cy="140171"/>
            </a:xfrm>
            <a:prstGeom prst="line">
              <a:avLst/>
            </a:prstGeom>
            <a:ln w="28575">
              <a:solidFill>
                <a:srgbClr val="AAE8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C558A39-1F13-A161-1F93-A2FCDE4C12D2}"/>
                </a:ext>
              </a:extLst>
            </p:cNvPr>
            <p:cNvCxnSpPr>
              <a:cxnSpLocks/>
            </p:cNvCxnSpPr>
            <p:nvPr/>
          </p:nvCxnSpPr>
          <p:spPr>
            <a:xfrm>
              <a:off x="2165983" y="3230540"/>
              <a:ext cx="0" cy="158571"/>
            </a:xfrm>
            <a:prstGeom prst="line">
              <a:avLst/>
            </a:prstGeom>
            <a:ln w="28575">
              <a:solidFill>
                <a:srgbClr val="AAE8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A65012A-0817-5C2A-B87B-694878D03A11}"/>
                </a:ext>
              </a:extLst>
            </p:cNvPr>
            <p:cNvCxnSpPr>
              <a:cxnSpLocks/>
            </p:cNvCxnSpPr>
            <p:nvPr/>
          </p:nvCxnSpPr>
          <p:spPr>
            <a:xfrm>
              <a:off x="2157445" y="3237065"/>
              <a:ext cx="244153" cy="86859"/>
            </a:xfrm>
            <a:prstGeom prst="line">
              <a:avLst/>
            </a:prstGeom>
            <a:ln w="28575">
              <a:solidFill>
                <a:srgbClr val="AAE8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6AE4BD8-2042-DAC9-B64A-0EBA5C9AF742}"/>
                </a:ext>
              </a:extLst>
            </p:cNvPr>
            <p:cNvCxnSpPr>
              <a:cxnSpLocks/>
            </p:cNvCxnSpPr>
            <p:nvPr/>
          </p:nvCxnSpPr>
          <p:spPr>
            <a:xfrm>
              <a:off x="2387498" y="3260828"/>
              <a:ext cx="7051" cy="67010"/>
            </a:xfrm>
            <a:prstGeom prst="line">
              <a:avLst/>
            </a:prstGeom>
            <a:ln w="28575">
              <a:solidFill>
                <a:srgbClr val="AAE8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5707F015-A966-0404-CA3B-BDE60D621D23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rcRect t="10484" b="18918"/>
          <a:stretch/>
        </p:blipFill>
        <p:spPr>
          <a:xfrm>
            <a:off x="330743" y="4715172"/>
            <a:ext cx="9931628" cy="205109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6854FF0-638E-821C-4F3B-1803FF7BE4C8}"/>
              </a:ext>
            </a:extLst>
          </p:cNvPr>
          <p:cNvCxnSpPr>
            <a:cxnSpLocks/>
          </p:cNvCxnSpPr>
          <p:nvPr/>
        </p:nvCxnSpPr>
        <p:spPr>
          <a:xfrm>
            <a:off x="487796" y="5553562"/>
            <a:ext cx="9464337" cy="872344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C159A60-0186-558B-E25B-E412E0D9ACA8}"/>
              </a:ext>
            </a:extLst>
          </p:cNvPr>
          <p:cNvCxnSpPr>
            <a:cxnSpLocks/>
          </p:cNvCxnSpPr>
          <p:nvPr/>
        </p:nvCxnSpPr>
        <p:spPr>
          <a:xfrm>
            <a:off x="487796" y="5619841"/>
            <a:ext cx="9438439" cy="893026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llout: Line 28">
            <a:extLst>
              <a:ext uri="{FF2B5EF4-FFF2-40B4-BE49-F238E27FC236}">
                <a16:creationId xmlns:a16="http://schemas.microsoft.com/office/drawing/2014/main" id="{9A0EDEC4-ABF2-52C4-4A8B-EE0769C6F937}"/>
              </a:ext>
            </a:extLst>
          </p:cNvPr>
          <p:cNvSpPr/>
          <p:nvPr/>
        </p:nvSpPr>
        <p:spPr>
          <a:xfrm>
            <a:off x="330743" y="6442423"/>
            <a:ext cx="2454694" cy="338193"/>
          </a:xfrm>
          <a:prstGeom prst="borderCallout1">
            <a:avLst>
              <a:gd name="adj1" fmla="val -23367"/>
              <a:gd name="adj2" fmla="val 15050"/>
              <a:gd name="adj3" fmla="val -247339"/>
              <a:gd name="adj4" fmla="val 9762"/>
            </a:avLst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⌀ 3 mm Silver Steel rods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2922C37-A318-A17B-7BF0-924E7BF5FC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9811" b="1"/>
          <a:stretch/>
        </p:blipFill>
        <p:spPr>
          <a:xfrm>
            <a:off x="9840981" y="4347099"/>
            <a:ext cx="2155393" cy="1628883"/>
          </a:xfrm>
          <a:prstGeom prst="roundRect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</p:pic>
      <p:sp>
        <p:nvSpPr>
          <p:cNvPr id="31" name="Rectangle: Top Corners Rounded 30">
            <a:extLst>
              <a:ext uri="{FF2B5EF4-FFF2-40B4-BE49-F238E27FC236}">
                <a16:creationId xmlns:a16="http://schemas.microsoft.com/office/drawing/2014/main" id="{DF09B02C-664E-575A-C921-35A35897EF66}"/>
              </a:ext>
            </a:extLst>
          </p:cNvPr>
          <p:cNvSpPr/>
          <p:nvPr/>
        </p:nvSpPr>
        <p:spPr>
          <a:xfrm>
            <a:off x="9840982" y="4353761"/>
            <a:ext cx="2170638" cy="35272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40000"/>
              <a:lumOff val="60000"/>
            </a:schemeClr>
          </a:solidFill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K9 foam heatsink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3A3A605-6099-9873-F4F5-8FEE131C71CC}"/>
              </a:ext>
            </a:extLst>
          </p:cNvPr>
          <p:cNvCxnSpPr>
            <a:cxnSpLocks/>
          </p:cNvCxnSpPr>
          <p:nvPr/>
        </p:nvCxnSpPr>
        <p:spPr>
          <a:xfrm flipH="1">
            <a:off x="8666922" y="5378218"/>
            <a:ext cx="1174058" cy="39876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347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10D76-B5E0-7A9C-4935-7AC4B168E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L4 prototype manufacture – issues encountered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4CC78-B06A-ECFE-8BA3-62673F14F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802" y="1448266"/>
            <a:ext cx="10840396" cy="5409734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00000"/>
              </a:lnSpc>
            </a:pPr>
            <a:r>
              <a:rPr lang="en-GB" sz="3800" dirty="0"/>
              <a:t>We used expired CF pre-</a:t>
            </a:r>
            <a:r>
              <a:rPr lang="en-GB" sz="3800" dirty="0" err="1"/>
              <a:t>preg</a:t>
            </a:r>
            <a:r>
              <a:rPr lang="en-GB" sz="3800" dirty="0"/>
              <a:t> left over from other projects</a:t>
            </a:r>
          </a:p>
          <a:p>
            <a:pPr lvl="1">
              <a:lnSpc>
                <a:spcPct val="100000"/>
              </a:lnSpc>
            </a:pPr>
            <a:r>
              <a:rPr lang="en-GB" sz="3400" dirty="0"/>
              <a:t>Reduced tackiness caused movement of narrow sections during cure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sz="3400" dirty="0"/>
              <a:t>Bond between I-beams and </a:t>
            </a:r>
            <a:r>
              <a:rPr lang="en-GB" sz="3400" dirty="0" err="1"/>
              <a:t>facesheet</a:t>
            </a:r>
            <a:r>
              <a:rPr lang="en-GB" sz="3400" dirty="0"/>
              <a:t> detached – tried to </a:t>
            </a:r>
            <a:br>
              <a:rPr lang="en-GB" sz="3400" dirty="0"/>
            </a:br>
            <a:r>
              <a:rPr lang="en-GB" sz="3400" dirty="0"/>
              <a:t>fix with Araldite, but not clear how reliable</a:t>
            </a:r>
          </a:p>
          <a:p>
            <a:pPr>
              <a:lnSpc>
                <a:spcPct val="100000"/>
              </a:lnSpc>
            </a:pPr>
            <a:r>
              <a:rPr lang="en-GB" sz="3800" dirty="0"/>
              <a:t>We did not have enough K9 for all cross-ribs so used foam with poor thermal conductivity for M1 and M2</a:t>
            </a:r>
          </a:p>
          <a:p>
            <a:pPr>
              <a:lnSpc>
                <a:spcPct val="100000"/>
              </a:lnSpc>
            </a:pPr>
            <a:endParaRPr lang="en-GB" sz="3800" dirty="0"/>
          </a:p>
          <a:p>
            <a:pPr>
              <a:lnSpc>
                <a:spcPct val="100000"/>
              </a:lnSpc>
            </a:pPr>
            <a:endParaRPr lang="en-GB" sz="38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GB" sz="3800" dirty="0"/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GB" sz="3800" dirty="0"/>
              <a:t>Resin seepage into the gaps between the mould parts</a:t>
            </a:r>
          </a:p>
          <a:p>
            <a:pPr lvl="1">
              <a:lnSpc>
                <a:spcPct val="100000"/>
              </a:lnSpc>
            </a:pPr>
            <a:r>
              <a:rPr lang="en-GB" sz="3400" dirty="0"/>
              <a:t>This made removal, especially of the outer parts, difficult and some</a:t>
            </a:r>
            <a:br>
              <a:rPr lang="en-GB" sz="3400" dirty="0"/>
            </a:br>
            <a:r>
              <a:rPr lang="en-GB" sz="3400" dirty="0"/>
              <a:t>damage to the thin </a:t>
            </a:r>
            <a:r>
              <a:rPr lang="en-GB" sz="3400" dirty="0" err="1"/>
              <a:t>facesheet</a:t>
            </a:r>
            <a:r>
              <a:rPr lang="en-GB" sz="3400" dirty="0"/>
              <a:t> was incurred – this was repaired by </a:t>
            </a:r>
            <a:br>
              <a:rPr lang="en-GB" sz="3400" dirty="0"/>
            </a:br>
            <a:r>
              <a:rPr lang="en-GB" sz="3400" dirty="0"/>
              <a:t>gluing 25 µm Kapton over the damage</a:t>
            </a:r>
          </a:p>
          <a:p>
            <a:pPr>
              <a:lnSpc>
                <a:spcPct val="100000"/>
              </a:lnSpc>
            </a:pPr>
            <a:r>
              <a:rPr lang="en-GB" sz="3400" dirty="0"/>
              <a:t>All these caused weaknesses of the structure, resulting in leaks that were </a:t>
            </a:r>
            <a:br>
              <a:rPr lang="en-GB" sz="3400" dirty="0"/>
            </a:br>
            <a:r>
              <a:rPr lang="en-GB" sz="3400" dirty="0"/>
              <a:t>patched with 25 µm Kapton glued on with Araldite</a:t>
            </a:r>
          </a:p>
          <a:p>
            <a:pPr lvl="1">
              <a:lnSpc>
                <a:spcPct val="100000"/>
              </a:lnSpc>
            </a:pPr>
            <a:r>
              <a:rPr lang="en-GB" sz="2900" dirty="0"/>
              <a:t>In particular, the poor adhesion of some I-beam sections resulted in bulging out of </a:t>
            </a:r>
            <a:br>
              <a:rPr lang="en-GB" sz="2900" dirty="0"/>
            </a:br>
            <a:r>
              <a:rPr lang="en-GB" sz="2900" dirty="0" err="1"/>
              <a:t>facesheets</a:t>
            </a:r>
            <a:r>
              <a:rPr lang="en-GB" sz="2900" dirty="0"/>
              <a:t> under pressure with subsequent bursting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9CC68-8361-CFAE-3266-5B0021F4B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8377" y="6356350"/>
            <a:ext cx="662731" cy="296695"/>
          </a:xfrm>
        </p:spPr>
        <p:txBody>
          <a:bodyPr/>
          <a:lstStyle/>
          <a:p>
            <a:fld id="{1CA36EEA-5A28-4A70-BCAC-0B68DA8D366C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5" name="Picture 4" descr="A close up of a ruler&#10;&#10;AI-generated content may be incorrect.">
            <a:extLst>
              <a:ext uri="{FF2B5EF4-FFF2-40B4-BE49-F238E27FC236}">
                <a16:creationId xmlns:a16="http://schemas.microsoft.com/office/drawing/2014/main" id="{A660BF90-3C17-1194-8298-044205AD5B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9" t="46685" r="23879" b="43889"/>
          <a:stretch>
            <a:fillRect/>
          </a:stretch>
        </p:blipFill>
        <p:spPr>
          <a:xfrm rot="10800000">
            <a:off x="8067675" y="2081475"/>
            <a:ext cx="3989613" cy="594780"/>
          </a:xfrm>
          <a:prstGeom prst="rect">
            <a:avLst/>
          </a:prstGeom>
          <a:ln w="38100"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1BDE438-7B49-C01E-8013-19A89E75C1A7}"/>
              </a:ext>
            </a:extLst>
          </p:cNvPr>
          <p:cNvGrpSpPr>
            <a:grpSpLocks noChangeAspect="1"/>
          </p:cNvGrpSpPr>
          <p:nvPr/>
        </p:nvGrpSpPr>
        <p:grpSpPr>
          <a:xfrm>
            <a:off x="332535" y="3309463"/>
            <a:ext cx="11724753" cy="1367447"/>
            <a:chOff x="4854" y="2475173"/>
            <a:chExt cx="12187147" cy="1421375"/>
          </a:xfrm>
        </p:grpSpPr>
        <p:pic>
          <p:nvPicPr>
            <p:cNvPr id="7" name="Picture 6" descr="A black rectangular object with yellow text&#10;&#10;AI-generated content may be incorrect.">
              <a:extLst>
                <a:ext uri="{FF2B5EF4-FFF2-40B4-BE49-F238E27FC236}">
                  <a16:creationId xmlns:a16="http://schemas.microsoft.com/office/drawing/2014/main" id="{505C3EED-44D9-C20B-0F41-EB12F6973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86" b="47433"/>
            <a:stretch>
              <a:fillRect/>
            </a:stretch>
          </p:blipFill>
          <p:spPr>
            <a:xfrm>
              <a:off x="4854" y="2475173"/>
              <a:ext cx="12187147" cy="99848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328505-FB5F-F572-A386-BF0AF2B88861}"/>
                </a:ext>
              </a:extLst>
            </p:cNvPr>
            <p:cNvSpPr txBox="1"/>
            <p:nvPr/>
          </p:nvSpPr>
          <p:spPr>
            <a:xfrm>
              <a:off x="3750048" y="3527216"/>
              <a:ext cx="1364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K9 cross-ribs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B3A4E4-6399-25C9-B56D-95DE55F5546B}"/>
                </a:ext>
              </a:extLst>
            </p:cNvPr>
            <p:cNvSpPr txBox="1"/>
            <p:nvPr/>
          </p:nvSpPr>
          <p:spPr>
            <a:xfrm>
              <a:off x="7659753" y="3527216"/>
              <a:ext cx="2618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Non-conductive cross-ribs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9C649FB-CC6B-6B7C-2E44-A964031F4F4E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 flipV="1">
              <a:off x="6022428" y="3130524"/>
              <a:ext cx="1637325" cy="5813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3C2F45A-2B06-6E64-2750-4FA329054C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75135" y="3064061"/>
              <a:ext cx="504893" cy="5319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42186E5-5C51-FDB2-6F86-C10681FDE0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57511" y="3119739"/>
              <a:ext cx="1525799" cy="47627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BB4D458-8E60-1D9E-F324-D350D7B7D49F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 flipV="1">
              <a:off x="1273472" y="3161049"/>
              <a:ext cx="2476576" cy="55083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7F78BF8-FECE-0EAA-42C8-3582F655BF52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 flipV="1">
              <a:off x="2320566" y="3201613"/>
              <a:ext cx="1429482" cy="510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74AD93F-992E-1D0F-9F45-A493B023D3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54120" y="3201613"/>
              <a:ext cx="738643" cy="39440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BBE8327-8D88-EEC1-774F-D9DFA5FAE7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2287" y="3201613"/>
              <a:ext cx="161597" cy="4384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AB3F979-5BFC-6545-6C0F-ECFD98FACC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1756" y="3161049"/>
              <a:ext cx="1941397" cy="5924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3784F4E-08A0-1183-7FBA-0561BF0797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1756" y="3130524"/>
              <a:ext cx="3152706" cy="62294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A1F447A-CACA-FF96-D97A-CA6CA1D246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582" t="17009"/>
          <a:stretch/>
        </p:blipFill>
        <p:spPr>
          <a:xfrm>
            <a:off x="9426548" y="4676910"/>
            <a:ext cx="2490482" cy="20921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198491F-9305-5C58-84EF-698012EC4FB9}"/>
              </a:ext>
            </a:extLst>
          </p:cNvPr>
          <p:cNvSpPr txBox="1"/>
          <p:nvPr/>
        </p:nvSpPr>
        <p:spPr>
          <a:xfrm>
            <a:off x="10062481" y="3631875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/>
                </a:solidFill>
              </a:rPr>
              <a:t>M1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B66711-24AE-9FEF-1CF2-0672AA6A9D21}"/>
              </a:ext>
            </a:extLst>
          </p:cNvPr>
          <p:cNvSpPr txBox="1"/>
          <p:nvPr/>
        </p:nvSpPr>
        <p:spPr>
          <a:xfrm>
            <a:off x="8898898" y="3388959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/>
                </a:solidFill>
              </a:rPr>
              <a:t>M2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F5A6E3-FA70-68AC-EC68-FFA39E3DEE33}"/>
              </a:ext>
            </a:extLst>
          </p:cNvPr>
          <p:cNvSpPr txBox="1"/>
          <p:nvPr/>
        </p:nvSpPr>
        <p:spPr>
          <a:xfrm rot="5400000">
            <a:off x="10749279" y="3546496"/>
            <a:ext cx="442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LEC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33ADAD-4CEB-CC7B-9514-EF7AE47FFABF}"/>
              </a:ext>
            </a:extLst>
          </p:cNvPr>
          <p:cNvSpPr txBox="1"/>
          <p:nvPr/>
        </p:nvSpPr>
        <p:spPr>
          <a:xfrm rot="5400000">
            <a:off x="9456801" y="3546495"/>
            <a:ext cx="442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LEC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7CF97A-522B-533E-BD40-9486BC99C4FF}"/>
              </a:ext>
            </a:extLst>
          </p:cNvPr>
          <p:cNvSpPr txBox="1"/>
          <p:nvPr/>
        </p:nvSpPr>
        <p:spPr>
          <a:xfrm rot="5400000">
            <a:off x="8306864" y="3546494"/>
            <a:ext cx="442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LEC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5DA1C2-D1E5-616D-7876-C2DAA9B819C0}"/>
              </a:ext>
            </a:extLst>
          </p:cNvPr>
          <p:cNvSpPr txBox="1"/>
          <p:nvPr/>
        </p:nvSpPr>
        <p:spPr>
          <a:xfrm rot="5400000">
            <a:off x="7116256" y="3579626"/>
            <a:ext cx="442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LEC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1FCFFF-2AEC-8364-726C-7BF396518FB1}"/>
              </a:ext>
            </a:extLst>
          </p:cNvPr>
          <p:cNvSpPr txBox="1"/>
          <p:nvPr/>
        </p:nvSpPr>
        <p:spPr>
          <a:xfrm rot="5400000">
            <a:off x="4633508" y="3579626"/>
            <a:ext cx="442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LEC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30119D-64FE-4A79-41CB-F9197910D122}"/>
              </a:ext>
            </a:extLst>
          </p:cNvPr>
          <p:cNvSpPr txBox="1"/>
          <p:nvPr/>
        </p:nvSpPr>
        <p:spPr>
          <a:xfrm rot="5400000">
            <a:off x="3502330" y="3594309"/>
            <a:ext cx="442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LEC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DB3231-227F-A802-20FA-513A66183B1F}"/>
              </a:ext>
            </a:extLst>
          </p:cNvPr>
          <p:cNvSpPr txBox="1"/>
          <p:nvPr/>
        </p:nvSpPr>
        <p:spPr>
          <a:xfrm rot="5400000">
            <a:off x="2330259" y="3613821"/>
            <a:ext cx="442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LEC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9EF3C1-B5A3-49BF-7875-C2F04B9E3234}"/>
              </a:ext>
            </a:extLst>
          </p:cNvPr>
          <p:cNvSpPr txBox="1"/>
          <p:nvPr/>
        </p:nvSpPr>
        <p:spPr>
          <a:xfrm rot="5400000">
            <a:off x="1255117" y="3613821"/>
            <a:ext cx="442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LEC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7A4A97-3DA5-29F5-077C-7213BEEF9541}"/>
              </a:ext>
            </a:extLst>
          </p:cNvPr>
          <p:cNvSpPr txBox="1"/>
          <p:nvPr/>
        </p:nvSpPr>
        <p:spPr>
          <a:xfrm>
            <a:off x="7691979" y="3650961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/>
                </a:solidFill>
              </a:rPr>
              <a:t>M3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70EB01-0862-AACE-A693-3E417907CECF}"/>
              </a:ext>
            </a:extLst>
          </p:cNvPr>
          <p:cNvSpPr txBox="1"/>
          <p:nvPr/>
        </p:nvSpPr>
        <p:spPr>
          <a:xfrm>
            <a:off x="6451153" y="3398377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/>
                </a:solidFill>
              </a:rPr>
              <a:t>M4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2BC4CA-B105-91F9-32FC-0CA16B5A456D}"/>
              </a:ext>
            </a:extLst>
          </p:cNvPr>
          <p:cNvSpPr txBox="1"/>
          <p:nvPr/>
        </p:nvSpPr>
        <p:spPr>
          <a:xfrm>
            <a:off x="5245207" y="3669164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/>
                </a:solidFill>
              </a:rPr>
              <a:t>M5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24899F-CEEA-A087-7916-DBDA11539346}"/>
              </a:ext>
            </a:extLst>
          </p:cNvPr>
          <p:cNvSpPr txBox="1"/>
          <p:nvPr/>
        </p:nvSpPr>
        <p:spPr>
          <a:xfrm>
            <a:off x="4054536" y="3416827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/>
                </a:solidFill>
              </a:rPr>
              <a:t>M6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8701A7D-D677-6ED3-DA19-AC3D5EB12E6F}"/>
              </a:ext>
            </a:extLst>
          </p:cNvPr>
          <p:cNvSpPr txBox="1"/>
          <p:nvPr/>
        </p:nvSpPr>
        <p:spPr>
          <a:xfrm>
            <a:off x="2868824" y="3691342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/>
                </a:solidFill>
              </a:rPr>
              <a:t>M7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02393A4-194A-18D1-E1BB-4EF512112699}"/>
              </a:ext>
            </a:extLst>
          </p:cNvPr>
          <p:cNvSpPr txBox="1"/>
          <p:nvPr/>
        </p:nvSpPr>
        <p:spPr>
          <a:xfrm>
            <a:off x="1795997" y="3430166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/>
                </a:solidFill>
              </a:rPr>
              <a:t>M8</a:t>
            </a:r>
          </a:p>
        </p:txBody>
      </p:sp>
    </p:spTree>
    <p:extLst>
      <p:ext uri="{BB962C8B-B14F-4D97-AF65-F5344CB8AC3E}">
        <p14:creationId xmlns:p14="http://schemas.microsoft.com/office/powerpoint/2010/main" val="3397974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55E84-1367-649D-E0D1-1ED75DC40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Dummy heater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F96-2C03-6FF6-49A5-6273458E2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453" y="1426414"/>
            <a:ext cx="11714917" cy="291448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GB" dirty="0"/>
              <a:t>Use dummy modules made of 50 µm steel shim stock, covered with Kapton/Cu heater circuits</a:t>
            </a:r>
          </a:p>
          <a:p>
            <a:pPr>
              <a:lnSpc>
                <a:spcPct val="110000"/>
              </a:lnSpc>
            </a:pPr>
            <a:r>
              <a:rPr lang="en-GB" dirty="0"/>
              <a:t>Heater circuits have three different areas to replicate </a:t>
            </a:r>
            <a:r>
              <a:rPr lang="en-GB" dirty="0" err="1"/>
              <a:t>AncASIC</a:t>
            </a:r>
            <a:r>
              <a:rPr lang="en-GB" dirty="0"/>
              <a:t>, LEC and RSUs with their different power densities</a:t>
            </a:r>
          </a:p>
          <a:p>
            <a:pPr>
              <a:lnSpc>
                <a:spcPct val="110000"/>
              </a:lnSpc>
            </a:pPr>
            <a:r>
              <a:rPr lang="en-GB" dirty="0"/>
              <a:t>Dimensionally similar to modules (2×5-RSU LAS + 2×AncASIC), but steel has larger CTE and higher modulus than silicon</a:t>
            </a:r>
          </a:p>
          <a:p>
            <a:pPr>
              <a:lnSpc>
                <a:spcPct val="110000"/>
              </a:lnSpc>
            </a:pPr>
            <a:r>
              <a:rPr lang="en-GB" dirty="0"/>
              <a:t>Power density ratio inspired by LAS but not exact (LEC/RSU: heater 17.4,  final typical 4.9)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A0CDE-72AC-4831-3E10-10DE8992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5</a:t>
            </a:fld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2A6C283-2418-4714-EBDC-435A7032B2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967442"/>
              </p:ext>
            </p:extLst>
          </p:nvPr>
        </p:nvGraphicFramePr>
        <p:xfrm>
          <a:off x="7423007" y="4345902"/>
          <a:ext cx="448754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0265">
                  <a:extLst>
                    <a:ext uri="{9D8B030D-6E8A-4147-A177-3AD203B41FA5}">
                      <a16:colId xmlns:a16="http://schemas.microsoft.com/office/drawing/2014/main" val="2891740843"/>
                    </a:ext>
                  </a:extLst>
                </a:gridCol>
                <a:gridCol w="1017905">
                  <a:extLst>
                    <a:ext uri="{9D8B030D-6E8A-4147-A177-3AD203B41FA5}">
                      <a16:colId xmlns:a16="http://schemas.microsoft.com/office/drawing/2014/main" val="385468423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564910266"/>
                    </a:ext>
                  </a:extLst>
                </a:gridCol>
                <a:gridCol w="709295">
                  <a:extLst>
                    <a:ext uri="{9D8B030D-6E8A-4147-A177-3AD203B41FA5}">
                      <a16:colId xmlns:a16="http://schemas.microsoft.com/office/drawing/2014/main" val="3616397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Full dummy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AncASIC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RSUs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879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 [</a:t>
                      </a:r>
                      <a:r>
                        <a:rPr lang="el-GR" dirty="0"/>
                        <a:t>Ω</a:t>
                      </a:r>
                      <a:r>
                        <a:rPr lang="en-GB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383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 [mm</a:t>
                      </a:r>
                      <a:r>
                        <a:rPr lang="en-GB" baseline="30000" dirty="0"/>
                        <a:t>2</a:t>
                      </a:r>
                      <a:r>
                        <a:rPr lang="en-GB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3959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860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R/A</a:t>
                      </a:r>
                      <a:r>
                        <a:rPr lang="en-GB" baseline="0" dirty="0"/>
                        <a:t> [</a:t>
                      </a:r>
                      <a:r>
                        <a:rPr lang="en-GB" baseline="0" dirty="0" err="1"/>
                        <a:t>mW</a:t>
                      </a:r>
                      <a:r>
                        <a:rPr lang="en-GB" baseline="0" dirty="0"/>
                        <a:t>/mm</a:t>
                      </a:r>
                      <a:r>
                        <a:rPr lang="en-GB" baseline="30000" dirty="0"/>
                        <a:t>2</a:t>
                      </a:r>
                      <a:r>
                        <a:rPr lang="en-GB" baseline="0" dirty="0"/>
                        <a:t>A</a:t>
                      </a:r>
                      <a:r>
                        <a:rPr lang="en-GB" baseline="30000" dirty="0"/>
                        <a:t>2</a:t>
                      </a:r>
                      <a:r>
                        <a:rPr lang="en-GB" baseline="0" dirty="0"/>
                        <a:t>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92540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43D05CA-2B0A-7935-985D-E43229913A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62" t="10357" r="39893" b="18048"/>
          <a:stretch>
            <a:fillRect/>
          </a:stretch>
        </p:blipFill>
        <p:spPr>
          <a:xfrm>
            <a:off x="341128" y="4518481"/>
            <a:ext cx="6387012" cy="21345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810925-70F6-2125-7293-A11DD799112B}"/>
              </a:ext>
            </a:extLst>
          </p:cNvPr>
          <p:cNvSpPr txBox="1"/>
          <p:nvPr/>
        </p:nvSpPr>
        <p:spPr>
          <a:xfrm>
            <a:off x="3188090" y="5324153"/>
            <a:ext cx="912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RSUs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30145-1C7C-DD6C-CEA1-5DDCF9E5585E}"/>
              </a:ext>
            </a:extLst>
          </p:cNvPr>
          <p:cNvSpPr txBox="1"/>
          <p:nvPr/>
        </p:nvSpPr>
        <p:spPr>
          <a:xfrm rot="16200000">
            <a:off x="655465" y="5444477"/>
            <a:ext cx="51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B47B2A-2316-97ED-8A64-68913FEF5800}"/>
              </a:ext>
            </a:extLst>
          </p:cNvPr>
          <p:cNvSpPr txBox="1"/>
          <p:nvPr/>
        </p:nvSpPr>
        <p:spPr>
          <a:xfrm rot="16200000">
            <a:off x="83463" y="5401096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AncASIC</a:t>
            </a:r>
            <a:endParaRPr lang="en-GB" sz="12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46ABBD-611B-810C-5372-F4D17FD0EBA6}"/>
              </a:ext>
            </a:extLst>
          </p:cNvPr>
          <p:cNvSpPr txBox="1">
            <a:spLocks/>
          </p:cNvSpPr>
          <p:nvPr/>
        </p:nvSpPr>
        <p:spPr>
          <a:xfrm>
            <a:off x="1035995" y="5487086"/>
            <a:ext cx="10515600" cy="1370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CDF975F-E5B6-7764-2969-88180067C815}"/>
              </a:ext>
            </a:extLst>
          </p:cNvPr>
          <p:cNvCxnSpPr/>
          <p:nvPr/>
        </p:nvCxnSpPr>
        <p:spPr>
          <a:xfrm>
            <a:off x="6896753" y="4681719"/>
            <a:ext cx="0" cy="1971326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45C83B7-C735-FC1E-BC5A-34940CBB153D}"/>
              </a:ext>
            </a:extLst>
          </p:cNvPr>
          <p:cNvSpPr txBox="1"/>
          <p:nvPr/>
        </p:nvSpPr>
        <p:spPr>
          <a:xfrm rot="5400000">
            <a:off x="6308782" y="5452778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40 mm (2 LAS)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14E4123-394C-0532-C6D7-DD401F3D58E6}"/>
              </a:ext>
            </a:extLst>
          </p:cNvPr>
          <p:cNvCxnSpPr>
            <a:cxnSpLocks/>
          </p:cNvCxnSpPr>
          <p:nvPr/>
        </p:nvCxnSpPr>
        <p:spPr>
          <a:xfrm>
            <a:off x="452178" y="4347128"/>
            <a:ext cx="6164911" cy="0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EA398E3-2177-7A1D-8B5B-053DFA0554DF}"/>
              </a:ext>
            </a:extLst>
          </p:cNvPr>
          <p:cNvSpPr txBox="1"/>
          <p:nvPr/>
        </p:nvSpPr>
        <p:spPr>
          <a:xfrm>
            <a:off x="2022033" y="4038301"/>
            <a:ext cx="341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121 mm (for 5-RSU LAS + </a:t>
            </a:r>
            <a:r>
              <a:rPr lang="en-GB" dirty="0" err="1"/>
              <a:t>AncASIC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43222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00483-A14F-7E74-95D1-5388657B0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D4009-0E91-7696-0BB3-BBB4D1EF8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DD417-8894-EB8B-770A-AC2708580A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0" b="16748"/>
          <a:stretch>
            <a:fillRect/>
          </a:stretch>
        </p:blipFill>
        <p:spPr>
          <a:xfrm>
            <a:off x="348678" y="2010937"/>
            <a:ext cx="10890822" cy="4160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F05583-BB2D-CEAF-075C-C37A532C9FA3}"/>
              </a:ext>
            </a:extLst>
          </p:cNvPr>
          <p:cNvSpPr txBox="1"/>
          <p:nvPr/>
        </p:nvSpPr>
        <p:spPr>
          <a:xfrm>
            <a:off x="1759192" y="5529481"/>
            <a:ext cx="1812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TI camera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4D0F26-0A6D-DBCE-F3DE-C8BCCCE957F1}"/>
              </a:ext>
            </a:extLst>
          </p:cNvPr>
          <p:cNvSpPr txBox="1"/>
          <p:nvPr/>
        </p:nvSpPr>
        <p:spPr>
          <a:xfrm>
            <a:off x="348678" y="2731138"/>
            <a:ext cx="1857240" cy="8039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GB" sz="3200" dirty="0">
                <a:solidFill>
                  <a:srgbClr val="92D050"/>
                </a:solidFill>
              </a:rPr>
              <a:t>fixed</a:t>
            </a:r>
          </a:p>
          <a:p>
            <a:pPr>
              <a:lnSpc>
                <a:spcPct val="70000"/>
              </a:lnSpc>
            </a:pPr>
            <a:r>
              <a:rPr lang="en-GB" sz="3200" dirty="0">
                <a:solidFill>
                  <a:srgbClr val="92D050"/>
                </a:solidFill>
              </a:rPr>
              <a:t>constraint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F27605-5BDC-3B03-D188-11809FC7441C}"/>
              </a:ext>
            </a:extLst>
          </p:cNvPr>
          <p:cNvSpPr txBox="1"/>
          <p:nvPr/>
        </p:nvSpPr>
        <p:spPr>
          <a:xfrm>
            <a:off x="9157695" y="4427924"/>
            <a:ext cx="1857239" cy="8039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GB" sz="3200" dirty="0">
                <a:solidFill>
                  <a:srgbClr val="92D050"/>
                </a:solidFill>
              </a:rPr>
              <a:t>fixed</a:t>
            </a:r>
          </a:p>
          <a:p>
            <a:pPr algn="r">
              <a:lnSpc>
                <a:spcPct val="70000"/>
              </a:lnSpc>
            </a:pPr>
            <a:r>
              <a:rPr lang="en-GB" sz="3200" dirty="0">
                <a:solidFill>
                  <a:srgbClr val="92D050"/>
                </a:solidFill>
              </a:rPr>
              <a:t>constraint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3DEE23-93FF-C6CD-118E-93FD434DEEB3}"/>
              </a:ext>
            </a:extLst>
          </p:cNvPr>
          <p:cNvSpPr txBox="1"/>
          <p:nvPr/>
        </p:nvSpPr>
        <p:spPr>
          <a:xfrm>
            <a:off x="2205918" y="2779141"/>
            <a:ext cx="1277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FF00"/>
                </a:solidFill>
              </a:rPr>
              <a:t>heater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93BB04-9A3F-726D-7211-BE0E29D68830}"/>
              </a:ext>
            </a:extLst>
          </p:cNvPr>
          <p:cNvSpPr txBox="1"/>
          <p:nvPr/>
        </p:nvSpPr>
        <p:spPr>
          <a:xfrm>
            <a:off x="3701287" y="3001282"/>
            <a:ext cx="1277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FF00"/>
                </a:solidFill>
              </a:rPr>
              <a:t>heater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772A9A-5E04-25DE-49F5-5B293D8FFC93}"/>
              </a:ext>
            </a:extLst>
          </p:cNvPr>
          <p:cNvSpPr txBox="1"/>
          <p:nvPr/>
        </p:nvSpPr>
        <p:spPr>
          <a:xfrm>
            <a:off x="8490713" y="3854387"/>
            <a:ext cx="1277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FF00"/>
                </a:solidFill>
              </a:rPr>
              <a:t>heater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0A1681-0D5D-99B3-D40D-46037C54DFAE}"/>
              </a:ext>
            </a:extLst>
          </p:cNvPr>
          <p:cNvSpPr txBox="1"/>
          <p:nvPr/>
        </p:nvSpPr>
        <p:spPr>
          <a:xfrm>
            <a:off x="5836653" y="2189135"/>
            <a:ext cx="47737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FF00"/>
                </a:solidFill>
              </a:rPr>
              <a:t>4 more heaters on backside</a:t>
            </a:r>
          </a:p>
          <a:p>
            <a:pPr algn="r"/>
            <a:r>
              <a:rPr lang="en-GB" sz="3200" dirty="0">
                <a:solidFill>
                  <a:srgbClr val="FFFF00"/>
                </a:solidFill>
              </a:rPr>
              <a:t>(interleaved)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AD3077-75A1-DD3A-CAE7-6FACD9A467AE}"/>
              </a:ext>
            </a:extLst>
          </p:cNvPr>
          <p:cNvSpPr txBox="1"/>
          <p:nvPr/>
        </p:nvSpPr>
        <p:spPr>
          <a:xfrm>
            <a:off x="6192671" y="3453396"/>
            <a:ext cx="1277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FF00"/>
                </a:solidFill>
              </a:rPr>
              <a:t>heater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95624-DC15-B3F2-99F4-F7AD64A1DD43}"/>
              </a:ext>
            </a:extLst>
          </p:cNvPr>
          <p:cNvSpPr txBox="1"/>
          <p:nvPr/>
        </p:nvSpPr>
        <p:spPr>
          <a:xfrm>
            <a:off x="3942174" y="3934367"/>
            <a:ext cx="2460353" cy="128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capacitive</a:t>
            </a:r>
          </a:p>
          <a:p>
            <a:pPr algn="ctr">
              <a:lnSpc>
                <a:spcPct val="80000"/>
              </a:lnSpc>
            </a:pPr>
            <a:r>
              <a:rPr lang="en-GB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displacement</a:t>
            </a:r>
          </a:p>
          <a:p>
            <a:pPr algn="ctr">
              <a:lnSpc>
                <a:spcPct val="80000"/>
              </a:lnSpc>
            </a:pPr>
            <a:r>
              <a:rPr lang="en-GB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sensors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9C0C54B-EC6D-0F77-E03D-B1B93464CCE7}"/>
              </a:ext>
            </a:extLst>
          </p:cNvPr>
          <p:cNvCxnSpPr/>
          <p:nvPr/>
        </p:nvCxnSpPr>
        <p:spPr>
          <a:xfrm flipH="1" flipV="1">
            <a:off x="11353800" y="4146774"/>
            <a:ext cx="571500" cy="2923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DB10884-8611-52B4-AEDA-3BB65DF470AD}"/>
              </a:ext>
            </a:extLst>
          </p:cNvPr>
          <p:cNvCxnSpPr/>
          <p:nvPr/>
        </p:nvCxnSpPr>
        <p:spPr>
          <a:xfrm flipH="1" flipV="1">
            <a:off x="11316233" y="4382662"/>
            <a:ext cx="571500" cy="2923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D755CB2-3AC8-A406-AECA-143E26ACA622}"/>
              </a:ext>
            </a:extLst>
          </p:cNvPr>
          <p:cNvSpPr txBox="1"/>
          <p:nvPr/>
        </p:nvSpPr>
        <p:spPr>
          <a:xfrm>
            <a:off x="11457147" y="3502623"/>
            <a:ext cx="599843" cy="790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Air</a:t>
            </a:r>
          </a:p>
          <a:p>
            <a:pPr algn="ctr">
              <a:lnSpc>
                <a:spcPct val="80000"/>
              </a:lnSpc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in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62D9340-7855-D1AA-6A77-4A89991BC69A}"/>
              </a:ext>
            </a:extLst>
          </p:cNvPr>
          <p:cNvCxnSpPr/>
          <p:nvPr/>
        </p:nvCxnSpPr>
        <p:spPr>
          <a:xfrm flipH="1" flipV="1">
            <a:off x="253428" y="1718549"/>
            <a:ext cx="571500" cy="2923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1B5596E-C433-2098-C1B4-EC2D824202C3}"/>
              </a:ext>
            </a:extLst>
          </p:cNvPr>
          <p:cNvCxnSpPr/>
          <p:nvPr/>
        </p:nvCxnSpPr>
        <p:spPr>
          <a:xfrm flipH="1" flipV="1">
            <a:off x="215861" y="1954437"/>
            <a:ext cx="571500" cy="2923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FCA23E8-024B-EE94-F00E-13B55408C388}"/>
              </a:ext>
            </a:extLst>
          </p:cNvPr>
          <p:cNvSpPr txBox="1"/>
          <p:nvPr/>
        </p:nvSpPr>
        <p:spPr>
          <a:xfrm>
            <a:off x="392152" y="1390858"/>
            <a:ext cx="3627532" cy="445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Air out (to atmosphere)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5C355-685B-F3EA-E2AC-16FDDDC6FC8B}"/>
              </a:ext>
            </a:extLst>
          </p:cNvPr>
          <p:cNvSpPr txBox="1"/>
          <p:nvPr/>
        </p:nvSpPr>
        <p:spPr>
          <a:xfrm>
            <a:off x="2571006" y="25008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FF00"/>
                </a:solidFill>
              </a:rPr>
              <a:t>M7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33992C-88D5-5870-2103-39F22BF3FBAC}"/>
              </a:ext>
            </a:extLst>
          </p:cNvPr>
          <p:cNvSpPr txBox="1"/>
          <p:nvPr/>
        </p:nvSpPr>
        <p:spPr>
          <a:xfrm>
            <a:off x="4428246" y="280996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FF00"/>
                </a:solidFill>
              </a:rPr>
              <a:t>M5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443EE5-7237-D1D0-9095-BAE844E4BE08}"/>
              </a:ext>
            </a:extLst>
          </p:cNvPr>
          <p:cNvSpPr txBox="1"/>
          <p:nvPr/>
        </p:nvSpPr>
        <p:spPr>
          <a:xfrm>
            <a:off x="6551907" y="3138187"/>
            <a:ext cx="5168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FF00"/>
                </a:solidFill>
              </a:rPr>
              <a:t>M3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F4E3BC-BAEF-1BFA-84AA-4D0C6E83D710}"/>
              </a:ext>
            </a:extLst>
          </p:cNvPr>
          <p:cNvSpPr txBox="1"/>
          <p:nvPr/>
        </p:nvSpPr>
        <p:spPr>
          <a:xfrm>
            <a:off x="8900792" y="3470558"/>
            <a:ext cx="5168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FF00"/>
                </a:solidFill>
              </a:rPr>
              <a:t>M1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A35376-D698-641E-DDA4-742968EC1DEB}"/>
              </a:ext>
            </a:extLst>
          </p:cNvPr>
          <p:cNvSpPr txBox="1"/>
          <p:nvPr/>
        </p:nvSpPr>
        <p:spPr>
          <a:xfrm rot="4724395">
            <a:off x="2068538" y="2612391"/>
            <a:ext cx="6398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</a:rPr>
              <a:t>LEC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516822-3DF7-8A0A-1651-C73F155BA856}"/>
              </a:ext>
            </a:extLst>
          </p:cNvPr>
          <p:cNvSpPr txBox="1"/>
          <p:nvPr/>
        </p:nvSpPr>
        <p:spPr>
          <a:xfrm rot="5014929">
            <a:off x="3844030" y="2880725"/>
            <a:ext cx="6398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</a:rPr>
              <a:t>LEC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C5F01C-9CBE-E48A-B4FA-3B6355DCE4B5}"/>
              </a:ext>
            </a:extLst>
          </p:cNvPr>
          <p:cNvSpPr txBox="1"/>
          <p:nvPr/>
        </p:nvSpPr>
        <p:spPr>
          <a:xfrm rot="5706630">
            <a:off x="7063393" y="3360771"/>
            <a:ext cx="6398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</a:rPr>
              <a:t>LEC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6F6F43-A957-8DC5-0985-4EA42605EF3F}"/>
              </a:ext>
            </a:extLst>
          </p:cNvPr>
          <p:cNvSpPr txBox="1"/>
          <p:nvPr/>
        </p:nvSpPr>
        <p:spPr>
          <a:xfrm rot="6253754">
            <a:off x="9505660" y="3762877"/>
            <a:ext cx="6398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</a:rPr>
              <a:t>LEC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D853A-0B44-8B4E-B7EE-D8FCEBAC8955}"/>
              </a:ext>
            </a:extLst>
          </p:cNvPr>
          <p:cNvSpPr txBox="1"/>
          <p:nvPr/>
        </p:nvSpPr>
        <p:spPr>
          <a:xfrm>
            <a:off x="435640" y="6209844"/>
            <a:ext cx="6096000" cy="478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Palatino Linotype" panose="02040502050505030304" pitchFamily="18" charset="0"/>
              </a:rPr>
              <a:t>Fixed-fixed support conditions</a:t>
            </a:r>
          </a:p>
        </p:txBody>
      </p:sp>
    </p:spTree>
    <p:extLst>
      <p:ext uri="{BB962C8B-B14F-4D97-AF65-F5344CB8AC3E}">
        <p14:creationId xmlns:p14="http://schemas.microsoft.com/office/powerpoint/2010/main" val="3975384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518C8-EB27-B49F-105D-9A4E75F6B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Pressure drop vs air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125570-191F-6D15-A3C9-1FD84E0F3B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66222" y="1367997"/>
                <a:ext cx="5119586" cy="2719247"/>
              </a:xfrm>
            </p:spPr>
            <p:txBody>
              <a:bodyPr>
                <a:normAutofit fontScale="62500" lnSpcReduction="20000"/>
              </a:bodyPr>
              <a:lstStyle/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GB" dirty="0"/>
                  <a:t>Input pressure is measured in feed line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GB" dirty="0"/>
                  <a:t>Stave is venting to atmosphere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GB" dirty="0"/>
                  <a:t>No power, but makes little difference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GB" dirty="0"/>
                  <a:t>Pressure drop depends (mildly) quadratically on flow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mostly laminar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GB" dirty="0"/>
                  <a:t>Biggest obstruction are cross-ribs</a:t>
                </a: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GB" dirty="0"/>
                  <a:t>Central hole for the steel rods during assembly, but also to facilitate air flow</a:t>
                </a: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GB" dirty="0"/>
                  <a:t>Might add more holes for that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GB" dirty="0"/>
                  <a:t>Leaks pop at 150 l/min (~0.4 bar)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125570-191F-6D15-A3C9-1FD84E0F3B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66222" y="1367997"/>
                <a:ext cx="5119586" cy="2719247"/>
              </a:xfrm>
              <a:blipFill>
                <a:blip r:embed="rId2"/>
                <a:stretch>
                  <a:fillRect l="-834" t="-2915" r="-596" b="-35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411C7-9A4A-A308-A8F4-60A2DF3F3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C436EB7-5CD0-CEB2-AB06-52DE1269BD1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CFCFF"/>
              </a:clrFrom>
              <a:clrTo>
                <a:srgbClr val="FC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27266" y="3199348"/>
            <a:ext cx="2797497" cy="4475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8686D5-0108-D989-7A62-2E382373C35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89" y="1502400"/>
            <a:ext cx="6867527" cy="51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56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DF35-C006-9661-A9A1-CD7824220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Module temperatures – Module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C7A87-BDF3-AB0A-F635-3FD20DAB7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90" y="1362751"/>
            <a:ext cx="6717335" cy="2603686"/>
          </a:xfrm>
        </p:spPr>
        <p:txBody>
          <a:bodyPr>
            <a:normAutofit fontScale="77500" lnSpcReduction="20000"/>
          </a:bodyPr>
          <a:lstStyle/>
          <a:p>
            <a:pPr marL="180975" indent="-180975">
              <a:lnSpc>
                <a:spcPct val="110000"/>
              </a:lnSpc>
            </a:pPr>
            <a:r>
              <a:rPr lang="en-GB" dirty="0"/>
              <a:t>Parallel flow from module 1 end</a:t>
            </a:r>
          </a:p>
          <a:p>
            <a:pPr marL="180975" indent="-180975">
              <a:lnSpc>
                <a:spcPct val="110000"/>
              </a:lnSpc>
            </a:pPr>
            <a:r>
              <a:rPr lang="en-GB" dirty="0"/>
              <a:t>Module temperature measured with thermal imaging camera</a:t>
            </a:r>
          </a:p>
          <a:p>
            <a:pPr marL="357188" lvl="1" indent="-176213">
              <a:lnSpc>
                <a:spcPct val="110000"/>
              </a:lnSpc>
            </a:pPr>
            <a:r>
              <a:rPr lang="en-GB" dirty="0" err="1">
                <a:solidFill>
                  <a:srgbClr val="F8F018"/>
                </a:solidFill>
                <a:highlight>
                  <a:srgbClr val="699BFF"/>
                </a:highlight>
              </a:rPr>
              <a:t>AncASIC</a:t>
            </a:r>
            <a:r>
              <a:rPr lang="en-GB" dirty="0"/>
              <a:t>, </a:t>
            </a:r>
            <a:r>
              <a:rPr lang="en-GB" dirty="0">
                <a:solidFill>
                  <a:srgbClr val="A728FA"/>
                </a:solidFill>
              </a:rPr>
              <a:t>LEC</a:t>
            </a:r>
            <a:r>
              <a:rPr lang="en-GB" dirty="0"/>
              <a:t> and </a:t>
            </a:r>
            <a:r>
              <a:rPr lang="en-GB" dirty="0">
                <a:solidFill>
                  <a:srgbClr val="18C354"/>
                </a:solidFill>
              </a:rPr>
              <a:t>RSU</a:t>
            </a:r>
            <a:r>
              <a:rPr lang="en-GB" dirty="0"/>
              <a:t> temperature quoted is hottest temperature in component area</a:t>
            </a:r>
          </a:p>
          <a:p>
            <a:pPr marL="180975" indent="-180975">
              <a:lnSpc>
                <a:spcPct val="110000"/>
              </a:lnSpc>
            </a:pPr>
            <a:r>
              <a:rPr lang="en-GB" dirty="0"/>
              <a:t>Affected by natural convection and proximity</a:t>
            </a:r>
          </a:p>
          <a:p>
            <a:pPr marL="361950" lvl="1" indent="-184150">
              <a:lnSpc>
                <a:spcPct val="110000"/>
              </a:lnSpc>
            </a:pPr>
            <a:r>
              <a:rPr lang="en-GB" sz="2500" dirty="0"/>
              <a:t>For example, hottest point on RSU is always close to LEC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B0D4A-91FF-2BBF-559C-EDD736EE6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5803" y="6406074"/>
            <a:ext cx="662731" cy="296695"/>
          </a:xfrm>
        </p:spPr>
        <p:txBody>
          <a:bodyPr/>
          <a:lstStyle/>
          <a:p>
            <a:fld id="{1CA36EEA-5A28-4A70-BCAC-0B68DA8D366C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6707F21D-7C08-1864-85D7-CF60E536CD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6" t="61668" r="15135" b="2877"/>
          <a:stretch>
            <a:fillRect/>
          </a:stretch>
        </p:blipFill>
        <p:spPr>
          <a:xfrm>
            <a:off x="7266991" y="1300115"/>
            <a:ext cx="4417077" cy="27289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5FCD6A-43B3-D0C3-38A9-078F80558FA5}"/>
              </a:ext>
            </a:extLst>
          </p:cNvPr>
          <p:cNvSpPr txBox="1"/>
          <p:nvPr/>
        </p:nvSpPr>
        <p:spPr>
          <a:xfrm>
            <a:off x="11499182" y="1309037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 [°C]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358E03-DCAF-BD10-76F6-E244F046625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752957"/>
            <a:ext cx="4127819" cy="3095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724D74-901B-1E24-8C0A-1FC4AF7F9A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0887" y="3762136"/>
            <a:ext cx="4127819" cy="3095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E8FDC4-1F58-901A-911C-A6F7F428E26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6248" y="3771314"/>
            <a:ext cx="4127820" cy="309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3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2A567-6C78-8A60-5201-8B382FA36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Output air temperatures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F63DD5-9BF2-1221-BC3E-E1EAB61D4E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0444"/>
                <a:ext cx="10896600" cy="5341356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GB" dirty="0"/>
                  <a:t>Air out temperature is measured by TC in exhaust line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endParaRPr lang="en-GB" dirty="0"/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endParaRPr lang="en-GB" dirty="0"/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endParaRPr lang="en-GB" dirty="0"/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endParaRPr lang="en-GB" dirty="0"/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endParaRPr lang="en-GB" dirty="0"/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endParaRPr lang="en-GB" dirty="0"/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endParaRPr lang="en-GB" dirty="0"/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endParaRPr lang="en-GB" dirty="0"/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endParaRPr lang="en-GB" dirty="0"/>
              </a:p>
              <a:p>
                <a:pPr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GB" dirty="0"/>
                  <a:t>Significant difference (~factor 1.5) between power supplied to stave and power removed by air flow (heat capacity of air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=1.005</m:t>
                    </m:r>
                  </m:oMath>
                </a14:m>
                <a:r>
                  <a:rPr lang="en-GB" dirty="0"/>
                  <a:t> J/kg/K, density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dirty="0"/>
                  <a:t>1.2 kg/m</a:t>
                </a:r>
                <a:r>
                  <a:rPr lang="en-GB" baseline="30000" dirty="0"/>
                  <a:t>3</a:t>
                </a:r>
                <a:r>
                  <a:rPr lang="en-GB" dirty="0"/>
                  <a:t>)</a:t>
                </a:r>
                <a:endParaRPr lang="en-GB" baseline="30000" dirty="0"/>
              </a:p>
              <a:p>
                <a:pPr marL="457200" lvl="1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must have gone to natural convection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GB" dirty="0"/>
                  <a:t>Surprising: Higher airflow (which keeps stave colder) results in higher fraction removed by natural convection?...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F63DD5-9BF2-1221-BC3E-E1EAB61D4E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0444"/>
                <a:ext cx="10896600" cy="5341356"/>
              </a:xfrm>
              <a:blipFill>
                <a:blip r:embed="rId2"/>
                <a:stretch>
                  <a:fillRect l="-672" t="-1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6E6FD-E510-7E31-1101-3CB252110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56F04-197E-63D7-9BAE-0678D6DC42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7609" y="1597056"/>
            <a:ext cx="4576192" cy="3432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7486E0-9919-3192-F754-68485CEEFB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1597056"/>
            <a:ext cx="4576192" cy="343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00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42857</TotalTime>
  <Words>1924</Words>
  <Application>Microsoft Office PowerPoint</Application>
  <PresentationFormat>Widescreen</PresentationFormat>
  <Paragraphs>363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Palatino Linotype</vt:lpstr>
      <vt:lpstr>Verdana</vt:lpstr>
      <vt:lpstr>Wingdings</vt:lpstr>
      <vt:lpstr>Office Theme</vt:lpstr>
      <vt:lpstr>Font and logo master</vt:lpstr>
      <vt:lpstr>OB stave prototyping</vt:lpstr>
      <vt:lpstr>EIC-LAS thermal specifications</vt:lpstr>
      <vt:lpstr>Stave manufacture – internal mould </vt:lpstr>
      <vt:lpstr>L4 prototype manufacture – issues encountered</vt:lpstr>
      <vt:lpstr>Dummy heater modules</vt:lpstr>
      <vt:lpstr>Test setup</vt:lpstr>
      <vt:lpstr>Pressure drop vs air flow</vt:lpstr>
      <vt:lpstr>Module temperatures – Module 7</vt:lpstr>
      <vt:lpstr>Output air temperatures </vt:lpstr>
      <vt:lpstr>Displacements</vt:lpstr>
      <vt:lpstr>Gradual deformations - pressure</vt:lpstr>
      <vt:lpstr>Gradual deformations – temperature </vt:lpstr>
      <vt:lpstr>Module temperatures – Module 5</vt:lpstr>
      <vt:lpstr>Module temperatures – Module 2</vt:lpstr>
      <vt:lpstr>Counterflow measurements </vt:lpstr>
      <vt:lpstr>Conclusions</vt:lpstr>
      <vt:lpstr>Further material</vt:lpstr>
      <vt:lpstr>MOSAIX/EIC-LAS</vt:lpstr>
      <vt:lpstr>OB layout parameters</vt:lpstr>
      <vt:lpstr>OB layout</vt:lpstr>
      <vt:lpstr>PowerPoint Presentation</vt:lpstr>
      <vt:lpstr>Module – FPC electrical interface</vt:lpstr>
      <vt:lpstr>Stave mounting</vt:lpstr>
      <vt:lpstr>Preformed components </vt:lpstr>
      <vt:lpstr>PowerPoint Presentation</vt:lpstr>
      <vt:lpstr>L4 prototype co-curing</vt:lpstr>
      <vt:lpstr>Post-Cured Stave Assembly (quarterstave)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 Viehhauser</dc:creator>
  <cp:lastModifiedBy>Georg Viehhauser</cp:lastModifiedBy>
  <cp:revision>1384</cp:revision>
  <dcterms:created xsi:type="dcterms:W3CDTF">2018-10-16T11:54:38Z</dcterms:created>
  <dcterms:modified xsi:type="dcterms:W3CDTF">2026-06-16T15:07:15Z</dcterms:modified>
</cp:coreProperties>
</file>