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05" r:id="rId2"/>
    <p:sldId id="302" r:id="rId3"/>
    <p:sldId id="304" r:id="rId4"/>
    <p:sldId id="306" r:id="rId5"/>
    <p:sldId id="303" r:id="rId6"/>
    <p:sldId id="298" r:id="rId7"/>
    <p:sldId id="312" r:id="rId8"/>
    <p:sldId id="318" r:id="rId9"/>
    <p:sldId id="319" r:id="rId10"/>
    <p:sldId id="314" r:id="rId11"/>
    <p:sldId id="315" r:id="rId12"/>
    <p:sldId id="316" r:id="rId13"/>
    <p:sldId id="317" r:id="rId14"/>
    <p:sldId id="320" r:id="rId15"/>
    <p:sldId id="321" r:id="rId16"/>
    <p:sldId id="322" r:id="rId17"/>
    <p:sldId id="296" r:id="rId18"/>
    <p:sldId id="333" r:id="rId19"/>
    <p:sldId id="293" r:id="rId20"/>
    <p:sldId id="33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904" y="-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7DB6B-55ED-4249-BA1E-E948113C61F4}" type="datetimeFigureOut">
              <a:rPr lang="en-US" altLang="en-US"/>
              <a:pPr/>
              <a:t>7/26/17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66E04-6360-4839-8AA2-1749D5CA7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6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C9284-E3F8-4D87-B0A8-5DBDDC2FC668}" type="datetimeFigureOut">
              <a:rPr lang="en-US" altLang="en-US"/>
              <a:pPr/>
              <a:t>7/26/17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0354B-7771-4630-B454-53C09215E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08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D5BEC7-366F-4B70-859D-3FCA0EECCAFD}" type="slidenum">
              <a:rPr lang="en-US"/>
              <a:pPr/>
              <a:t>20</a:t>
            </a:fld>
            <a:endParaRPr lang="en-US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704850"/>
            <a:ext cx="4641850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99071" y="4408879"/>
            <a:ext cx="5588286" cy="417737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E4DBFA-79AE-4CEC-949F-F16321AB64A5}" type="slidenum">
              <a:rPr lang="en-US"/>
              <a:pPr/>
              <a:t>21</a:t>
            </a:fld>
            <a:endParaRPr lang="en-US"/>
          </a:p>
        </p:txBody>
      </p:sp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704850"/>
            <a:ext cx="4641850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99071" y="4408879"/>
            <a:ext cx="5588286" cy="417737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1FFAF7-53D2-4B7A-8A55-665B288ED0E1}" type="slidenum">
              <a:rPr lang="en-US"/>
              <a:pPr/>
              <a:t>22</a:t>
            </a:fld>
            <a:endParaRPr lang="en-US"/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3163" y="704850"/>
            <a:ext cx="4637087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99071" y="4408879"/>
            <a:ext cx="5586859" cy="417590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C032AE-A247-4A91-AC4D-8E48D860DA07}" type="slidenum">
              <a:rPr lang="en-US"/>
              <a:pPr/>
              <a:t>23</a:t>
            </a:fld>
            <a:endParaRPr lang="en-US"/>
          </a:p>
        </p:txBody>
      </p:sp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704850"/>
            <a:ext cx="4641850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99071" y="4408879"/>
            <a:ext cx="5588286" cy="417737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F3687B-10D0-452C-B817-F9013F16CEA1}" type="slidenum">
              <a:rPr lang="en-US"/>
              <a:pPr/>
              <a:t>24</a:t>
            </a:fld>
            <a:endParaRPr lang="en-US"/>
          </a:p>
        </p:txBody>
      </p:sp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704850"/>
            <a:ext cx="4641850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99071" y="4408879"/>
            <a:ext cx="5588286" cy="417737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1EEF39-3848-431E-B7A8-20567689F7CB}" type="slidenum">
              <a:rPr lang="en-US"/>
              <a:pPr/>
              <a:t>25</a:t>
            </a:fld>
            <a:endParaRPr lang="en-US"/>
          </a:p>
        </p:txBody>
      </p:sp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3163" y="704850"/>
            <a:ext cx="4637087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99071" y="4408879"/>
            <a:ext cx="5586859" cy="417737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B2FC58-E10E-49B5-A814-20C6BBE1CECD}" type="slidenum">
              <a:rPr lang="en-US"/>
              <a:pPr/>
              <a:t>26</a:t>
            </a:fld>
            <a:endParaRPr lang="en-US"/>
          </a:p>
        </p:txBody>
      </p:sp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32647" y="704776"/>
            <a:ext cx="4519706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99071" y="4408879"/>
            <a:ext cx="5588286" cy="417737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76A2EF-285F-45B6-ACD4-3927B1BA0890}" type="slidenum">
              <a:rPr lang="en-US"/>
              <a:pPr/>
              <a:t>27</a:t>
            </a:fld>
            <a:endParaRPr lang="en-US"/>
          </a:p>
        </p:txBody>
      </p:sp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704850"/>
            <a:ext cx="4641850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99071" y="4408879"/>
            <a:ext cx="5588286" cy="417737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EBD21F-E0A4-4FF7-9940-F19DCE6EC673}" type="slidenum">
              <a:rPr lang="en-US"/>
              <a:pPr/>
              <a:t>28</a:t>
            </a:fld>
            <a:endParaRPr lang="en-US"/>
          </a:p>
        </p:txBody>
      </p:sp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704850"/>
            <a:ext cx="4641850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99071" y="4408879"/>
            <a:ext cx="5588286" cy="417737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CEDAC01-7016-47EA-84C0-C716046CF6CB}" type="slidenum">
              <a:rPr lang="en-US"/>
              <a:pPr/>
              <a:t>29</a:t>
            </a:fld>
            <a:endParaRPr lang="en-US"/>
          </a:p>
        </p:txBody>
      </p:sp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32647" y="704776"/>
            <a:ext cx="4519706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99071" y="4408879"/>
            <a:ext cx="5588286" cy="417737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201BC8C5-26A9-421E-8117-E36AF0753F4E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686800" cy="1470025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0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884238"/>
            <a:ext cx="1981200" cy="56689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84238"/>
            <a:ext cx="5791200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6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1"/>
            <a:ext cx="7772400" cy="762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762001"/>
            <a:ext cx="8610600" cy="6096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9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4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5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569075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1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9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8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029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91440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63880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3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338"/>
            <a:ext cx="82296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21336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6553200"/>
            <a:ext cx="28956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6" y="6492875"/>
            <a:ext cx="53419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01625" y="7620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32" name="Picture 8" descr="sPHENIX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88" y="100013"/>
            <a:ext cx="1087437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28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2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610600" cy="1600200"/>
          </a:xfrm>
          <a:solidFill>
            <a:srgbClr val="0099FF"/>
          </a:solidFill>
        </p:spPr>
        <p:txBody>
          <a:bodyPr/>
          <a:lstStyle/>
          <a:p>
            <a:pPr algn="ctr"/>
            <a:r>
              <a:rPr lang="en-US" altLang="en-US" dirty="0" smtClean="0">
                <a:solidFill>
                  <a:schemeClr val="bg1"/>
                </a:solidFill>
              </a:rPr>
              <a:t>sPHENIX </a:t>
            </a:r>
            <a:r>
              <a:rPr lang="en-US" altLang="en-US" dirty="0" smtClean="0"/>
              <a:t>Director’s</a:t>
            </a:r>
            <a:r>
              <a:rPr lang="en-US" altLang="en-US" dirty="0" smtClean="0">
                <a:solidFill>
                  <a:schemeClr val="bg1"/>
                </a:solidFill>
              </a:rPr>
              <a:t> Review</a:t>
            </a:r>
            <a:br>
              <a:rPr lang="en-US" altLang="en-US" dirty="0" smtClean="0">
                <a:solidFill>
                  <a:schemeClr val="bg1"/>
                </a:solidFill>
              </a:rPr>
            </a:b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15362" name="Subtitle 3"/>
          <p:cNvSpPr>
            <a:spLocks noGrp="1"/>
          </p:cNvSpPr>
          <p:nvPr>
            <p:ph type="subTitle" idx="1"/>
          </p:nvPr>
        </p:nvSpPr>
        <p:spPr>
          <a:xfrm>
            <a:off x="1295400" y="2590800"/>
            <a:ext cx="6400800" cy="1752600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0099FF"/>
                </a:solidFill>
              </a:rPr>
              <a:t>OUTER HCAL DETECTOR</a:t>
            </a:r>
          </a:p>
          <a:p>
            <a:r>
              <a:rPr lang="en-US" altLang="en-US" sz="4000" dirty="0" smtClean="0">
                <a:solidFill>
                  <a:srgbClr val="0099FF"/>
                </a:solidFill>
              </a:rPr>
              <a:t>ANATOLI GORDEEV</a:t>
            </a:r>
            <a:endParaRPr lang="en-US" altLang="en-US" sz="4000" dirty="0">
              <a:solidFill>
                <a:srgbClr val="0099FF"/>
              </a:solidFill>
            </a:endParaRPr>
          </a:p>
          <a:p>
            <a:r>
              <a:rPr lang="en-US" altLang="en-US" sz="4000" dirty="0" smtClean="0">
                <a:solidFill>
                  <a:srgbClr val="0099FF"/>
                </a:solidFill>
              </a:rPr>
              <a:t>August 2-4, 2017</a:t>
            </a:r>
          </a:p>
          <a:p>
            <a:r>
              <a:rPr lang="en-US" altLang="en-US" sz="4000" dirty="0" smtClean="0">
                <a:solidFill>
                  <a:srgbClr val="0099FF"/>
                </a:solidFill>
              </a:rPr>
              <a:t>BNL</a:t>
            </a: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Aug 2-4,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7863702-4EAA-4F39-8171-E0F2AE3043F7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87338" y="771525"/>
            <a:ext cx="863441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0AC9DE8-C407-4789-A3B0-CCF044CC2A0C}" type="slidenum">
              <a:rPr lang="en-US" altLang="en-US" sz="1200">
                <a:solidFill>
                  <a:srgbClr val="000080"/>
                </a:solidFill>
              </a:rPr>
              <a:pPr eaLnBrk="1" hangingPunct="1"/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553200" cy="868363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dirty="0">
                <a:solidFill>
                  <a:srgbClr val="C500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OUTER HCAL </a:t>
            </a:r>
            <a:r>
              <a:rPr lang="en-US" sz="3600" b="1" dirty="0" smtClean="0">
                <a:solidFill>
                  <a:srgbClr val="C500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SECTOR </a:t>
            </a:r>
            <a:r>
              <a:rPr lang="en-US" sz="3600" b="1" dirty="0">
                <a:solidFill>
                  <a:srgbClr val="C500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ANALASYS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0" y="4343400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/>
          </a:p>
        </p:txBody>
      </p:sp>
      <p:sp>
        <p:nvSpPr>
          <p:cNvPr id="29703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Aug 2-4, 2017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 b="15062"/>
          <a:stretch>
            <a:fillRect/>
          </a:stretch>
        </p:blipFill>
        <p:spPr bwMode="auto">
          <a:xfrm>
            <a:off x="315912" y="884237"/>
            <a:ext cx="3438690" cy="17080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2488" y="2962275"/>
            <a:ext cx="3631915" cy="2676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95301" y="4038601"/>
            <a:ext cx="2683828" cy="4079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i="1">
                <a:solidFill>
                  <a:srgbClr val="000000"/>
                </a:solidFill>
              </a:rPr>
              <a:t>TOTAL DEFORMATION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i="1">
                <a:solidFill>
                  <a:srgbClr val="000000"/>
                </a:solidFill>
              </a:rPr>
              <a:t>WITHOUT SUPPORT COMBS 4.6mm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76250" y="4838700"/>
            <a:ext cx="2494050" cy="7478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i="1" dirty="0">
                <a:solidFill>
                  <a:srgbClr val="000000"/>
                </a:solidFill>
              </a:rPr>
              <a:t>TOTAL DEFORMATION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i="1" dirty="0">
                <a:solidFill>
                  <a:srgbClr val="000000"/>
                </a:solidFill>
              </a:rPr>
              <a:t>WITH </a:t>
            </a:r>
            <a:r>
              <a:rPr lang="en-US" sz="1600" i="1" dirty="0" smtClean="0">
                <a:solidFill>
                  <a:srgbClr val="000000"/>
                </a:solidFill>
              </a:rPr>
              <a:t>5 </a:t>
            </a:r>
            <a:r>
              <a:rPr lang="en-US" sz="1600" i="1" dirty="0">
                <a:solidFill>
                  <a:srgbClr val="000000"/>
                </a:solidFill>
              </a:rPr>
              <a:t>SUPPORT </a:t>
            </a:r>
            <a:r>
              <a:rPr lang="en-US" sz="1600" i="1" dirty="0" smtClean="0">
                <a:solidFill>
                  <a:srgbClr val="000000"/>
                </a:solidFill>
              </a:rPr>
              <a:t>COMBS ON TOP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i="1" dirty="0" smtClean="0">
                <a:solidFill>
                  <a:srgbClr val="000000"/>
                </a:solidFill>
              </a:rPr>
              <a:t>7 COMBS ON BOTTOM 2.5mm</a:t>
            </a:r>
            <a:endParaRPr lang="en-US" sz="1600" i="1" dirty="0">
              <a:solidFill>
                <a:srgbClr val="000000"/>
              </a:solidFill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173538" y="1374775"/>
            <a:ext cx="1495961" cy="275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lnSpc>
                <a:spcPct val="101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i="1">
                <a:solidFill>
                  <a:srgbClr val="000000"/>
                </a:solidFill>
                <a:latin typeface="Verdana" pitchFamily="32" charset="0"/>
              </a:rPr>
              <a:t>SUPPORT COMB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3379788" y="1600200"/>
            <a:ext cx="811212" cy="31503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Rectangle 12"/>
          <p:cNvSpPr txBox="1">
            <a:spLocks noChangeArrowheads="1"/>
          </p:cNvSpPr>
          <p:nvPr/>
        </p:nvSpPr>
        <p:spPr bwMode="auto">
          <a:xfrm>
            <a:off x="4953001" y="2549526"/>
            <a:ext cx="3155928" cy="28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600" b="1" smtClean="0">
                <a:solidFill>
                  <a:srgbClr val="C00000"/>
                </a:solidFill>
              </a:rPr>
              <a:t>WORST CASE SCENARIO – HORIZONTAL LIFT</a:t>
            </a:r>
            <a:endParaRPr lang="en-US" sz="16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75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0AC9DE8-C407-4789-A3B0-CCF044CC2A0C}" type="slidenum">
              <a:rPr lang="en-US" altLang="en-US" sz="1200">
                <a:solidFill>
                  <a:srgbClr val="000080"/>
                </a:solidFill>
              </a:rPr>
              <a:pPr eaLnBrk="1" hangingPunct="1"/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3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>
                <a:solidFill>
                  <a:srgbClr val="C500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~180 </a:t>
            </a:r>
            <a:r>
              <a:rPr lang="en-US" sz="3200" b="1" dirty="0" err="1">
                <a:solidFill>
                  <a:srgbClr val="C500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deg</a:t>
            </a:r>
            <a:r>
              <a:rPr lang="en-US" sz="3200" b="1" dirty="0">
                <a:solidFill>
                  <a:srgbClr val="C500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OUTER HCAL ASSEMBLED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0" y="4343400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/>
          </a:p>
        </p:txBody>
      </p:sp>
      <p:sp>
        <p:nvSpPr>
          <p:cNvPr id="29703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Aug 2-4, 2017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5852" r="14925" b="5019"/>
          <a:stretch>
            <a:fillRect/>
          </a:stretch>
        </p:blipFill>
        <p:spPr bwMode="auto">
          <a:xfrm>
            <a:off x="169863" y="766763"/>
            <a:ext cx="4064707" cy="2840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1575" y="3386138"/>
            <a:ext cx="3409949" cy="2557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800600" y="1143000"/>
            <a:ext cx="3400425" cy="1066800"/>
          </a:xfrm>
          <a:prstGeom prst="rect">
            <a:avLst/>
          </a:prstGeom>
          <a:solidFill>
            <a:srgbClr val="FFFF00"/>
          </a:solidFill>
          <a:ln w="25560">
            <a:solidFill>
              <a:srgbClr val="FFFF00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Calibri" charset="0"/>
              </a:rPr>
              <a:t>120 DEGREE OR MORE </a:t>
            </a:r>
          </a:p>
          <a:p>
            <a:pPr algn="ct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Calibri" charset="0"/>
              </a:rPr>
              <a:t>BOTTOM SUPPORT </a:t>
            </a:r>
          </a:p>
          <a:p>
            <a:pPr algn="ct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Calibri" charset="0"/>
              </a:rPr>
              <a:t>WILL BE SUFFICIENT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029200" y="2438400"/>
            <a:ext cx="3400425" cy="228600"/>
          </a:xfrm>
          <a:prstGeom prst="rect">
            <a:avLst/>
          </a:prstGeom>
          <a:solidFill>
            <a:srgbClr val="FFFF00"/>
          </a:solidFill>
          <a:ln w="25560">
            <a:solidFill>
              <a:srgbClr val="FFFF00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Calibri" charset="0"/>
              </a:rPr>
              <a:t>TOTAL DEFORMATION IS 0.4mm MAX</a:t>
            </a: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6172201" y="2743201"/>
            <a:ext cx="1752600" cy="144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H="1">
            <a:off x="5943600" y="2743200"/>
            <a:ext cx="241300" cy="144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H="1">
            <a:off x="3276600" y="1676400"/>
            <a:ext cx="2133600" cy="723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75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0AC9DE8-C407-4789-A3B0-CCF044CC2A0C}" type="slidenum">
              <a:rPr lang="en-US" altLang="en-US" sz="1200">
                <a:solidFill>
                  <a:srgbClr val="000080"/>
                </a:solidFill>
              </a:rPr>
              <a:pPr eaLnBrk="1" hangingPunct="1"/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81000" y="-33867"/>
            <a:ext cx="5410200" cy="868363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>
                <a:solidFill>
                  <a:srgbClr val="C500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ASSEMBLE UPPER QUADRANT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0" y="4343400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/>
          </a:p>
        </p:txBody>
      </p:sp>
      <p:sp>
        <p:nvSpPr>
          <p:cNvPr id="29703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Aug 2-4, 2017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14963" r="9976"/>
          <a:stretch>
            <a:fillRect/>
          </a:stretch>
        </p:blipFill>
        <p:spPr bwMode="auto">
          <a:xfrm>
            <a:off x="3810000" y="2362200"/>
            <a:ext cx="3690880" cy="34369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953000" y="3733800"/>
            <a:ext cx="1219200" cy="299440"/>
          </a:xfrm>
          <a:prstGeom prst="rect">
            <a:avLst/>
          </a:prstGeom>
          <a:solidFill>
            <a:srgbClr val="FFFF00"/>
          </a:solidFill>
          <a:ln w="25560">
            <a:solidFill>
              <a:srgbClr val="FFFF00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Calibri" charset="0"/>
              </a:rPr>
              <a:t>MOMENT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629400" y="914400"/>
            <a:ext cx="1905000" cy="2057400"/>
          </a:xfrm>
          <a:prstGeom prst="rect">
            <a:avLst/>
          </a:prstGeom>
          <a:solidFill>
            <a:srgbClr val="FFFF00"/>
          </a:solidFill>
          <a:ln w="25560">
            <a:solidFill>
              <a:srgbClr val="FFFF00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400" b="1" dirty="0">
              <a:solidFill>
                <a:srgbClr val="000000"/>
              </a:solidFill>
              <a:latin typeface="Calibri" charset="0"/>
            </a:endParaRPr>
          </a:p>
          <a:p>
            <a:pPr algn="ct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Calibri" charset="0"/>
              </a:rPr>
              <a:t>BOLTED </a:t>
            </a:r>
            <a:r>
              <a:rPr lang="en-US" sz="1400" b="1" dirty="0" smtClean="0">
                <a:solidFill>
                  <a:srgbClr val="000000"/>
                </a:solidFill>
                <a:latin typeface="Calibri" charset="0"/>
              </a:rPr>
              <a:t>SECTOR</a:t>
            </a:r>
            <a:r>
              <a:rPr lang="en-US" sz="1400" b="1" dirty="0">
                <a:solidFill>
                  <a:srgbClr val="000000"/>
                </a:solidFill>
                <a:latin typeface="Calibri" charset="0"/>
              </a:rPr>
              <a:t/>
            </a:r>
            <a:br>
              <a:rPr lang="en-US" sz="1400" b="1" dirty="0">
                <a:solidFill>
                  <a:srgbClr val="000000"/>
                </a:solidFill>
                <a:latin typeface="Calibri" charset="0"/>
              </a:rPr>
            </a:br>
            <a:r>
              <a:rPr lang="en-US" sz="1400" b="1" dirty="0">
                <a:solidFill>
                  <a:srgbClr val="000000"/>
                </a:solidFill>
                <a:latin typeface="Calibri" charset="0"/>
              </a:rPr>
              <a:t>CONNECTION –FRICTION CONNECTION.</a:t>
            </a:r>
          </a:p>
          <a:p>
            <a:pPr algn="ct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Calibri" charset="0"/>
              </a:rPr>
              <a:t>TOP MODULE SECTION CAN ROTATE AND</a:t>
            </a:r>
          </a:p>
          <a:p>
            <a:pPr algn="ct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Calibri" charset="0"/>
              </a:rPr>
              <a:t>MAKE ASSEMBLY IMPOSSIBLE</a:t>
            </a:r>
          </a:p>
          <a:p>
            <a:pPr algn="ct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Calibri" charset="0"/>
              </a:rPr>
              <a:t>  </a:t>
            </a: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5714998" y="1981200"/>
            <a:ext cx="685801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/>
          <a:srcRect l="9949" r="14925"/>
          <a:stretch>
            <a:fillRect/>
          </a:stretch>
        </p:blipFill>
        <p:spPr bwMode="auto">
          <a:xfrm>
            <a:off x="238452" y="2050639"/>
            <a:ext cx="3337203" cy="2633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733681" y="1084997"/>
            <a:ext cx="3001224" cy="392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</a:rPr>
              <a:t>AFTER MAGNET IS INSTALLED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</a:rPr>
              <a:t>REMAINING </a:t>
            </a:r>
            <a:r>
              <a:rPr lang="en-US" b="1" dirty="0" smtClean="0">
                <a:solidFill>
                  <a:srgbClr val="000000"/>
                </a:solidFill>
              </a:rPr>
              <a:t>SECTORS </a:t>
            </a:r>
            <a:r>
              <a:rPr lang="en-US" b="1" dirty="0">
                <a:solidFill>
                  <a:srgbClr val="000000"/>
                </a:solidFill>
              </a:rPr>
              <a:t>ARE INSTALLED</a:t>
            </a: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5638800" y="3276600"/>
            <a:ext cx="1588" cy="561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75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0AC9DE8-C407-4789-A3B0-CCF044CC2A0C}" type="slidenum">
              <a:rPr lang="en-US" altLang="en-US" sz="1200">
                <a:solidFill>
                  <a:srgbClr val="000080"/>
                </a:solidFill>
              </a:rPr>
              <a:pPr eaLnBrk="1" hangingPunct="1"/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5410200" cy="639763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>
                <a:solidFill>
                  <a:srgbClr val="C500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ASSEMBLY DEFORMATION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0" y="4343400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/>
          </a:p>
        </p:txBody>
      </p:sp>
      <p:sp>
        <p:nvSpPr>
          <p:cNvPr id="29703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Aug 2-4, 2017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r="19952"/>
          <a:stretch>
            <a:fillRect/>
          </a:stretch>
        </p:blipFill>
        <p:spPr bwMode="auto">
          <a:xfrm>
            <a:off x="4724400" y="2362200"/>
            <a:ext cx="4267200" cy="35928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334000" y="5867400"/>
            <a:ext cx="1676400" cy="304800"/>
          </a:xfrm>
          <a:prstGeom prst="rect">
            <a:avLst/>
          </a:prstGeom>
          <a:solidFill>
            <a:srgbClr val="FFFF00"/>
          </a:solidFill>
          <a:ln w="25560">
            <a:solidFill>
              <a:srgbClr val="FFFF00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Calibri" charset="0"/>
              </a:rPr>
              <a:t>FIXED SUPPORTS</a:t>
            </a: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 flipV="1">
            <a:off x="5788024" y="4289424"/>
            <a:ext cx="384175" cy="1577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6172200" y="4267200"/>
            <a:ext cx="0" cy="1600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112" y="731837"/>
            <a:ext cx="4727575" cy="3743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4487863" y="2346325"/>
            <a:ext cx="1074737" cy="225425"/>
          </a:xfrm>
          <a:prstGeom prst="rect">
            <a:avLst/>
          </a:prstGeom>
          <a:solidFill>
            <a:srgbClr val="FFFF00"/>
          </a:solidFill>
          <a:ln w="25560">
            <a:solidFill>
              <a:srgbClr val="FFFF00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 hangingPunct="1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Calibri" charset="0"/>
              </a:rPr>
              <a:t>8 MODULES 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5105400" y="2590800"/>
            <a:ext cx="847725" cy="876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010275" y="1104900"/>
            <a:ext cx="2630488" cy="344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i="1">
                <a:solidFill>
                  <a:srgbClr val="000000"/>
                </a:solidFill>
              </a:rPr>
              <a:t>2.3mm DEFORMATION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95300" y="4667250"/>
            <a:ext cx="4141788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</a:rPr>
              <a:t>DEFORMATION IS TOO GREAT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</a:rPr>
              <a:t>FOR INSTALLATION OF REMAINING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solidFill>
                  <a:srgbClr val="000000"/>
                </a:solidFill>
              </a:rPr>
              <a:t>SECTORS WITHOUT ADDITIONAL TEMPORARY SUPPORT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75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0AC9DE8-C407-4789-A3B0-CCF044CC2A0C}" type="slidenum">
              <a:rPr lang="en-US" altLang="en-US" sz="1200">
                <a:solidFill>
                  <a:srgbClr val="000080"/>
                </a:solidFill>
              </a:rPr>
              <a:pPr eaLnBrk="1" hangingPunct="1"/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5715000" cy="639763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>
                <a:solidFill>
                  <a:srgbClr val="C500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ASSEMBLY DEFORMATION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0" y="4343400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/>
          </a:p>
        </p:txBody>
      </p:sp>
      <p:sp>
        <p:nvSpPr>
          <p:cNvPr id="29703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Aug 2-4, 2017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413" y="1295400"/>
            <a:ext cx="4343400" cy="35118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295400"/>
            <a:ext cx="4268889" cy="335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181225" y="5400675"/>
            <a:ext cx="5340350" cy="60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AN EXTERNAL SUPPORT IS REQUIRED 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FOR REMAINING MODULES TO BE INSTALLED</a:t>
            </a:r>
          </a:p>
        </p:txBody>
      </p:sp>
    </p:spTree>
    <p:extLst>
      <p:ext uri="{BB962C8B-B14F-4D97-AF65-F5344CB8AC3E}">
        <p14:creationId xmlns:p14="http://schemas.microsoft.com/office/powerpoint/2010/main" val="2965975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0AC9DE8-C407-4789-A3B0-CCF044CC2A0C}" type="slidenum">
              <a:rPr lang="en-US" altLang="en-US" sz="1200">
                <a:solidFill>
                  <a:srgbClr val="000080"/>
                </a:solidFill>
              </a:rPr>
              <a:pPr eaLnBrk="1" hangingPunct="1"/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610600" cy="639763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dirty="0">
                <a:solidFill>
                  <a:srgbClr val="C500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TEMPORARY SUPPORT </a:t>
            </a:r>
            <a:r>
              <a:rPr lang="en-US" sz="2800" b="1" dirty="0" smtClean="0">
                <a:solidFill>
                  <a:srgbClr val="C500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TOP SECTOR INSTALLATION</a:t>
            </a:r>
            <a:endParaRPr lang="en-US" sz="2800" b="1" dirty="0">
              <a:solidFill>
                <a:srgbClr val="C5000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4343400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/>
          </a:p>
        </p:txBody>
      </p:sp>
      <p:sp>
        <p:nvSpPr>
          <p:cNvPr id="29703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Aug 2-4, 2017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00200"/>
            <a:ext cx="7197740" cy="475826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019800" y="1447800"/>
            <a:ext cx="1752600" cy="685800"/>
          </a:xfrm>
          <a:prstGeom prst="rect">
            <a:avLst/>
          </a:prstGeom>
          <a:solidFill>
            <a:srgbClr val="FFFF00"/>
          </a:solidFill>
          <a:ln w="25560">
            <a:solidFill>
              <a:srgbClr val="0070C0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Calibri" charset="0"/>
              </a:rPr>
              <a:t>FRONT AND BACK SUPPORT COLUMNS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838200" y="3429000"/>
            <a:ext cx="1338264" cy="891118"/>
          </a:xfrm>
          <a:prstGeom prst="rect">
            <a:avLst/>
          </a:prstGeom>
          <a:solidFill>
            <a:srgbClr val="FFFF00"/>
          </a:solidFill>
          <a:ln w="25560">
            <a:solidFill>
              <a:srgbClr val="0070C0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Calibri" charset="0"/>
              </a:rPr>
              <a:t> TOP AND BOTTOM</a:t>
            </a:r>
          </a:p>
          <a:p>
            <a:pPr algn="ct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Calibri" charset="0"/>
              </a:rPr>
              <a:t>FRAME SUPPORTS</a:t>
            </a: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H="1">
            <a:off x="4724400" y="1981200"/>
            <a:ext cx="1219200" cy="1152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2209801" y="3810001"/>
            <a:ext cx="1981200" cy="76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2209801" y="2743199"/>
            <a:ext cx="1981199" cy="106679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00800" y="2438400"/>
            <a:ext cx="2514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ONE POSSIBLE SOLUTION SHOWN. OTHER OPTIONS INCLUDE USING HYDRAULIC PISTONS BETWEEN SECTOR TRUNIONS TO ACHIEVE ADEQUATE SEPARATION FOR INSTALLATION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59357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0AC9DE8-C407-4789-A3B0-CCF044CC2A0C}" type="slidenum">
              <a:rPr lang="en-US" altLang="en-US" sz="1200">
                <a:solidFill>
                  <a:srgbClr val="000080"/>
                </a:solidFill>
              </a:rPr>
              <a:pPr eaLnBrk="1" hangingPunct="1"/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6019800" cy="715963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>
                <a:solidFill>
                  <a:srgbClr val="C500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COMPLETED ASSEMBLY ANALYSYS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0" y="4343400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/>
          </a:p>
        </p:txBody>
      </p:sp>
      <p:sp>
        <p:nvSpPr>
          <p:cNvPr id="29703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Aug 2-4, 2017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887" y="1247775"/>
            <a:ext cx="3846513" cy="30693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295400"/>
            <a:ext cx="4011776" cy="31409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066800" y="4724400"/>
            <a:ext cx="2327977" cy="2528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</a:rPr>
              <a:t>X DEFORMATION +/- 0.6mm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334000" y="4572000"/>
            <a:ext cx="2354392" cy="2528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</a:rPr>
              <a:t>Y DEFORMATION 1mm MAX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990600" y="5410200"/>
            <a:ext cx="62484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FF0000"/>
                </a:solidFill>
              </a:rPr>
              <a:t>FINAL ASSEMBLY DEFORMATION IS WITHIN TOLERANCE AFTER 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solidFill>
                  <a:srgbClr val="FF0000"/>
                </a:solidFill>
              </a:rPr>
              <a:t>REMOVAL </a:t>
            </a:r>
            <a:r>
              <a:rPr lang="en-US" b="1" dirty="0">
                <a:solidFill>
                  <a:srgbClr val="FF0000"/>
                </a:solidFill>
              </a:rPr>
              <a:t>OF TEMPORARY SUPPORTS</a:t>
            </a:r>
          </a:p>
        </p:txBody>
      </p:sp>
    </p:spTree>
    <p:extLst>
      <p:ext uri="{BB962C8B-B14F-4D97-AF65-F5344CB8AC3E}">
        <p14:creationId xmlns:p14="http://schemas.microsoft.com/office/powerpoint/2010/main" val="3959357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0AC9DE8-C407-4789-A3B0-CCF044CC2A0C}" type="slidenum">
              <a:rPr lang="en-US" altLang="en-US" sz="1200">
                <a:solidFill>
                  <a:srgbClr val="000080"/>
                </a:solidFill>
              </a:rPr>
              <a:pPr eaLnBrk="1" hangingPunct="1"/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3"/>
          </a:xfrm>
        </p:spPr>
        <p:txBody>
          <a:bodyPr/>
          <a:lstStyle/>
          <a:p>
            <a:pPr eaLnBrk="1" hangingPunct="1"/>
            <a:r>
              <a:rPr lang="en-US" altLang="en-US" sz="4800" dirty="0" smtClean="0">
                <a:solidFill>
                  <a:srgbClr val="000000"/>
                </a:solidFill>
              </a:rPr>
              <a:t>Status and Highlights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0" y="4343400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/>
          </a:p>
        </p:txBody>
      </p:sp>
      <p:sp>
        <p:nvSpPr>
          <p:cNvPr id="29703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Aug 2-4, 2017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990600"/>
            <a:ext cx="72390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Analyses are continuing (near completion)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Outer </a:t>
            </a:r>
            <a:r>
              <a:rPr lang="en-US" dirty="0" err="1" smtClean="0"/>
              <a:t>HCal</a:t>
            </a:r>
            <a:r>
              <a:rPr lang="en-US" dirty="0" smtClean="0"/>
              <a:t> to Cradle carriage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Adding SC Magnet, Inner </a:t>
            </a:r>
            <a:r>
              <a:rPr lang="en-US" dirty="0" err="1" smtClean="0"/>
              <a:t>HCal</a:t>
            </a:r>
            <a:r>
              <a:rPr lang="en-US" dirty="0" smtClean="0"/>
              <a:t> and </a:t>
            </a:r>
            <a:r>
              <a:rPr lang="en-US" dirty="0" err="1" smtClean="0"/>
              <a:t>EMCAl</a:t>
            </a:r>
            <a:r>
              <a:rPr lang="en-US" dirty="0" smtClean="0"/>
              <a:t> support loads to model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Splice Plate and Pin stresses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Modified sectors (with cut out for SC Magnet Chimney extension)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Lifting fixture design (including rotation attachment) nearly complete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Design to be submitted to BNL lifting safety committee this month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Tile/electronics assembly stands detailed awaiting final approval for fabrication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Full scale prototype sector in production at vendor. Delivery this month.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Validate and qualify lifting and handling fixtures/tools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Evaluate tile holding features and alignment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Evaluate cable management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Partial instrumentation to validate operational characteristics with cosmic rays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Evaluate light tightness design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Test structural integrity in all installed orientations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0AC9DE8-C407-4789-A3B0-CCF044CC2A0C}" type="slidenum">
              <a:rPr lang="en-US" altLang="en-US" sz="1200">
                <a:solidFill>
                  <a:srgbClr val="000080"/>
                </a:solidFill>
              </a:rPr>
              <a:pPr eaLnBrk="1" hangingPunct="1"/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3"/>
          </a:xfrm>
        </p:spPr>
        <p:txBody>
          <a:bodyPr/>
          <a:lstStyle/>
          <a:p>
            <a:pPr eaLnBrk="1" hangingPunct="1"/>
            <a:r>
              <a:rPr lang="en-US" altLang="en-US" sz="4800" dirty="0" smtClean="0">
                <a:solidFill>
                  <a:srgbClr val="000000"/>
                </a:solidFill>
              </a:rPr>
              <a:t>Summary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0" y="4343400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/>
          </a:p>
        </p:txBody>
      </p:sp>
      <p:sp>
        <p:nvSpPr>
          <p:cNvPr id="29703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Aug 2-4, 2017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447800"/>
            <a:ext cx="72390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Design is maturing rapidly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Analyses indicate acceptable structural integrity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Full scale prototype sector (near final design) in production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Design drawing package nearly complete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Interfaces with Cradle Carriage and other detectors under development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Assembly area at BNL to be identified shortly (candidates identified, negotiating availability)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Cost and production schedules being validated with full scale prototype sector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69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6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/>
          <a:lstStyle/>
          <a:p>
            <a:pPr algn="ctr"/>
            <a:r>
              <a:rPr lang="en-US" altLang="en-US" smtClean="0"/>
              <a:t>Back Up</a:t>
            </a:r>
          </a:p>
        </p:txBody>
      </p:sp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Aug 2-4, 2017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C2E0C8C-DEA0-44AF-A311-D9EF592947A3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0080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5890263-FCCA-418A-AF2A-07636736DD99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205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/>
              <a:t>sPHENIX</a:t>
            </a:r>
            <a:r>
              <a:rPr lang="en-US" sz="3600" dirty="0"/>
              <a:t> OUTER HCAL Description</a:t>
            </a:r>
            <a:endParaRPr lang="en-US" sz="3600" dirty="0">
              <a:solidFill>
                <a:srgbClr val="000000"/>
              </a:solidFill>
              <a:latin typeface="+mn-lt"/>
              <a:ea typeface="MS PGothic" charset="0"/>
            </a:endParaRPr>
          </a:p>
        </p:txBody>
      </p:sp>
      <p:sp>
        <p:nvSpPr>
          <p:cNvPr id="1638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Aug 2-4,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90600"/>
            <a:ext cx="4104905" cy="2471225"/>
          </a:xfrm>
          <a:prstGeom prst="rect">
            <a:avLst/>
          </a:prstGeom>
        </p:spPr>
      </p:pic>
      <p:pic>
        <p:nvPicPr>
          <p:cNvPr id="9" name="Picture 8" descr="calorimeter_schematic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14400"/>
            <a:ext cx="2380123" cy="307983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143000" y="3886201"/>
            <a:ext cx="7391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200" dirty="0">
                <a:cs typeface="Helvetica Neue Light"/>
              </a:rPr>
              <a:t>HCAL </a:t>
            </a:r>
            <a:r>
              <a:rPr lang="en-US" sz="2200" dirty="0" smtClean="0">
                <a:cs typeface="Helvetica Neue Light"/>
              </a:rPr>
              <a:t>steel- </a:t>
            </a:r>
          </a:p>
          <a:p>
            <a:pPr lvl="1" eaLnBrk="1" hangingPunct="1"/>
            <a:r>
              <a:rPr lang="en-US" sz="1800" dirty="0" smtClean="0">
                <a:cs typeface="Helvetica Neue Light"/>
              </a:rPr>
              <a:t>HCAL ABSORBER STEEL</a:t>
            </a:r>
          </a:p>
          <a:p>
            <a:pPr lvl="1" eaLnBrk="1" hangingPunct="1"/>
            <a:r>
              <a:rPr lang="en-US" sz="1800" dirty="0" smtClean="0">
                <a:cs typeface="Helvetica Neue Light"/>
              </a:rPr>
              <a:t>MAGNET FLUX RETURN</a:t>
            </a:r>
          </a:p>
          <a:p>
            <a:pPr lvl="1" eaLnBrk="1" hangingPunct="1"/>
            <a:r>
              <a:rPr lang="en-US" sz="1800" dirty="0" smtClean="0">
                <a:cs typeface="Helvetica Neue Light"/>
              </a:rPr>
              <a:t>STRUCTURAL SUPPPORT FOR INNER DETECTORS AND MAGNET </a:t>
            </a:r>
          </a:p>
          <a:p>
            <a:pPr eaLnBrk="1" hangingPunct="1"/>
            <a:r>
              <a:rPr lang="en-US" sz="2200" dirty="0" smtClean="0">
                <a:cs typeface="Helvetica Neue Light"/>
              </a:rPr>
              <a:t>Scintillating </a:t>
            </a:r>
            <a:r>
              <a:rPr lang="en-US" sz="2200" dirty="0">
                <a:cs typeface="Helvetica Neue Light"/>
              </a:rPr>
              <a:t>tiles with wavelength shifting </a:t>
            </a:r>
            <a:r>
              <a:rPr lang="en-US" sz="2200" dirty="0" smtClean="0">
                <a:cs typeface="Helvetica Neue Light"/>
              </a:rPr>
              <a:t>fiber</a:t>
            </a:r>
          </a:p>
          <a:p>
            <a:pPr eaLnBrk="1" hangingPunct="1"/>
            <a:r>
              <a:rPr lang="en-US" sz="2200" dirty="0" err="1" smtClean="0">
                <a:cs typeface="Helvetica Neue Light"/>
              </a:rPr>
              <a:t>SiPM</a:t>
            </a:r>
            <a:r>
              <a:rPr lang="en-US" sz="2200" dirty="0" smtClean="0">
                <a:cs typeface="Helvetica Neue Light"/>
              </a:rPr>
              <a:t> </a:t>
            </a:r>
            <a:r>
              <a:rPr lang="en-US" sz="2200" dirty="0">
                <a:cs typeface="Helvetica Neue Light"/>
              </a:rPr>
              <a:t>Readout</a:t>
            </a:r>
          </a:p>
        </p:txBody>
      </p:sp>
      <p:sp>
        <p:nvSpPr>
          <p:cNvPr id="4" name="Donut 3"/>
          <p:cNvSpPr/>
          <p:nvPr/>
        </p:nvSpPr>
        <p:spPr>
          <a:xfrm>
            <a:off x="1905000" y="1066800"/>
            <a:ext cx="1676400" cy="1524000"/>
          </a:xfrm>
          <a:prstGeom prst="donut">
            <a:avLst>
              <a:gd name="adj" fmla="val 0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4" idx="6"/>
          </p:cNvCxnSpPr>
          <p:nvPr/>
        </p:nvCxnSpPr>
        <p:spPr>
          <a:xfrm flipV="1">
            <a:off x="3581400" y="1600200"/>
            <a:ext cx="28956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B34B8A9-2735-4E3C-8A96-0393C6265CDB}" type="datetime1">
              <a:rPr lang="en-US"/>
              <a:pPr/>
              <a:t>7/26/17</a:t>
            </a:fld>
            <a:endParaRPr lang="en-US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935F16C-D5BC-4440-BDBF-AA8B38D1FDA8}" type="slidenum">
              <a:rPr lang="en-US"/>
              <a:pPr/>
              <a:t>20</a:t>
            </a:fld>
            <a:endParaRPr 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305"/>
            <a:ext cx="9142560" cy="5147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227520" y="159857"/>
            <a:ext cx="8674560" cy="6480680"/>
          </a:xfrm>
          <a:prstGeom prst="roundRect">
            <a:avLst>
              <a:gd name="adj" fmla="val 19"/>
            </a:avLst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6801" y="6014072"/>
            <a:ext cx="2399040" cy="7762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592000" y="273629"/>
            <a:ext cx="4252320" cy="4248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1719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b="1">
                <a:solidFill>
                  <a:srgbClr val="C500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SPHENIX EXPLODED VIEW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59201" y="3992099"/>
            <a:ext cx="1409760" cy="2736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400" i="1">
                <a:solidFill>
                  <a:srgbClr val="000000"/>
                </a:solidFill>
              </a:rPr>
              <a:t>SOUTH EMCAL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019520" y="812246"/>
            <a:ext cx="1532160" cy="2736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400" i="1">
                <a:solidFill>
                  <a:srgbClr val="000000"/>
                </a:solidFill>
              </a:rPr>
              <a:t>SOUTH ENDCAP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702080" y="4182199"/>
            <a:ext cx="2126880" cy="2736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400" i="1">
                <a:solidFill>
                  <a:srgbClr val="FF0000"/>
                </a:solidFill>
              </a:rPr>
              <a:t>SOUTH SUPPORT RING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664801" y="1572645"/>
            <a:ext cx="1840320" cy="3283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400" i="1">
                <a:solidFill>
                  <a:srgbClr val="000000"/>
                </a:solidFill>
              </a:rPr>
              <a:t>CRYOSTAT/SC COIL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132160" y="1805950"/>
            <a:ext cx="1275840" cy="2736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400" i="1">
                <a:solidFill>
                  <a:srgbClr val="000000"/>
                </a:solidFill>
              </a:rPr>
              <a:t>OUTER HCAL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6359040" y="2194791"/>
            <a:ext cx="1209600" cy="4406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400" i="1">
                <a:solidFill>
                  <a:srgbClr val="000000"/>
                </a:solidFill>
              </a:rPr>
              <a:t>INNER HCAL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510080" y="4968521"/>
            <a:ext cx="1419840" cy="3110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400" i="1">
                <a:solidFill>
                  <a:srgbClr val="000000"/>
                </a:solidFill>
              </a:rPr>
              <a:t>NORTH EMCAL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6084000" y="5417849"/>
            <a:ext cx="2136960" cy="2736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400" i="1">
                <a:solidFill>
                  <a:srgbClr val="FF0000"/>
                </a:solidFill>
              </a:rPr>
              <a:t>NORTH SUPPORT RING</a:t>
            </a: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1061280" y="1097395"/>
            <a:ext cx="339840" cy="68263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V="1">
            <a:off x="1045440" y="3066083"/>
            <a:ext cx="311040" cy="86697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H="1">
            <a:off x="5009761" y="2065177"/>
            <a:ext cx="365760" cy="53573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H="1" flipV="1">
            <a:off x="1916641" y="3454924"/>
            <a:ext cx="262080" cy="67687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H="1">
            <a:off x="2944801" y="1788668"/>
            <a:ext cx="815040" cy="665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2825280" y="1157882"/>
            <a:ext cx="1411200" cy="2736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400" i="1">
                <a:solidFill>
                  <a:srgbClr val="000000"/>
                </a:solidFill>
              </a:rPr>
              <a:t>COIL CHIMNEY</a:t>
            </a:r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 flipH="1">
            <a:off x="2011681" y="1322059"/>
            <a:ext cx="849600" cy="35427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 flipH="1">
            <a:off x="6236640" y="2471300"/>
            <a:ext cx="529920" cy="7690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 flipV="1">
            <a:off x="7136640" y="4638728"/>
            <a:ext cx="241920" cy="79784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 flipV="1">
            <a:off x="5469120" y="4189401"/>
            <a:ext cx="1304640" cy="81512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7352641" y="2670041"/>
            <a:ext cx="1542240" cy="2736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400" i="1">
                <a:solidFill>
                  <a:srgbClr val="000000"/>
                </a:solidFill>
              </a:rPr>
              <a:t>NORTH ENDCAP</a:t>
            </a:r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>
            <a:off x="8026560" y="2929268"/>
            <a:ext cx="164160" cy="40612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1478881" y="1019627"/>
            <a:ext cx="1222560" cy="2361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100" i="1">
                <a:solidFill>
                  <a:srgbClr val="000000"/>
                </a:solidFill>
              </a:rPr>
              <a:t>(FLUX RETURN)</a:t>
            </a: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7535521" y="2868781"/>
            <a:ext cx="1222560" cy="2361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100" i="1">
                <a:solidFill>
                  <a:srgbClr val="000000"/>
                </a:solidFill>
              </a:rPr>
              <a:t>(FLUX RETURN)</a:t>
            </a:r>
          </a:p>
        </p:txBody>
      </p:sp>
    </p:spTree>
    <p:extLst>
      <p:ext uri="{BB962C8B-B14F-4D97-AF65-F5344CB8AC3E}">
        <p14:creationId xmlns:p14="http://schemas.microsoft.com/office/powerpoint/2010/main" val="20782667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 l="7469" t="8220" r="9959" b="5013"/>
          <a:stretch>
            <a:fillRect/>
          </a:stretch>
        </p:blipFill>
        <p:spPr bwMode="auto">
          <a:xfrm>
            <a:off x="840960" y="996585"/>
            <a:ext cx="7848000" cy="49930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227520" y="159857"/>
            <a:ext cx="8674560" cy="6480680"/>
          </a:xfrm>
          <a:prstGeom prst="roundRect">
            <a:avLst>
              <a:gd name="adj" fmla="val 19"/>
            </a:avLst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6801" y="6029914"/>
            <a:ext cx="2399040" cy="7762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563200" y="355718"/>
            <a:ext cx="4737600" cy="424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1719" rIns="81639" bIns="40820"/>
          <a:lstStyle/>
          <a:p>
            <a:pPr>
              <a:buSzPct val="4500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b="1">
                <a:solidFill>
                  <a:srgbClr val="C500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INNER HCAL ATTACHMENTS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157280" y="4475990"/>
            <a:ext cx="1513440" cy="3384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b="1">
                <a:solidFill>
                  <a:srgbClr val="FFFFFF"/>
                </a:solidFill>
              </a:rPr>
              <a:t>L-BRACKET</a:t>
            </a: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5641920" y="4673292"/>
            <a:ext cx="840960" cy="254906"/>
          </a:xfrm>
          <a:prstGeom prst="line">
            <a:avLst/>
          </a:prstGeom>
          <a:noFill/>
          <a:ln w="1836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4288320" y="3087685"/>
            <a:ext cx="1725120" cy="90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500" b="1">
                <a:solidFill>
                  <a:srgbClr val="FFFFFF"/>
                </a:solidFill>
              </a:rPr>
              <a:t>LOAD TRANSFER</a:t>
            </a:r>
          </a:p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500" b="1">
                <a:solidFill>
                  <a:srgbClr val="FFFFFF"/>
                </a:solidFill>
              </a:rPr>
              <a:t>SUPPORT RING</a:t>
            </a:r>
          </a:p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500" b="1">
                <a:solidFill>
                  <a:srgbClr val="FFFFFF"/>
                </a:solidFill>
              </a:rPr>
              <a:t>(INNER HCAL TO</a:t>
            </a:r>
          </a:p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500" b="1">
                <a:solidFill>
                  <a:srgbClr val="FFFFFF"/>
                </a:solidFill>
              </a:rPr>
              <a:t>OUTER HCAL)</a:t>
            </a: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5944320" y="3352673"/>
            <a:ext cx="604800" cy="250586"/>
          </a:xfrm>
          <a:prstGeom prst="line">
            <a:avLst/>
          </a:prstGeom>
          <a:noFill/>
          <a:ln w="1836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6707521" y="3925853"/>
            <a:ext cx="920160" cy="3384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b="1">
                <a:solidFill>
                  <a:srgbClr val="FFFFFF"/>
                </a:solidFill>
              </a:rPr>
              <a:t>PLATE</a:t>
            </a: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H="1">
            <a:off x="6135841" y="4104431"/>
            <a:ext cx="596160" cy="290911"/>
          </a:xfrm>
          <a:prstGeom prst="line">
            <a:avLst/>
          </a:prstGeom>
          <a:noFill/>
          <a:ln w="1836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6888960" y="1964367"/>
            <a:ext cx="1211040" cy="7762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FFFFFF"/>
                </a:solidFill>
              </a:rPr>
              <a:t>INNER</a:t>
            </a:r>
          </a:p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FFFFFF"/>
                </a:solidFill>
              </a:rPr>
              <a:t>HCAL END</a:t>
            </a:r>
          </a:p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FFFFFF"/>
                </a:solidFill>
              </a:rPr>
              <a:t>RING</a:t>
            </a:r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H="1">
            <a:off x="6189120" y="2249516"/>
            <a:ext cx="761760" cy="616385"/>
          </a:xfrm>
          <a:prstGeom prst="line">
            <a:avLst/>
          </a:prstGeom>
          <a:noFill/>
          <a:ln w="1836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6024960" y="1679216"/>
            <a:ext cx="876960" cy="312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FFFFFF"/>
                </a:solidFill>
              </a:rPr>
              <a:t>EMCAL</a:t>
            </a:r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 flipH="1">
            <a:off x="5325120" y="1964366"/>
            <a:ext cx="761760" cy="616385"/>
          </a:xfrm>
          <a:prstGeom prst="line">
            <a:avLst/>
          </a:prstGeom>
          <a:noFill/>
          <a:ln w="1836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1506241" y="1912521"/>
            <a:ext cx="891360" cy="544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FFFFFF"/>
                </a:solidFill>
              </a:rPr>
              <a:t>OUTER</a:t>
            </a:r>
          </a:p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FFFFFF"/>
                </a:solidFill>
              </a:rPr>
              <a:t>HCAL</a:t>
            </a:r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2116800" y="2436736"/>
            <a:ext cx="475200" cy="492532"/>
          </a:xfrm>
          <a:prstGeom prst="line">
            <a:avLst/>
          </a:prstGeom>
          <a:noFill/>
          <a:ln w="1836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6553441" y="6356827"/>
            <a:ext cx="2132640" cy="3643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C1A3707A-F496-4BD7-93F0-6ED114606127}" type="slidenum">
              <a:rPr lang="en-US">
                <a:solidFill>
                  <a:srgbClr val="000000"/>
                </a:solidFill>
                <a:latin typeface="Calibri" charset="0"/>
              </a:rPr>
              <a:pPr>
                <a:tabLst>
                  <a:tab pos="656650" algn="l"/>
                  <a:tab pos="1313299" algn="l"/>
                  <a:tab pos="1969949" algn="l"/>
                </a:tabLst>
              </a:pPr>
              <a:t>21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21563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680" y="983624"/>
            <a:ext cx="7948800" cy="48518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338560" y="295232"/>
            <a:ext cx="4737600" cy="424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1719" rIns="81639" bIns="40820"/>
          <a:lstStyle/>
          <a:p>
            <a:pPr>
              <a:buSzPct val="4500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b="1">
                <a:solidFill>
                  <a:srgbClr val="C500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COMPLETED HCAL INSTALLATION</a:t>
            </a:r>
          </a:p>
        </p:txBody>
      </p:sp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227520" y="159857"/>
            <a:ext cx="8674560" cy="6480680"/>
          </a:xfrm>
          <a:prstGeom prst="roundRect">
            <a:avLst>
              <a:gd name="adj" fmla="val 19"/>
            </a:avLst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6801" y="6029914"/>
            <a:ext cx="2399040" cy="7762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553441" y="6356827"/>
            <a:ext cx="2132640" cy="3643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28DD34EB-A4B7-4578-BA3E-D689B9899BC4}" type="slidenum">
              <a:rPr lang="en-US">
                <a:solidFill>
                  <a:srgbClr val="000000"/>
                </a:solidFill>
                <a:latin typeface="Calibri" charset="0"/>
              </a:rPr>
              <a:pPr>
                <a:tabLst>
                  <a:tab pos="656650" algn="l"/>
                  <a:tab pos="1313299" algn="l"/>
                  <a:tab pos="1969949" algn="l"/>
                </a:tabLst>
              </a:pPr>
              <a:t>22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2490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0"/>
            <a:ext cx="8228160" cy="990824"/>
          </a:xfrm>
          <a:ln/>
        </p:spPr>
        <p:txBody>
          <a:bodyPr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500" b="1"/>
              <a:t>  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41281" y="6270418"/>
            <a:ext cx="2894400" cy="3643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>
                <a:solidFill>
                  <a:srgbClr val="000000"/>
                </a:solidFill>
                <a:latin typeface="Calibri" charset="0"/>
              </a:rPr>
              <a:t>BNL, D. Lynch, R.Ruggiero, A. Gordeev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552000" y="6356827"/>
            <a:ext cx="2132640" cy="3643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806AB095-DB8E-4C01-9B2F-E56F4FDCB5DF}" type="slidenum">
              <a:rPr lang="en-US">
                <a:solidFill>
                  <a:srgbClr val="000000"/>
                </a:solidFill>
                <a:latin typeface="Calibri" charset="0"/>
              </a:rPr>
              <a:pPr>
                <a:tabLst>
                  <a:tab pos="656650" algn="l"/>
                  <a:tab pos="1313299" algn="l"/>
                  <a:tab pos="1969949" algn="l"/>
                </a:tabLst>
              </a:pPr>
              <a:t>23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7600" y="1546723"/>
            <a:ext cx="5667840" cy="36695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7099200" y="3076163"/>
            <a:ext cx="1748160" cy="254907"/>
          </a:xfrm>
          <a:prstGeom prst="rect">
            <a:avLst/>
          </a:prstGeom>
          <a:solidFill>
            <a:srgbClr val="FFFF00"/>
          </a:solidFill>
          <a:ln w="25560">
            <a:solidFill>
              <a:srgbClr val="FFFF00"/>
            </a:solidFill>
            <a:round/>
            <a:headEnd/>
            <a:tailEnd/>
          </a:ln>
          <a:effectLst/>
        </p:spPr>
        <p:txBody>
          <a:bodyPr lIns="81639" tIns="40820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 b="1">
                <a:solidFill>
                  <a:srgbClr val="000000"/>
                </a:solidFill>
                <a:latin typeface="Calibri" charset="0"/>
              </a:rPr>
              <a:t>SUPPORT COLUMNS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921761" y="3287866"/>
            <a:ext cx="1752480" cy="357157"/>
          </a:xfrm>
          <a:prstGeom prst="rect">
            <a:avLst/>
          </a:prstGeom>
          <a:solidFill>
            <a:srgbClr val="FFFF00"/>
          </a:solidFill>
          <a:ln w="25560">
            <a:solidFill>
              <a:srgbClr val="FFFF00"/>
            </a:solidFill>
            <a:round/>
            <a:headEnd/>
            <a:tailEnd/>
          </a:ln>
          <a:effectLst/>
        </p:spPr>
        <p:txBody>
          <a:bodyPr lIns="81639" tIns="40820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 b="1">
                <a:solidFill>
                  <a:srgbClr val="000000"/>
                </a:solidFill>
                <a:latin typeface="Calibri" charset="0"/>
              </a:rPr>
              <a:t>HYDRAULIC  JACKS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7404480" y="1903880"/>
            <a:ext cx="1382400" cy="254907"/>
          </a:xfrm>
          <a:prstGeom prst="rect">
            <a:avLst/>
          </a:prstGeom>
          <a:solidFill>
            <a:srgbClr val="FFFF00"/>
          </a:solidFill>
          <a:ln w="25560">
            <a:solidFill>
              <a:srgbClr val="FFFF00"/>
            </a:solidFill>
            <a:round/>
            <a:headEnd/>
            <a:tailEnd/>
          </a:ln>
          <a:effectLst/>
        </p:spPr>
        <p:txBody>
          <a:bodyPr lIns="81639" tIns="40820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 b="1">
                <a:solidFill>
                  <a:srgbClr val="000000"/>
                </a:solidFill>
                <a:latin typeface="Calibri" charset="0"/>
              </a:rPr>
              <a:t>TOP MODULES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6487200" y="4707855"/>
            <a:ext cx="2118240" cy="254906"/>
          </a:xfrm>
          <a:prstGeom prst="rect">
            <a:avLst/>
          </a:prstGeom>
          <a:solidFill>
            <a:srgbClr val="FFFF00"/>
          </a:solidFill>
          <a:ln w="25560">
            <a:solidFill>
              <a:srgbClr val="FFFF00"/>
            </a:solidFill>
            <a:round/>
            <a:headEnd/>
            <a:tailEnd/>
          </a:ln>
          <a:effectLst/>
        </p:spPr>
        <p:txBody>
          <a:bodyPr lIns="81639" tIns="40820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 b="1">
                <a:solidFill>
                  <a:srgbClr val="000000"/>
                </a:solidFill>
                <a:latin typeface="Calibri" charset="0"/>
              </a:rPr>
              <a:t>BOTTOM MODULES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2885761" y="197301"/>
            <a:ext cx="3512160" cy="424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1719" rIns="81639" bIns="40820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b="1">
                <a:solidFill>
                  <a:srgbClr val="C500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TEMPORARY SUPPORT FOR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b="1">
                <a:solidFill>
                  <a:srgbClr val="C500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TOP MODULE INSTALLATION</a:t>
            </a:r>
          </a:p>
        </p:txBody>
      </p:sp>
      <p:sp>
        <p:nvSpPr>
          <p:cNvPr id="26634" name="AutoShape 10"/>
          <p:cNvSpPr>
            <a:spLocks noChangeArrowheads="1"/>
          </p:cNvSpPr>
          <p:nvPr/>
        </p:nvSpPr>
        <p:spPr bwMode="auto">
          <a:xfrm>
            <a:off x="227520" y="159857"/>
            <a:ext cx="8674560" cy="6480680"/>
          </a:xfrm>
          <a:prstGeom prst="roundRect">
            <a:avLst>
              <a:gd name="adj" fmla="val 19"/>
            </a:avLst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6801" y="6014072"/>
            <a:ext cx="2399040" cy="7762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9520" y="1564004"/>
            <a:ext cx="2551680" cy="20752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2161441" y="4316134"/>
            <a:ext cx="1752480" cy="357157"/>
          </a:xfrm>
          <a:prstGeom prst="rect">
            <a:avLst/>
          </a:prstGeom>
          <a:solidFill>
            <a:srgbClr val="FFFF00"/>
          </a:solidFill>
          <a:ln w="25560">
            <a:solidFill>
              <a:srgbClr val="FFFF00"/>
            </a:solidFill>
            <a:round/>
            <a:headEnd/>
            <a:tailEnd/>
          </a:ln>
          <a:effectLst/>
        </p:spPr>
        <p:txBody>
          <a:bodyPr lIns="81639" tIns="40820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 b="1">
                <a:solidFill>
                  <a:srgbClr val="000000"/>
                </a:solidFill>
                <a:latin typeface="Calibri" charset="0"/>
              </a:rPr>
              <a:t>FRAME SUPPORT</a:t>
            </a:r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 flipV="1">
            <a:off x="3844800" y="4474551"/>
            <a:ext cx="768960" cy="20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4510080" y="3577336"/>
            <a:ext cx="267840" cy="8208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 flipH="1">
            <a:off x="6236640" y="2073818"/>
            <a:ext cx="1186560" cy="18145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 flipH="1" flipV="1">
            <a:off x="6539040" y="2919187"/>
            <a:ext cx="616320" cy="24482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 flipH="1" flipV="1">
            <a:off x="5934241" y="4647368"/>
            <a:ext cx="659520" cy="20162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2151361" y="1114677"/>
            <a:ext cx="5268960" cy="312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b="1">
                <a:solidFill>
                  <a:srgbClr val="000000"/>
                </a:solidFill>
              </a:rPr>
              <a:t>FRAME SUPPORT DEFORMATION IS ONLY 0.02mm</a:t>
            </a: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735840" y="5538822"/>
            <a:ext cx="7672320" cy="286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500">
                <a:solidFill>
                  <a:srgbClr val="FF0000"/>
                </a:solidFill>
              </a:rPr>
              <a:t>DEFORMATION DOES NOT EFFECT LOWER HCAL MODULES INTERNAL STRUCTURE</a:t>
            </a:r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 flipH="1">
            <a:off x="2417761" y="1443032"/>
            <a:ext cx="1765440" cy="56165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889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21"/>
            <a:ext cx="9142560" cy="5331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0"/>
            <a:ext cx="8228160" cy="990824"/>
          </a:xfrm>
          <a:ln/>
        </p:spPr>
        <p:txBody>
          <a:bodyPr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500" b="1"/>
              <a:t>  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44961" y="6063036"/>
            <a:ext cx="2894400" cy="3643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>
                <a:solidFill>
                  <a:srgbClr val="000000"/>
                </a:solidFill>
                <a:latin typeface="Calibri" charset="0"/>
              </a:rPr>
              <a:t>BNL, D. Lynch, R.Ruggiero, A. Gordeev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552000" y="6356827"/>
            <a:ext cx="2132640" cy="3643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fld id="{4783661E-783D-4D2E-9C69-B37312AE3CB2}" type="slidenum">
              <a:rPr lang="en-US">
                <a:solidFill>
                  <a:srgbClr val="000000"/>
                </a:solidFill>
                <a:latin typeface="Calibri" charset="0"/>
              </a:rPr>
              <a:pPr>
                <a:tabLst>
                  <a:tab pos="656650" algn="l"/>
                  <a:tab pos="1313299" algn="l"/>
                  <a:tab pos="1969949" algn="l"/>
                </a:tabLst>
              </a:pPr>
              <a:t>24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071361" y="-1281734"/>
            <a:ext cx="7313760" cy="6826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>
            <a:spAutoFit/>
          </a:bodyPr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 b="1">
                <a:solidFill>
                  <a:srgbClr val="000000"/>
                </a:solidFill>
                <a:latin typeface="Calibri" charset="0"/>
              </a:rPr>
              <a:t> xPHENIX  OUTER H-cal </a:t>
            </a:r>
            <a:br>
              <a:rPr lang="en-US" sz="1300" b="1">
                <a:solidFill>
                  <a:srgbClr val="000000"/>
                </a:solidFill>
                <a:latin typeface="Calibri" charset="0"/>
              </a:rPr>
            </a:br>
            <a:r>
              <a:rPr lang="en-US" sz="1300" b="1">
                <a:solidFill>
                  <a:srgbClr val="000000"/>
                </a:solidFill>
                <a:latin typeface="Calibri" charset="0"/>
              </a:rPr>
              <a:t>MODULE   VERSION. PRELIMINARY STUDY .</a:t>
            </a:r>
            <a:br>
              <a:rPr lang="en-US" sz="1300" b="1">
                <a:solidFill>
                  <a:srgbClr val="000000"/>
                </a:solidFill>
                <a:latin typeface="Calibri" charset="0"/>
              </a:rPr>
            </a:br>
            <a:r>
              <a:rPr lang="en-US" sz="1300" b="1">
                <a:solidFill>
                  <a:srgbClr val="000000"/>
                </a:solidFill>
                <a:latin typeface="Calibri" charset="0"/>
              </a:rPr>
              <a:t>ASSEMBLY POSSIBLE SCENARIO. TEMPORARY SUPPORT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894401" y="266428"/>
            <a:ext cx="3512160" cy="424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1719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b="1">
                <a:solidFill>
                  <a:srgbClr val="C500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INNER HCAL INSTALLATION</a:t>
            </a:r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227520" y="159857"/>
            <a:ext cx="8674560" cy="6480680"/>
          </a:xfrm>
          <a:prstGeom prst="roundRect">
            <a:avLst>
              <a:gd name="adj" fmla="val 19"/>
            </a:avLst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6801" y="6014072"/>
            <a:ext cx="2399040" cy="7762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5614560" y="983624"/>
            <a:ext cx="312192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5188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500" i="1">
                <a:solidFill>
                  <a:srgbClr val="000000"/>
                </a:solidFill>
              </a:rPr>
              <a:t>INNER HCAL MODULE</a:t>
            </a:r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5372640" y="1244290"/>
            <a:ext cx="720000" cy="69127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7480800" y="3454924"/>
            <a:ext cx="312192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5188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500" i="1">
                <a:solidFill>
                  <a:srgbClr val="000000"/>
                </a:solidFill>
              </a:rPr>
              <a:t>I-BEAM</a:t>
            </a:r>
          </a:p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500" i="1">
                <a:solidFill>
                  <a:srgbClr val="000000"/>
                </a:solidFill>
              </a:rPr>
              <a:t>SUPPORT</a:t>
            </a:r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 flipH="1">
            <a:off x="7187040" y="3827922"/>
            <a:ext cx="339840" cy="3197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7169760" y="1942765"/>
            <a:ext cx="312192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5188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500" i="1">
                <a:solidFill>
                  <a:srgbClr val="000000"/>
                </a:solidFill>
              </a:rPr>
              <a:t>SHORT I-BEAM</a:t>
            </a:r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H="1">
            <a:off x="6996961" y="2289841"/>
            <a:ext cx="504000" cy="75175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4707360" y="5623791"/>
            <a:ext cx="312192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5188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500" i="1">
                <a:solidFill>
                  <a:srgbClr val="000000"/>
                </a:solidFill>
              </a:rPr>
              <a:t>C3PO</a:t>
            </a:r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 flipV="1">
            <a:off x="5192640" y="5174464"/>
            <a:ext cx="768960" cy="4781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6755040" y="1294697"/>
            <a:ext cx="312192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5188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500" i="1">
                <a:solidFill>
                  <a:srgbClr val="000000"/>
                </a:solidFill>
              </a:rPr>
              <a:t>INNER HCAL</a:t>
            </a:r>
          </a:p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500" i="1">
                <a:solidFill>
                  <a:srgbClr val="000000"/>
                </a:solidFill>
              </a:rPr>
              <a:t>ASSEMBLY FIXTURE</a:t>
            </a:r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 flipH="1">
            <a:off x="6720481" y="1754105"/>
            <a:ext cx="365760" cy="90729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309600" y="1553924"/>
            <a:ext cx="312192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5188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500" i="1">
                <a:solidFill>
                  <a:srgbClr val="000000"/>
                </a:solidFill>
              </a:rPr>
              <a:t>I-BEAM</a:t>
            </a:r>
          </a:p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500" i="1">
                <a:solidFill>
                  <a:srgbClr val="000000"/>
                </a:solidFill>
              </a:rPr>
              <a:t>SUPPORT</a:t>
            </a:r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>
            <a:off x="682560" y="2039254"/>
            <a:ext cx="423360" cy="8640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 flipH="1">
            <a:off x="4845601" y="3827922"/>
            <a:ext cx="2681280" cy="665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4569120" y="767601"/>
            <a:ext cx="312192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5188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500" i="1">
                <a:solidFill>
                  <a:srgbClr val="000000"/>
                </a:solidFill>
              </a:rPr>
              <a:t>SUPPORT RING</a:t>
            </a:r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 flipH="1">
            <a:off x="7187040" y="3827922"/>
            <a:ext cx="339840" cy="3197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 flipH="1">
            <a:off x="4309920" y="1071473"/>
            <a:ext cx="961920" cy="110603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1709280" y="5348722"/>
            <a:ext cx="312192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5188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500" i="1">
                <a:solidFill>
                  <a:srgbClr val="000000"/>
                </a:solidFill>
              </a:rPr>
              <a:t>I-BEAM EXTENSION</a:t>
            </a:r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 flipV="1">
            <a:off x="2687040" y="2625397"/>
            <a:ext cx="1641600" cy="27334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843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DED1BEE-9E0E-48E9-AA5E-0B9839925B77}" type="datetime1">
              <a:rPr lang="en-US"/>
              <a:pPr/>
              <a:t>7/26/17</a:t>
            </a:fld>
            <a:endParaRPr lang="en-US"/>
          </a:p>
        </p:txBody>
      </p:sp>
      <p:sp>
        <p:nvSpPr>
          <p:cNvPr id="2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699C1C0-0B95-4084-B572-9B56EA328FEB}" type="slidenum">
              <a:rPr lang="en-US"/>
              <a:pPr/>
              <a:t>25</a:t>
            </a:fld>
            <a:endParaRPr lang="en-US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720" y="1093075"/>
            <a:ext cx="7990560" cy="48533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163681" y="332675"/>
            <a:ext cx="4737600" cy="424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1719" rIns="81639" bIns="40820"/>
          <a:lstStyle/>
          <a:p>
            <a:pPr>
              <a:buSzPct val="4500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b="1" dirty="0">
                <a:solidFill>
                  <a:srgbClr val="C500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CUT AWAY VIEW</a:t>
            </a:r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227520" y="159857"/>
            <a:ext cx="8674560" cy="6480680"/>
          </a:xfrm>
          <a:prstGeom prst="roundRect">
            <a:avLst>
              <a:gd name="adj" fmla="val 19"/>
            </a:avLst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6801" y="6028473"/>
            <a:ext cx="2399040" cy="7762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5461921" y="5200387"/>
            <a:ext cx="1465920" cy="3326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lnSpc>
                <a:spcPct val="101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i="1">
                <a:solidFill>
                  <a:srgbClr val="FFFF99"/>
                </a:solidFill>
                <a:latin typeface="Verdana" pitchFamily="32" charset="0"/>
              </a:rPr>
              <a:t>INNER HCAL</a:t>
            </a: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H="1" flipV="1">
            <a:off x="3752641" y="4280130"/>
            <a:ext cx="1726560" cy="1057071"/>
          </a:xfrm>
          <a:prstGeom prst="line">
            <a:avLst/>
          </a:prstGeom>
          <a:noFill/>
          <a:ln w="936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 flipH="1">
            <a:off x="5225761" y="3516850"/>
            <a:ext cx="1696320" cy="849689"/>
          </a:xfrm>
          <a:prstGeom prst="line">
            <a:avLst/>
          </a:prstGeom>
          <a:noFill/>
          <a:ln w="936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grpSp>
        <p:nvGrpSpPr>
          <p:cNvPr id="34824" name="Group 8"/>
          <p:cNvGrpSpPr>
            <a:grpSpLocks/>
          </p:cNvGrpSpPr>
          <p:nvPr/>
        </p:nvGrpSpPr>
        <p:grpSpPr bwMode="auto">
          <a:xfrm>
            <a:off x="5643360" y="1818910"/>
            <a:ext cx="1879200" cy="591902"/>
            <a:chOff x="3919" y="1263"/>
            <a:chExt cx="1305" cy="411"/>
          </a:xfrm>
        </p:grpSpPr>
        <p:sp>
          <p:nvSpPr>
            <p:cNvPr id="34825" name="Line 9"/>
            <p:cNvSpPr>
              <a:spLocks noChangeShapeType="1"/>
            </p:cNvSpPr>
            <p:nvPr/>
          </p:nvSpPr>
          <p:spPr bwMode="auto">
            <a:xfrm flipH="1">
              <a:off x="3952" y="1263"/>
              <a:ext cx="1240" cy="411"/>
            </a:xfrm>
            <a:prstGeom prst="line">
              <a:avLst/>
            </a:prstGeom>
            <a:noFill/>
            <a:ln w="936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826" name="Text Box 10"/>
            <p:cNvSpPr txBox="1">
              <a:spLocks noChangeArrowheads="1"/>
            </p:cNvSpPr>
            <p:nvPr/>
          </p:nvSpPr>
          <p:spPr bwMode="auto">
            <a:xfrm rot="9660000">
              <a:off x="3919" y="1338"/>
              <a:ext cx="1305" cy="2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40" rIns="90000" bIns="45000" anchor="ctr" anchorCtr="1">
              <a:spAutoFit/>
            </a:bodyPr>
            <a:lstStyle/>
            <a:p>
              <a:pPr algn="ctr">
                <a:tabLst>
                  <a:tab pos="0" algn="l"/>
                  <a:tab pos="414726" algn="l"/>
                  <a:tab pos="829452" algn="l"/>
                  <a:tab pos="1244178" algn="l"/>
                  <a:tab pos="1658904" algn="l"/>
                  <a:tab pos="2073631" algn="l"/>
                  <a:tab pos="2488357" algn="l"/>
                  <a:tab pos="2903083" algn="l"/>
                  <a:tab pos="3317809" algn="l"/>
                  <a:tab pos="3732535" algn="l"/>
                  <a:tab pos="4147261" algn="l"/>
                  <a:tab pos="4561987" algn="l"/>
                  <a:tab pos="4976713" algn="l"/>
                  <a:tab pos="5391440" algn="l"/>
                  <a:tab pos="5806166" algn="l"/>
                  <a:tab pos="6220892" algn="l"/>
                  <a:tab pos="6635618" algn="l"/>
                  <a:tab pos="7050344" algn="l"/>
                  <a:tab pos="7465070" algn="l"/>
                  <a:tab pos="7879796" algn="l"/>
                  <a:tab pos="8294522" algn="l"/>
                </a:tabLst>
              </a:pPr>
              <a:r>
                <a:rPr lang="en-US">
                  <a:solidFill>
                    <a:srgbClr val="000000"/>
                  </a:solidFill>
                </a:rPr>
                <a:t> </a:t>
              </a:r>
            </a:p>
          </p:txBody>
        </p:sp>
      </p:grp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6505921" y="3164013"/>
            <a:ext cx="1761120" cy="3326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lnSpc>
                <a:spcPct val="101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i="1">
                <a:solidFill>
                  <a:srgbClr val="FFFF99"/>
                </a:solidFill>
                <a:latin typeface="Verdana" pitchFamily="32" charset="0"/>
              </a:rPr>
              <a:t>SUPPORT RING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6874560" y="1466075"/>
            <a:ext cx="1512000" cy="332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lnSpc>
                <a:spcPct val="101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i="1">
                <a:solidFill>
                  <a:srgbClr val="FFFF99"/>
                </a:solidFill>
                <a:latin typeface="Verdana" pitchFamily="32" charset="0"/>
              </a:rPr>
              <a:t>OUTER HCAL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6732000" y="2322965"/>
            <a:ext cx="1052640" cy="3326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lnSpc>
                <a:spcPct val="101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i="1">
                <a:solidFill>
                  <a:srgbClr val="FFFF99"/>
                </a:solidFill>
                <a:latin typeface="Verdana" pitchFamily="32" charset="0"/>
              </a:rPr>
              <a:t>MAGNET</a:t>
            </a:r>
          </a:p>
        </p:txBody>
      </p:sp>
      <p:grpSp>
        <p:nvGrpSpPr>
          <p:cNvPr id="34830" name="Group 14"/>
          <p:cNvGrpSpPr>
            <a:grpSpLocks/>
          </p:cNvGrpSpPr>
          <p:nvPr/>
        </p:nvGrpSpPr>
        <p:grpSpPr bwMode="auto">
          <a:xfrm>
            <a:off x="3837601" y="2547627"/>
            <a:ext cx="2943360" cy="1065712"/>
            <a:chOff x="2665" y="1769"/>
            <a:chExt cx="2044" cy="740"/>
          </a:xfrm>
        </p:grpSpPr>
        <p:sp>
          <p:nvSpPr>
            <p:cNvPr id="34831" name="Line 15"/>
            <p:cNvSpPr>
              <a:spLocks noChangeShapeType="1"/>
            </p:cNvSpPr>
            <p:nvPr/>
          </p:nvSpPr>
          <p:spPr bwMode="auto">
            <a:xfrm flipH="1">
              <a:off x="2732" y="1769"/>
              <a:ext cx="1907" cy="740"/>
            </a:xfrm>
            <a:prstGeom prst="line">
              <a:avLst/>
            </a:prstGeom>
            <a:noFill/>
            <a:ln w="936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832" name="Text Box 16"/>
            <p:cNvSpPr txBox="1">
              <a:spLocks noChangeArrowheads="1"/>
            </p:cNvSpPr>
            <p:nvPr/>
          </p:nvSpPr>
          <p:spPr bwMode="auto">
            <a:xfrm rot="9540000">
              <a:off x="2665" y="2007"/>
              <a:ext cx="2044" cy="2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40" rIns="90000" bIns="45000" anchor="ctr" anchorCtr="1">
              <a:spAutoFit/>
            </a:bodyPr>
            <a:lstStyle/>
            <a:p>
              <a:pPr algn="ctr">
                <a:tabLst>
                  <a:tab pos="0" algn="l"/>
                  <a:tab pos="414726" algn="l"/>
                  <a:tab pos="829452" algn="l"/>
                  <a:tab pos="1244178" algn="l"/>
                  <a:tab pos="1658904" algn="l"/>
                  <a:tab pos="2073631" algn="l"/>
                  <a:tab pos="2488357" algn="l"/>
                  <a:tab pos="2903083" algn="l"/>
                  <a:tab pos="3317809" algn="l"/>
                  <a:tab pos="3732535" algn="l"/>
                  <a:tab pos="4147261" algn="l"/>
                  <a:tab pos="4561987" algn="l"/>
                  <a:tab pos="4976713" algn="l"/>
                  <a:tab pos="5391440" algn="l"/>
                  <a:tab pos="5806166" algn="l"/>
                  <a:tab pos="6220892" algn="l"/>
                  <a:tab pos="6635618" algn="l"/>
                  <a:tab pos="7050344" algn="l"/>
                  <a:tab pos="7465070" algn="l"/>
                  <a:tab pos="7879796" algn="l"/>
                  <a:tab pos="8294522" algn="l"/>
                </a:tabLst>
              </a:pPr>
              <a:r>
                <a:rPr lang="en-US">
                  <a:solidFill>
                    <a:srgbClr val="000000"/>
                  </a:solidFill>
                </a:rPr>
                <a:t> </a:t>
              </a:r>
            </a:p>
          </p:txBody>
        </p:sp>
      </p:grpSp>
      <p:grpSp>
        <p:nvGrpSpPr>
          <p:cNvPr id="34833" name="Group 17"/>
          <p:cNvGrpSpPr>
            <a:grpSpLocks/>
          </p:cNvGrpSpPr>
          <p:nvPr/>
        </p:nvGrpSpPr>
        <p:grpSpPr bwMode="auto">
          <a:xfrm>
            <a:off x="2471041" y="4821624"/>
            <a:ext cx="835200" cy="499732"/>
            <a:chOff x="1716" y="3348"/>
            <a:chExt cx="580" cy="347"/>
          </a:xfrm>
        </p:grpSpPr>
        <p:sp>
          <p:nvSpPr>
            <p:cNvPr id="34834" name="Line 18"/>
            <p:cNvSpPr>
              <a:spLocks noChangeShapeType="1"/>
            </p:cNvSpPr>
            <p:nvPr/>
          </p:nvSpPr>
          <p:spPr bwMode="auto">
            <a:xfrm flipH="1" flipV="1">
              <a:off x="1772" y="3348"/>
              <a:ext cx="467" cy="347"/>
            </a:xfrm>
            <a:prstGeom prst="line">
              <a:avLst/>
            </a:prstGeom>
            <a:noFill/>
            <a:ln w="936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835" name="Text Box 19"/>
            <p:cNvSpPr txBox="1">
              <a:spLocks noChangeArrowheads="1"/>
            </p:cNvSpPr>
            <p:nvPr/>
          </p:nvSpPr>
          <p:spPr bwMode="auto">
            <a:xfrm rot="12960000">
              <a:off x="1716" y="3392"/>
              <a:ext cx="580" cy="2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40" rIns="90000" bIns="45000" anchor="ctr" anchorCtr="1">
              <a:spAutoFit/>
            </a:bodyPr>
            <a:lstStyle/>
            <a:p>
              <a:pPr algn="ctr">
                <a:tabLst>
                  <a:tab pos="0" algn="l"/>
                  <a:tab pos="414726" algn="l"/>
                  <a:tab pos="829452" algn="l"/>
                  <a:tab pos="1244178" algn="l"/>
                  <a:tab pos="1658904" algn="l"/>
                  <a:tab pos="2073631" algn="l"/>
                  <a:tab pos="2488357" algn="l"/>
                  <a:tab pos="2903083" algn="l"/>
                  <a:tab pos="3317809" algn="l"/>
                  <a:tab pos="3732535" algn="l"/>
                  <a:tab pos="4147261" algn="l"/>
                  <a:tab pos="4561987" algn="l"/>
                  <a:tab pos="4976713" algn="l"/>
                  <a:tab pos="5391440" algn="l"/>
                  <a:tab pos="5806166" algn="l"/>
                  <a:tab pos="6220892" algn="l"/>
                  <a:tab pos="6635618" algn="l"/>
                  <a:tab pos="7050344" algn="l"/>
                  <a:tab pos="7465070" algn="l"/>
                  <a:tab pos="7879796" algn="l"/>
                  <a:tab pos="8294522" algn="l"/>
                </a:tabLst>
              </a:pPr>
              <a:r>
                <a:rPr lang="en-US">
                  <a:solidFill>
                    <a:srgbClr val="000000"/>
                  </a:solidFill>
                </a:rPr>
                <a:t> </a:t>
              </a:r>
            </a:p>
          </p:txBody>
        </p:sp>
      </p:grp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3238560" y="5216228"/>
            <a:ext cx="869760" cy="332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lnSpc>
                <a:spcPct val="101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i="1">
                <a:solidFill>
                  <a:srgbClr val="FFFF99"/>
                </a:solidFill>
                <a:latin typeface="Verdana" pitchFamily="32" charset="0"/>
              </a:rPr>
              <a:t>EMCAL</a:t>
            </a:r>
          </a:p>
        </p:txBody>
      </p:sp>
    </p:spTree>
    <p:extLst>
      <p:ext uri="{BB962C8B-B14F-4D97-AF65-F5344CB8AC3E}">
        <p14:creationId xmlns:p14="http://schemas.microsoft.com/office/powerpoint/2010/main" val="15524062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print"/>
          <a:srcRect l="15013" t="5019" r="15013" b="5019"/>
          <a:stretch>
            <a:fillRect/>
          </a:stretch>
        </p:blipFill>
        <p:spPr bwMode="auto">
          <a:xfrm>
            <a:off x="240480" y="178579"/>
            <a:ext cx="8640000" cy="64216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5842" name="Line 2"/>
          <p:cNvSpPr>
            <a:spLocks noChangeShapeType="1"/>
          </p:cNvSpPr>
          <p:nvPr/>
        </p:nvSpPr>
        <p:spPr bwMode="auto">
          <a:xfrm flipH="1">
            <a:off x="6746401" y="878492"/>
            <a:ext cx="498240" cy="113483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 flipH="1" flipV="1">
            <a:off x="6588001" y="4395341"/>
            <a:ext cx="1084320" cy="10541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 flipV="1">
            <a:off x="5438881" y="4815866"/>
            <a:ext cx="871200" cy="90441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839040" y="5612270"/>
            <a:ext cx="1621440" cy="2361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100">
                <a:solidFill>
                  <a:srgbClr val="000000"/>
                </a:solidFill>
              </a:rPr>
              <a:t>InnerHCAL ENDPLATE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6281280" y="5943504"/>
            <a:ext cx="2312640" cy="2361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100">
                <a:solidFill>
                  <a:srgbClr val="000000"/>
                </a:solidFill>
              </a:rPr>
              <a:t>Inner HCAL SUPPORT END RING</a:t>
            </a:r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 flipH="1" flipV="1">
            <a:off x="6511680" y="5183105"/>
            <a:ext cx="544320" cy="73879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6972480" y="616385"/>
            <a:ext cx="941760" cy="2361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100">
                <a:solidFill>
                  <a:srgbClr val="000000"/>
                </a:solidFill>
              </a:rPr>
              <a:t>L-BRACKET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3981601" y="646628"/>
            <a:ext cx="1218240" cy="2361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100">
                <a:solidFill>
                  <a:srgbClr val="000000"/>
                </a:solidFill>
              </a:rPr>
              <a:t>SUPPORT RING</a:t>
            </a:r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4906081" y="901535"/>
            <a:ext cx="1270080" cy="214150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7475041" y="5492737"/>
            <a:ext cx="1137600" cy="2361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100">
                <a:solidFill>
                  <a:srgbClr val="000000"/>
                </a:solidFill>
              </a:rPr>
              <a:t>SPLICE PLATE</a:t>
            </a:r>
          </a:p>
        </p:txBody>
      </p:sp>
      <p:sp>
        <p:nvSpPr>
          <p:cNvPr id="35852" name="AutoShape 12"/>
          <p:cNvSpPr>
            <a:spLocks noChangeArrowheads="1"/>
          </p:cNvSpPr>
          <p:nvPr/>
        </p:nvSpPr>
        <p:spPr bwMode="auto">
          <a:xfrm>
            <a:off x="227520" y="159857"/>
            <a:ext cx="8674560" cy="6480680"/>
          </a:xfrm>
          <a:prstGeom prst="roundRect">
            <a:avLst>
              <a:gd name="adj" fmla="val 19"/>
            </a:avLst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pic>
        <p:nvPicPr>
          <p:cNvPr id="35853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6801" y="6029914"/>
            <a:ext cx="2399040" cy="7762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2397601" y="122413"/>
            <a:ext cx="4737600" cy="424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1719" rIns="81639" bIns="40820"/>
          <a:lstStyle/>
          <a:p>
            <a:pPr>
              <a:buSzPct val="4500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b="1">
                <a:solidFill>
                  <a:srgbClr val="C500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SUPPORT RING CROSS SECTION</a:t>
            </a:r>
          </a:p>
        </p:txBody>
      </p:sp>
      <p:sp>
        <p:nvSpPr>
          <p:cNvPr id="35855" name="Oval 15"/>
          <p:cNvSpPr>
            <a:spLocks noChangeArrowheads="1"/>
          </p:cNvSpPr>
          <p:nvPr/>
        </p:nvSpPr>
        <p:spPr bwMode="auto">
          <a:xfrm>
            <a:off x="2168641" y="1247171"/>
            <a:ext cx="1069920" cy="1071472"/>
          </a:xfrm>
          <a:prstGeom prst="ellipse">
            <a:avLst/>
          </a:prstGeom>
          <a:noFill/>
          <a:ln w="36720">
            <a:solidFill>
              <a:srgbClr val="FFFF00"/>
            </a:solidFill>
            <a:prstDash val="sysDashDotDot"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579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39EBB8-AEAB-441B-8A03-83FB15B46A51}" type="datetime1">
              <a:rPr lang="en-US"/>
              <a:pPr/>
              <a:t>7/26/17</a:t>
            </a:fld>
            <a:endParaRPr lang="en-US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EA80FA7-C284-4843-B6BB-F226F47C79D0}" type="slidenum">
              <a:rPr lang="en-US"/>
              <a:pPr/>
              <a:t>27</a:t>
            </a:fld>
            <a:endParaRPr lang="en-US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440" y="1025388"/>
            <a:ext cx="8043840" cy="469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465120" y="5859976"/>
            <a:ext cx="1687680" cy="3326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lnSpc>
                <a:spcPct val="101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i="1">
                <a:solidFill>
                  <a:srgbClr val="000000"/>
                </a:solidFill>
                <a:latin typeface="Verdana" pitchFamily="32" charset="0"/>
              </a:rPr>
              <a:t>SiPM PC Board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734561" y="5763486"/>
            <a:ext cx="1414080" cy="332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lnSpc>
                <a:spcPct val="101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i="1">
                <a:solidFill>
                  <a:srgbClr val="000000"/>
                </a:solidFill>
                <a:latin typeface="Verdana" pitchFamily="32" charset="0"/>
              </a:rPr>
              <a:t>SiPM Holder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22560" y="398923"/>
            <a:ext cx="2298240" cy="3326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lnSpc>
                <a:spcPct val="101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i="1">
                <a:solidFill>
                  <a:srgbClr val="000000"/>
                </a:solidFill>
                <a:latin typeface="Verdana" pitchFamily="32" charset="0"/>
              </a:rPr>
              <a:t>TOWER BOARD</a:t>
            </a: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flipV="1">
            <a:off x="1090080" y="3934493"/>
            <a:ext cx="1254240" cy="2034934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 flipH="1" flipV="1">
            <a:off x="2573280" y="3656545"/>
            <a:ext cx="666720" cy="212278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6671520" y="1082994"/>
            <a:ext cx="2298240" cy="332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lnSpc>
                <a:spcPct val="101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i="1">
                <a:solidFill>
                  <a:srgbClr val="FFFF99"/>
                </a:solidFill>
                <a:latin typeface="Verdana" pitchFamily="32" charset="0"/>
              </a:rPr>
              <a:t>PC BOARD</a:t>
            </a: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 flipV="1">
            <a:off x="5274720" y="3535572"/>
            <a:ext cx="1013760" cy="1388306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1674721" y="714315"/>
            <a:ext cx="473760" cy="97642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H="1">
            <a:off x="7067521" y="1419989"/>
            <a:ext cx="50400" cy="1082994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4275361" y="4929638"/>
            <a:ext cx="1775520" cy="3326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lnSpc>
                <a:spcPct val="101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i="1">
                <a:solidFill>
                  <a:srgbClr val="000000"/>
                </a:solidFill>
                <a:latin typeface="Verdana" pitchFamily="32" charset="0"/>
              </a:rPr>
              <a:t>PC Board Brace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6069600" y="5800930"/>
            <a:ext cx="1687680" cy="332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lnSpc>
                <a:spcPct val="101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i="1">
                <a:solidFill>
                  <a:srgbClr val="000000"/>
                </a:solidFill>
                <a:latin typeface="Verdana" pitchFamily="32" charset="0"/>
              </a:rPr>
              <a:t>SiPM PC Board</a:t>
            </a:r>
          </a:p>
        </p:txBody>
      </p:sp>
      <p:grpSp>
        <p:nvGrpSpPr>
          <p:cNvPr id="36877" name="Group 13"/>
          <p:cNvGrpSpPr>
            <a:grpSpLocks/>
          </p:cNvGrpSpPr>
          <p:nvPr/>
        </p:nvGrpSpPr>
        <p:grpSpPr bwMode="auto">
          <a:xfrm>
            <a:off x="6452640" y="4841789"/>
            <a:ext cx="568800" cy="1074353"/>
            <a:chOff x="4481" y="3362"/>
            <a:chExt cx="395" cy="746"/>
          </a:xfrm>
        </p:grpSpPr>
        <p:sp>
          <p:nvSpPr>
            <p:cNvPr id="36878" name="Line 14"/>
            <p:cNvSpPr>
              <a:spLocks noChangeShapeType="1"/>
            </p:cNvSpPr>
            <p:nvPr/>
          </p:nvSpPr>
          <p:spPr bwMode="auto">
            <a:xfrm flipV="1">
              <a:off x="4481" y="3415"/>
              <a:ext cx="395" cy="63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879" name="Text Box 15"/>
            <p:cNvSpPr txBox="1">
              <a:spLocks noChangeArrowheads="1"/>
            </p:cNvSpPr>
            <p:nvPr/>
          </p:nvSpPr>
          <p:spPr bwMode="auto">
            <a:xfrm rot="18120000">
              <a:off x="4305" y="3601"/>
              <a:ext cx="746" cy="2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40" rIns="90000" bIns="45000" anchor="ctr" anchorCtr="1">
              <a:spAutoFit/>
            </a:bodyPr>
            <a:lstStyle/>
            <a:p>
              <a:pPr algn="ctr">
                <a:tabLst>
                  <a:tab pos="0" algn="l"/>
                  <a:tab pos="414726" algn="l"/>
                  <a:tab pos="829452" algn="l"/>
                  <a:tab pos="1244178" algn="l"/>
                  <a:tab pos="1658904" algn="l"/>
                  <a:tab pos="2073631" algn="l"/>
                  <a:tab pos="2488357" algn="l"/>
                  <a:tab pos="2903083" algn="l"/>
                  <a:tab pos="3317809" algn="l"/>
                  <a:tab pos="3732535" algn="l"/>
                  <a:tab pos="4147261" algn="l"/>
                  <a:tab pos="4561987" algn="l"/>
                  <a:tab pos="4976713" algn="l"/>
                  <a:tab pos="5391440" algn="l"/>
                  <a:tab pos="5806166" algn="l"/>
                  <a:tab pos="6220892" algn="l"/>
                  <a:tab pos="6635618" algn="l"/>
                  <a:tab pos="7050344" algn="l"/>
                  <a:tab pos="7465070" algn="l"/>
                  <a:tab pos="7879796" algn="l"/>
                  <a:tab pos="8294522" algn="l"/>
                </a:tabLst>
              </a:pPr>
              <a:r>
                <a:rPr lang="en-US">
                  <a:solidFill>
                    <a:srgbClr val="000000"/>
                  </a:solidFill>
                </a:rPr>
                <a:t> </a:t>
              </a:r>
            </a:p>
          </p:txBody>
        </p:sp>
      </p:grp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3270241" y="264988"/>
            <a:ext cx="4737600" cy="4248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1719" rIns="81639" bIns="40820"/>
          <a:lstStyle/>
          <a:p>
            <a:pPr>
              <a:buSzPct val="4500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b="1">
                <a:solidFill>
                  <a:srgbClr val="C500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HCAL ELECTRONICS &amp; CABLE ROUTING</a:t>
            </a:r>
          </a:p>
        </p:txBody>
      </p:sp>
      <p:sp>
        <p:nvSpPr>
          <p:cNvPr id="36881" name="AutoShape 17"/>
          <p:cNvSpPr>
            <a:spLocks noChangeArrowheads="1"/>
          </p:cNvSpPr>
          <p:nvPr/>
        </p:nvSpPr>
        <p:spPr bwMode="auto">
          <a:xfrm>
            <a:off x="227520" y="159857"/>
            <a:ext cx="8674560" cy="6480680"/>
          </a:xfrm>
          <a:prstGeom prst="roundRect">
            <a:avLst>
              <a:gd name="adj" fmla="val 19"/>
            </a:avLst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pic>
        <p:nvPicPr>
          <p:cNvPr id="36882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6801" y="6014072"/>
            <a:ext cx="2399040" cy="7762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2295429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638BF09-87F3-46C5-98DE-4167AC2BDECE}" type="datetime1">
              <a:rPr lang="en-US"/>
              <a:pPr/>
              <a:t>7/26/17</a:t>
            </a:fld>
            <a:endParaRPr lang="en-US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9AF284-14DB-42ED-A4BD-0F82292AA527}" type="slidenum">
              <a:rPr lang="en-US"/>
              <a:pPr/>
              <a:t>28</a:t>
            </a:fld>
            <a:endParaRPr lang="en-US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 cstate="print"/>
          <a:srcRect l="14998" t="10042" r="19997" b="10042"/>
          <a:stretch>
            <a:fillRect/>
          </a:stretch>
        </p:blipFill>
        <p:spPr bwMode="auto">
          <a:xfrm>
            <a:off x="110880" y="1656174"/>
            <a:ext cx="5954400" cy="43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429280" y="335556"/>
            <a:ext cx="4560480" cy="424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1719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b="1">
                <a:solidFill>
                  <a:srgbClr val="C500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EMCAL MODULES ATTACHED TO INNER HCAL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9520" y="1021068"/>
            <a:ext cx="3729600" cy="22178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7152481" y="954821"/>
            <a:ext cx="156816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5188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</a:rPr>
              <a:t>LINEAR RAILS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7678080" y="1728182"/>
            <a:ext cx="124704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5188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</a:rPr>
              <a:t>CARRIAGE</a:t>
            </a: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H="1">
            <a:off x="6480000" y="1247171"/>
            <a:ext cx="727200" cy="721516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 flipH="1">
            <a:off x="8156160" y="2073818"/>
            <a:ext cx="103680" cy="48101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6" name="AutoShape 8"/>
          <p:cNvSpPr>
            <a:spLocks noChangeArrowheads="1"/>
          </p:cNvSpPr>
          <p:nvPr/>
        </p:nvSpPr>
        <p:spPr bwMode="auto">
          <a:xfrm>
            <a:off x="227520" y="159857"/>
            <a:ext cx="8674560" cy="6480680"/>
          </a:xfrm>
          <a:prstGeom prst="roundRect">
            <a:avLst>
              <a:gd name="adj" fmla="val 19"/>
            </a:avLst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76801" y="6014072"/>
            <a:ext cx="2399040" cy="7762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584844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 l="4979" t="8220" r="2538" b="5013"/>
          <a:stretch>
            <a:fillRect/>
          </a:stretch>
        </p:blipFill>
        <p:spPr bwMode="auto">
          <a:xfrm>
            <a:off x="182881" y="1206847"/>
            <a:ext cx="8775360" cy="49930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8914" name="AutoShape 2"/>
          <p:cNvSpPr>
            <a:spLocks noChangeArrowheads="1"/>
          </p:cNvSpPr>
          <p:nvPr/>
        </p:nvSpPr>
        <p:spPr bwMode="auto">
          <a:xfrm>
            <a:off x="227520" y="159857"/>
            <a:ext cx="8674560" cy="6480680"/>
          </a:xfrm>
          <a:prstGeom prst="roundRect">
            <a:avLst>
              <a:gd name="adj" fmla="val 19"/>
            </a:avLst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6801" y="6029914"/>
            <a:ext cx="2399040" cy="7762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044800" y="362919"/>
            <a:ext cx="4737600" cy="4248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1719" rIns="81639" bIns="40820"/>
          <a:lstStyle/>
          <a:p>
            <a:pPr>
              <a:buSzPct val="4500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b="1">
                <a:solidFill>
                  <a:srgbClr val="C500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SUPPORT RING ATTACHMENTS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080161" y="2253838"/>
            <a:ext cx="1366560" cy="312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b="1">
                <a:solidFill>
                  <a:srgbClr val="FFFFFF"/>
                </a:solidFill>
              </a:rPr>
              <a:t>L-BRACKET</a:t>
            </a:r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4402080" y="2464099"/>
            <a:ext cx="1127520" cy="805044"/>
          </a:xfrm>
          <a:prstGeom prst="line">
            <a:avLst/>
          </a:prstGeom>
          <a:noFill/>
          <a:ln w="1836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462560" y="4635848"/>
            <a:ext cx="1645920" cy="312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b="1">
                <a:solidFill>
                  <a:srgbClr val="FFFFFF"/>
                </a:solidFill>
              </a:rPr>
              <a:t>SPLICE PLATE</a:t>
            </a:r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 flipH="1" flipV="1">
            <a:off x="3808800" y="4101550"/>
            <a:ext cx="678240" cy="633667"/>
          </a:xfrm>
          <a:prstGeom prst="line">
            <a:avLst/>
          </a:prstGeom>
          <a:noFill/>
          <a:ln w="1836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066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0080"/>
                </a:solidFill>
                <a:cs typeface="Arial" pitchFamily="34" charset="0"/>
              </a:rPr>
              <a:t>Aug 2-4, 2017</a:t>
            </a: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mtClean="0">
                <a:solidFill>
                  <a:srgbClr val="000080"/>
                </a:solidFill>
                <a:latin typeface="Calibri" pitchFamily="34" charset="0"/>
              </a:rPr>
              <a:t>sPHENIX Director's Review</a:t>
            </a:r>
            <a:endParaRPr lang="en-US" altLang="en-US">
              <a:solidFill>
                <a:srgbClr val="000080"/>
              </a:solidFill>
              <a:latin typeface="Calibri" pitchFamily="34" charset="0"/>
            </a:endParaRP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8B60DC1-DF8C-4E24-95D7-F7AA864F5546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3</a:t>
            </a:fld>
            <a:endParaRPr lang="en-US" altLang="en-US" sz="120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18436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</a:rPr>
              <a:t>The Subsystem Technical Overview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914400"/>
            <a:ext cx="4758090" cy="3733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867400" y="1219200"/>
            <a:ext cx="2057400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 dirty="0">
                <a:solidFill>
                  <a:srgbClr val="000000"/>
                </a:solidFill>
              </a:rPr>
              <a:t>32 MODULES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300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 dirty="0">
                <a:solidFill>
                  <a:srgbClr val="000000"/>
                </a:solidFill>
              </a:rPr>
              <a:t>INNER RADIUS 1.9m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 dirty="0">
                <a:solidFill>
                  <a:srgbClr val="000000"/>
                </a:solidFill>
              </a:rPr>
              <a:t>OUTER RADIUS 2.6m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300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 dirty="0">
                <a:solidFill>
                  <a:srgbClr val="000000"/>
                </a:solidFill>
              </a:rPr>
              <a:t>10 </a:t>
            </a:r>
            <a:r>
              <a:rPr lang="en-US" sz="1300" dirty="0" smtClean="0">
                <a:solidFill>
                  <a:srgbClr val="000000"/>
                </a:solidFill>
              </a:rPr>
              <a:t>GAPS </a:t>
            </a:r>
            <a:r>
              <a:rPr lang="en-US" sz="1300" dirty="0">
                <a:solidFill>
                  <a:srgbClr val="000000"/>
                </a:solidFill>
              </a:rPr>
              <a:t>of 7mm </a:t>
            </a:r>
            <a:r>
              <a:rPr lang="en-US" sz="1300" dirty="0" err="1">
                <a:solidFill>
                  <a:srgbClr val="000000"/>
                </a:solidFill>
              </a:rPr>
              <a:t>Scint</a:t>
            </a:r>
            <a:r>
              <a:rPr lang="en-US" sz="1300" dirty="0">
                <a:solidFill>
                  <a:srgbClr val="000000"/>
                </a:solidFill>
              </a:rPr>
              <a:t> Tiles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 dirty="0" smtClean="0">
                <a:solidFill>
                  <a:srgbClr val="000000"/>
                </a:solidFill>
              </a:rPr>
              <a:t>24 </a:t>
            </a:r>
            <a:r>
              <a:rPr lang="en-US" sz="1300" dirty="0">
                <a:solidFill>
                  <a:srgbClr val="000000"/>
                </a:solidFill>
              </a:rPr>
              <a:t>Tiles in each row.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300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 dirty="0">
                <a:solidFill>
                  <a:srgbClr val="000000"/>
                </a:solidFill>
              </a:rPr>
              <a:t>~26.1mm - ~42.4mm 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 dirty="0">
                <a:solidFill>
                  <a:srgbClr val="000000"/>
                </a:solidFill>
              </a:rPr>
              <a:t>Tapered 1006 Steel Plates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3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/>
          </p:cNvSpPr>
          <p:nvPr>
            <p:ph type="title"/>
          </p:nvPr>
        </p:nvSpPr>
        <p:spPr/>
        <p:txBody>
          <a:bodyPr lIns="38100" tIns="38100" rIns="38100" bIns="38100"/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OUTER HCAL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SECTOR- LOWER</a:t>
            </a:r>
            <a:r>
              <a:rPr lang="en-US" altLang="en-US" sz="3600" dirty="0" smtClean="0">
                <a:solidFill>
                  <a:srgbClr val="660066"/>
                </a:solidFill>
              </a:rPr>
              <a:t> 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0ADE29B-4D89-4838-B42B-E0BEB29A257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Aug 2-4, 2017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8042060" cy="46894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" name="Line 5"/>
          <p:cNvSpPr>
            <a:spLocks noChangeShapeType="1"/>
          </p:cNvSpPr>
          <p:nvPr/>
        </p:nvSpPr>
        <p:spPr bwMode="auto">
          <a:xfrm flipH="1">
            <a:off x="5562600" y="1855788"/>
            <a:ext cx="1116013" cy="187801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1722438" y="1647824"/>
            <a:ext cx="106362" cy="86677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H="1" flipV="1">
            <a:off x="8077200" y="4953000"/>
            <a:ext cx="228600" cy="11430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flipV="1">
            <a:off x="3586163" y="5140325"/>
            <a:ext cx="1109662" cy="76835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7696200" y="2590800"/>
            <a:ext cx="609600" cy="220980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538163" y="1168400"/>
            <a:ext cx="25336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lnSpc>
                <a:spcPct val="101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i="1" dirty="0">
                <a:solidFill>
                  <a:srgbClr val="000000"/>
                </a:solidFill>
                <a:latin typeface="Verdana" pitchFamily="32" charset="0"/>
              </a:rPr>
              <a:t>SUPPORT ENDPLATE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5638800" y="6096000"/>
            <a:ext cx="2282825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lnSpc>
                <a:spcPct val="101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i="1" dirty="0">
                <a:solidFill>
                  <a:srgbClr val="000000"/>
                </a:solidFill>
                <a:latin typeface="Verdana" pitchFamily="32" charset="0"/>
              </a:rPr>
              <a:t>LIFTING/ROTATING TRUNION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6659563" y="1376363"/>
            <a:ext cx="2233612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lnSpc>
                <a:spcPct val="101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i="1">
                <a:solidFill>
                  <a:srgbClr val="000000"/>
                </a:solidFill>
                <a:latin typeface="Verdana" pitchFamily="32" charset="0"/>
              </a:rPr>
              <a:t>MAGNET STEAL</a:t>
            </a:r>
          </a:p>
          <a:p>
            <a:pPr>
              <a:lnSpc>
                <a:spcPct val="101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i="1">
                <a:solidFill>
                  <a:srgbClr val="000000"/>
                </a:solidFill>
                <a:latin typeface="Verdana" pitchFamily="32" charset="0"/>
              </a:rPr>
              <a:t>ABSORBER PLATE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2133600" y="5791200"/>
            <a:ext cx="1550988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algn="ctr">
              <a:lnSpc>
                <a:spcPct val="101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i="1" dirty="0">
                <a:solidFill>
                  <a:srgbClr val="000000"/>
                </a:solidFill>
                <a:latin typeface="Verdana" pitchFamily="32" charset="0"/>
              </a:rPr>
              <a:t>MAGNET </a:t>
            </a:r>
            <a:r>
              <a:rPr lang="en-US" sz="1600" i="1" dirty="0" smtClean="0">
                <a:solidFill>
                  <a:srgbClr val="000000"/>
                </a:solidFill>
                <a:latin typeface="Verdana" pitchFamily="32" charset="0"/>
              </a:rPr>
              <a:t>STEEL</a:t>
            </a:r>
            <a:endParaRPr lang="en-US" sz="1600" i="1" dirty="0">
              <a:solidFill>
                <a:srgbClr val="000000"/>
              </a:solidFill>
              <a:latin typeface="Verdana" pitchFamily="32" charset="0"/>
            </a:endParaRPr>
          </a:p>
          <a:p>
            <a:pPr algn="ctr">
              <a:lnSpc>
                <a:spcPct val="101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i="1" dirty="0">
                <a:solidFill>
                  <a:srgbClr val="000000"/>
                </a:solidFill>
                <a:latin typeface="Verdana" pitchFamily="32" charset="0"/>
              </a:rPr>
              <a:t>HALF PLATE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7086600" y="2209800"/>
            <a:ext cx="178752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lnSpc>
                <a:spcPct val="101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i="1" dirty="0">
                <a:solidFill>
                  <a:srgbClr val="000000"/>
                </a:solidFill>
                <a:latin typeface="Verdana" pitchFamily="32" charset="0"/>
              </a:rPr>
              <a:t>SPLICE PLATE</a:t>
            </a:r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 flipH="1" flipV="1">
            <a:off x="5867400" y="3886200"/>
            <a:ext cx="950913" cy="14986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6013450" y="5426075"/>
            <a:ext cx="178752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algn="ctr">
              <a:lnSpc>
                <a:spcPct val="101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i="1">
                <a:solidFill>
                  <a:srgbClr val="000000"/>
                </a:solidFill>
                <a:latin typeface="Verdana" pitchFamily="32" charset="0"/>
              </a:rPr>
              <a:t>SUPPORT RING</a:t>
            </a:r>
          </a:p>
          <a:p>
            <a:pPr algn="ctr">
              <a:lnSpc>
                <a:spcPct val="101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i="1">
                <a:solidFill>
                  <a:srgbClr val="000000"/>
                </a:solidFill>
                <a:latin typeface="Verdana" pitchFamily="32" charset="0"/>
              </a:rPr>
              <a:t>BRACKET LOCATION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 b="15062"/>
          <a:stretch>
            <a:fillRect/>
          </a:stretch>
        </p:blipFill>
        <p:spPr bwMode="auto">
          <a:xfrm>
            <a:off x="385763" y="2101850"/>
            <a:ext cx="6700837" cy="33290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50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63A1899-4701-42E6-8733-94F76ABA496D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5</a:t>
            </a:fld>
            <a:endParaRPr lang="en-US" altLang="en-US" sz="120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4800" b="1" dirty="0">
                <a:solidFill>
                  <a:srgbClr val="C500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OUTER HCAL </a:t>
            </a:r>
            <a:r>
              <a:rPr lang="en-US" sz="4800" b="1" dirty="0" smtClean="0">
                <a:solidFill>
                  <a:srgbClr val="C500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MODULE</a:t>
            </a:r>
            <a:endParaRPr lang="en-US" altLang="en-US" sz="480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150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Aug 2-4,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86575" y="3367088"/>
            <a:ext cx="2027238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lnSpc>
                <a:spcPct val="101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i="1">
                <a:solidFill>
                  <a:srgbClr val="000000"/>
                </a:solidFill>
                <a:latin typeface="Verdana" pitchFamily="32" charset="0"/>
              </a:rPr>
              <a:t>SUPPORT COMB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H="1">
            <a:off x="6524625" y="3743325"/>
            <a:ext cx="601663" cy="60642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89438" y="1401763"/>
            <a:ext cx="1325562" cy="60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6.3m LG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13.5 TONS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>
            <a:off x="2286000" y="2667000"/>
            <a:ext cx="142240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962400" y="2286000"/>
            <a:ext cx="367347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i="1" dirty="0">
                <a:solidFill>
                  <a:srgbClr val="000000"/>
                </a:solidFill>
              </a:rPr>
              <a:t>LIGHT TIGHT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i="1" dirty="0">
                <a:solidFill>
                  <a:srgbClr val="000000"/>
                </a:solidFill>
              </a:rPr>
              <a:t>COVERS/PROTECTOR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i="1" dirty="0">
                <a:solidFill>
                  <a:srgbClr val="000000"/>
                </a:solidFill>
              </a:rPr>
              <a:t>INSTALLED BEFORE INSTALLATION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114550" y="1395413"/>
            <a:ext cx="2027238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lnSpc>
                <a:spcPct val="101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i="1">
                <a:solidFill>
                  <a:srgbClr val="000000"/>
                </a:solidFill>
                <a:latin typeface="Verdana" pitchFamily="32" charset="0"/>
              </a:rPr>
              <a:t>COMPLETED MODULE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905000" y="5562600"/>
            <a:ext cx="3835400" cy="344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</a:rPr>
              <a:t>READY FOR INSTALLATION IN IR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"/>
          <p:cNvSpPr>
            <a:spLocks noGrp="1"/>
          </p:cNvSpPr>
          <p:nvPr>
            <p:ph type="title"/>
          </p:nvPr>
        </p:nvSpPr>
        <p:spPr>
          <a:xfrm>
            <a:off x="533400" y="25400"/>
            <a:ext cx="7467600" cy="906462"/>
          </a:xfrm>
        </p:spPr>
        <p:txBody>
          <a:bodyPr/>
          <a:lstStyle/>
          <a:p>
            <a:r>
              <a:rPr lang="en-US" sz="3200" b="1" dirty="0">
                <a:solidFill>
                  <a:srgbClr val="660066"/>
                </a:solidFill>
                <a:latin typeface="Times New Roman"/>
                <a:cs typeface="Times New Roman"/>
              </a:rPr>
              <a:t>OUTER HCAL HANDLING </a:t>
            </a:r>
            <a:r>
              <a:rPr lang="en-US" sz="3200" b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FIXTURES</a:t>
            </a:r>
            <a:endParaRPr lang="en-US" altLang="en-US" sz="320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4579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  <a:cs typeface="Arial" pitchFamily="34" charset="0"/>
              </a:rPr>
              <a:t>Aug 2-4,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/>
          </a:p>
        </p:txBody>
      </p:sp>
      <p:sp>
        <p:nvSpPr>
          <p:cNvPr id="2458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912985E-5FF1-4BE4-8A02-6C894F614A5E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4" t="14371" r="16530" b="5846"/>
          <a:stretch/>
        </p:blipFill>
        <p:spPr bwMode="auto">
          <a:xfrm>
            <a:off x="609600" y="990600"/>
            <a:ext cx="369726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0" y="914400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OUTER HCAL SECTOR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1295400"/>
            <a:ext cx="174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LIFTING FIXTURE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10200" y="1600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SECTOR ROTATION ATTACHMENT (WORM GEAR)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91200" y="25908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HOLDING FIXTURE (BASE STAND)</a:t>
            </a:r>
            <a:endParaRPr lang="en-US" dirty="0"/>
          </a:p>
        </p:txBody>
      </p:sp>
      <p:cxnSp>
        <p:nvCxnSpPr>
          <p:cNvPr id="9" name="Straight Arrow Connector 8"/>
          <p:cNvCxnSpPr>
            <a:stCxn id="3" idx="1"/>
          </p:cNvCxnSpPr>
          <p:nvPr/>
        </p:nvCxnSpPr>
        <p:spPr>
          <a:xfrm flipH="1">
            <a:off x="3048000" y="1099066"/>
            <a:ext cx="2286000" cy="545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1"/>
          </p:cNvCxnSpPr>
          <p:nvPr/>
        </p:nvCxnSpPr>
        <p:spPr>
          <a:xfrm flipH="1">
            <a:off x="3124200" y="1480066"/>
            <a:ext cx="2667000" cy="501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1"/>
          </p:cNvCxnSpPr>
          <p:nvPr/>
        </p:nvCxnSpPr>
        <p:spPr>
          <a:xfrm flipH="1">
            <a:off x="3048000" y="2061865"/>
            <a:ext cx="2362200" cy="224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1"/>
          </p:cNvCxnSpPr>
          <p:nvPr/>
        </p:nvCxnSpPr>
        <p:spPr>
          <a:xfrm flipH="1" flipV="1">
            <a:off x="3200400" y="2819400"/>
            <a:ext cx="2590800" cy="945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4" t="16912" r="15335" b="11912"/>
          <a:stretch/>
        </p:blipFill>
        <p:spPr bwMode="auto">
          <a:xfrm>
            <a:off x="4038600" y="3200400"/>
            <a:ext cx="3962400" cy="332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362200" y="48768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CLOSER VIEW OF LIFTING FIXTURE WITH ROTATION GEARS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6096000" cy="728662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>
                <a:solidFill>
                  <a:srgbClr val="C500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1ST HCAL MODULE INSTALLATION</a:t>
            </a:r>
          </a:p>
        </p:txBody>
      </p:sp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Aug 2-4,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9F55E2A-43DB-4A71-95DB-04AFD0018DCD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 l="5019" r="10037"/>
          <a:stretch>
            <a:fillRect/>
          </a:stretch>
        </p:blipFill>
        <p:spPr bwMode="auto">
          <a:xfrm>
            <a:off x="3505200" y="2743200"/>
            <a:ext cx="5327650" cy="3709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4343400" y="1371600"/>
            <a:ext cx="3200400" cy="2057400"/>
            <a:chOff x="2952" y="524"/>
            <a:chExt cx="2763" cy="1704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r="9949"/>
            <a:stretch>
              <a:fillRect/>
            </a:stretch>
          </p:blipFill>
          <p:spPr bwMode="auto">
            <a:xfrm>
              <a:off x="2996" y="565"/>
              <a:ext cx="2649" cy="162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9" name="Freeform 4"/>
            <p:cNvSpPr>
              <a:spLocks noChangeArrowheads="1"/>
            </p:cNvSpPr>
            <p:nvPr/>
          </p:nvSpPr>
          <p:spPr bwMode="auto">
            <a:xfrm>
              <a:off x="2952" y="524"/>
              <a:ext cx="2763" cy="1704"/>
            </a:xfrm>
            <a:custGeom>
              <a:avLst/>
              <a:gdLst/>
              <a:ahLst/>
              <a:cxnLst>
                <a:cxn ang="0">
                  <a:pos x="0" y="7523"/>
                </a:cxn>
                <a:cxn ang="0">
                  <a:pos x="0" y="0"/>
                </a:cxn>
                <a:cxn ang="0">
                  <a:pos x="12194" y="0"/>
                </a:cxn>
                <a:cxn ang="0">
                  <a:pos x="12194" y="7523"/>
                </a:cxn>
                <a:cxn ang="0">
                  <a:pos x="0" y="7523"/>
                </a:cxn>
                <a:cxn ang="0">
                  <a:pos x="6063" y="7293"/>
                </a:cxn>
                <a:cxn ang="0">
                  <a:pos x="3250" y="6818"/>
                </a:cxn>
                <a:cxn ang="0">
                  <a:pos x="1191" y="5522"/>
                </a:cxn>
                <a:cxn ang="0">
                  <a:pos x="437" y="3750"/>
                </a:cxn>
                <a:cxn ang="0">
                  <a:pos x="1191" y="1979"/>
                </a:cxn>
                <a:cxn ang="0">
                  <a:pos x="3250" y="682"/>
                </a:cxn>
                <a:cxn ang="0">
                  <a:pos x="6062" y="207"/>
                </a:cxn>
                <a:cxn ang="0">
                  <a:pos x="8875" y="682"/>
                </a:cxn>
                <a:cxn ang="0">
                  <a:pos x="10934" y="1978"/>
                </a:cxn>
                <a:cxn ang="0">
                  <a:pos x="11688" y="3750"/>
                </a:cxn>
                <a:cxn ang="0">
                  <a:pos x="10934" y="5521"/>
                </a:cxn>
                <a:cxn ang="0">
                  <a:pos x="8875" y="6818"/>
                </a:cxn>
                <a:cxn ang="0">
                  <a:pos x="6063" y="7293"/>
                </a:cxn>
              </a:cxnLst>
              <a:rect l="0" t="0" r="r" b="b"/>
              <a:pathLst>
                <a:path w="12195" h="7524">
                  <a:moveTo>
                    <a:pt x="0" y="7523"/>
                  </a:moveTo>
                  <a:lnTo>
                    <a:pt x="0" y="0"/>
                  </a:lnTo>
                  <a:lnTo>
                    <a:pt x="12194" y="0"/>
                  </a:lnTo>
                  <a:lnTo>
                    <a:pt x="12194" y="7523"/>
                  </a:lnTo>
                  <a:lnTo>
                    <a:pt x="0" y="7523"/>
                  </a:lnTo>
                  <a:close/>
                  <a:moveTo>
                    <a:pt x="6063" y="7293"/>
                  </a:moveTo>
                  <a:cubicBezTo>
                    <a:pt x="5027" y="7293"/>
                    <a:pt x="4147" y="7144"/>
                    <a:pt x="3250" y="6818"/>
                  </a:cubicBezTo>
                  <a:cubicBezTo>
                    <a:pt x="2353" y="6492"/>
                    <a:pt x="1708" y="6086"/>
                    <a:pt x="1191" y="5522"/>
                  </a:cubicBezTo>
                  <a:cubicBezTo>
                    <a:pt x="673" y="4957"/>
                    <a:pt x="437" y="4402"/>
                    <a:pt x="437" y="3750"/>
                  </a:cubicBezTo>
                  <a:cubicBezTo>
                    <a:pt x="437" y="3098"/>
                    <a:pt x="673" y="2543"/>
                    <a:pt x="1191" y="1979"/>
                  </a:cubicBezTo>
                  <a:cubicBezTo>
                    <a:pt x="1708" y="1414"/>
                    <a:pt x="2353" y="1008"/>
                    <a:pt x="3250" y="682"/>
                  </a:cubicBezTo>
                  <a:cubicBezTo>
                    <a:pt x="4147" y="356"/>
                    <a:pt x="5027" y="207"/>
                    <a:pt x="6062" y="207"/>
                  </a:cubicBezTo>
                  <a:cubicBezTo>
                    <a:pt x="7098" y="207"/>
                    <a:pt x="7978" y="356"/>
                    <a:pt x="8875" y="682"/>
                  </a:cubicBezTo>
                  <a:cubicBezTo>
                    <a:pt x="9772" y="1008"/>
                    <a:pt x="10417" y="1414"/>
                    <a:pt x="10934" y="1978"/>
                  </a:cubicBezTo>
                  <a:cubicBezTo>
                    <a:pt x="11452" y="2543"/>
                    <a:pt x="11688" y="3098"/>
                    <a:pt x="11688" y="3750"/>
                  </a:cubicBezTo>
                  <a:cubicBezTo>
                    <a:pt x="11688" y="4402"/>
                    <a:pt x="11452" y="4957"/>
                    <a:pt x="10934" y="5521"/>
                  </a:cubicBezTo>
                  <a:cubicBezTo>
                    <a:pt x="10417" y="6086"/>
                    <a:pt x="9772" y="6492"/>
                    <a:pt x="8875" y="6818"/>
                  </a:cubicBezTo>
                  <a:cubicBezTo>
                    <a:pt x="7978" y="7144"/>
                    <a:pt x="7098" y="7293"/>
                    <a:pt x="6063" y="7293"/>
                  </a:cubicBez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33387" y="1444625"/>
            <a:ext cx="8686800" cy="806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i="1">
                <a:solidFill>
                  <a:srgbClr val="000000"/>
                </a:solidFill>
              </a:rPr>
              <a:t>1ST MODULE SHIMMED/SURVEYED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i="1">
                <a:solidFill>
                  <a:srgbClr val="000000"/>
                </a:solidFill>
              </a:rPr>
              <a:t>AND KEYED IN PLACE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3200400" y="1828801"/>
            <a:ext cx="2819400" cy="9906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3733800" y="2438400"/>
            <a:ext cx="1828800" cy="5334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698750" y="2247900"/>
            <a:ext cx="1449387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i="1">
                <a:solidFill>
                  <a:srgbClr val="000000"/>
                </a:solidFill>
              </a:rPr>
              <a:t>SHIM HERE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63537" y="1004887"/>
            <a:ext cx="3441700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i="1">
                <a:solidFill>
                  <a:srgbClr val="000000"/>
                </a:solidFill>
              </a:rPr>
              <a:t>LIFTING/ROTATING  TRUNION</a:t>
            </a: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3443287" y="1185862"/>
            <a:ext cx="2424113" cy="94773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7620000" y="685800"/>
            <a:ext cx="1417637" cy="858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i="1" dirty="0">
                <a:solidFill>
                  <a:srgbClr val="000000"/>
                </a:solidFill>
              </a:rPr>
              <a:t>PINNED TO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i="1" dirty="0">
                <a:solidFill>
                  <a:srgbClr val="000000"/>
                </a:solidFill>
              </a:rPr>
              <a:t>NEXT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i="1" dirty="0">
                <a:solidFill>
                  <a:srgbClr val="000000"/>
                </a:solidFill>
              </a:rPr>
              <a:t>MODULE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7924800" y="2971800"/>
            <a:ext cx="1454150" cy="858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i="1" dirty="0">
                <a:solidFill>
                  <a:srgbClr val="000000"/>
                </a:solidFill>
              </a:rPr>
              <a:t>BOLTED TO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i="1" dirty="0">
                <a:solidFill>
                  <a:srgbClr val="000000"/>
                </a:solidFill>
              </a:rPr>
              <a:t>CRADLE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i="1" dirty="0">
                <a:solidFill>
                  <a:srgbClr val="000000"/>
                </a:solidFill>
              </a:rPr>
              <a:t>ONE SIDE</a:t>
            </a:r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 flipH="1" flipV="1">
            <a:off x="6553198" y="2819398"/>
            <a:ext cx="1295402" cy="38100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H="1">
            <a:off x="6324599" y="1295400"/>
            <a:ext cx="1066800" cy="4953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7696200" y="1524000"/>
            <a:ext cx="1766887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i="1" dirty="0">
                <a:solidFill>
                  <a:srgbClr val="000000"/>
                </a:solidFill>
              </a:rPr>
              <a:t>BOLTED TO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i="1" dirty="0">
                <a:solidFill>
                  <a:srgbClr val="000000"/>
                </a:solidFill>
              </a:rPr>
              <a:t>ENDPLATES</a:t>
            </a:r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 flipH="1">
            <a:off x="6324600" y="1981200"/>
            <a:ext cx="1371600" cy="5334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5867400" y="6096000"/>
            <a:ext cx="3441700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i="1" dirty="0" smtClean="0">
                <a:solidFill>
                  <a:srgbClr val="000000"/>
                </a:solidFill>
              </a:rPr>
              <a:t>CRADLE CARRIAGE WELDMENT</a:t>
            </a:r>
            <a:endParaRPr lang="en-US" sz="1600" i="1" dirty="0">
              <a:solidFill>
                <a:srgbClr val="000000"/>
              </a:solidFill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flipH="1" flipV="1">
            <a:off x="6432550" y="5667375"/>
            <a:ext cx="730250" cy="428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381000" y="2971800"/>
            <a:ext cx="3441700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i="1" dirty="0">
                <a:solidFill>
                  <a:srgbClr val="FF0000"/>
                </a:solidFill>
              </a:rPr>
              <a:t>OUTER HCAL SERVES AS THE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i="1" dirty="0">
                <a:solidFill>
                  <a:srgbClr val="FF0000"/>
                </a:solidFill>
              </a:rPr>
              <a:t>SUPPORT STRUCTURE FOR THE DETECTOR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i="1" dirty="0">
                <a:solidFill>
                  <a:srgbClr val="FF0000"/>
                </a:solidFill>
              </a:rPr>
              <a:t>AND MAGNET FLUX RETURN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0AC9DE8-C407-4789-A3B0-CCF044CC2A0C}" type="slidenum">
              <a:rPr lang="en-US" altLang="en-US" sz="1200">
                <a:solidFill>
                  <a:srgbClr val="000080"/>
                </a:solidFill>
              </a:rPr>
              <a:pPr eaLnBrk="1" hangingPunct="1"/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4343400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/>
          </a:p>
        </p:txBody>
      </p:sp>
      <p:sp>
        <p:nvSpPr>
          <p:cNvPr id="29703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Aug 2-4, 2017</a:t>
            </a:r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68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80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600" b="1" dirty="0">
                <a:solidFill>
                  <a:srgbClr val="C500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OUTER HCAL LOWER HALF INSTALLATION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25" y="1066800"/>
            <a:ext cx="5133975" cy="306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505200"/>
            <a:ext cx="3581400" cy="27555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683250" y="2295525"/>
            <a:ext cx="2809875" cy="344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i="1">
                <a:solidFill>
                  <a:srgbClr val="000000"/>
                </a:solidFill>
              </a:rPr>
              <a:t>ACCESS SCAFFOLDING</a:t>
            </a: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H="1">
            <a:off x="5943600" y="2667000"/>
            <a:ext cx="685800" cy="990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6629400" y="2667001"/>
            <a:ext cx="1219200" cy="1676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75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0AC9DE8-C407-4789-A3B0-CCF044CC2A0C}" type="slidenum">
              <a:rPr lang="en-US" altLang="en-US" sz="1200">
                <a:solidFill>
                  <a:srgbClr val="000080"/>
                </a:solidFill>
              </a:rPr>
              <a:pPr eaLnBrk="1" hangingPunct="1"/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5715000" cy="868363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rgbClr val="C500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 MAGNET </a:t>
            </a:r>
            <a:r>
              <a:rPr lang="en-US" sz="3600" b="1" dirty="0" smtClean="0">
                <a:solidFill>
                  <a:srgbClr val="C500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INSTALLATION</a:t>
            </a:r>
            <a:endParaRPr lang="en-US" altLang="en-US" sz="3600" dirty="0" smtClean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4343400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/>
          </a:p>
        </p:txBody>
      </p:sp>
      <p:sp>
        <p:nvSpPr>
          <p:cNvPr id="29703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Aug 2-4, 2017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048000"/>
            <a:ext cx="5456238" cy="303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562600" y="2362200"/>
            <a:ext cx="2575099" cy="4284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i="1" dirty="0" smtClean="0">
                <a:solidFill>
                  <a:srgbClr val="000000"/>
                </a:solidFill>
              </a:rPr>
              <a:t>MAGNET </a:t>
            </a:r>
            <a:r>
              <a:rPr lang="en-US" i="1" dirty="0">
                <a:solidFill>
                  <a:srgbClr val="000000"/>
                </a:solidFill>
              </a:rPr>
              <a:t>IS SUPPORTED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i="1" dirty="0">
                <a:solidFill>
                  <a:srgbClr val="000000"/>
                </a:solidFill>
              </a:rPr>
              <a:t>BY THE OUTER HCAL</a:t>
            </a: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>
            <a:off x="6180138" y="3009899"/>
            <a:ext cx="517325" cy="112202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463" y="1152525"/>
            <a:ext cx="3472733" cy="18669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65975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11338</TotalTime>
  <Words>1008</Words>
  <Application>Microsoft Macintosh PowerPoint</Application>
  <PresentationFormat>On-screen Show (4:3)</PresentationFormat>
  <Paragraphs>299</Paragraphs>
  <Slides>29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sPHENIX Director’s Review </vt:lpstr>
      <vt:lpstr>sPHENIX OUTER HCAL Description</vt:lpstr>
      <vt:lpstr>The Subsystem Technical Overview</vt:lpstr>
      <vt:lpstr>OUTER HCAL SECTOR- LOWER </vt:lpstr>
      <vt:lpstr>OUTER HCAL MODULE</vt:lpstr>
      <vt:lpstr>OUTER HCAL HANDLING FIXTURES</vt:lpstr>
      <vt:lpstr>1ST HCAL MODULE INSTALLATION</vt:lpstr>
      <vt:lpstr>OUTER HCAL LOWER HALF INSTALLATION</vt:lpstr>
      <vt:lpstr>SC MAGNET INSTALLATION</vt:lpstr>
      <vt:lpstr>OUTER HCAL SECTOR ANALASYS</vt:lpstr>
      <vt:lpstr>~180 deg OUTER HCAL ASSEMBLED</vt:lpstr>
      <vt:lpstr>ASSEMBLE UPPER QUADRANT</vt:lpstr>
      <vt:lpstr>ASSEMBLY DEFORMATION</vt:lpstr>
      <vt:lpstr>ASSEMBLY DEFORMATION</vt:lpstr>
      <vt:lpstr>TEMPORARY SUPPORT FOR TOP SECTOR INSTALLATION</vt:lpstr>
      <vt:lpstr>COMPLETED ASSEMBLY ANALYSYS</vt:lpstr>
      <vt:lpstr>Status and Highlights</vt:lpstr>
      <vt:lpstr>Summary</vt:lpstr>
      <vt:lpstr>Back Up</vt:lpstr>
      <vt:lpstr>PowerPoint Presentation</vt:lpstr>
      <vt:lpstr>PowerPoint Presentation</vt:lpstr>
      <vt:lpstr>PowerPoint Presentation</vt:lpstr>
      <vt:lpstr>  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Labor Distribution Sorted by FY and Job Category</dc:title>
  <dc:creator>EdwardOBrien</dc:creator>
  <cp:lastModifiedBy>Don Lynch</cp:lastModifiedBy>
  <cp:revision>114</cp:revision>
  <cp:lastPrinted>2015-10-28T19:08:40Z</cp:lastPrinted>
  <dcterms:created xsi:type="dcterms:W3CDTF">2015-10-24T00:32:43Z</dcterms:created>
  <dcterms:modified xsi:type="dcterms:W3CDTF">2017-07-26T20:19:06Z</dcterms:modified>
</cp:coreProperties>
</file>