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5" r:id="rId2"/>
    <p:sldId id="302" r:id="rId3"/>
    <p:sldId id="304" r:id="rId4"/>
    <p:sldId id="306" r:id="rId5"/>
    <p:sldId id="303" r:id="rId6"/>
    <p:sldId id="294" r:id="rId7"/>
    <p:sldId id="298" r:id="rId8"/>
    <p:sldId id="313" r:id="rId9"/>
    <p:sldId id="296" r:id="rId10"/>
    <p:sldId id="312" r:id="rId11"/>
    <p:sldId id="301" r:id="rId12"/>
    <p:sldId id="293" r:id="rId13"/>
    <p:sldId id="318" r:id="rId14"/>
    <p:sldId id="314" r:id="rId15"/>
    <p:sldId id="315" r:id="rId16"/>
    <p:sldId id="316" r:id="rId17"/>
    <p:sldId id="317" r:id="rId1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7/26/17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7/26/17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262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3671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70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6426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006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598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2407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1600200"/>
          </a:xfrm>
          <a:solidFill>
            <a:srgbClr val="0099FF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sPHENIX </a:t>
            </a:r>
            <a:r>
              <a:rPr lang="en-US" altLang="en-US" dirty="0" smtClean="0"/>
              <a:t>Director’s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/>
              <a:t>Review</a:t>
            </a:r>
            <a:br>
              <a:rPr lang="en-US" altLang="en-US" dirty="0"/>
            </a:br>
            <a:r>
              <a:rPr lang="en-US" altLang="en-US" dirty="0" smtClean="0"/>
              <a:t>Calorimeter </a:t>
            </a:r>
            <a:r>
              <a:rPr lang="en-US" altLang="en-US" dirty="0"/>
              <a:t>Digitizer 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0099FF"/>
                </a:solidFill>
              </a:rPr>
              <a:t>C-</a:t>
            </a:r>
            <a:r>
              <a:rPr lang="en-US" altLang="en-US" sz="4000" smtClean="0">
                <a:solidFill>
                  <a:srgbClr val="0099FF"/>
                </a:solidFill>
              </a:rPr>
              <a:t>Y Chi</a:t>
            </a:r>
          </a:p>
          <a:p>
            <a:r>
              <a:rPr lang="en-US" altLang="en-US" sz="4000" smtClean="0">
                <a:solidFill>
                  <a:srgbClr val="0099FF"/>
                </a:solidFill>
              </a:rPr>
              <a:t>August </a:t>
            </a:r>
            <a:r>
              <a:rPr lang="en-US" altLang="en-US" sz="4000" dirty="0" smtClean="0">
                <a:solidFill>
                  <a:srgbClr val="0099FF"/>
                </a:solidFill>
              </a:rPr>
              <a:t>2-4, 2017</a:t>
            </a:r>
          </a:p>
          <a:p>
            <a:r>
              <a:rPr lang="en-US" altLang="en-US" sz="4000" dirty="0" smtClean="0">
                <a:solidFill>
                  <a:srgbClr val="00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Status and Highlights</a:t>
            </a:r>
          </a:p>
        </p:txBody>
      </p:sp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r="1631" b="15066"/>
          <a:stretch/>
        </p:blipFill>
        <p:spPr>
          <a:xfrm>
            <a:off x="395418" y="1440566"/>
            <a:ext cx="4560014" cy="4510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4" y="2255134"/>
            <a:ext cx="4064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0620" y="3544522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channel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330620" y="553801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channel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153984" y="2759033"/>
            <a:ext cx="918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ADC counts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 rot="5400000">
            <a:off x="153984" y="4591698"/>
            <a:ext cx="918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ADC counts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63133" y="2547777"/>
            <a:ext cx="696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Average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390732" y="472620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Sigma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38359" y="972220"/>
            <a:ext cx="457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ADC baseline histogram (without signal cables)</a:t>
            </a:r>
          </a:p>
          <a:p>
            <a:pPr algn="ctr"/>
            <a:r>
              <a:rPr lang="en-US" sz="1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bits ADC system (16384 ADC counts)</a:t>
            </a:r>
            <a:endParaRPr lang="en-US" sz="1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219200" y="1936942"/>
            <a:ext cx="381000" cy="1548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31014" y="1675865"/>
            <a:ext cx="1664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Without baseline shifting</a:t>
            </a:r>
            <a:endParaRPr lang="en-US" sz="11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48400" y="1556995"/>
            <a:ext cx="1808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Test stand in BNL</a:t>
            </a:r>
          </a:p>
          <a:p>
            <a:pPr algn="ctr"/>
            <a:r>
              <a:rPr lang="en-US" sz="1400" b="1" dirty="0" smtClean="0"/>
              <a:t>3 ADCs boards</a:t>
            </a:r>
            <a:endParaRPr lang="en-US" sz="1400" b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6705600" y="2091802"/>
            <a:ext cx="343614" cy="14133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construct first round of the digitizer system.</a:t>
            </a:r>
          </a:p>
          <a:p>
            <a:pPr lvl="1"/>
            <a:r>
              <a:rPr lang="en-US" b="0" dirty="0" smtClean="0"/>
              <a:t>All first round prototype boards works so far.</a:t>
            </a:r>
          </a:p>
          <a:p>
            <a:pPr lvl="2"/>
            <a:r>
              <a:rPr lang="en-US" b="0" dirty="0" smtClean="0"/>
              <a:t>ADC board has low analog noise.</a:t>
            </a:r>
          </a:p>
          <a:p>
            <a:pPr lvl="2"/>
            <a:r>
              <a:rPr lang="en-US" b="0" dirty="0" smtClean="0"/>
              <a:t>Digital logics work so far</a:t>
            </a:r>
          </a:p>
          <a:p>
            <a:pPr lvl="2"/>
            <a:r>
              <a:rPr lang="en-US" b="0" dirty="0" smtClean="0"/>
              <a:t>Trigger daughter card seems to work.</a:t>
            </a:r>
          </a:p>
          <a:p>
            <a:pPr lvl="1"/>
            <a:r>
              <a:rPr lang="en-US" b="0" dirty="0" smtClean="0"/>
              <a:t>Some modification may be necessary when interface with </a:t>
            </a:r>
            <a:r>
              <a:rPr lang="en-US" b="0" dirty="0" err="1" smtClean="0"/>
              <a:t>sphenix</a:t>
            </a:r>
            <a:r>
              <a:rPr lang="en-US" b="0" dirty="0" smtClean="0"/>
              <a:t> timing system</a:t>
            </a:r>
          </a:p>
          <a:p>
            <a:pPr lvl="2"/>
            <a:r>
              <a:rPr lang="en-US" b="0" dirty="0" smtClean="0"/>
              <a:t>Just affect the crate controller.</a:t>
            </a:r>
          </a:p>
          <a:p>
            <a:pPr lvl="1"/>
            <a:r>
              <a:rPr lang="en-US" b="0" dirty="0" smtClean="0"/>
              <a:t>BNL test stands ongoing</a:t>
            </a:r>
            <a:endParaRPr lang="en-US" b="0" dirty="0"/>
          </a:p>
          <a:p>
            <a:pPr lvl="2"/>
            <a:r>
              <a:rPr lang="en-US" b="0" dirty="0" smtClean="0"/>
              <a:t>Going reasonable well.</a:t>
            </a:r>
          </a:p>
          <a:p>
            <a:pPr lvl="2"/>
            <a:r>
              <a:rPr lang="en-US" b="0" dirty="0"/>
              <a:t>F</a:t>
            </a:r>
            <a:r>
              <a:rPr lang="en-US" b="0" dirty="0" smtClean="0"/>
              <a:t>ine tune tests will be done.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 smtClean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65486" y="2005607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471737" y="2144018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365599" y="1919882"/>
            <a:ext cx="385763" cy="600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765524" y="2048470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765524" y="2177057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465486" y="2391370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465486" y="2262782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903935" y="1949351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903935" y="2079724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903935" y="2338685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903935" y="2209205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774455" y="2317254"/>
            <a:ext cx="5831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3206651" y="1993106"/>
            <a:ext cx="150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206651" y="2122586"/>
            <a:ext cx="150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3206651" y="2252067"/>
            <a:ext cx="150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2774455" y="2446734"/>
            <a:ext cx="5831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3206651" y="2381548"/>
            <a:ext cx="150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4416624" y="2792315"/>
            <a:ext cx="1670570" cy="1144786"/>
          </a:xfrm>
          <a:prstGeom prst="rect">
            <a:avLst/>
          </a:prstGeom>
          <a:solidFill>
            <a:srgbClr val="A1FD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srgbClr val="000000"/>
              </a:solidFill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4221957" y="2943224"/>
            <a:ext cx="1946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4221956" y="2014537"/>
            <a:ext cx="0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3746898" y="2014537"/>
            <a:ext cx="4750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3746898" y="2079724"/>
            <a:ext cx="367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4113907" y="2079724"/>
            <a:ext cx="0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4113907" y="3008411"/>
            <a:ext cx="3027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3746898" y="2144018"/>
            <a:ext cx="28039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4027289" y="2144019"/>
            <a:ext cx="0" cy="9724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4027290" y="3116461"/>
            <a:ext cx="3893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854946" y="1885057"/>
            <a:ext cx="534121" cy="1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092476" y="2209204"/>
            <a:ext cx="240772" cy="4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 rot="5400000">
            <a:off x="3591650" y="2502736"/>
            <a:ext cx="740908" cy="1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4416626" y="2856608"/>
            <a:ext cx="216098" cy="346472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330006" y="2748558"/>
            <a:ext cx="518091" cy="1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5004657" y="2942333"/>
            <a:ext cx="216098" cy="669727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3703142" y="3310235"/>
            <a:ext cx="7134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3703142" y="2533354"/>
            <a:ext cx="0" cy="1727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3700384" y="3203079"/>
            <a:ext cx="455574" cy="2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Serial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command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4930857" y="3115568"/>
            <a:ext cx="352982" cy="32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Delay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328803" y="2942333"/>
            <a:ext cx="237530" cy="669727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5241902" y="3093244"/>
            <a:ext cx="436338" cy="4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5 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Accepted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Event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5695813" y="2942333"/>
            <a:ext cx="388442" cy="669727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Passing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5220756" y="3245047"/>
            <a:ext cx="1080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5566333" y="3266478"/>
            <a:ext cx="1294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4416626" y="3245942"/>
            <a:ext cx="216098" cy="17234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4416626" y="3526335"/>
            <a:ext cx="216098" cy="346472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4632724" y="3070918"/>
            <a:ext cx="147217" cy="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4632724" y="3678138"/>
            <a:ext cx="1472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4834631" y="2426884"/>
            <a:ext cx="849913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ALTERA </a:t>
            </a:r>
            <a:r>
              <a:rPr lang="en-US" sz="675" b="1" dirty="0" err="1">
                <a:solidFill>
                  <a:srgbClr val="000000"/>
                </a:solidFill>
              </a:rPr>
              <a:t>Arria</a:t>
            </a:r>
            <a:r>
              <a:rPr lang="en-US" sz="675" b="1" dirty="0">
                <a:solidFill>
                  <a:srgbClr val="000000"/>
                </a:solidFill>
              </a:rPr>
              <a:t> V GX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 BB1D4F35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1152 pins FPGA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3338122" y="1936761"/>
            <a:ext cx="445956" cy="63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Device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AD9257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14bits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3357562" y="3137891"/>
            <a:ext cx="302717" cy="36790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D6FDA1"/>
                </a:solidFill>
              </a:rPr>
              <a:t>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D6FDA1"/>
                </a:solidFill>
              </a:rPr>
              <a:t>Fanout</a:t>
            </a:r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3530798" y="2511030"/>
            <a:ext cx="0" cy="626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2531805" y="2533353"/>
            <a:ext cx="492444" cy="2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3054847" y="3310235"/>
            <a:ext cx="3027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2924029" y="3203079"/>
            <a:ext cx="449162" cy="2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6 X beam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clock</a:t>
            </a: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1975248" y="1906489"/>
            <a:ext cx="129480" cy="10153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2104728" y="1971674"/>
            <a:ext cx="7992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1761378" y="2900364"/>
            <a:ext cx="511680" cy="4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Hard Metric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or mini-SAS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Connector</a:t>
            </a: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2104729" y="2057399"/>
            <a:ext cx="367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2104729" y="2186880"/>
            <a:ext cx="367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>
            <a:off x="2104729" y="2317254"/>
            <a:ext cx="367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2104729" y="2425303"/>
            <a:ext cx="367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2104728" y="2122586"/>
            <a:ext cx="7992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2104728" y="2252067"/>
            <a:ext cx="7992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>
            <a:off x="2104728" y="2360117"/>
            <a:ext cx="7992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2486917" y="4381798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2493169" y="4520207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3387030" y="4296073"/>
            <a:ext cx="385763" cy="600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>
            <a:off x="2786955" y="4424660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70" name="Line 122"/>
          <p:cNvSpPr>
            <a:spLocks noChangeShapeType="1"/>
          </p:cNvSpPr>
          <p:nvPr/>
        </p:nvSpPr>
        <p:spPr bwMode="auto">
          <a:xfrm>
            <a:off x="2786955" y="4553248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2486917" y="4767560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2486917" y="4638973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2925366" y="4325540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2925366" y="4455914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75" name="Rectangle 127"/>
          <p:cNvSpPr>
            <a:spLocks noChangeArrowheads="1"/>
          </p:cNvSpPr>
          <p:nvPr/>
        </p:nvSpPr>
        <p:spPr bwMode="auto">
          <a:xfrm>
            <a:off x="2925366" y="4714874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2925366" y="4585394"/>
            <a:ext cx="300038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77" name="Line 129"/>
          <p:cNvSpPr>
            <a:spLocks noChangeShapeType="1"/>
          </p:cNvSpPr>
          <p:nvPr/>
        </p:nvSpPr>
        <p:spPr bwMode="auto">
          <a:xfrm>
            <a:off x="2795886" y="4693443"/>
            <a:ext cx="5831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>
            <a:off x="3228082" y="4369296"/>
            <a:ext cx="150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3228082" y="4498776"/>
            <a:ext cx="150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80" name="Line 132"/>
          <p:cNvSpPr>
            <a:spLocks noChangeShapeType="1"/>
          </p:cNvSpPr>
          <p:nvPr/>
        </p:nvSpPr>
        <p:spPr bwMode="auto">
          <a:xfrm>
            <a:off x="3228082" y="4628257"/>
            <a:ext cx="150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>
            <a:off x="2795886" y="4822924"/>
            <a:ext cx="5831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3228082" y="4757737"/>
            <a:ext cx="150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3365165" y="4311371"/>
            <a:ext cx="445956" cy="63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Device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AD9257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14 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85" name="Rectangle 137"/>
          <p:cNvSpPr>
            <a:spLocks noChangeArrowheads="1"/>
          </p:cNvSpPr>
          <p:nvPr/>
        </p:nvSpPr>
        <p:spPr bwMode="auto">
          <a:xfrm>
            <a:off x="1996679" y="3915669"/>
            <a:ext cx="129480" cy="10153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2126159" y="4347865"/>
            <a:ext cx="7992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>
            <a:off x="2126161" y="4433590"/>
            <a:ext cx="367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88" name="Line 140"/>
          <p:cNvSpPr>
            <a:spLocks noChangeShapeType="1"/>
          </p:cNvSpPr>
          <p:nvPr/>
        </p:nvSpPr>
        <p:spPr bwMode="auto">
          <a:xfrm>
            <a:off x="2126161" y="4563070"/>
            <a:ext cx="367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89" name="Line 141"/>
          <p:cNvSpPr>
            <a:spLocks noChangeShapeType="1"/>
          </p:cNvSpPr>
          <p:nvPr/>
        </p:nvSpPr>
        <p:spPr bwMode="auto">
          <a:xfrm>
            <a:off x="2126161" y="4693443"/>
            <a:ext cx="367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90" name="Line 142"/>
          <p:cNvSpPr>
            <a:spLocks noChangeShapeType="1"/>
          </p:cNvSpPr>
          <p:nvPr/>
        </p:nvSpPr>
        <p:spPr bwMode="auto">
          <a:xfrm>
            <a:off x="2126161" y="4801493"/>
            <a:ext cx="367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91" name="Line 143"/>
          <p:cNvSpPr>
            <a:spLocks noChangeShapeType="1"/>
          </p:cNvSpPr>
          <p:nvPr/>
        </p:nvSpPr>
        <p:spPr bwMode="auto">
          <a:xfrm>
            <a:off x="2126159" y="4498776"/>
            <a:ext cx="7992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92" name="Line 144"/>
          <p:cNvSpPr>
            <a:spLocks noChangeShapeType="1"/>
          </p:cNvSpPr>
          <p:nvPr/>
        </p:nvSpPr>
        <p:spPr bwMode="auto">
          <a:xfrm>
            <a:off x="2126159" y="4628257"/>
            <a:ext cx="7992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93" name="Line 145"/>
          <p:cNvSpPr>
            <a:spLocks noChangeShapeType="1"/>
          </p:cNvSpPr>
          <p:nvPr/>
        </p:nvSpPr>
        <p:spPr bwMode="auto">
          <a:xfrm>
            <a:off x="2126159" y="4736306"/>
            <a:ext cx="7992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1756569" y="3591521"/>
            <a:ext cx="521298" cy="4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Hard Metric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or min-SAS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Connector</a:t>
            </a:r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 flipV="1">
            <a:off x="3530798" y="3504903"/>
            <a:ext cx="0" cy="7992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2531805" y="4066579"/>
            <a:ext cx="492444" cy="2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97" name="Line 149"/>
          <p:cNvSpPr>
            <a:spLocks noChangeShapeType="1"/>
          </p:cNvSpPr>
          <p:nvPr/>
        </p:nvSpPr>
        <p:spPr bwMode="auto">
          <a:xfrm>
            <a:off x="3768328" y="4801493"/>
            <a:ext cx="4536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199" name="Line 151"/>
          <p:cNvSpPr>
            <a:spLocks noChangeShapeType="1"/>
          </p:cNvSpPr>
          <p:nvPr/>
        </p:nvSpPr>
        <p:spPr bwMode="auto">
          <a:xfrm flipV="1">
            <a:off x="4221956" y="3786188"/>
            <a:ext cx="0" cy="1015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00" name="Line 152"/>
          <p:cNvSpPr>
            <a:spLocks noChangeShapeType="1"/>
          </p:cNvSpPr>
          <p:nvPr/>
        </p:nvSpPr>
        <p:spPr bwMode="auto">
          <a:xfrm>
            <a:off x="4221957" y="3786187"/>
            <a:ext cx="1946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>
            <a:off x="3768328" y="4714874"/>
            <a:ext cx="3455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 flipV="1">
            <a:off x="4113907" y="3721002"/>
            <a:ext cx="0" cy="993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>
            <a:off x="4113907" y="3721001"/>
            <a:ext cx="3027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04" name="Line 156"/>
          <p:cNvSpPr>
            <a:spLocks noChangeShapeType="1"/>
          </p:cNvSpPr>
          <p:nvPr/>
        </p:nvSpPr>
        <p:spPr bwMode="auto">
          <a:xfrm flipV="1">
            <a:off x="3768329" y="4628257"/>
            <a:ext cx="23753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05" name="Line 157"/>
          <p:cNvSpPr>
            <a:spLocks noChangeShapeType="1"/>
          </p:cNvSpPr>
          <p:nvPr/>
        </p:nvSpPr>
        <p:spPr bwMode="auto">
          <a:xfrm flipV="1">
            <a:off x="4005858" y="3634382"/>
            <a:ext cx="0" cy="993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>
            <a:off x="4005858" y="3634382"/>
            <a:ext cx="4107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 rot="5400000">
            <a:off x="3570218" y="4058287"/>
            <a:ext cx="740908" cy="1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4070152" y="4002285"/>
            <a:ext cx="240772" cy="4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3811191" y="4780062"/>
            <a:ext cx="534121" cy="1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>
            <a:off x="2299394" y="2727127"/>
            <a:ext cx="0" cy="127426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2291024" y="3159323"/>
            <a:ext cx="662361" cy="33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88" b="1" dirty="0">
                <a:solidFill>
                  <a:srgbClr val="000000"/>
                </a:solidFill>
              </a:rPr>
              <a:t>64 channel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88" b="1" dirty="0">
                <a:solidFill>
                  <a:srgbClr val="000000"/>
                </a:solidFill>
              </a:rPr>
              <a:t>ADC board</a:t>
            </a:r>
          </a:p>
        </p:txBody>
      </p:sp>
      <p:sp>
        <p:nvSpPr>
          <p:cNvPr id="2212" name="Line 164"/>
          <p:cNvSpPr>
            <a:spLocks noChangeShapeType="1"/>
          </p:cNvSpPr>
          <p:nvPr/>
        </p:nvSpPr>
        <p:spPr bwMode="auto">
          <a:xfrm>
            <a:off x="6086091" y="2848931"/>
            <a:ext cx="3027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5987844" y="2438167"/>
            <a:ext cx="566182" cy="32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6x beam 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000000"/>
                </a:solidFill>
              </a:rPr>
              <a:t>Beam phase,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 err="1">
                <a:solidFill>
                  <a:srgbClr val="000000"/>
                </a:solidFill>
              </a:rPr>
              <a:t>init</a:t>
            </a:r>
            <a:r>
              <a:rPr lang="en-US" sz="506" b="1" dirty="0">
                <a:solidFill>
                  <a:srgbClr val="000000"/>
                </a:solidFill>
              </a:rPr>
              <a:t>, L1</a:t>
            </a:r>
          </a:p>
        </p:txBody>
      </p:sp>
      <p:sp>
        <p:nvSpPr>
          <p:cNvPr id="2214" name="Line 166"/>
          <p:cNvSpPr>
            <a:spLocks noChangeShapeType="1"/>
          </p:cNvSpPr>
          <p:nvPr/>
        </p:nvSpPr>
        <p:spPr bwMode="auto">
          <a:xfrm>
            <a:off x="6086091" y="3129323"/>
            <a:ext cx="3893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6475424" y="2913227"/>
            <a:ext cx="0" cy="216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>
            <a:off x="6086091" y="3453471"/>
            <a:ext cx="3893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17" name="Line 169"/>
          <p:cNvSpPr>
            <a:spLocks noChangeShapeType="1"/>
          </p:cNvSpPr>
          <p:nvPr/>
        </p:nvSpPr>
        <p:spPr bwMode="auto">
          <a:xfrm>
            <a:off x="6475424" y="3453473"/>
            <a:ext cx="0" cy="216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18" name="Text Box 170"/>
          <p:cNvSpPr txBox="1">
            <a:spLocks noChangeArrowheads="1"/>
          </p:cNvSpPr>
          <p:nvPr/>
        </p:nvSpPr>
        <p:spPr bwMode="auto">
          <a:xfrm>
            <a:off x="6044346" y="3135671"/>
            <a:ext cx="516488" cy="37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19" b="1" i="1" dirty="0">
                <a:solidFill>
                  <a:srgbClr val="000000"/>
                </a:solidFill>
              </a:rPr>
              <a:t>Serialized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19" b="1" i="1" dirty="0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19" b="1" i="1" dirty="0">
                <a:solidFill>
                  <a:srgbClr val="000000"/>
                </a:solidFill>
              </a:rPr>
              <a:t>Passing</a:t>
            </a:r>
          </a:p>
        </p:txBody>
      </p:sp>
      <p:sp>
        <p:nvSpPr>
          <p:cNvPr id="2219" name="Rectangle 171"/>
          <p:cNvSpPr>
            <a:spLocks noChangeArrowheads="1"/>
          </p:cNvSpPr>
          <p:nvPr/>
        </p:nvSpPr>
        <p:spPr bwMode="auto">
          <a:xfrm>
            <a:off x="5064026" y="3786187"/>
            <a:ext cx="885825" cy="150912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20" name="Text Box 172"/>
          <p:cNvSpPr txBox="1">
            <a:spLocks noChangeArrowheads="1"/>
          </p:cNvSpPr>
          <p:nvPr/>
        </p:nvSpPr>
        <p:spPr bwMode="auto">
          <a:xfrm>
            <a:off x="5145538" y="3742432"/>
            <a:ext cx="633507" cy="2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command/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offline data read</a:t>
            </a:r>
          </a:p>
        </p:txBody>
      </p:sp>
      <p:sp>
        <p:nvSpPr>
          <p:cNvPr id="2221" name="Text Box 173"/>
          <p:cNvSpPr txBox="1">
            <a:spLocks noChangeArrowheads="1"/>
          </p:cNvSpPr>
          <p:nvPr/>
        </p:nvSpPr>
        <p:spPr bwMode="auto">
          <a:xfrm>
            <a:off x="4351437" y="3829050"/>
            <a:ext cx="518091" cy="1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222" name="Line 174"/>
          <p:cNvSpPr>
            <a:spLocks noChangeShapeType="1"/>
          </p:cNvSpPr>
          <p:nvPr/>
        </p:nvSpPr>
        <p:spPr bwMode="auto">
          <a:xfrm>
            <a:off x="5409605" y="3937102"/>
            <a:ext cx="0" cy="1509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23" name="Line 175"/>
          <p:cNvSpPr>
            <a:spLocks noChangeShapeType="1"/>
          </p:cNvSpPr>
          <p:nvPr/>
        </p:nvSpPr>
        <p:spPr bwMode="auto">
          <a:xfrm>
            <a:off x="5409607" y="4088011"/>
            <a:ext cx="9081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5682302" y="4086225"/>
            <a:ext cx="635110" cy="2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Bused command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>
                <a:solidFill>
                  <a:srgbClr val="000000"/>
                </a:solidFill>
              </a:rPr>
              <a:t>Serial data</a:t>
            </a:r>
          </a:p>
        </p:txBody>
      </p:sp>
      <p:sp>
        <p:nvSpPr>
          <p:cNvPr id="2226" name="Rectangle 178"/>
          <p:cNvSpPr>
            <a:spLocks noChangeArrowheads="1"/>
          </p:cNvSpPr>
          <p:nvPr/>
        </p:nvSpPr>
        <p:spPr bwMode="auto">
          <a:xfrm>
            <a:off x="4502349" y="1971677"/>
            <a:ext cx="454521" cy="25896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+- 3.5V, -2.5V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Differential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receiver power</a:t>
            </a:r>
          </a:p>
        </p:txBody>
      </p:sp>
      <p:sp>
        <p:nvSpPr>
          <p:cNvPr id="2228" name="Rectangle 180"/>
          <p:cNvSpPr>
            <a:spLocks noChangeArrowheads="1"/>
          </p:cNvSpPr>
          <p:nvPr/>
        </p:nvSpPr>
        <p:spPr bwMode="auto">
          <a:xfrm>
            <a:off x="5043489" y="1971677"/>
            <a:ext cx="432197" cy="25896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+1.8V analog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29" name="Rectangle 181"/>
          <p:cNvSpPr>
            <a:spLocks noChangeArrowheads="1"/>
          </p:cNvSpPr>
          <p:nvPr/>
        </p:nvSpPr>
        <p:spPr bwMode="auto">
          <a:xfrm>
            <a:off x="5561410" y="1971677"/>
            <a:ext cx="432197" cy="25896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+1.8V digital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32" name="Rectangle 184"/>
          <p:cNvSpPr>
            <a:spLocks noChangeArrowheads="1"/>
          </p:cNvSpPr>
          <p:nvPr/>
        </p:nvSpPr>
        <p:spPr bwMode="auto">
          <a:xfrm>
            <a:off x="5561410" y="4368403"/>
            <a:ext cx="517922" cy="28039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DC/DC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 flipH="1">
            <a:off x="6123087" y="2079724"/>
            <a:ext cx="4750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34" name="Text Box 186"/>
          <p:cNvSpPr txBox="1">
            <a:spLocks noChangeArrowheads="1"/>
          </p:cNvSpPr>
          <p:nvPr/>
        </p:nvSpPr>
        <p:spPr bwMode="auto">
          <a:xfrm>
            <a:off x="5958541" y="1841301"/>
            <a:ext cx="79701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+4V, -3.5V, +2.5V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2236" name="Line 188"/>
          <p:cNvSpPr>
            <a:spLocks noChangeShapeType="1"/>
          </p:cNvSpPr>
          <p:nvPr/>
        </p:nvSpPr>
        <p:spPr bwMode="auto">
          <a:xfrm flipH="1">
            <a:off x="6165950" y="4672012"/>
            <a:ext cx="4750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6203525" y="4541638"/>
            <a:ext cx="43473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+12V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133" name="Rectangle 184"/>
          <p:cNvSpPr>
            <a:spLocks noChangeArrowheads="1"/>
          </p:cNvSpPr>
          <p:nvPr/>
        </p:nvSpPr>
        <p:spPr bwMode="auto">
          <a:xfrm>
            <a:off x="5561410" y="4736306"/>
            <a:ext cx="517922" cy="28039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DC/DC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134" name="Rectangle 184"/>
          <p:cNvSpPr>
            <a:spLocks noChangeArrowheads="1"/>
          </p:cNvSpPr>
          <p:nvPr/>
        </p:nvSpPr>
        <p:spPr bwMode="auto">
          <a:xfrm>
            <a:off x="4993616" y="5016699"/>
            <a:ext cx="293521" cy="2062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1.5V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671169" y="4876502"/>
            <a:ext cx="8884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3" idx="2"/>
          </p:cNvCxnSpPr>
          <p:nvPr/>
        </p:nvCxnSpPr>
        <p:spPr>
          <a:xfrm>
            <a:off x="5820371" y="5016699"/>
            <a:ext cx="0" cy="206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9621" y="5081366"/>
            <a:ext cx="327334" cy="27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1" b="1" dirty="0"/>
              <a:t>1.1V</a:t>
            </a:r>
          </a:p>
          <a:p>
            <a:r>
              <a:rPr lang="en-US" sz="591" b="1" dirty="0"/>
              <a:t>core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40376" y="4889584"/>
            <a:ext cx="1" cy="127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4589954" y="4533125"/>
            <a:ext cx="969081" cy="1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5018783" y="4538597"/>
            <a:ext cx="268022" cy="183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1" b="1" dirty="0"/>
              <a:t>4V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861317" y="4746757"/>
            <a:ext cx="636713" cy="183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1" b="1" dirty="0"/>
              <a:t>2.5V FPGA I/O</a:t>
            </a:r>
          </a:p>
        </p:txBody>
      </p:sp>
      <p:sp>
        <p:nvSpPr>
          <p:cNvPr id="163" name="Rectangle 184"/>
          <p:cNvSpPr>
            <a:spLocks noChangeArrowheads="1"/>
          </p:cNvSpPr>
          <p:nvPr/>
        </p:nvSpPr>
        <p:spPr bwMode="auto">
          <a:xfrm>
            <a:off x="4694512" y="4242078"/>
            <a:ext cx="293521" cy="2062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LDO </a:t>
            </a:r>
          </a:p>
        </p:txBody>
      </p:sp>
      <p:sp>
        <p:nvSpPr>
          <p:cNvPr id="164" name="Rectangle 184"/>
          <p:cNvSpPr>
            <a:spLocks noChangeArrowheads="1"/>
          </p:cNvSpPr>
          <p:nvPr/>
        </p:nvSpPr>
        <p:spPr bwMode="auto">
          <a:xfrm>
            <a:off x="5102253" y="4242078"/>
            <a:ext cx="293521" cy="2062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2048" name="Straight Arrow Connector 2047"/>
          <p:cNvCxnSpPr>
            <a:endCxn id="163" idx="2"/>
          </p:cNvCxnSpPr>
          <p:nvPr/>
        </p:nvCxnSpPr>
        <p:spPr>
          <a:xfrm flipH="1" flipV="1">
            <a:off x="4841271" y="4448351"/>
            <a:ext cx="5435" cy="89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5249011" y="4445770"/>
            <a:ext cx="5435" cy="89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39"/>
          <p:cNvSpPr>
            <a:spLocks noChangeArrowheads="1"/>
          </p:cNvSpPr>
          <p:nvPr/>
        </p:nvSpPr>
        <p:spPr bwMode="auto">
          <a:xfrm>
            <a:off x="4780906" y="2810296"/>
            <a:ext cx="138586" cy="106251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dirty="0">
                <a:solidFill>
                  <a:srgbClr val="000000"/>
                </a:solidFill>
              </a:rPr>
              <a:t>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dirty="0">
                <a:solidFill>
                  <a:srgbClr val="000000"/>
                </a:solidFill>
              </a:rPr>
              <a:t>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dirty="0">
                <a:solidFill>
                  <a:srgbClr val="000000"/>
                </a:solidFill>
              </a:rPr>
              <a:t>U</a:t>
            </a:r>
          </a:p>
        </p:txBody>
      </p:sp>
      <p:cxnSp>
        <p:nvCxnSpPr>
          <p:cNvPr id="2097" name="Straight Arrow Connector 2096"/>
          <p:cNvCxnSpPr/>
          <p:nvPr/>
        </p:nvCxnSpPr>
        <p:spPr>
          <a:xfrm>
            <a:off x="4919492" y="3242054"/>
            <a:ext cx="9460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Straight Arrow Connector 2111"/>
          <p:cNvCxnSpPr/>
          <p:nvPr/>
        </p:nvCxnSpPr>
        <p:spPr>
          <a:xfrm>
            <a:off x="4919491" y="3721001"/>
            <a:ext cx="11647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6" name="TextBox 2125"/>
          <p:cNvSpPr txBox="1"/>
          <p:nvPr/>
        </p:nvSpPr>
        <p:spPr>
          <a:xfrm>
            <a:off x="6475426" y="2897128"/>
            <a:ext cx="576350" cy="27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1" b="1" dirty="0"/>
              <a:t>two transceivers</a:t>
            </a:r>
            <a:endParaRPr lang="en-US" sz="1013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6476529" y="3387021"/>
            <a:ext cx="575246" cy="27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1" b="1" dirty="0"/>
              <a:t>two transceivers</a:t>
            </a:r>
            <a:endParaRPr lang="en-US" sz="1013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76451" y="1155283"/>
            <a:ext cx="2537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ADC Module Block Diagram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4707" y="3653939"/>
            <a:ext cx="841897" cy="282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19" b="1" dirty="0"/>
              <a:t>L1 trigger primitives</a:t>
            </a:r>
          </a:p>
          <a:p>
            <a:pPr algn="ctr"/>
            <a:r>
              <a:rPr lang="en-US" sz="619" b="1" dirty="0"/>
              <a:t> transceiver out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65950" y="3720930"/>
            <a:ext cx="555001" cy="65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>
                <a:solidFill>
                  <a:srgbClr val="000000"/>
                </a:solidFill>
              </a:rPr>
              <a:t>3/25/2015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B3DA0-9737-4B51-B26B-D46649F462E3}" type="slidenum">
              <a:rPr lang="en-US" sz="675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675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4855" y="1532040"/>
            <a:ext cx="1220206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i="1" u="sng" dirty="0"/>
              <a:t>RHIC beam clock 9.6MHz</a:t>
            </a:r>
          </a:p>
        </p:txBody>
      </p:sp>
    </p:spTree>
    <p:extLst>
      <p:ext uri="{BB962C8B-B14F-4D97-AF65-F5344CB8AC3E}">
        <p14:creationId xmlns:p14="http://schemas.microsoft.com/office/powerpoint/2010/main" val="370952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11" y="3581400"/>
            <a:ext cx="7329778" cy="2842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3946"/>
            <a:ext cx="8535140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3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63" y="1888483"/>
            <a:ext cx="3222740" cy="34493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5809" y="1857062"/>
            <a:ext cx="319731" cy="3405831"/>
          </a:xfrm>
          <a:prstGeom prst="ellips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/>
        </p:nvSpPr>
        <p:spPr>
          <a:xfrm>
            <a:off x="3355479" y="2737410"/>
            <a:ext cx="607859" cy="456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88" b="1" dirty="0"/>
              <a:t>2mm HM </a:t>
            </a:r>
          </a:p>
          <a:p>
            <a:pPr algn="ctr"/>
            <a:r>
              <a:rPr lang="en-US" sz="788" b="1" dirty="0"/>
              <a:t>Input </a:t>
            </a:r>
          </a:p>
          <a:p>
            <a:pPr algn="ctr"/>
            <a:r>
              <a:rPr lang="en-US" sz="788" b="1" dirty="0"/>
              <a:t>connector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03377" y="2918776"/>
            <a:ext cx="219521" cy="1171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756500" y="1946644"/>
            <a:ext cx="344645" cy="3314367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/>
          <p:cNvSpPr txBox="1"/>
          <p:nvPr/>
        </p:nvSpPr>
        <p:spPr>
          <a:xfrm>
            <a:off x="3345047" y="3369314"/>
            <a:ext cx="684803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88" b="1" dirty="0"/>
              <a:t>Differential </a:t>
            </a:r>
          </a:p>
          <a:p>
            <a:pPr algn="ctr"/>
            <a:r>
              <a:rPr lang="en-US" sz="788" b="1" dirty="0"/>
              <a:t>receivers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29276" y="3594658"/>
            <a:ext cx="713450" cy="1668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155856" y="1973121"/>
            <a:ext cx="250224" cy="3160241"/>
          </a:xfrm>
          <a:prstGeom prst="round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Box 11"/>
          <p:cNvSpPr txBox="1"/>
          <p:nvPr/>
        </p:nvSpPr>
        <p:spPr>
          <a:xfrm>
            <a:off x="3483843" y="3974628"/>
            <a:ext cx="514885" cy="698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Analog</a:t>
            </a:r>
          </a:p>
          <a:p>
            <a:r>
              <a:rPr lang="en-US" sz="788" b="1" dirty="0"/>
              <a:t>Device </a:t>
            </a:r>
          </a:p>
          <a:p>
            <a:r>
              <a:rPr lang="en-US" sz="788" b="1" dirty="0"/>
              <a:t>AD9257</a:t>
            </a:r>
          </a:p>
          <a:p>
            <a:r>
              <a:rPr lang="en-US" sz="788" b="1" dirty="0"/>
              <a:t>14 bits</a:t>
            </a:r>
          </a:p>
          <a:p>
            <a:pPr algn="ctr"/>
            <a:r>
              <a:rPr lang="en-US" sz="788" b="1" dirty="0"/>
              <a:t>ADC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18636" y="3761475"/>
            <a:ext cx="1269657" cy="6487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14920" y="2042395"/>
            <a:ext cx="498855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88" b="1" dirty="0"/>
              <a:t>Analog </a:t>
            </a:r>
          </a:p>
          <a:p>
            <a:pPr algn="ctr"/>
            <a:r>
              <a:rPr lang="en-US" sz="788" b="1" dirty="0"/>
              <a:t>Power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759" y="3278272"/>
            <a:ext cx="603050" cy="456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88" b="1" dirty="0"/>
              <a:t>Trigger</a:t>
            </a:r>
          </a:p>
          <a:p>
            <a:pPr algn="ctr"/>
            <a:r>
              <a:rPr lang="en-US" sz="788" b="1" dirty="0"/>
              <a:t>Primitives</a:t>
            </a:r>
          </a:p>
          <a:p>
            <a:pPr algn="ctr"/>
            <a:r>
              <a:rPr lang="en-US" sz="788" b="1" dirty="0"/>
              <a:t>output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2193" y="2845462"/>
            <a:ext cx="614271" cy="456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88" b="1" dirty="0"/>
              <a:t>Serial</a:t>
            </a:r>
          </a:p>
          <a:p>
            <a:pPr algn="ctr"/>
            <a:r>
              <a:rPr lang="en-US" sz="788" b="1" dirty="0"/>
              <a:t>Command</a:t>
            </a:r>
          </a:p>
          <a:p>
            <a:pPr algn="ctr"/>
            <a:r>
              <a:rPr lang="en-US" sz="788" b="1" dirty="0"/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4665" y="4107935"/>
            <a:ext cx="614271" cy="456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88" b="1" dirty="0"/>
              <a:t>Serial</a:t>
            </a:r>
          </a:p>
          <a:p>
            <a:pPr algn="ctr"/>
            <a:r>
              <a:rPr lang="en-US" sz="788" b="1" dirty="0"/>
              <a:t>Command</a:t>
            </a:r>
          </a:p>
          <a:p>
            <a:pPr algn="ctr"/>
            <a:r>
              <a:rPr lang="en-US" sz="788" b="1" dirty="0"/>
              <a:t>input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022898" y="5276723"/>
            <a:ext cx="3061483" cy="32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05813" y="2645977"/>
            <a:ext cx="506870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88" b="1" dirty="0"/>
              <a:t>Clock in</a:t>
            </a:r>
          </a:p>
          <a:p>
            <a:pPr algn="ctr"/>
            <a:r>
              <a:rPr lang="en-US" sz="788" b="1" dirty="0"/>
              <a:t>L0/L1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57847" y="4706056"/>
            <a:ext cx="476412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88" b="1" dirty="0"/>
              <a:t>Digital </a:t>
            </a:r>
          </a:p>
          <a:p>
            <a:pPr algn="ctr"/>
            <a:r>
              <a:rPr lang="en-US" sz="788" b="1" dirty="0"/>
              <a:t>Power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51959" y="3624574"/>
            <a:ext cx="518092" cy="577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88" b="1" dirty="0"/>
              <a:t>Token</a:t>
            </a:r>
          </a:p>
          <a:p>
            <a:pPr algn="ctr"/>
            <a:r>
              <a:rPr lang="en-US" sz="788" b="1" dirty="0"/>
              <a:t>Passing </a:t>
            </a:r>
          </a:p>
          <a:p>
            <a:pPr algn="ctr"/>
            <a:r>
              <a:rPr lang="en-US" sz="788" b="1" dirty="0"/>
              <a:t>Data </a:t>
            </a:r>
          </a:p>
          <a:p>
            <a:pPr algn="ctr"/>
            <a:r>
              <a:rPr lang="en-US" sz="788" b="1" dirty="0"/>
              <a:t>In/out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80397" y="1624843"/>
            <a:ext cx="2076981" cy="3347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75" b="1" u="sng" dirty="0"/>
              <a:t>SPHENIX ADC board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7601" y="2475783"/>
            <a:ext cx="2094470" cy="227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64 channel inputs</a:t>
            </a:r>
          </a:p>
          <a:p>
            <a:r>
              <a:rPr lang="en-US" sz="1013" dirty="0"/>
              <a:t>2mm HM connectors</a:t>
            </a:r>
          </a:p>
          <a:p>
            <a:r>
              <a:rPr lang="en-US" sz="1013" dirty="0"/>
              <a:t>160mm by 190mm (6U board)</a:t>
            </a:r>
          </a:p>
          <a:p>
            <a:endParaRPr lang="en-US" sz="1013" dirty="0"/>
          </a:p>
          <a:p>
            <a:r>
              <a:rPr lang="en-US" sz="1013" dirty="0"/>
              <a:t>The 8 channel 14 bits ADC will be running at 6x beam crossing rate ~ 60 MHz</a:t>
            </a:r>
          </a:p>
          <a:p>
            <a:endParaRPr lang="en-US" sz="1013" dirty="0"/>
          </a:p>
          <a:p>
            <a:r>
              <a:rPr lang="en-US" sz="1013" dirty="0"/>
              <a:t>Altera </a:t>
            </a:r>
            <a:r>
              <a:rPr lang="en-US" sz="1013" dirty="0" err="1"/>
              <a:t>Arria</a:t>
            </a:r>
            <a:r>
              <a:rPr lang="en-US" sz="1013" dirty="0"/>
              <a:t> 5GX FPGA de-serialize data, provide 5 events buffer, 40 beam crossing L1 delay, token passing data, L1 trigger primitives output</a:t>
            </a:r>
          </a:p>
          <a:p>
            <a:endParaRPr lang="en-US" sz="1013" dirty="0"/>
          </a:p>
        </p:txBody>
      </p:sp>
      <p:sp>
        <p:nvSpPr>
          <p:cNvPr id="26" name="TextBox 25"/>
          <p:cNvSpPr txBox="1"/>
          <p:nvPr/>
        </p:nvSpPr>
        <p:spPr>
          <a:xfrm>
            <a:off x="5499461" y="4513445"/>
            <a:ext cx="583814" cy="456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88" b="1" dirty="0">
                <a:solidFill>
                  <a:schemeClr val="accent5"/>
                </a:solidFill>
              </a:rPr>
              <a:t>ALTERA </a:t>
            </a:r>
          </a:p>
          <a:p>
            <a:pPr algn="ctr"/>
            <a:r>
              <a:rPr lang="en-US" sz="788" b="1" dirty="0" err="1">
                <a:solidFill>
                  <a:schemeClr val="accent5"/>
                </a:solidFill>
              </a:rPr>
              <a:t>Arria</a:t>
            </a:r>
            <a:r>
              <a:rPr lang="en-US" sz="788" b="1" dirty="0">
                <a:solidFill>
                  <a:schemeClr val="accent5"/>
                </a:solidFill>
              </a:rPr>
              <a:t> 5GX</a:t>
            </a:r>
          </a:p>
          <a:p>
            <a:pPr algn="ctr"/>
            <a:r>
              <a:rPr lang="en-US" sz="788" b="1" dirty="0">
                <a:solidFill>
                  <a:schemeClr val="accent5"/>
                </a:solidFill>
              </a:rPr>
              <a:t>FPGA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34129" y="3734143"/>
            <a:ext cx="190163" cy="7475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3/25/2015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Cheng-Yi Chi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0" y="1252666"/>
            <a:ext cx="3694670" cy="2771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62" y="3450624"/>
            <a:ext cx="3218936" cy="2414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60" y="857251"/>
            <a:ext cx="3293075" cy="24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7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024216"/>
            <a:ext cx="5997287" cy="77611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314575" y="629334"/>
            <a:ext cx="131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02444" y="838863"/>
            <a:ext cx="1428750" cy="162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52600" y="2278309"/>
            <a:ext cx="28575" cy="48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37553" y="142885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Pulse shape channel 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6756" y="2414405"/>
            <a:ext cx="36260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ADC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76315" y="4983592"/>
            <a:ext cx="36260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ADC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46650" y="2200275"/>
            <a:ext cx="36260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ADC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35456" y="4876800"/>
            <a:ext cx="36260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ADC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0334" y="2413185"/>
            <a:ext cx="87716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Sample number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29300" y="533400"/>
            <a:ext cx="3962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/>
              <a:t>rms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62992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0080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000000"/>
                </a:solidFill>
                <a:latin typeface="+mn-lt"/>
                <a:ea typeface="MS PGothic" charset="0"/>
              </a:rPr>
              <a:t>The </a:t>
            </a:r>
            <a:r>
              <a:rPr lang="en-US" sz="4800" dirty="0" smtClean="0">
                <a:solidFill>
                  <a:srgbClr val="000000"/>
                </a:solidFill>
                <a:latin typeface="+mn-lt"/>
                <a:ea typeface="MS PGothic" charset="0"/>
              </a:rPr>
              <a:t>Subsystem</a:t>
            </a:r>
            <a:endParaRPr lang="en-US" sz="4800" dirty="0">
              <a:solidFill>
                <a:srgbClr val="000000"/>
              </a:solidFill>
              <a:latin typeface="+mn-lt"/>
              <a:ea typeface="MS PGothic" charset="0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calorimeter digitizer system</a:t>
            </a:r>
          </a:p>
          <a:p>
            <a:pPr lvl="1"/>
            <a:r>
              <a:rPr lang="en-US" b="0" dirty="0" smtClean="0"/>
              <a:t>Off detector ADC system for both EM and Hadronic calorimeter.</a:t>
            </a:r>
          </a:p>
          <a:p>
            <a:pPr lvl="1"/>
            <a:r>
              <a:rPr lang="en-US" b="0" dirty="0" smtClean="0"/>
              <a:t>Received the amplified signal from on-detector amplify through cables</a:t>
            </a:r>
          </a:p>
          <a:p>
            <a:pPr lvl="1"/>
            <a:r>
              <a:rPr lang="en-US" b="0" dirty="0" smtClean="0"/>
              <a:t>Digitize the signal at 6x beam crossing rate, ~ 60 MHz,  with 14 bits ADC </a:t>
            </a:r>
          </a:p>
          <a:p>
            <a:pPr lvl="2"/>
            <a:r>
              <a:rPr lang="en-US" b="0" dirty="0" smtClean="0"/>
              <a:t>Offset the baseline to use most of the ADC range.</a:t>
            </a:r>
          </a:p>
          <a:p>
            <a:pPr lvl="1"/>
            <a:r>
              <a:rPr lang="en-US" b="0" dirty="0" smtClean="0"/>
              <a:t>Provide at least 40 beam crossing of data buffers to cover L1 trigger latency</a:t>
            </a:r>
          </a:p>
          <a:p>
            <a:pPr lvl="1"/>
            <a:r>
              <a:rPr lang="en-US" b="0" dirty="0" smtClean="0"/>
              <a:t>Provide Level 1 trigger primitives.</a:t>
            </a:r>
          </a:p>
          <a:p>
            <a:pPr lvl="1"/>
            <a:r>
              <a:rPr lang="en-US" b="0" dirty="0" smtClean="0"/>
              <a:t>have at least 4 Level 1 events buffer.</a:t>
            </a:r>
          </a:p>
          <a:p>
            <a:pPr lvl="2"/>
            <a:r>
              <a:rPr lang="en-US" b="0" dirty="0" smtClean="0"/>
              <a:t>Maximum 31 ADC samples per channel per events, 16 samples planned. </a:t>
            </a:r>
          </a:p>
          <a:p>
            <a:pPr lvl="1"/>
            <a:r>
              <a:rPr lang="en-US" b="0" dirty="0" smtClean="0"/>
              <a:t>Up to 15 KHz Level 1 trigger rate.</a:t>
            </a:r>
          </a:p>
          <a:p>
            <a:pPr lvl="1"/>
            <a:r>
              <a:rPr lang="en-US" b="0" dirty="0" smtClean="0"/>
              <a:t>Send Level 1 trigger events to the DAQ system.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80"/>
                </a:solidFill>
                <a:cs typeface="Arial" pitchFamily="34" charset="0"/>
              </a:rPr>
              <a:t>Aug 2-4, 2017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80"/>
                </a:solidFill>
                <a:latin typeface="Calibri" pitchFamily="34" charset="0"/>
              </a:rPr>
              <a:t>sPHENIX Director's Review</a:t>
            </a:r>
            <a:endParaRPr lang="en-US" altLang="en-US">
              <a:solidFill>
                <a:srgbClr val="000080"/>
              </a:solidFill>
              <a:latin typeface="Calibri" pitchFamily="34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The Subsystem Technical Overview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1882" y="2398649"/>
            <a:ext cx="5634680" cy="617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7297" y="2707567"/>
            <a:ext cx="74140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Controller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275" y="3591075"/>
            <a:ext cx="821724" cy="512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/>
              <a:t>clockmaster</a:t>
            </a:r>
            <a:endParaRPr lang="en-US" sz="1050" b="1" dirty="0"/>
          </a:p>
        </p:txBody>
      </p:sp>
      <p:sp>
        <p:nvSpPr>
          <p:cNvPr id="9" name="Rectangle 8"/>
          <p:cNvSpPr/>
          <p:nvPr/>
        </p:nvSpPr>
        <p:spPr>
          <a:xfrm>
            <a:off x="577422" y="4690827"/>
            <a:ext cx="747584" cy="4633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GTM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57043" y="3183302"/>
            <a:ext cx="0" cy="4077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96058" y="4690826"/>
            <a:ext cx="747584" cy="1977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JSEB 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6058" y="4888534"/>
            <a:ext cx="747584" cy="4510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PC</a:t>
            </a: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1769850" y="3201839"/>
            <a:ext cx="1" cy="148898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2"/>
          </p:cNvCxnSpPr>
          <p:nvPr/>
        </p:nvCxnSpPr>
        <p:spPr>
          <a:xfrm>
            <a:off x="1087137" y="4103881"/>
            <a:ext cx="0" cy="17299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53606" y="4276874"/>
            <a:ext cx="6179" cy="4139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7138" y="4276874"/>
            <a:ext cx="4664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</p:cNvCxnSpPr>
          <p:nvPr/>
        </p:nvCxnSpPr>
        <p:spPr>
          <a:xfrm flipH="1" flipV="1">
            <a:off x="1498001" y="2383203"/>
            <a:ext cx="1" cy="32436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0"/>
          </p:cNvCxnSpPr>
          <p:nvPr/>
        </p:nvCxnSpPr>
        <p:spPr>
          <a:xfrm flipH="1" flipV="1">
            <a:off x="951215" y="4103881"/>
            <a:ext cx="1" cy="586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51414" y="2707567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0817" y="2707567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43741" y="2394014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59984" y="2545384"/>
            <a:ext cx="0" cy="15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59983" y="2545384"/>
            <a:ext cx="908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74384" y="2545384"/>
            <a:ext cx="0" cy="15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60881" y="2497502"/>
            <a:ext cx="0" cy="1992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51863" y="2497502"/>
            <a:ext cx="110901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51862" y="2497503"/>
            <a:ext cx="0" cy="210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596457" y="2545384"/>
            <a:ext cx="0" cy="15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96457" y="2545384"/>
            <a:ext cx="908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10857" y="2545384"/>
            <a:ext cx="0" cy="15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597355" y="2497502"/>
            <a:ext cx="0" cy="1992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488337" y="2497502"/>
            <a:ext cx="110901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88336" y="2497503"/>
            <a:ext cx="0" cy="210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50219" y="2706023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XMIT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343143" y="2394014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42546" y="2394014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041947" y="1673461"/>
            <a:ext cx="612337" cy="4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out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05474" y="1686589"/>
            <a:ext cx="585180" cy="4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out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839480" y="2099769"/>
            <a:ext cx="0" cy="60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232705" y="2112898"/>
            <a:ext cx="0" cy="60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50219" y="4635221"/>
            <a:ext cx="784655" cy="5189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DCM II</a:t>
            </a:r>
          </a:p>
        </p:txBody>
      </p:sp>
      <p:cxnSp>
        <p:nvCxnSpPr>
          <p:cNvPr id="42" name="Straight Arrow Connector 41"/>
          <p:cNvCxnSpPr>
            <a:stCxn id="34" idx="2"/>
            <a:endCxn id="41" idx="0"/>
          </p:cNvCxnSpPr>
          <p:nvPr/>
        </p:nvCxnSpPr>
        <p:spPr>
          <a:xfrm>
            <a:off x="5742546" y="3200294"/>
            <a:ext cx="0" cy="143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77422" y="1558389"/>
            <a:ext cx="5850925" cy="187822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23362" y="4369550"/>
            <a:ext cx="590498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57090" y="1537606"/>
            <a:ext cx="539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crate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5544" y="3407696"/>
            <a:ext cx="864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(rack based)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67089" y="4083018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Slow control/</a:t>
            </a:r>
            <a:r>
              <a:rPr lang="en-US" sz="1050" b="1" dirty="0" err="1"/>
              <a:t>readback</a:t>
            </a:r>
            <a:endParaRPr lang="en-US" sz="105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0432" y="4339088"/>
            <a:ext cx="9060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Beam clock,</a:t>
            </a:r>
          </a:p>
          <a:p>
            <a:pPr algn="ctr"/>
            <a:r>
              <a:rPr lang="en-US" sz="1050" b="1" dirty="0"/>
              <a:t>L0, L1 trigger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84634" y="4782755"/>
            <a:ext cx="1554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SPHENIX DAQ System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943741" y="3226551"/>
            <a:ext cx="0" cy="4181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343143" y="3224346"/>
            <a:ext cx="0" cy="4181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90655" y="3476141"/>
            <a:ext cx="7861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detector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1883" y="209564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Slow control/</a:t>
            </a:r>
            <a:r>
              <a:rPr lang="en-US" sz="900" b="1" dirty="0" err="1"/>
              <a:t>readback</a:t>
            </a:r>
            <a:endParaRPr lang="en-US" sz="900" b="1" dirty="0"/>
          </a:p>
          <a:p>
            <a:r>
              <a:rPr lang="en-US" sz="900" b="1" dirty="0"/>
              <a:t> bus, L0, L1 trigger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06806" y="2507499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 passing</a:t>
            </a:r>
          </a:p>
          <a:p>
            <a:pPr algn="ctr"/>
            <a:r>
              <a:rPr lang="en-US" sz="1050" b="1" dirty="0" err="1"/>
              <a:t>dataway</a:t>
            </a:r>
            <a:endParaRPr lang="en-US" sz="105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530396" y="2504409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 passing</a:t>
            </a:r>
          </a:p>
          <a:p>
            <a:pPr algn="ctr"/>
            <a:r>
              <a:rPr lang="en-US" sz="1050" b="1" dirty="0" err="1"/>
              <a:t>dataway</a:t>
            </a:r>
            <a:endParaRPr lang="en-US" sz="105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937810" y="1561044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Clock are </a:t>
            </a:r>
            <a:r>
              <a:rPr lang="en-US" sz="900" b="1" dirty="0" err="1"/>
              <a:t>fanout</a:t>
            </a:r>
            <a:r>
              <a:rPr lang="en-US" sz="900" b="1" dirty="0"/>
              <a:t> point to </a:t>
            </a:r>
          </a:p>
          <a:p>
            <a:r>
              <a:rPr lang="en-US" sz="900" b="1" dirty="0"/>
              <a:t>point through the backplane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299137"/>
            <a:ext cx="25375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Crate based system.</a:t>
            </a:r>
          </a:p>
          <a:p>
            <a:endParaRPr lang="en-US" sz="1350" dirty="0"/>
          </a:p>
          <a:p>
            <a:r>
              <a:rPr lang="en-US" sz="1350" dirty="0"/>
              <a:t>Signals are cable from the on-detector electronics. </a:t>
            </a:r>
          </a:p>
          <a:p>
            <a:endParaRPr lang="en-US" sz="1350" dirty="0"/>
          </a:p>
          <a:p>
            <a:r>
              <a:rPr lang="en-US" sz="1350" dirty="0"/>
              <a:t>Digitized with 14 bit ADC. </a:t>
            </a:r>
          </a:p>
          <a:p>
            <a:endParaRPr lang="en-US" sz="1350" dirty="0"/>
          </a:p>
          <a:p>
            <a:r>
              <a:rPr lang="en-US" sz="1350" dirty="0"/>
              <a:t>Receive timing information the </a:t>
            </a:r>
            <a:r>
              <a:rPr lang="en-US" sz="1350" dirty="0" smtClean="0"/>
              <a:t>SPHENIX </a:t>
            </a:r>
            <a:r>
              <a:rPr lang="en-US" sz="1350" dirty="0"/>
              <a:t>Granule Timing Module (GTM)</a:t>
            </a:r>
          </a:p>
          <a:p>
            <a:r>
              <a:rPr lang="en-US" sz="1350" dirty="0"/>
              <a:t> </a:t>
            </a:r>
          </a:p>
          <a:p>
            <a:r>
              <a:rPr lang="en-US" sz="1350" dirty="0"/>
              <a:t>Generate L1 trigger primitives</a:t>
            </a:r>
          </a:p>
          <a:p>
            <a:r>
              <a:rPr lang="en-US" sz="1350" dirty="0"/>
              <a:t>(not in the reference design)</a:t>
            </a:r>
          </a:p>
          <a:p>
            <a:endParaRPr lang="en-US" sz="1350" dirty="0"/>
          </a:p>
          <a:p>
            <a:r>
              <a:rPr lang="en-US" sz="1350" dirty="0"/>
              <a:t>Receive L1 trigger and send out L1 triggered event data to Data Collection Module II (DCMII). </a:t>
            </a:r>
          </a:p>
          <a:p>
            <a:endParaRPr lang="en-US" sz="1350" dirty="0"/>
          </a:p>
          <a:p>
            <a:r>
              <a:rPr lang="en-US" sz="1350" dirty="0"/>
              <a:t>Provide buffer for both the 40 beam crossing L1 delay buffer and 4 L1 triggered events </a:t>
            </a:r>
          </a:p>
          <a:p>
            <a:endParaRPr lang="en-US" sz="1350" dirty="0"/>
          </a:p>
        </p:txBody>
      </p:sp>
      <p:sp>
        <p:nvSpPr>
          <p:cNvPr id="58" name="TextBox 57"/>
          <p:cNvSpPr txBox="1"/>
          <p:nvPr/>
        </p:nvSpPr>
        <p:spPr>
          <a:xfrm>
            <a:off x="4654285" y="3222562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3</a:t>
            </a:r>
            <a:r>
              <a:rPr lang="en-US" sz="900" b="1" i="1" dirty="0" smtClean="0"/>
              <a:t> </a:t>
            </a:r>
            <a:r>
              <a:rPr lang="en-US" sz="900" b="1" i="1" dirty="0"/>
              <a:t>ADC </a:t>
            </a:r>
            <a:r>
              <a:rPr lang="en-US" sz="900" b="1" i="1" dirty="0">
                <a:sym typeface="Wingdings" panose="05000000000000000000" pitchFamily="2" charset="2"/>
              </a:rPr>
              <a:t> XMIT</a:t>
            </a:r>
            <a:endParaRPr lang="en-US" sz="900" b="1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1686446" y="3615535"/>
            <a:ext cx="625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/>
              <a:t>3Gbit/sec</a:t>
            </a:r>
          </a:p>
          <a:p>
            <a:pPr algn="ctr"/>
            <a:r>
              <a:rPr lang="en-US" sz="750" b="1" dirty="0"/>
              <a:t>optical link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83490" y="3724129"/>
            <a:ext cx="644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/>
              <a:t>1.6Gbit/sec</a:t>
            </a:r>
          </a:p>
          <a:p>
            <a:pPr algn="ctr"/>
            <a:r>
              <a:rPr lang="en-US" sz="750" b="1" dirty="0"/>
              <a:t>optical link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smtClean="0"/>
              <a:t>Scope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sub-system consists of</a:t>
            </a:r>
          </a:p>
          <a:p>
            <a:pPr lvl="1"/>
            <a:r>
              <a:rPr lang="en-US" b="0" dirty="0" smtClean="0"/>
              <a:t>432 ADC boards</a:t>
            </a:r>
          </a:p>
          <a:p>
            <a:pPr lvl="2"/>
            <a:r>
              <a:rPr lang="en-US" b="0" dirty="0" smtClean="0"/>
              <a:t>64 channel per board</a:t>
            </a:r>
          </a:p>
          <a:p>
            <a:pPr lvl="3"/>
            <a:r>
              <a:rPr lang="en-US" b="0" dirty="0"/>
              <a:t>EMCAL 24576 </a:t>
            </a:r>
            <a:r>
              <a:rPr lang="en-US" b="0" dirty="0" smtClean="0"/>
              <a:t>Channels, HCAL 3072 channels. </a:t>
            </a:r>
          </a:p>
          <a:p>
            <a:pPr lvl="1"/>
            <a:r>
              <a:rPr lang="en-US" b="0" dirty="0" smtClean="0"/>
              <a:t>144 XMIT modules</a:t>
            </a:r>
          </a:p>
          <a:p>
            <a:pPr lvl="1"/>
            <a:r>
              <a:rPr lang="en-US" b="0" dirty="0" smtClean="0"/>
              <a:t>36 crates</a:t>
            </a:r>
          </a:p>
          <a:p>
            <a:pPr lvl="1"/>
            <a:r>
              <a:rPr lang="en-US" b="0" dirty="0" smtClean="0"/>
              <a:t>Power supplies</a:t>
            </a:r>
          </a:p>
          <a:p>
            <a:pPr lvl="1"/>
            <a:r>
              <a:rPr lang="en-US" b="0" dirty="0" smtClean="0"/>
              <a:t>Up to 36 clock master modules</a:t>
            </a:r>
            <a:endParaRPr lang="en-US" b="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00"/>
                </a:solidFill>
                <a:cs typeface="Times New Roman" pitchFamily="18" charset="0"/>
              </a:rPr>
              <a:t>Subsystem 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7819231" cy="4343400"/>
          </a:xfrm>
        </p:spPr>
        <p:txBody>
          <a:bodyPr/>
          <a:lstStyle/>
          <a:p>
            <a:r>
              <a:rPr lang="en-US" dirty="0" smtClean="0"/>
              <a:t>Currently we have only Columbia University handle this project. </a:t>
            </a:r>
          </a:p>
          <a:p>
            <a:pPr lvl="1"/>
            <a:r>
              <a:rPr lang="en-US" b="0" dirty="0" smtClean="0"/>
              <a:t>BNL is helping integration and DAQ test.</a:t>
            </a:r>
          </a:p>
          <a:p>
            <a:pPr lvl="1"/>
            <a:r>
              <a:rPr lang="en-US" b="0" dirty="0" smtClean="0"/>
              <a:t>Other groups can help us when the time ready for production or further long term testing.</a:t>
            </a:r>
          </a:p>
          <a:p>
            <a:r>
              <a:rPr lang="en-US" dirty="0" smtClean="0"/>
              <a:t>This is the 3</a:t>
            </a:r>
            <a:r>
              <a:rPr lang="en-US" baseline="30000" dirty="0" smtClean="0"/>
              <a:t>rd</a:t>
            </a:r>
            <a:r>
              <a:rPr lang="en-US" dirty="0" smtClean="0"/>
              <a:t> ADC system we have done in the last 10 years.</a:t>
            </a:r>
          </a:p>
          <a:p>
            <a:pPr lvl="1"/>
            <a:r>
              <a:rPr lang="en-US" b="0" dirty="0" smtClean="0"/>
              <a:t>The PHENIX HBD 60 MHz 12 bits ADC (48 channel per board).</a:t>
            </a:r>
          </a:p>
          <a:p>
            <a:pPr lvl="1"/>
            <a:r>
              <a:rPr lang="en-US" b="0" dirty="0" smtClean="0"/>
              <a:t>The </a:t>
            </a:r>
            <a:r>
              <a:rPr lang="en-US" b="0" dirty="0" err="1" smtClean="0"/>
              <a:t>MicroBooNe</a:t>
            </a:r>
            <a:r>
              <a:rPr lang="en-US" b="0" dirty="0" smtClean="0"/>
              <a:t> PMT readout, 64 MHZ 12 bits system.</a:t>
            </a:r>
          </a:p>
          <a:p>
            <a:pPr lvl="2"/>
            <a:r>
              <a:rPr lang="en-US" b="0" dirty="0" smtClean="0"/>
              <a:t>The difference for this ADC system are ADC baseline shifting, serial backplane pathway, trigger primitive generators and more channel in the same space </a:t>
            </a:r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sz="4800" dirty="0" smtClean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ADC system prototype works</a:t>
            </a:r>
          </a:p>
          <a:p>
            <a:pPr lvl="1"/>
            <a:r>
              <a:rPr lang="en-US" b="0" dirty="0" smtClean="0"/>
              <a:t>Low Noise </a:t>
            </a:r>
            <a:endParaRPr lang="en-US" b="0" dirty="0" smtClean="0"/>
          </a:p>
          <a:p>
            <a:pPr lvl="1"/>
            <a:r>
              <a:rPr lang="en-US" b="0" dirty="0" smtClean="0"/>
              <a:t>ADC data unpack</a:t>
            </a:r>
          </a:p>
          <a:p>
            <a:pPr lvl="1"/>
            <a:r>
              <a:rPr lang="en-US" b="0" dirty="0"/>
              <a:t>D</a:t>
            </a:r>
            <a:r>
              <a:rPr lang="en-US" b="0" dirty="0" smtClean="0"/>
              <a:t>ata buffering &amp; trigger data readout</a:t>
            </a:r>
          </a:p>
          <a:p>
            <a:pPr lvl="1"/>
            <a:r>
              <a:rPr lang="en-US" b="0" dirty="0" smtClean="0"/>
              <a:t>Trigger primitive path</a:t>
            </a:r>
          </a:p>
          <a:p>
            <a:r>
              <a:rPr lang="en-US" dirty="0" smtClean="0"/>
              <a:t>The electronics is off detector</a:t>
            </a:r>
          </a:p>
          <a:p>
            <a:pPr lvl="1"/>
            <a:r>
              <a:rPr lang="en-US" b="0" dirty="0" smtClean="0"/>
              <a:t>Little detector mechanical constraint. </a:t>
            </a:r>
          </a:p>
          <a:p>
            <a:r>
              <a:rPr lang="en-US" dirty="0" smtClean="0"/>
              <a:t>If the testing with detector </a:t>
            </a:r>
            <a:r>
              <a:rPr lang="en-US" dirty="0" smtClean="0"/>
              <a:t>continues </a:t>
            </a:r>
            <a:r>
              <a:rPr lang="en-US" dirty="0" smtClean="0"/>
              <a:t>to be successful, we have not much schedule </a:t>
            </a:r>
            <a:r>
              <a:rPr lang="en-US" dirty="0" smtClean="0"/>
              <a:t>constraint.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9064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t>Aug 2-4,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 drivers are on the ADC board.</a:t>
            </a:r>
          </a:p>
          <a:p>
            <a:pPr lvl="1"/>
            <a:r>
              <a:rPr lang="en-US" b="0" dirty="0" smtClean="0"/>
              <a:t>The 8 channel Analog Device </a:t>
            </a:r>
            <a:r>
              <a:rPr lang="en-US" b="0" dirty="0" smtClean="0"/>
              <a:t>ADC </a:t>
            </a:r>
            <a:r>
              <a:rPr lang="en-US" b="0" dirty="0" smtClean="0"/>
              <a:t>AD9257</a:t>
            </a:r>
          </a:p>
          <a:p>
            <a:pPr lvl="2"/>
            <a:r>
              <a:rPr lang="en-US" b="0" dirty="0" smtClean="0"/>
              <a:t>64 channel board </a:t>
            </a:r>
            <a:r>
              <a:rPr lang="en-US" b="0" dirty="0" smtClean="0">
                <a:sym typeface="Wingdings" panose="05000000000000000000" pitchFamily="2" charset="2"/>
              </a:rPr>
              <a:t> 8 </a:t>
            </a:r>
            <a:r>
              <a:rPr lang="en-US" b="0" dirty="0" smtClean="0">
                <a:sym typeface="Wingdings" panose="05000000000000000000" pitchFamily="2" charset="2"/>
              </a:rPr>
              <a:t>ADCs </a:t>
            </a:r>
            <a:r>
              <a:rPr lang="en-US" b="0" dirty="0" smtClean="0">
                <a:sym typeface="Wingdings" panose="05000000000000000000" pitchFamily="2" charset="2"/>
              </a:rPr>
              <a:t>per board</a:t>
            </a:r>
            <a:endParaRPr lang="en-US" b="0" dirty="0" smtClean="0"/>
          </a:p>
          <a:p>
            <a:pPr lvl="1"/>
            <a:r>
              <a:rPr lang="en-US" b="0" dirty="0" smtClean="0"/>
              <a:t>The Altera </a:t>
            </a:r>
            <a:r>
              <a:rPr lang="en-US" b="0" dirty="0" err="1" smtClean="0"/>
              <a:t>Arria</a:t>
            </a:r>
            <a:r>
              <a:rPr lang="en-US" b="0" dirty="0" smtClean="0"/>
              <a:t> 5 FPGA</a:t>
            </a:r>
          </a:p>
          <a:p>
            <a:pPr lvl="2"/>
            <a:r>
              <a:rPr lang="en-US" b="0" dirty="0" smtClean="0"/>
              <a:t>receive the ADC data and data manipulation, L1 delay, 5 events buffer and generating trigger primitives.</a:t>
            </a:r>
          </a:p>
          <a:p>
            <a:pPr lvl="1"/>
            <a:r>
              <a:rPr lang="en-US" b="0" dirty="0" smtClean="0"/>
              <a:t>The differential receiver, AD8132</a:t>
            </a:r>
          </a:p>
          <a:p>
            <a:pPr lvl="2"/>
            <a:r>
              <a:rPr lang="en-US" b="0" dirty="0" smtClean="0"/>
              <a:t>Receiver the differential signals from the cable. One per channel.</a:t>
            </a:r>
          </a:p>
          <a:p>
            <a:pPr lvl="1"/>
            <a:r>
              <a:rPr lang="en-US" b="0" dirty="0" smtClean="0"/>
              <a:t>The PCB board</a:t>
            </a:r>
          </a:p>
          <a:p>
            <a:pPr lvl="1"/>
            <a:r>
              <a:rPr lang="en-US" b="0" dirty="0" smtClean="0"/>
              <a:t>The PCB assembly.</a:t>
            </a:r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8229600" cy="728662"/>
          </a:xfrm>
        </p:spPr>
        <p:txBody>
          <a:bodyPr/>
          <a:lstStyle/>
          <a:p>
            <a:r>
              <a:rPr lang="en-US" altLang="en-US" sz="3200" dirty="0" smtClean="0"/>
              <a:t>Basis of Estimate and Resource-Loaded Schedule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8940893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878866" cy="290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3283" y="519319"/>
            <a:ext cx="2827692" cy="3770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" y="3949716"/>
            <a:ext cx="3448935" cy="2586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80" y="3878725"/>
            <a:ext cx="3033184" cy="2674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3869" y="957943"/>
            <a:ext cx="120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ADC board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896349"/>
            <a:ext cx="311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Custom ADC system backplane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41398" y="4064493"/>
            <a:ext cx="210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ADC crate controller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61166" y="3899750"/>
            <a:ext cx="176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ADC XMIT board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18517</TotalTime>
  <Words>1146</Words>
  <Application>Microsoft Macintosh PowerPoint</Application>
  <PresentationFormat>On-screen Show (4:3)</PresentationFormat>
  <Paragraphs>332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sPHENIX Director’s Review Calorimeter Digitizer </vt:lpstr>
      <vt:lpstr>The Subsystem</vt:lpstr>
      <vt:lpstr>The Subsystem Technical Overview</vt:lpstr>
      <vt:lpstr>Scope </vt:lpstr>
      <vt:lpstr>Subsystem Collaborators</vt:lpstr>
      <vt:lpstr>Schedule Drivers</vt:lpstr>
      <vt:lpstr>Cost Drivers</vt:lpstr>
      <vt:lpstr>Basis of Estimate and Resource-Loaded Schedule</vt:lpstr>
      <vt:lpstr>Status and Highlights</vt:lpstr>
      <vt:lpstr>Status and Highlights</vt:lpstr>
      <vt:lpstr>Summary</vt:lpstr>
      <vt:lpstr>Back 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Eric  Mannel</cp:lastModifiedBy>
  <cp:revision>124</cp:revision>
  <cp:lastPrinted>2015-10-28T19:08:40Z</cp:lastPrinted>
  <dcterms:created xsi:type="dcterms:W3CDTF">2015-10-24T00:32:43Z</dcterms:created>
  <dcterms:modified xsi:type="dcterms:W3CDTF">2017-07-26T18:22:56Z</dcterms:modified>
</cp:coreProperties>
</file>