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5" r:id="rId2"/>
    <p:sldId id="302" r:id="rId3"/>
    <p:sldId id="304" r:id="rId4"/>
    <p:sldId id="306" r:id="rId5"/>
    <p:sldId id="303" r:id="rId6"/>
    <p:sldId id="294" r:id="rId7"/>
    <p:sldId id="298" r:id="rId8"/>
    <p:sldId id="313" r:id="rId9"/>
    <p:sldId id="312" r:id="rId10"/>
    <p:sldId id="296" r:id="rId11"/>
    <p:sldId id="301" r:id="rId12"/>
    <p:sldId id="293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111" d="100"/>
          <a:sy n="111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8/1/2017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8/1/2017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sPHENIX </a:t>
            </a:r>
            <a:r>
              <a:rPr lang="en-US" altLang="en-US" dirty="0"/>
              <a:t>Director’s</a:t>
            </a:r>
            <a:r>
              <a:rPr lang="en-US" altLang="en-US" dirty="0">
                <a:solidFill>
                  <a:schemeClr val="bg1"/>
                </a:solidFill>
              </a:rPr>
              <a:t> Review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1.2.1 TPC Mechanics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99FF"/>
                </a:solidFill>
              </a:rPr>
              <a:t>August 2-4, 2017</a:t>
            </a:r>
          </a:p>
          <a:p>
            <a:r>
              <a:rPr lang="en-US" altLang="en-US" sz="4000" dirty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A6254B-EC0F-4283-AD57-E44FACE4EF37}"/>
              </a:ext>
            </a:extLst>
          </p:cNvPr>
          <p:cNvSpPr txBox="1"/>
          <p:nvPr/>
        </p:nvSpPr>
        <p:spPr>
          <a:xfrm>
            <a:off x="2021366" y="3200400"/>
            <a:ext cx="510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Klaus Dehmelt, Stony Brook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0EE64B-80EA-4D2E-A29F-A8B2D60A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728662"/>
          </a:xfrm>
        </p:spPr>
        <p:txBody>
          <a:bodyPr/>
          <a:lstStyle/>
          <a:p>
            <a:r>
              <a:rPr lang="en-US" altLang="en-US" dirty="0"/>
              <a:t>Status and Highlights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36A04-7746-4D71-A720-4F27361F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" y="1095884"/>
            <a:ext cx="5288110" cy="5152516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D09F011-0C70-4574-A18C-A1865156E4B5}"/>
              </a:ext>
            </a:extLst>
          </p:cNvPr>
          <p:cNvSpPr txBox="1">
            <a:spLocks/>
          </p:cNvSpPr>
          <p:nvPr/>
        </p:nvSpPr>
        <p:spPr>
          <a:xfrm>
            <a:off x="5181600" y="838200"/>
            <a:ext cx="3505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TPC v1 modules</a:t>
            </a:r>
          </a:p>
          <a:p>
            <a:pPr lvl="1"/>
            <a:r>
              <a:rPr lang="en-US" dirty="0"/>
              <a:t>Common mechanics designed </a:t>
            </a:r>
            <a:r>
              <a:rPr lang="en-US" dirty="0">
                <a:sym typeface="Wingdings" panose="05000000000000000000" pitchFamily="2" charset="2"/>
              </a:rPr>
              <a:t> submit to SBU workshop</a:t>
            </a:r>
            <a:endParaRPr lang="en-US" dirty="0"/>
          </a:p>
          <a:p>
            <a:pPr lvl="1"/>
            <a:r>
              <a:rPr lang="en-US" dirty="0"/>
              <a:t>TPC v1a module prototype: GEM design finalized </a:t>
            </a:r>
            <a:r>
              <a:rPr lang="en-US" dirty="0">
                <a:sym typeface="Wingdings" panose="05000000000000000000" pitchFamily="2" charset="2"/>
              </a:rPr>
              <a:t> submit to CERN workshop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Readout board with zig-zag shaped pads designed -&gt; submit to provider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229078-DC64-4378-A78B-B6C327CF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Issues and Concerns or Summary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D1D-20F0-472A-A647-E477727C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and concerns</a:t>
            </a:r>
          </a:p>
          <a:p>
            <a:pPr lvl="1"/>
            <a:r>
              <a:rPr lang="en-US" dirty="0"/>
              <a:t>GEM production exclusively at CERN</a:t>
            </a:r>
          </a:p>
          <a:p>
            <a:pPr lvl="1"/>
            <a:r>
              <a:rPr lang="en-US" dirty="0"/>
              <a:t>Mitigated by hiring technician exclusively for sPHENIX production</a:t>
            </a:r>
          </a:p>
          <a:p>
            <a:pPr lvl="1"/>
            <a:r>
              <a:rPr lang="en-US" dirty="0"/>
              <a:t>Big GEM production (ALICE TPC, CMS) completed in 2017/2018 </a:t>
            </a:r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All WBS items in BoE well understood</a:t>
            </a:r>
          </a:p>
          <a:p>
            <a:pPr lvl="2"/>
            <a:r>
              <a:rPr lang="en-US" dirty="0"/>
              <a:t>Purchases, quotes, contracts, analysis, experience</a:t>
            </a:r>
          </a:p>
          <a:p>
            <a:pPr lvl="1"/>
            <a:r>
              <a:rPr lang="en-US" dirty="0"/>
              <a:t>All WBS items have contingencies on a very mature level</a:t>
            </a:r>
          </a:p>
          <a:p>
            <a:pPr lvl="1"/>
            <a:r>
              <a:rPr lang="en-US" dirty="0"/>
              <a:t>Risk items on a very low level</a:t>
            </a:r>
          </a:p>
          <a:p>
            <a:pPr lvl="1"/>
            <a:r>
              <a:rPr lang="en-US" dirty="0"/>
              <a:t>Tasks are well progressing</a:t>
            </a:r>
          </a:p>
          <a:p>
            <a:pPr lvl="2"/>
            <a:r>
              <a:rPr lang="en-US" dirty="0"/>
              <a:t>TPC O-FC v1 prototype nearly completed</a:t>
            </a:r>
          </a:p>
          <a:p>
            <a:pPr lvl="2"/>
            <a:r>
              <a:rPr lang="en-US" dirty="0"/>
              <a:t>TPC Modules v1 well on track</a:t>
            </a:r>
          </a:p>
          <a:p>
            <a:pPr marL="857250" lvl="1"/>
            <a:endParaRPr lang="en-US" dirty="0"/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The Subsystem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WBS 1.2.1 - TPC Mechanics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Field Cage with full azimuthal coverage and |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/>
              <a:t>| &lt; 1.1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Modules based on Quad-GEMs for continuous readout and low Ion Back Flow IBF</a:t>
            </a:r>
          </a:p>
          <a:p>
            <a:r>
              <a:rPr lang="en-US" dirty="0"/>
              <a:t>Present gas choice provides drift time of ~ 18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, single spatial point resolution &lt; 250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m, low IBF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F4352E-9C69-4F24-9FA0-F2B1A0F3B2A1}"/>
              </a:ext>
            </a:extLst>
          </p:cNvPr>
          <p:cNvGrpSpPr/>
          <p:nvPr/>
        </p:nvGrpSpPr>
        <p:grpSpPr>
          <a:xfrm>
            <a:off x="858015" y="789710"/>
            <a:ext cx="7427970" cy="2634690"/>
            <a:chOff x="545959" y="1024805"/>
            <a:chExt cx="7427970" cy="2634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BA2AB3-C14A-41F5-8B20-339310608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2509" y="1104495"/>
              <a:ext cx="4051420" cy="2555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950678-746F-4C19-8D5E-C59662B66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5959" y="1024805"/>
              <a:ext cx="3160568" cy="262370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0317E1-C0F5-40B1-BC5E-62A15CFDDAA9}"/>
              </a:ext>
            </a:extLst>
          </p:cNvPr>
          <p:cNvGrpSpPr/>
          <p:nvPr/>
        </p:nvGrpSpPr>
        <p:grpSpPr>
          <a:xfrm>
            <a:off x="557647" y="4075882"/>
            <a:ext cx="8028706" cy="1015663"/>
            <a:chOff x="505694" y="4048172"/>
            <a:chExt cx="8028706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6840BD-531A-461D-8C0D-5E0CE9953ACE}"/>
                </a:ext>
              </a:extLst>
            </p:cNvPr>
            <p:cNvSpPr txBox="1"/>
            <p:nvPr/>
          </p:nvSpPr>
          <p:spPr>
            <a:xfrm>
              <a:off x="5029200" y="4048172"/>
              <a:ext cx="350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b="1" dirty="0">
                  <a:latin typeface="+mn-lt"/>
                </a:rPr>
                <a:t>Central Membrane CM</a:t>
              </a:r>
            </a:p>
            <a:p>
              <a:pPr lvl="1"/>
              <a:r>
                <a:rPr lang="en-US" sz="2000" b="1" dirty="0">
                  <a:latin typeface="+mn-lt"/>
                </a:rPr>
                <a:t>Endplates EP, 2 in z</a:t>
              </a:r>
            </a:p>
            <a:p>
              <a:pPr lvl="1"/>
              <a:r>
                <a:rPr lang="en-US" sz="2000" b="1" dirty="0">
                  <a:latin typeface="+mn-lt"/>
                </a:rPr>
                <a:t>Modules, 12 in </a:t>
              </a:r>
              <a:r>
                <a:rPr lang="en-US" sz="2000" b="1" dirty="0">
                  <a:latin typeface="Symbol" panose="05050102010706020507" pitchFamily="18" charset="2"/>
                </a:rPr>
                <a:t>f</a:t>
              </a:r>
              <a:r>
                <a:rPr lang="en-US" sz="2000" b="1" dirty="0">
                  <a:latin typeface="+mn-lt"/>
                </a:rPr>
                <a:t>, 3 in 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0E6DFB-3321-4454-9FBE-2B2C1B347941}"/>
                </a:ext>
              </a:extLst>
            </p:cNvPr>
            <p:cNvSpPr txBox="1"/>
            <p:nvPr/>
          </p:nvSpPr>
          <p:spPr>
            <a:xfrm>
              <a:off x="505694" y="4230469"/>
              <a:ext cx="48451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b="1" dirty="0">
                  <a:latin typeface="+mn-lt"/>
                </a:rPr>
                <a:t>Outer Field Cage O-FC, R = 78 cm, L = 211 cm</a:t>
              </a:r>
            </a:p>
            <a:p>
              <a:pPr lvl="1"/>
              <a:r>
                <a:rPr lang="en-US" b="1" dirty="0">
                  <a:latin typeface="+mn-lt"/>
                </a:rPr>
                <a:t>Inner Field Cage I-FC, R = 20 cm , L = 211 cm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0" y="33338"/>
            <a:ext cx="8229600" cy="7286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Subsystem Technical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97BC-95FE-4D5F-95D6-C8966930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Dimensions and designs dictated by</a:t>
            </a:r>
          </a:p>
          <a:p>
            <a:pPr lvl="1"/>
            <a:r>
              <a:rPr lang="en-US" dirty="0"/>
              <a:t>Inner/outer radius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magnet and inner/outer detector design</a:t>
            </a:r>
          </a:p>
          <a:p>
            <a:pPr lvl="1"/>
            <a:r>
              <a:rPr lang="en-US" dirty="0"/>
              <a:t>Length </a:t>
            </a:r>
            <a:r>
              <a:rPr lang="en-US" dirty="0">
                <a:sym typeface="Wingdings" panose="05000000000000000000" pitchFamily="2" charset="2"/>
              </a:rPr>
              <a:t> pseudorapidity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Design of field cages  minimum space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and maximum stability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Design endplates  minimum material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budget, maximum stability</a:t>
            </a:r>
          </a:p>
          <a:p>
            <a:pPr lvl="1"/>
            <a:r>
              <a:rPr lang="en-US" dirty="0"/>
              <a:t> Design m</a:t>
            </a:r>
            <a:r>
              <a:rPr lang="en-US" dirty="0">
                <a:sym typeface="Wingdings" panose="05000000000000000000" pitchFamily="2" charset="2"/>
              </a:rPr>
              <a:t>odules  maximum integrity, least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producibility, maximum performance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A03E3-26E8-420B-BBD8-E30C8C75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76763"/>
            <a:ext cx="3232583" cy="3519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WBS 1.2.1 contains all elements that lead to the successful assembly of the TPC mechanics (WBS 1.2.1.8) and eventually make the TPC ready to install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D1569-13AD-4D3C-90D0-A90757D1BB91}"/>
              </a:ext>
            </a:extLst>
          </p:cNvPr>
          <p:cNvSpPr/>
          <p:nvPr/>
        </p:nvSpPr>
        <p:spPr>
          <a:xfrm>
            <a:off x="2286000" y="2362200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</a:rPr>
              <a:t>TPC v1 Field Cage Prototype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v2 Field Cage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Final Field Cage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v1 Modules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v1 Module Gas Enclosure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v1 Module Common Mechanics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v1a Module Prototype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v1b Module Prototype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v2 Modules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v2 Module Gas Enclosure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v2 Module Common Mechanics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v2a Module Prototype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Production GEM Acquisition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High Voltage System</a:t>
            </a:r>
          </a:p>
          <a:p>
            <a:r>
              <a:rPr lang="en-US" sz="1600" b="1" dirty="0">
                <a:latin typeface="Segoe UI" panose="020B0502040204020203" pitchFamily="34" charset="0"/>
              </a:rPr>
              <a:t>TPC Assembly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Subsystem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14644"/>
            <a:ext cx="7819231" cy="4157663"/>
          </a:xfrm>
        </p:spPr>
        <p:txBody>
          <a:bodyPr/>
          <a:lstStyle/>
          <a:p>
            <a:r>
              <a:rPr lang="en-US" sz="1800" dirty="0"/>
              <a:t>CAM WBS 1.2.1 TPC Mechanics: Klaus Dehmelt (Stony Brook University)</a:t>
            </a:r>
          </a:p>
          <a:p>
            <a:pPr lvl="1"/>
            <a:r>
              <a:rPr lang="en-US" sz="1600" dirty="0"/>
              <a:t>Research Scientist</a:t>
            </a:r>
          </a:p>
          <a:p>
            <a:pPr marL="457200" lvl="1" indent="0">
              <a:buNone/>
            </a:pP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Since 1999: 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HEP/HI Experiments: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 HERA-B (DESY-HERA), COMPASS (CERN-SPS), L3 (CERN-LEP), PHENIX (BNL-RHIC). 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Detector Systems: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sz="1200" b="0" dirty="0"/>
              <a:t>HERA-B Outer Tracker System (installation/commissioning), COMPASS-GEM Small Area Tracker (SAT) (design/construction/installation/commissioning), DESY-Large Prototype of a TPC (LC-TPC collaboration) (design/construction/installation/commissioning, management), PHENIX-Detector Council Member (Drift Chamber subsystem, 2011 – 2016),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 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R&amp;D: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  CsI-GEM RICH, large area GEM chambers, TPC Ion Back Flow</a:t>
            </a:r>
            <a:endParaRPr lang="en-US" sz="1200" b="0" dirty="0"/>
          </a:p>
          <a:p>
            <a:r>
              <a:rPr lang="en-US" sz="1800" dirty="0"/>
              <a:t>L2 Manager WBS 1.2 TPC: Thomas K. </a:t>
            </a:r>
            <a:r>
              <a:rPr lang="en-US" sz="1800" dirty="0" err="1"/>
              <a:t>Hemmick</a:t>
            </a:r>
            <a:r>
              <a:rPr lang="en-US" sz="1800" dirty="0"/>
              <a:t> (Stony Brook University)</a:t>
            </a:r>
          </a:p>
          <a:p>
            <a:pPr lvl="1"/>
            <a:r>
              <a:rPr lang="en-US" sz="1600" dirty="0"/>
              <a:t>Distinguished Teaching Professor</a:t>
            </a:r>
          </a:p>
          <a:p>
            <a:pPr marL="457200" lvl="1" indent="0">
              <a:buNone/>
            </a:pP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Since 1988: 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Heavy Ion Experiments: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  E814 (BNL-AGS), E877 (BNL-AGS), PHENIX (BNL-RHIC).  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Detector Systems: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 E814 drift/pad chambers (construction), E877 MWPC chambers (design/construction/management), PHENIX RICH (design/construction/management), PHENIX drift chambers (design/construction/management), PHENIX hadron blind detector (design/construction/management), PHENIX MPC-EX (construction).  </a:t>
            </a:r>
            <a:r>
              <a:rPr lang="en-US" altLang="en-US" sz="1200" b="0" u="sng" dirty="0">
                <a:solidFill>
                  <a:srgbClr val="222222"/>
                </a:solidFill>
                <a:cs typeface="Arial" panose="020B0604020202020204" pitchFamily="34" charset="0"/>
              </a:rPr>
              <a:t>R&amp;D: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b="0" dirty="0" err="1">
                <a:solidFill>
                  <a:srgbClr val="222222"/>
                </a:solidFill>
                <a:cs typeface="Arial" panose="020B0604020202020204" pitchFamily="34" charset="0"/>
              </a:rPr>
              <a:t>CsI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-GEM HBD, </a:t>
            </a:r>
            <a:r>
              <a:rPr lang="en-US" altLang="en-US" sz="1200" b="0" dirty="0" err="1">
                <a:solidFill>
                  <a:srgbClr val="222222"/>
                </a:solidFill>
                <a:cs typeface="Arial" panose="020B0604020202020204" pitchFamily="34" charset="0"/>
              </a:rPr>
              <a:t>CsI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-GEM RICH, W-Si </a:t>
            </a:r>
            <a:r>
              <a:rPr lang="en-US" altLang="en-US" sz="1200" b="0" dirty="0" err="1">
                <a:solidFill>
                  <a:srgbClr val="222222"/>
                </a:solidFill>
                <a:cs typeface="Arial" panose="020B0604020202020204" pitchFamily="34" charset="0"/>
              </a:rPr>
              <a:t>preshower</a:t>
            </a:r>
            <a:r>
              <a:rPr lang="en-US" altLang="en-US" sz="1200" b="0" dirty="0">
                <a:solidFill>
                  <a:srgbClr val="222222"/>
                </a:solidFill>
                <a:cs typeface="Arial" panose="020B0604020202020204" pitchFamily="34" charset="0"/>
              </a:rPr>
              <a:t>, large area GEM chambers, TPC-Cherenkov hybrid, TPC Ion Back Flow</a:t>
            </a:r>
            <a:endParaRPr lang="en-US" sz="1400" dirty="0"/>
          </a:p>
          <a:p>
            <a:r>
              <a:rPr lang="en-US" sz="1800" dirty="0"/>
              <a:t>John </a:t>
            </a:r>
            <a:r>
              <a:rPr lang="en-US" sz="1800" dirty="0" err="1"/>
              <a:t>Cozzolino</a:t>
            </a:r>
            <a:r>
              <a:rPr lang="en-US" sz="1800" dirty="0"/>
              <a:t> (CAD BNL)</a:t>
            </a:r>
            <a:endParaRPr lang="en-US" sz="2000" dirty="0"/>
          </a:p>
          <a:p>
            <a:pPr lvl="1"/>
            <a:r>
              <a:rPr lang="en-US" sz="1600" dirty="0"/>
              <a:t>Senior engineer</a:t>
            </a:r>
            <a:endParaRPr lang="en-US" sz="1200" b="0" dirty="0"/>
          </a:p>
          <a:p>
            <a:pPr marL="457200" lvl="1" indent="0">
              <a:buNone/>
            </a:pPr>
            <a:r>
              <a:rPr lang="en-US" sz="1200" b="0" dirty="0"/>
              <a:t>25+ years involved in numerous aspects of the design development and construction of superconducting accelerator magnets.  Specialized in computer-aided engineering analyses critical to the R&amp;D, design and manufacture of such magnets primarily for RHIC at BNL and the LHC at CERN</a:t>
            </a:r>
            <a:endParaRPr lang="en-US" sz="1200" dirty="0"/>
          </a:p>
          <a:p>
            <a:r>
              <a:rPr lang="en-US" sz="1800" dirty="0"/>
              <a:t>Steven </a:t>
            </a:r>
            <a:r>
              <a:rPr lang="en-US" sz="1800" dirty="0" err="1"/>
              <a:t>Bellavia</a:t>
            </a:r>
            <a:r>
              <a:rPr lang="en-US" sz="1800" dirty="0"/>
              <a:t> (CAD BNL)</a:t>
            </a:r>
          </a:p>
          <a:p>
            <a:pPr lvl="1"/>
            <a:r>
              <a:rPr lang="en-US" sz="1600" dirty="0"/>
              <a:t>Senior engineer</a:t>
            </a:r>
          </a:p>
          <a:p>
            <a:pPr marL="457200" lvl="1" indent="0">
              <a:buNone/>
            </a:pPr>
            <a:r>
              <a:rPr lang="en-US" sz="1200" b="0" dirty="0"/>
              <a:t>25+ years performing mechanical analysis, design and fabrication of detectors, for PHENIX (1992-1995), RHIC (1998-present), NSRL (1999-2003) and LSST (2013-present)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Factory production follows a Start-Start relationship to GEM production</a:t>
            </a:r>
          </a:p>
          <a:p>
            <a:r>
              <a:rPr lang="en-US" dirty="0"/>
              <a:t>Module assembly takes less time than GEM production (PHENIX HBD experience)</a:t>
            </a:r>
          </a:p>
          <a:p>
            <a:r>
              <a:rPr lang="en-US" dirty="0"/>
              <a:t>GEM schedule drives module production schedule and TPC overall schedule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D81F7-0B1C-421E-BBEF-9A91437A978B}"/>
              </a:ext>
            </a:extLst>
          </p:cNvPr>
          <p:cNvSpPr txBox="1"/>
          <p:nvPr/>
        </p:nvSpPr>
        <p:spPr>
          <a:xfrm>
            <a:off x="646182" y="990600"/>
            <a:ext cx="785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WBS 1.2.1.6 TPC Production GEM Acquisition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CB07E3-18F1-4A13-B6A9-44DC3B8E5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280"/>
            <a:ext cx="9144000" cy="2546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06462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/>
              <a:t>Latest bottom-up cost estimate reveals the cost drivers to be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WBS 1.2.1.1 TPC v1 Field Cage Prototype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WBS 1.2.1.2 TPC v2 Field Cage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WBS 1.2.1.6 TPC Production GEM</a:t>
            </a:r>
          </a:p>
          <a:p>
            <a:pPr marL="457200" lvl="1" indent="0">
              <a:buNone/>
            </a:pPr>
            <a:r>
              <a:rPr lang="en-US" dirty="0"/>
              <a:t>     Acquisition</a:t>
            </a:r>
          </a:p>
          <a:p>
            <a:pPr lvl="1"/>
            <a:r>
              <a:rPr lang="en-US" dirty="0"/>
              <a:t>Contingency at purchase-by-purchase level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weighted contingency</a:t>
            </a:r>
            <a:r>
              <a:rPr lang="en-US" b="0" dirty="0"/>
              <a:t> 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CAEE34-2E2D-43E5-9598-A6F37C2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78442"/>
              </p:ext>
            </p:extLst>
          </p:nvPr>
        </p:nvGraphicFramePr>
        <p:xfrm>
          <a:off x="5791200" y="1334037"/>
          <a:ext cx="2565400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996">
                  <a:extLst>
                    <a:ext uri="{9D8B030D-6E8A-4147-A177-3AD203B41FA5}">
                      <a16:colId xmlns:a16="http://schemas.microsoft.com/office/drawing/2014/main" val="479658628"/>
                    </a:ext>
                  </a:extLst>
                </a:gridCol>
                <a:gridCol w="1659404">
                  <a:extLst>
                    <a:ext uri="{9D8B030D-6E8A-4147-A177-3AD203B41FA5}">
                      <a16:colId xmlns:a16="http://schemas.microsoft.com/office/drawing/2014/main" val="285194343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Grand Total w/ Contingency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6120313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$254,933.65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$299,220.44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0217266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FDB056-3B7F-4843-96CA-19675410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72210"/>
              </p:ext>
            </p:extLst>
          </p:nvPr>
        </p:nvGraphicFramePr>
        <p:xfrm>
          <a:off x="5791200" y="2127390"/>
          <a:ext cx="2565400" cy="676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996">
                  <a:extLst>
                    <a:ext uri="{9D8B030D-6E8A-4147-A177-3AD203B41FA5}">
                      <a16:colId xmlns:a16="http://schemas.microsoft.com/office/drawing/2014/main" val="2503169827"/>
                    </a:ext>
                  </a:extLst>
                </a:gridCol>
                <a:gridCol w="1659404">
                  <a:extLst>
                    <a:ext uri="{9D8B030D-6E8A-4147-A177-3AD203B41FA5}">
                      <a16:colId xmlns:a16="http://schemas.microsoft.com/office/drawing/2014/main" val="387195110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Grand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Grand Total w/ Contingency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377417037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$216,818.70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$278,182.44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273564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8A45B1-059A-4739-A06E-CA30E454A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5417"/>
              </p:ext>
            </p:extLst>
          </p:nvPr>
        </p:nvGraphicFramePr>
        <p:xfrm>
          <a:off x="5791200" y="2901693"/>
          <a:ext cx="25654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996">
                  <a:extLst>
                    <a:ext uri="{9D8B030D-6E8A-4147-A177-3AD203B41FA5}">
                      <a16:colId xmlns:a16="http://schemas.microsoft.com/office/drawing/2014/main" val="3813234424"/>
                    </a:ext>
                  </a:extLst>
                </a:gridCol>
                <a:gridCol w="1659404">
                  <a:extLst>
                    <a:ext uri="{9D8B030D-6E8A-4147-A177-3AD203B41FA5}">
                      <a16:colId xmlns:a16="http://schemas.microsoft.com/office/drawing/2014/main" val="258373971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Grand Total w/ Contingency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3639247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$174,296.00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$209,155.20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5801473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8ACC3E-0B66-45F8-9111-29F77BAD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875"/>
            <a:ext cx="4265744" cy="210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159AE3-1E36-4091-AD39-CBE387E7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88" y="4357673"/>
            <a:ext cx="4509225" cy="2093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802D7D-4C23-4F3E-9A89-C999FB15E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56" y="4572000"/>
            <a:ext cx="4265744" cy="2026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8229600" cy="728662"/>
          </a:xfrm>
        </p:spPr>
        <p:txBody>
          <a:bodyPr/>
          <a:lstStyle/>
          <a:p>
            <a:r>
              <a:rPr lang="en-US" altLang="en-US" sz="3200" dirty="0"/>
              <a:t>Basis of Estimate and Resource-Loaded 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9EC10-979B-453F-89EA-44983707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/>
              <a:t>WBS 1.2.1 contains 8 work packages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work package is linked from the Title Page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Within each file 2 pages per L4 item:</a:t>
            </a:r>
          </a:p>
          <a:p>
            <a:pPr lvl="1"/>
            <a:r>
              <a:rPr lang="en-US" sz="1800" dirty="0"/>
              <a:t>Summary page explains BoE Details and Assumptions.</a:t>
            </a:r>
          </a:p>
          <a:p>
            <a:pPr lvl="1"/>
            <a:r>
              <a:rPr lang="en-US" sz="1800" dirty="0"/>
              <a:t>Intended to be readable without additional documents open and at the ready.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1031" y="6553200"/>
            <a:ext cx="2895600" cy="276225"/>
          </a:xfrm>
        </p:spPr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FFEA8-4186-40F5-932B-09BA995A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1" y="1268568"/>
            <a:ext cx="4692318" cy="1847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F4398-A510-4867-A343-A9CB103E3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16" y="3441879"/>
            <a:ext cx="3441033" cy="1872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48601-9730-4CDF-B72F-CB52F3293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01" y="3504094"/>
            <a:ext cx="2864026" cy="182990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0AA3CC-F621-416E-8F1D-7BF16185E711}"/>
              </a:ext>
            </a:extLst>
          </p:cNvPr>
          <p:cNvCxnSpPr>
            <a:cxnSpLocks/>
          </p:cNvCxnSpPr>
          <p:nvPr/>
        </p:nvCxnSpPr>
        <p:spPr>
          <a:xfrm>
            <a:off x="5739684" y="4922946"/>
            <a:ext cx="17279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1D6B1D-DA40-4A60-9E4B-B27CFF0627E1}"/>
              </a:ext>
            </a:extLst>
          </p:cNvPr>
          <p:cNvSpPr txBox="1"/>
          <p:nvPr/>
        </p:nvSpPr>
        <p:spPr>
          <a:xfrm>
            <a:off x="7458370" y="4596684"/>
            <a:ext cx="163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detailed cost summary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728662"/>
          </a:xfrm>
        </p:spPr>
        <p:txBody>
          <a:bodyPr/>
          <a:lstStyle/>
          <a:p>
            <a:r>
              <a:rPr lang="en-US" altLang="en-US" dirty="0"/>
              <a:t>Status and Highlights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1F7D8-934A-4937-AF51-F8BABED2F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" y="838200"/>
            <a:ext cx="9004968" cy="293052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209A3F9-10B1-4690-84BA-CE00ECD7EB12}"/>
              </a:ext>
            </a:extLst>
          </p:cNvPr>
          <p:cNvSpPr txBox="1">
            <a:spLocks/>
          </p:cNvSpPr>
          <p:nvPr/>
        </p:nvSpPr>
        <p:spPr>
          <a:xfrm>
            <a:off x="457200" y="838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Outer Field Cage v1 prototype</a:t>
            </a:r>
          </a:p>
          <a:p>
            <a:pPr lvl="1"/>
            <a:r>
              <a:rPr lang="en-US" sz="1800" dirty="0"/>
              <a:t>Mandrel finalized</a:t>
            </a:r>
          </a:p>
          <a:p>
            <a:pPr lvl="1"/>
            <a:r>
              <a:rPr lang="en-US" sz="1800" dirty="0"/>
              <a:t>Field cage in production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33673-50F4-4E1B-8E47-DBE077A6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05745"/>
            <a:ext cx="4355682" cy="2815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20245</TotalTime>
  <Words>767</Words>
  <Application>Microsoft Office PowerPoint</Application>
  <PresentationFormat>On-screen Show (4:3)</PresentationFormat>
  <Paragraphs>172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Segoe UI</vt:lpstr>
      <vt:lpstr>Symbol</vt:lpstr>
      <vt:lpstr>Times New Roman</vt:lpstr>
      <vt:lpstr>Wingdings</vt:lpstr>
      <vt:lpstr>Office Theme</vt:lpstr>
      <vt:lpstr>sPHENIX Director’s Review 1.2.1 TPC Mechanics</vt:lpstr>
      <vt:lpstr>The Subsystem</vt:lpstr>
      <vt:lpstr>The Subsystem Technical Overview</vt:lpstr>
      <vt:lpstr>Scope </vt:lpstr>
      <vt:lpstr>Subsystem Collaborators</vt:lpstr>
      <vt:lpstr>Schedule Drivers</vt:lpstr>
      <vt:lpstr>Cost Drivers</vt:lpstr>
      <vt:lpstr>Basis of Estimate and Resource-Loaded Schedule</vt:lpstr>
      <vt:lpstr>Status and Highlights</vt:lpstr>
      <vt:lpstr>Status and Highlights</vt:lpstr>
      <vt:lpstr>Issues and Concerns or Summary</vt:lpstr>
      <vt:lpstr>Back Up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kdehmelt</cp:lastModifiedBy>
  <cp:revision>167</cp:revision>
  <cp:lastPrinted>2015-10-28T19:08:40Z</cp:lastPrinted>
  <dcterms:created xsi:type="dcterms:W3CDTF">2015-10-24T00:32:43Z</dcterms:created>
  <dcterms:modified xsi:type="dcterms:W3CDTF">2017-08-01T18:31:04Z</dcterms:modified>
</cp:coreProperties>
</file>