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05" r:id="rId2"/>
    <p:sldId id="306" r:id="rId3"/>
    <p:sldId id="307" r:id="rId4"/>
    <p:sldId id="308" r:id="rId5"/>
    <p:sldId id="321" r:id="rId6"/>
    <p:sldId id="311" r:id="rId7"/>
    <p:sldId id="312" r:id="rId8"/>
    <p:sldId id="313" r:id="rId9"/>
    <p:sldId id="322" r:id="rId10"/>
    <p:sldId id="314" r:id="rId11"/>
    <p:sldId id="327" r:id="rId12"/>
    <p:sldId id="329" r:id="rId13"/>
    <p:sldId id="330" r:id="rId14"/>
    <p:sldId id="320" r:id="rId15"/>
    <p:sldId id="323" r:id="rId16"/>
    <p:sldId id="335" r:id="rId17"/>
    <p:sldId id="334" r:id="rId18"/>
    <p:sldId id="333" r:id="rId19"/>
    <p:sldId id="336" r:id="rId20"/>
    <p:sldId id="337" r:id="rId21"/>
    <p:sldId id="331" r:id="rId22"/>
    <p:sldId id="332" r:id="rId23"/>
    <p:sldId id="325" r:id="rId24"/>
    <p:sldId id="326" r:id="rId25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0" d="100"/>
          <a:sy n="130" d="100"/>
        </p:scale>
        <p:origin x="988" y="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137DB6B-55ED-4249-BA1E-E948113C61F4}" type="datetimeFigureOut">
              <a:rPr lang="en-US" altLang="en-US"/>
              <a:pPr/>
              <a:t>8/1/2017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D366E04-6360-4839-8AA2-1749D5CA7F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86746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F8C9284-E3F8-4D87-B0A8-5DBDDC2FC668}" type="datetimeFigureOut">
              <a:rPr lang="en-US" altLang="en-US"/>
              <a:pPr/>
              <a:t>8/1/2017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0B0354B-7771-4630-B454-53C09215E4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60839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52A371-58C5-4207-B846-1C86B1C3893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5431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52A371-58C5-4207-B846-1C86B1C3893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757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52A371-58C5-4207-B846-1C86B1C3893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8271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52A371-58C5-4207-B846-1C86B1C3893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7379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52A371-58C5-4207-B846-1C86B1C3893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741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52A371-58C5-4207-B846-1C86B1C3893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932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52A371-58C5-4207-B846-1C86B1C3893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612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0354B-7771-4630-B454-53C09215E4B9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4067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52A371-58C5-4207-B846-1C86B1C3893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5182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52A371-58C5-4207-B846-1C86B1C3893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052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52A371-58C5-4207-B846-1C86B1C3893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9002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52A371-58C5-4207-B846-1C86B1C3893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7886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52A371-58C5-4207-B846-1C86B1C3893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878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762000"/>
            <a:ext cx="8686800" cy="1470025"/>
          </a:xfrm>
          <a:solidFill>
            <a:srgbClr val="3399FF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Aug 2-4, 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1615D7-3BC1-4233-BC99-0E8D4008AB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4482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Aug 2-4, 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402D54-6124-4A07-84DF-DC258B2E3D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9021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884238"/>
            <a:ext cx="1981200" cy="56689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884238"/>
            <a:ext cx="5791200" cy="5668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Aug 2-4, 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D13BC-AB3C-4A21-AA4D-4F8B67A157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561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Aug 2-4, 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932B3A-BA38-40C7-ADEE-2A1902CEB2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541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124201"/>
            <a:ext cx="7772400" cy="7620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762001"/>
            <a:ext cx="8610600" cy="609600"/>
          </a:xfrm>
          <a:solidFill>
            <a:srgbClr val="3399FF"/>
          </a:solidFill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Aug 2-4, 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FCDEC-F6B6-422E-BA54-90C8645EF9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9973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Aug 2-4, 2017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CB7689-1836-4D61-9E3B-BD5F97E6A3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2442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Aug 2-4, 2017</a:t>
            </a: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E62ED1-0628-4F6E-8766-956371ABBD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9542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Aug 2-4, 2017</a:t>
            </a: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569075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0C637-5835-444B-B8C0-92C25AFA20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4148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Aug 2-4, 2017</a:t>
            </a:r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E5DAE-5A25-4D93-A5BA-3F3E3A62C8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6923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Aug 2-4, 2017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12F53E-39E3-4364-949C-11FEB55F89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4814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0292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914400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63880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Aug 2-4, 2017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F5ED1-7F2B-4A78-A513-4A7819BDBA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5311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338"/>
            <a:ext cx="8229600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629400"/>
            <a:ext cx="2133600" cy="2286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altLang="en-US" smtClean="0"/>
              <a:t>Aug 2-4, 2017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71031" y="6553200"/>
            <a:ext cx="289560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806" y="6492875"/>
            <a:ext cx="534194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3C23168-0BC3-45A3-990F-8F7CC9491814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cxnSp>
        <p:nvCxnSpPr>
          <p:cNvPr id="7" name="Straight Connector 6"/>
          <p:cNvCxnSpPr>
            <a:cxnSpLocks noChangeShapeType="1"/>
          </p:cNvCxnSpPr>
          <p:nvPr userDrawn="1"/>
        </p:nvCxnSpPr>
        <p:spPr bwMode="auto">
          <a:xfrm>
            <a:off x="301625" y="762000"/>
            <a:ext cx="8634413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32" name="Picture 8" descr="sPHENIX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088" y="100013"/>
            <a:ext cx="1087437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83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8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103/PhysRevC.86.024908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s://github.com/sPHENIX-Collaboration/" TargetMode="Externa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emf"/><Relationship Id="rId4" Type="http://schemas.openxmlformats.org/officeDocument/2006/relationships/image" Target="../media/image48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2"/>
          <p:cNvSpPr>
            <a:spLocks noGrp="1"/>
          </p:cNvSpPr>
          <p:nvPr>
            <p:ph type="ctrTitle"/>
          </p:nvPr>
        </p:nvSpPr>
        <p:spPr>
          <a:xfrm>
            <a:off x="304800" y="762000"/>
            <a:ext cx="8610600" cy="1600200"/>
          </a:xfrm>
          <a:solidFill>
            <a:srgbClr val="0099FF"/>
          </a:solidFill>
        </p:spPr>
        <p:txBody>
          <a:bodyPr/>
          <a:lstStyle/>
          <a:p>
            <a:r>
              <a:rPr lang="en-US" altLang="en-US" dirty="0" smtClean="0">
                <a:solidFill>
                  <a:schemeClr val="bg1"/>
                </a:solidFill>
              </a:rPr>
              <a:t>sPHENIX </a:t>
            </a:r>
            <a:r>
              <a:rPr lang="en-US" altLang="en-US" dirty="0" smtClean="0"/>
              <a:t>Director’s</a:t>
            </a:r>
            <a:r>
              <a:rPr lang="en-US" altLang="en-US" dirty="0" smtClean="0">
                <a:solidFill>
                  <a:schemeClr val="bg1"/>
                </a:solidFill>
              </a:rPr>
              <a:t> Review</a:t>
            </a:r>
            <a:br>
              <a:rPr lang="en-US" altLang="en-US" dirty="0" smtClean="0">
                <a:solidFill>
                  <a:schemeClr val="bg1"/>
                </a:solidFill>
              </a:rPr>
            </a:br>
            <a:r>
              <a:rPr lang="en-US" altLang="en-US" dirty="0"/>
              <a:t>Calorimeter Simulations</a:t>
            </a:r>
            <a:endParaRPr lang="en-US" altLang="en-US" dirty="0" smtClean="0">
              <a:solidFill>
                <a:schemeClr val="bg1"/>
              </a:solidFill>
            </a:endParaRPr>
          </a:p>
        </p:txBody>
      </p:sp>
      <p:sp>
        <p:nvSpPr>
          <p:cNvPr id="15362" name="Subtitle 3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2133600"/>
          </a:xfrm>
        </p:spPr>
        <p:txBody>
          <a:bodyPr/>
          <a:lstStyle/>
          <a:p>
            <a:r>
              <a:rPr lang="en-US" altLang="en-US" sz="4000" dirty="0" smtClean="0">
                <a:solidFill>
                  <a:srgbClr val="0099FF"/>
                </a:solidFill>
              </a:rPr>
              <a:t>Jin Huang (BNL)</a:t>
            </a:r>
          </a:p>
          <a:p>
            <a:r>
              <a:rPr lang="en-US" altLang="en-US" sz="4000" dirty="0" smtClean="0">
                <a:solidFill>
                  <a:srgbClr val="0099FF"/>
                </a:solidFill>
              </a:rPr>
              <a:t>August 2-4, 2017</a:t>
            </a:r>
          </a:p>
          <a:p>
            <a:r>
              <a:rPr lang="en-US" altLang="en-US" sz="4000" dirty="0" smtClean="0">
                <a:solidFill>
                  <a:srgbClr val="0099FF"/>
                </a:solidFill>
              </a:rPr>
              <a:t>BNL</a:t>
            </a:r>
          </a:p>
        </p:txBody>
      </p:sp>
      <p:sp>
        <p:nvSpPr>
          <p:cNvPr id="1536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898989"/>
                </a:solidFill>
              </a:rPr>
              <a:t>Aug 2-4,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77863702-4EAA-4F39-8171-E0F2AE3043F7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287338" y="771525"/>
            <a:ext cx="8634412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38" y="0"/>
            <a:ext cx="8501062" cy="914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Physics Performance </a:t>
            </a:r>
            <a:r>
              <a:rPr lang="en-US" dirty="0"/>
              <a:t>: </a:t>
            </a:r>
            <a:r>
              <a:rPr lang="en-US" dirty="0" smtClean="0"/>
              <a:t>Electron-ID</a:t>
            </a:r>
            <a:endParaRPr lang="en-US" sz="4800" dirty="0" smtClean="0">
              <a:latin typeface="+mn-lt"/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355587" y="1049719"/>
            <a:ext cx="8229600" cy="1358402"/>
          </a:xfrm>
        </p:spPr>
        <p:txBody>
          <a:bodyPr>
            <a:normAutofit fontScale="92500" lnSpcReduction="20000"/>
          </a:bodyPr>
          <a:lstStyle/>
          <a:p>
            <a:pPr marL="624078" indent="-514350"/>
            <a:r>
              <a:rPr lang="en-US" dirty="0" smtClean="0"/>
              <a:t>Critical driving factor for EMCal design: Upsilon </a:t>
            </a:r>
            <a:r>
              <a:rPr lang="en-US" dirty="0"/>
              <a:t>electron </a:t>
            </a:r>
            <a:r>
              <a:rPr lang="en-US" dirty="0" smtClean="0"/>
              <a:t>ID</a:t>
            </a:r>
          </a:p>
          <a:p>
            <a:pPr marL="624078" indent="-514350"/>
            <a:r>
              <a:rPr lang="en-US" dirty="0" smtClean="0"/>
              <a:t>Satisfied detector requirement (&gt;90:1-pion rejection </a:t>
            </a:r>
            <a:br>
              <a:rPr lang="en-US" dirty="0" smtClean="0"/>
            </a:br>
            <a:r>
              <a:rPr lang="en-US" dirty="0" smtClean="0"/>
              <a:t>@ </a:t>
            </a:r>
            <a:r>
              <a:rPr lang="en-US" i="1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=4 GeV/c in central Au+Au collisions at 70% efficiency)</a:t>
            </a:r>
          </a:p>
          <a:p>
            <a:pPr marL="624078" indent="-514350"/>
            <a:r>
              <a:rPr lang="en-US" dirty="0" smtClean="0"/>
              <a:t>Updating Upsilon background and R</a:t>
            </a:r>
            <a:r>
              <a:rPr lang="en-US" baseline="-25000" dirty="0" smtClean="0"/>
              <a:t>AA</a:t>
            </a:r>
            <a:r>
              <a:rPr lang="en-US" dirty="0" smtClean="0"/>
              <a:t> projections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Aug 2-4,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03F04E59-6B08-4FBB-B547-B885779F90B9}" type="slidenum">
              <a:rPr lang="en-US" altLang="en-US" sz="1200" smtClean="0">
                <a:solidFill>
                  <a:srgbClr val="898989"/>
                </a:solidFill>
              </a:rPr>
              <a:pPr eaLnBrk="1" hangingPunct="1">
                <a:defRPr/>
              </a:pPr>
              <a:t>10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287338" y="771525"/>
            <a:ext cx="8634412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169" name="Group 7168"/>
          <p:cNvGrpSpPr/>
          <p:nvPr/>
        </p:nvGrpSpPr>
        <p:grpSpPr>
          <a:xfrm>
            <a:off x="169031" y="2667000"/>
            <a:ext cx="4055550" cy="3892239"/>
            <a:chOff x="373924" y="2578223"/>
            <a:chExt cx="4055550" cy="389223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924" y="2578223"/>
              <a:ext cx="4055550" cy="3892239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>
              <a:off x="1027681" y="4724400"/>
              <a:ext cx="1143000" cy="1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870771" y="4792857"/>
              <a:ext cx="0" cy="1003232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35" name="Right Arrow 34"/>
            <p:cNvSpPr/>
            <p:nvPr/>
          </p:nvSpPr>
          <p:spPr>
            <a:xfrm rot="5400000">
              <a:off x="1684091" y="4809269"/>
              <a:ext cx="386796" cy="238247"/>
            </a:xfrm>
            <a:prstGeom prst="rightArrow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7" name="Content Placeholder 1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11750" y="2819400"/>
            <a:ext cx="3810000" cy="3458355"/>
          </a:xfrm>
          <a:prstGeom prst="rect">
            <a:avLst/>
          </a:prstGeom>
        </p:spPr>
      </p:pic>
      <p:sp>
        <p:nvSpPr>
          <p:cNvPr id="7170" name="Right Arrow 7169"/>
          <p:cNvSpPr/>
          <p:nvPr/>
        </p:nvSpPr>
        <p:spPr>
          <a:xfrm>
            <a:off x="3904334" y="4220553"/>
            <a:ext cx="1582066" cy="808647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Updating ...</a:t>
            </a:r>
            <a:endParaRPr lang="en-US" dirty="0"/>
          </a:p>
        </p:txBody>
      </p:sp>
      <p:sp>
        <p:nvSpPr>
          <p:cNvPr id="7172" name="Rectangle 7171"/>
          <p:cNvSpPr/>
          <p:nvPr/>
        </p:nvSpPr>
        <p:spPr>
          <a:xfrm>
            <a:off x="5410200" y="2362936"/>
            <a:ext cx="34167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Upsilon </a:t>
            </a:r>
            <a:r>
              <a:rPr lang="en-US" sz="1400" dirty="0"/>
              <a:t>R</a:t>
            </a:r>
            <a:r>
              <a:rPr lang="en-US" sz="1400" baseline="-25000" dirty="0"/>
              <a:t>AA</a:t>
            </a:r>
            <a:r>
              <a:rPr lang="en-US" sz="1400" dirty="0"/>
              <a:t> </a:t>
            </a:r>
            <a:r>
              <a:rPr lang="en-US" sz="1400" dirty="0" smtClean="0"/>
              <a:t>projections in </a:t>
            </a:r>
            <a:r>
              <a:rPr lang="en-US" sz="1400" b="1" dirty="0" smtClean="0"/>
              <a:t>sPHENIX proposal</a:t>
            </a:r>
            <a:endParaRPr lang="en-US" sz="1400" b="1" dirty="0"/>
          </a:p>
          <a:p>
            <a:r>
              <a:rPr lang="en-US" sz="1400" dirty="0" smtClean="0"/>
              <a:t>Assuming 100:1 pion rejection @ 70% e-eff.</a:t>
            </a:r>
            <a:endParaRPr lang="en-US" sz="1400" dirty="0"/>
          </a:p>
        </p:txBody>
      </p:sp>
      <p:sp>
        <p:nvSpPr>
          <p:cNvPr id="7173" name="Rectangle 7172"/>
          <p:cNvSpPr/>
          <p:nvPr/>
        </p:nvSpPr>
        <p:spPr>
          <a:xfrm>
            <a:off x="169031" y="2417020"/>
            <a:ext cx="42355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Pion rejection @ (improved) 90</a:t>
            </a:r>
            <a:r>
              <a:rPr lang="en-US" dirty="0"/>
              <a:t>% efficiency</a:t>
            </a:r>
          </a:p>
        </p:txBody>
      </p:sp>
      <p:sp>
        <p:nvSpPr>
          <p:cNvPr id="3" name="Rectangle 2"/>
          <p:cNvSpPr/>
          <p:nvPr/>
        </p:nvSpPr>
        <p:spPr>
          <a:xfrm>
            <a:off x="7164129" y="6204577"/>
            <a:ext cx="1826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smtClean="0">
                <a:solidFill>
                  <a:schemeClr val="bg1">
                    <a:lumMod val="50000"/>
                  </a:schemeClr>
                </a:solidFill>
              </a:rPr>
              <a:t>arXiv:1501.06197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85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: </a:t>
            </a:r>
            <a:r>
              <a:rPr lang="en-US" dirty="0" smtClean="0"/>
              <a:t>Jet Finding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Aug 2-4, 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11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5" y="2938873"/>
            <a:ext cx="8953500" cy="3266254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55587" y="1049718"/>
            <a:ext cx="8229600" cy="1845882"/>
          </a:xfrm>
        </p:spPr>
        <p:txBody>
          <a:bodyPr>
            <a:normAutofit fontScale="70000" lnSpcReduction="20000"/>
          </a:bodyPr>
          <a:lstStyle/>
          <a:p>
            <a:pPr eaLnBrk="1" hangingPunct="1"/>
            <a:r>
              <a:rPr lang="en-US" altLang="en-US" dirty="0"/>
              <a:t>J</a:t>
            </a:r>
            <a:r>
              <a:rPr lang="en-US" altLang="en-US" dirty="0" smtClean="0"/>
              <a:t>ets in p+p and central Au+Au collisions are also studied in full </a:t>
            </a:r>
            <a:r>
              <a:rPr lang="en-US" altLang="en-US" dirty="0"/>
              <a:t>detector </a:t>
            </a:r>
            <a:r>
              <a:rPr lang="en-US" altLang="en-US" dirty="0" smtClean="0"/>
              <a:t>simulations</a:t>
            </a:r>
          </a:p>
          <a:p>
            <a:pPr eaLnBrk="1" hangingPunct="1"/>
            <a:r>
              <a:rPr lang="en-US" altLang="en-US" dirty="0" smtClean="0"/>
              <a:t>Jet finding followed by iterative background subtraction [</a:t>
            </a:r>
            <a:r>
              <a:rPr lang="en-US" dirty="0" smtClean="0">
                <a:hlinkClick r:id="rId3"/>
              </a:rPr>
              <a:t>10.1103/PhysRevC.86.024908</a:t>
            </a:r>
            <a:r>
              <a:rPr lang="en-US" altLang="en-US" dirty="0" smtClean="0"/>
              <a:t>] </a:t>
            </a:r>
          </a:p>
          <a:p>
            <a:pPr eaLnBrk="1" hangingPunct="1"/>
            <a:r>
              <a:rPr lang="en-US" altLang="en-US" dirty="0" smtClean="0"/>
              <a:t>Study are in progress updating the jet performance plots as in sPHENIX proposal</a:t>
            </a:r>
            <a:endParaRPr lang="en-US" altLang="en-US" dirty="0" smtClean="0">
              <a:solidFill>
                <a:schemeClr val="tx2"/>
              </a:solidFill>
            </a:endParaRPr>
          </a:p>
          <a:p>
            <a:pPr eaLnBrk="1" hangingPunct="1"/>
            <a:r>
              <a:rPr lang="en-US" altLang="en-US" dirty="0" smtClean="0"/>
              <a:t>Preliminary results show good efficiency (&gt;80% for </a:t>
            </a:r>
            <a:r>
              <a:rPr lang="en-US" altLang="en-US" dirty="0" err="1" smtClean="0"/>
              <a:t>p</a:t>
            </a:r>
            <a:r>
              <a:rPr lang="en-US" altLang="en-US" baseline="-25000" dirty="0" err="1" smtClean="0"/>
              <a:t>T</a:t>
            </a:r>
            <a:r>
              <a:rPr lang="en-US" altLang="en-US" dirty="0" smtClean="0"/>
              <a:t>&gt;20 GeV/c jet in central Au+Au collisions)</a:t>
            </a:r>
          </a:p>
          <a:p>
            <a:pPr eaLnBrk="1" hangingPunct="1"/>
            <a:r>
              <a:rPr lang="en-US" altLang="en-US" dirty="0" smtClean="0"/>
              <a:t>Further improving underlying event subtraction and fake-jet rejection algorithm based on RHIC and LHC experiences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84213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Performance : </a:t>
            </a:r>
            <a:r>
              <a:rPr lang="en-US" sz="4000" dirty="0" smtClean="0"/>
              <a:t>Jet Energy Resolution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Aug 2-4, 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12</a:t>
            </a:fld>
            <a:endParaRPr lang="en-US" alt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94845" y="1104900"/>
            <a:ext cx="4673613" cy="2121388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en-US" altLang="en-US" dirty="0" smtClean="0"/>
              <a:t>Detector simulations has been updated with detailed engineering design and beam test tunings</a:t>
            </a:r>
          </a:p>
          <a:p>
            <a:pPr eaLnBrk="1" hangingPunct="1"/>
            <a:r>
              <a:rPr lang="en-US" altLang="en-US" dirty="0"/>
              <a:t>Study are in progress, </a:t>
            </a:r>
            <a:r>
              <a:rPr lang="en-US" altLang="en-US" dirty="0">
                <a:solidFill>
                  <a:schemeClr val="tx2"/>
                </a:solidFill>
              </a:rPr>
              <a:t>results are still preliminary </a:t>
            </a:r>
          </a:p>
          <a:p>
            <a:pPr eaLnBrk="1" hangingPunct="1"/>
            <a:r>
              <a:rPr lang="en-US" altLang="en-US" dirty="0" smtClean="0"/>
              <a:t>Preliminary energy resolution </a:t>
            </a:r>
            <a:r>
              <a:rPr lang="en-US" altLang="en-US" dirty="0"/>
              <a:t>was found </a:t>
            </a:r>
            <a:r>
              <a:rPr lang="en-US" altLang="en-US" dirty="0" smtClean="0"/>
              <a:t>consistent with simulation study as in sPHENIX proposal [arXiv:1501.06197]</a:t>
            </a:r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824220"/>
            <a:ext cx="8479538" cy="30337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1019239"/>
            <a:ext cx="2993138" cy="258604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172200" y="858884"/>
            <a:ext cx="25875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/>
              <a:t>sPHENIX </a:t>
            </a:r>
            <a:r>
              <a:rPr lang="en-US" altLang="en-US" sz="1200" b="1" dirty="0" smtClean="0"/>
              <a:t>proposal</a:t>
            </a:r>
            <a:r>
              <a:rPr lang="en-US" altLang="en-US" sz="1200" dirty="0"/>
              <a:t> </a:t>
            </a:r>
            <a:r>
              <a:rPr lang="en-US" altLang="en-US" sz="1200" dirty="0" smtClean="0"/>
              <a:t>[arXiv:1501.06197]</a:t>
            </a:r>
            <a:endParaRPr lang="en-US" sz="1200" b="1" i="1" dirty="0"/>
          </a:p>
        </p:txBody>
      </p:sp>
      <p:sp>
        <p:nvSpPr>
          <p:cNvPr id="11" name="Rectangle 10"/>
          <p:cNvSpPr/>
          <p:nvPr/>
        </p:nvSpPr>
        <p:spPr>
          <a:xfrm>
            <a:off x="339830" y="3504020"/>
            <a:ext cx="4650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smtClean="0"/>
              <a:t>Full detector simulation with the current design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5486400" y="3642899"/>
            <a:ext cx="3657600" cy="10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486400" y="2312259"/>
            <a:ext cx="0" cy="13373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7840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Physics Performance : </a:t>
            </a:r>
            <a:r>
              <a:rPr lang="en-US" sz="3600" dirty="0" smtClean="0"/>
              <a:t>Jet Observables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Aug 2-4, 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13</a:t>
            </a:fld>
            <a:endParaRPr lang="en-US" alt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1000" y="900857"/>
            <a:ext cx="8382000" cy="1613743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en-US" altLang="en-US" dirty="0" smtClean="0"/>
              <a:t>Jet-balance/imbalance observables simulated in full detector events: </a:t>
            </a:r>
            <a:br>
              <a:rPr lang="en-US" altLang="en-US" dirty="0" smtClean="0"/>
            </a:br>
            <a:r>
              <a:rPr lang="en-US" altLang="en-US" dirty="0" smtClean="0"/>
              <a:t>day-1 measurement, resolution under control</a:t>
            </a:r>
          </a:p>
          <a:p>
            <a:pPr eaLnBrk="1" hangingPunct="1"/>
            <a:r>
              <a:rPr lang="en-US" altLang="en-US" dirty="0" smtClean="0">
                <a:solidFill>
                  <a:schemeClr val="tx2"/>
                </a:solidFill>
              </a:rPr>
              <a:t>On-going effort </a:t>
            </a:r>
            <a:r>
              <a:rPr lang="en-US" altLang="en-US" dirty="0" smtClean="0"/>
              <a:t>in understanding the details of the jet simulations and unfolding studies.</a:t>
            </a:r>
          </a:p>
          <a:p>
            <a:pPr eaLnBrk="1" hangingPunct="1"/>
            <a:r>
              <a:rPr lang="en-US" altLang="en-US" dirty="0" smtClean="0"/>
              <a:t>Expanding jet observables studied with the updated design and simulations</a:t>
            </a:r>
            <a:endParaRPr lang="en-US" alt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89798" y="2590800"/>
            <a:ext cx="8964403" cy="3669465"/>
            <a:chOff x="152400" y="2934967"/>
            <a:chExt cx="8964403" cy="366946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51190"/>
            <a:stretch/>
          </p:blipFill>
          <p:spPr>
            <a:xfrm>
              <a:off x="4830036" y="3280675"/>
              <a:ext cx="4286767" cy="332375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2400" y="3304253"/>
              <a:ext cx="4601436" cy="327660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304800" y="2934967"/>
              <a:ext cx="397942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dirty="0" smtClean="0"/>
                <a:t>Di-jet transverse momentum asymmetry</a:t>
              </a:r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257800" y="2934967"/>
              <a:ext cx="357168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dirty="0"/>
                <a:t>γ</a:t>
              </a:r>
              <a:r>
                <a:rPr lang="en-US" altLang="en-US" dirty="0" smtClean="0"/>
                <a:t>-jet </a:t>
              </a:r>
              <a:r>
                <a:rPr lang="en-US" altLang="en-US" dirty="0"/>
                <a:t>transverse </a:t>
              </a:r>
              <a:r>
                <a:rPr lang="en-US" altLang="en-US" dirty="0" smtClean="0"/>
                <a:t>momentum balance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49452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38" y="0"/>
            <a:ext cx="8501062" cy="914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Summary</a:t>
            </a:r>
            <a:endParaRPr lang="en-US" sz="4800" dirty="0" smtClean="0">
              <a:latin typeface="+mn-lt"/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1391537"/>
            <a:ext cx="82296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A detailed model of the sPHENIX calorimeter has been implemented in GEANT4 and used for design and performance studies</a:t>
            </a:r>
          </a:p>
          <a:p>
            <a:pPr eaLnBrk="1" hangingPunct="1"/>
            <a:r>
              <a:rPr lang="en-US" altLang="en-US" dirty="0"/>
              <a:t>Good agreement with </a:t>
            </a:r>
            <a:r>
              <a:rPr lang="en-US" altLang="en-US" dirty="0" smtClean="0"/>
              <a:t>test </a:t>
            </a:r>
            <a:r>
              <a:rPr lang="en-US" altLang="en-US" dirty="0"/>
              <a:t>beam data </a:t>
            </a:r>
          </a:p>
          <a:p>
            <a:pPr eaLnBrk="1" hangingPunct="1"/>
            <a:r>
              <a:rPr lang="en-US" altLang="en-US" dirty="0" smtClean="0"/>
              <a:t>Calorimeter </a:t>
            </a:r>
            <a:r>
              <a:rPr lang="en-US" altLang="en-US" dirty="0"/>
              <a:t>performance achieves the scientific goals</a:t>
            </a:r>
          </a:p>
          <a:p>
            <a:pPr eaLnBrk="1" hangingPunct="1"/>
            <a:r>
              <a:rPr lang="en-US" altLang="en-US" dirty="0" smtClean="0"/>
              <a:t>Work in progress to update reconstruction algorithms and </a:t>
            </a:r>
            <a:r>
              <a:rPr lang="en-US" altLang="en-US" dirty="0"/>
              <a:t>the physics performance plots with refined detector design and </a:t>
            </a:r>
            <a:r>
              <a:rPr lang="en-US" altLang="en-US" dirty="0" smtClean="0"/>
              <a:t>simulation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Aug 2-4,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03F04E59-6B08-4FBB-B547-B885779F90B9}" type="slidenum">
              <a:rPr lang="en-US" altLang="en-US" sz="1200" smtClean="0">
                <a:solidFill>
                  <a:srgbClr val="898989"/>
                </a:solidFill>
              </a:rPr>
              <a:pPr eaLnBrk="1" hangingPunct="1">
                <a:defRPr/>
              </a:pPr>
              <a:t>14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287338" y="771525"/>
            <a:ext cx="8634412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59022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228600" y="2590800"/>
            <a:ext cx="8686800" cy="1470025"/>
          </a:xfrm>
        </p:spPr>
        <p:txBody>
          <a:bodyPr/>
          <a:lstStyle/>
          <a:p>
            <a:r>
              <a:rPr lang="en-US" dirty="0" smtClean="0"/>
              <a:t>Extra information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Aug 2-4, 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66703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860758"/>
            <a:ext cx="6400799" cy="28305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HCal simulation verification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Aug 2-4, 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16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666"/>
          <a:stretch/>
        </p:blipFill>
        <p:spPr>
          <a:xfrm>
            <a:off x="3810000" y="829546"/>
            <a:ext cx="4995046" cy="313581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4800" y="990600"/>
            <a:ext cx="327128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HCal</a:t>
            </a:r>
            <a:r>
              <a:rPr lang="en-US" dirty="0" smtClean="0"/>
              <a:t> </a:t>
            </a:r>
            <a:r>
              <a:rPr lang="en-US" b="1" dirty="0">
                <a:solidFill>
                  <a:schemeClr val="tx2"/>
                </a:solidFill>
              </a:rPr>
              <a:t>prototype</a:t>
            </a:r>
            <a:r>
              <a:rPr lang="en-US" dirty="0" smtClean="0"/>
              <a:t> @ eta = 0</a:t>
            </a:r>
            <a:br>
              <a:rPr lang="en-US" dirty="0" smtClean="0"/>
            </a:br>
            <a:r>
              <a:rPr lang="en-US" dirty="0" smtClean="0"/>
              <a:t>energy response for pion-</a:t>
            </a:r>
          </a:p>
          <a:p>
            <a:r>
              <a:rPr lang="en-US" dirty="0" smtClean="0"/>
              <a:t>T-1044 test beam and simulation</a:t>
            </a:r>
          </a:p>
          <a:p>
            <a:r>
              <a:rPr lang="en-US" dirty="0"/>
              <a:t>arXiv:1704.01461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8600" y="3965358"/>
            <a:ext cx="25957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Full sPHENIX </a:t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en-US" dirty="0" smtClean="0"/>
              <a:t>energy response for pion-</a:t>
            </a:r>
          </a:p>
        </p:txBody>
      </p:sp>
    </p:spTree>
    <p:extLst>
      <p:ext uri="{BB962C8B-B14F-4D97-AF65-F5344CB8AC3E}">
        <p14:creationId xmlns:p14="http://schemas.microsoft.com/office/powerpoint/2010/main" val="357871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HCal prototype </a:t>
            </a:r>
            <a:r>
              <a:rPr lang="en-US" dirty="0" smtClean="0"/>
              <a:t>3 </a:t>
            </a:r>
            <a:r>
              <a:rPr lang="en-US" dirty="0"/>
              <a:t>@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Aug 2-4, 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17</a:t>
            </a:fld>
            <a:endParaRPr lang="en-US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194160" y="708025"/>
            <a:ext cx="4401444" cy="3048000"/>
            <a:chOff x="194160" y="708025"/>
            <a:chExt cx="4401444" cy="3048000"/>
          </a:xfrm>
        </p:grpSpPr>
        <p:pic>
          <p:nvPicPr>
            <p:cNvPr id="1026" name="Picture 2" descr="File:Resolution hcal proto2.pn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160" y="708025"/>
              <a:ext cx="4401444" cy="304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1195466" y="1017285"/>
              <a:ext cx="3058851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b="1" i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sPHENIX</a:t>
              </a:r>
              <a:r>
                <a:rPr lang="en-US" sz="11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beam test data, Inner + Outer HCal</a:t>
              </a:r>
              <a:endParaRPr lang="en-US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94160" y="3581400"/>
            <a:ext cx="4401444" cy="3048000"/>
            <a:chOff x="194160" y="3581400"/>
            <a:chExt cx="4401444" cy="3048000"/>
          </a:xfrm>
        </p:grpSpPr>
        <p:pic>
          <p:nvPicPr>
            <p:cNvPr id="1028" name="Picture 4" descr="File:Resolution hcal proto2 sim.pn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160" y="3581400"/>
              <a:ext cx="4401444" cy="304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864279" y="3861134"/>
              <a:ext cx="3382657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b="1" i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sPHENIX</a:t>
              </a:r>
              <a:r>
                <a:rPr lang="en-US" sz="11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beam test simulation, Inner + Outer HCal</a:t>
              </a:r>
              <a:endParaRPr lang="en-US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254317" y="2133600"/>
            <a:ext cx="4877866" cy="3505200"/>
            <a:chOff x="4254317" y="2133600"/>
            <a:chExt cx="4877866" cy="3505200"/>
          </a:xfrm>
        </p:grpSpPr>
        <p:pic>
          <p:nvPicPr>
            <p:cNvPr id="1030" name="Picture 6" descr="https://wiki.bnl.gov/sPHENIX/images/3/3f/Linearity_hcal_proto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4317" y="2133600"/>
              <a:ext cx="4877866" cy="3505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4873441" y="2289458"/>
              <a:ext cx="3058851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b="1" i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sPHENIX</a:t>
              </a:r>
              <a:r>
                <a:rPr lang="en-US" sz="11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beam test data, Inner + Outer HCal</a:t>
              </a:r>
              <a:endParaRPr lang="en-US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421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HCal prototype 2 @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Aug 2-4, 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18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504" y="838200"/>
            <a:ext cx="7391400" cy="27603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392" y="3773549"/>
            <a:ext cx="7479608" cy="285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9133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324" y="0"/>
            <a:ext cx="8501062" cy="914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Performance : </a:t>
            </a:r>
            <a:r>
              <a:rPr lang="en-US" dirty="0" smtClean="0"/>
              <a:t>Single </a:t>
            </a:r>
            <a:r>
              <a:rPr lang="en-US" dirty="0" smtClean="0">
                <a:latin typeface="+mn-lt"/>
              </a:rPr>
              <a:t>Hadron showers</a:t>
            </a:r>
            <a:endParaRPr lang="en-US" sz="4800" dirty="0" smtClean="0">
              <a:latin typeface="+mn-lt"/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986174"/>
            <a:ext cx="5334000" cy="1647393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altLang="en-US" dirty="0" smtClean="0"/>
              <a:t>Single pion shower studied with clusters of digitized towers (3x3 and 5x5 clusters), which </a:t>
            </a:r>
            <a:r>
              <a:rPr lang="en-US" altLang="en-US" dirty="0"/>
              <a:t>is compared with ideal sum of </a:t>
            </a:r>
            <a:r>
              <a:rPr lang="en-US" altLang="en-US" dirty="0" smtClean="0"/>
              <a:t>Geant4 hit in scintillator (label </a:t>
            </a:r>
            <a:r>
              <a:rPr lang="en-US" altLang="en-US" dirty="0"/>
              <a:t>G4Hits) </a:t>
            </a:r>
            <a:endParaRPr lang="en-US" altLang="en-US" dirty="0" smtClean="0"/>
          </a:p>
          <a:p>
            <a:pPr eaLnBrk="1" hangingPunct="1"/>
            <a:r>
              <a:rPr lang="en-US" altLang="en-US" dirty="0" smtClean="0"/>
              <a:t>Energy resolution satisfied design goal. </a:t>
            </a:r>
            <a:br>
              <a:rPr lang="en-US" altLang="en-US" dirty="0" smtClean="0"/>
            </a:br>
            <a:r>
              <a:rPr lang="en-US" altLang="en-US" dirty="0" smtClean="0"/>
              <a:t>Tails &lt;= 10%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Aug 2-4,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03F04E59-6B08-4FBB-B547-B885779F90B9}" type="slidenum">
              <a:rPr lang="en-US" altLang="en-US" sz="1200" smtClean="0">
                <a:solidFill>
                  <a:srgbClr val="898989"/>
                </a:solidFill>
              </a:rPr>
              <a:pPr eaLnBrk="1" hangingPunct="1">
                <a:defRPr/>
              </a:pPr>
              <a:t>19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287338" y="771525"/>
            <a:ext cx="8634412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176" name="Picture 8" descr="sPHENI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800" y="33338"/>
            <a:ext cx="1087438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108126" y="3235106"/>
            <a:ext cx="4248069" cy="3064776"/>
            <a:chOff x="108126" y="2520724"/>
            <a:chExt cx="4248069" cy="306477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8126" y="2520724"/>
              <a:ext cx="4248069" cy="306477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01" t="9248" r="11087" b="16675"/>
            <a:stretch/>
          </p:blipFill>
          <p:spPr>
            <a:xfrm>
              <a:off x="655878" y="2728838"/>
              <a:ext cx="3557063" cy="2403292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 rot="285400">
              <a:off x="2153786" y="4330828"/>
              <a:ext cx="212295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solidFill>
                    <a:srgbClr val="005C2A"/>
                  </a:solidFill>
                </a:rPr>
                <a:t>Requirement: 100%/√</a:t>
              </a:r>
              <a:r>
                <a:rPr lang="en-US" sz="1200" dirty="0">
                  <a:solidFill>
                    <a:srgbClr val="005C2A"/>
                  </a:solidFill>
                </a:rPr>
                <a:t>E ⊕ </a:t>
              </a:r>
              <a:r>
                <a:rPr lang="en-US" sz="1200" dirty="0" smtClean="0">
                  <a:solidFill>
                    <a:srgbClr val="005C2A"/>
                  </a:solidFill>
                </a:rPr>
                <a:t>10%</a:t>
              </a:r>
              <a:endParaRPr lang="en-US" sz="1200" dirty="0">
                <a:solidFill>
                  <a:srgbClr val="005C2A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399855" y="3228982"/>
            <a:ext cx="4653069" cy="3476618"/>
            <a:chOff x="4399855" y="2872700"/>
            <a:chExt cx="4653069" cy="347661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613110" y="2872700"/>
              <a:ext cx="4226090" cy="3107286"/>
            </a:xfrm>
            <a:prstGeom prst="rect">
              <a:avLst/>
            </a:prstGeom>
          </p:spPr>
        </p:pic>
        <p:cxnSp>
          <p:nvCxnSpPr>
            <p:cNvPr id="13" name="Straight Connector 12"/>
            <p:cNvCxnSpPr/>
            <p:nvPr/>
          </p:nvCxnSpPr>
          <p:spPr>
            <a:xfrm>
              <a:off x="5181600" y="4610160"/>
              <a:ext cx="3505200" cy="0"/>
            </a:xfrm>
            <a:prstGeom prst="line">
              <a:avLst/>
            </a:prstGeom>
            <a:ln w="25400">
              <a:solidFill>
                <a:srgbClr val="005C2A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5486400" y="4291476"/>
              <a:ext cx="21107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dirty="0" smtClean="0">
                  <a:solidFill>
                    <a:schemeClr val="accent3">
                      <a:lumMod val="50000"/>
                    </a:schemeClr>
                  </a:solidFill>
                </a:rPr>
                <a:t>10% stat. in each tail</a:t>
              </a:r>
              <a:endParaRPr lang="en-US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399855" y="5979986"/>
              <a:ext cx="465306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dirty="0" smtClean="0"/>
                <a:t>2.5% stat. in tails as expected from Gauss shape</a:t>
              </a:r>
              <a:endParaRPr lang="en-US" dirty="0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V="1">
              <a:off x="6019800" y="5410200"/>
              <a:ext cx="381000" cy="65404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62017" y="860540"/>
            <a:ext cx="3306658" cy="238782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22260" y="3359234"/>
            <a:ext cx="1882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/>
              <a:t>Energy resolution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553105" y="971980"/>
            <a:ext cx="9973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smtClean="0"/>
              <a:t>Linearity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7005572" y="3359234"/>
            <a:ext cx="1589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smtClean="0"/>
              <a:t>Single-side tail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49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733" y="2381684"/>
            <a:ext cx="2736305" cy="28761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38" y="0"/>
            <a:ext cx="8501062" cy="914400"/>
          </a:xfrm>
        </p:spPr>
        <p:txBody>
          <a:bodyPr rtlCol="0">
            <a:normAutofit/>
          </a:bodyPr>
          <a:lstStyle/>
          <a:p>
            <a:r>
              <a:rPr lang="en-US" dirty="0"/>
              <a:t>sPHENIX Calorimeters in </a:t>
            </a:r>
            <a:r>
              <a:rPr lang="en-US" dirty="0" smtClean="0"/>
              <a:t>Simulation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03F04E59-6B08-4FBB-B547-B885779F90B9}" type="slidenum">
              <a:rPr lang="en-US" altLang="en-US" sz="1200" smtClean="0">
                <a:solidFill>
                  <a:srgbClr val="898989"/>
                </a:solidFill>
              </a:rPr>
              <a:pPr eaLnBrk="1" hangingPunct="1">
                <a:defRPr/>
              </a:pPr>
              <a:t>2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287338" y="771525"/>
            <a:ext cx="8634412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57200" y="971739"/>
            <a:ext cx="8686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0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EM calorimeter 		(EMCal) : 	18 X</a:t>
            </a:r>
            <a:r>
              <a:rPr lang="en-US" baseline="-25000" dirty="0" smtClean="0"/>
              <a:t>0</a:t>
            </a:r>
            <a:r>
              <a:rPr lang="en-US" dirty="0" smtClean="0"/>
              <a:t> 	W-SPACAL </a:t>
            </a:r>
          </a:p>
          <a:p>
            <a:r>
              <a:rPr lang="en-US" dirty="0" smtClean="0"/>
              <a:t>Inner hadron calorimeter 	(Inner HCal) : 	1 </a:t>
            </a:r>
            <a:r>
              <a:rPr lang="el-GR" dirty="0" smtClean="0"/>
              <a:t>λ</a:t>
            </a:r>
            <a:r>
              <a:rPr lang="en-US" baseline="-25000" dirty="0" smtClean="0"/>
              <a:t>0</a:t>
            </a:r>
            <a:r>
              <a:rPr lang="en-US" dirty="0" smtClean="0"/>
              <a:t> 	SS-Scint. sampling</a:t>
            </a:r>
          </a:p>
          <a:p>
            <a:r>
              <a:rPr lang="en-US" dirty="0" smtClean="0"/>
              <a:t>sPHENIX coil and cryostat.  	(Magnet):	1.4 X</a:t>
            </a:r>
            <a:r>
              <a:rPr lang="en-US" baseline="-25000" dirty="0" smtClean="0"/>
              <a:t>0</a:t>
            </a:r>
            <a:r>
              <a:rPr lang="en-US" dirty="0" smtClean="0"/>
              <a:t>  	Coil &amp; Cryostat</a:t>
            </a:r>
          </a:p>
          <a:p>
            <a:r>
              <a:rPr lang="en-US" dirty="0" smtClean="0"/>
              <a:t>Outer hadron calorimeter 	(Outer HCal) : 	4</a:t>
            </a:r>
            <a:r>
              <a:rPr lang="el-GR" dirty="0" smtClean="0"/>
              <a:t> λ</a:t>
            </a:r>
            <a:r>
              <a:rPr lang="en-US" baseline="-25000" dirty="0" smtClean="0"/>
              <a:t>0</a:t>
            </a:r>
            <a:r>
              <a:rPr lang="en-US" dirty="0" smtClean="0"/>
              <a:t> 	SS-Scint. sampling 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2419539"/>
            <a:ext cx="914400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2209800" y="2362200"/>
            <a:ext cx="6947858" cy="5017542"/>
            <a:chOff x="1586542" y="2438400"/>
            <a:chExt cx="6947858" cy="5017542"/>
          </a:xfrm>
        </p:grpSpPr>
        <p:pic>
          <p:nvPicPr>
            <p:cNvPr id="36" name="Picture 9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352" b="2538"/>
            <a:stretch>
              <a:fillRect/>
            </a:stretch>
          </p:blipFill>
          <p:spPr bwMode="auto">
            <a:xfrm>
              <a:off x="1586542" y="2438400"/>
              <a:ext cx="6572220" cy="5017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" name="Group 12"/>
            <p:cNvGrpSpPr/>
            <p:nvPr/>
          </p:nvGrpSpPr>
          <p:grpSpPr>
            <a:xfrm>
              <a:off x="4495803" y="3124578"/>
              <a:ext cx="4038597" cy="2440245"/>
              <a:chOff x="4087708" y="2764273"/>
              <a:chExt cx="4038597" cy="2440245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6897699" y="4317457"/>
                <a:ext cx="79060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>
                    <a:effectLst>
                      <a:glow rad="101600">
                        <a:schemeClr val="bg1">
                          <a:alpha val="60000"/>
                        </a:schemeClr>
                      </a:glow>
                    </a:effectLst>
                  </a:rPr>
                  <a:t>EMCal</a:t>
                </a:r>
                <a:endParaRPr lang="en-US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6897699" y="3799729"/>
                <a:ext cx="118013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>
                    <a:effectLst>
                      <a:glow rad="101600">
                        <a:schemeClr val="bg1">
                          <a:alpha val="60000"/>
                        </a:schemeClr>
                      </a:glow>
                    </a:effectLst>
                  </a:rPr>
                  <a:t>Inner HCal</a:t>
                </a:r>
                <a:endParaRPr lang="en-US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6897699" y="3282001"/>
                <a:ext cx="92685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>
                    <a:solidFill>
                      <a:srgbClr val="CC0066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</a:effectLst>
                  </a:rPr>
                  <a:t>Magnet</a:t>
                </a:r>
                <a:endParaRPr lang="en-US" b="1" dirty="0">
                  <a:solidFill>
                    <a:srgbClr val="CC0066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6897699" y="2764273"/>
                <a:ext cx="12286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>
                    <a:effectLst>
                      <a:glow rad="101600">
                        <a:schemeClr val="bg1">
                          <a:alpha val="60000"/>
                        </a:schemeClr>
                      </a:glow>
                    </a:effectLst>
                  </a:rPr>
                  <a:t>Outer HCal</a:t>
                </a:r>
                <a:endParaRPr lang="en-US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6897699" y="4835186"/>
                <a:ext cx="36901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>
                    <a:solidFill>
                      <a:srgbClr val="C00000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</a:effectLst>
                  </a:rPr>
                  <a:t>IP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  <p:cxnSp>
            <p:nvCxnSpPr>
              <p:cNvPr id="20" name="Straight Arrow Connector 19"/>
              <p:cNvCxnSpPr/>
              <p:nvPr/>
            </p:nvCxnSpPr>
            <p:spPr>
              <a:xfrm flipH="1">
                <a:off x="6246764" y="2992495"/>
                <a:ext cx="584141" cy="59842"/>
              </a:xfrm>
              <a:prstGeom prst="straightConnector1">
                <a:avLst/>
              </a:prstGeom>
              <a:ln>
                <a:solidFill>
                  <a:srgbClr val="172E1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 flipH="1" flipV="1">
                <a:off x="5306905" y="3403000"/>
                <a:ext cx="1524000" cy="46695"/>
              </a:xfrm>
              <a:prstGeom prst="straightConnector1">
                <a:avLst/>
              </a:prstGeom>
              <a:ln>
                <a:solidFill>
                  <a:srgbClr val="172E1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 flipH="1" flipV="1">
                <a:off x="5306906" y="3779664"/>
                <a:ext cx="1590793" cy="203431"/>
              </a:xfrm>
              <a:prstGeom prst="straightConnector1">
                <a:avLst/>
              </a:prstGeom>
              <a:ln>
                <a:solidFill>
                  <a:srgbClr val="172E1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 flipH="1" flipV="1">
                <a:off x="5078306" y="3933327"/>
                <a:ext cx="1819393" cy="583168"/>
              </a:xfrm>
              <a:prstGeom prst="straightConnector1">
                <a:avLst/>
              </a:prstGeom>
              <a:ln>
                <a:solidFill>
                  <a:srgbClr val="172E1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 flipH="1" flipV="1">
                <a:off x="4087708" y="4676656"/>
                <a:ext cx="2819397" cy="297039"/>
              </a:xfrm>
              <a:prstGeom prst="straightConnector1">
                <a:avLst/>
              </a:prstGeom>
              <a:ln>
                <a:solidFill>
                  <a:srgbClr val="172E1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Group 7"/>
          <p:cNvGrpSpPr/>
          <p:nvPr/>
        </p:nvGrpSpPr>
        <p:grpSpPr>
          <a:xfrm>
            <a:off x="-35859" y="5055653"/>
            <a:ext cx="3402725" cy="865940"/>
            <a:chOff x="79406" y="5961281"/>
            <a:chExt cx="2767245" cy="704219"/>
          </a:xfrm>
        </p:grpSpPr>
        <p:sp>
          <p:nvSpPr>
            <p:cNvPr id="3" name="Rectangle 2"/>
            <p:cNvSpPr/>
            <p:nvPr/>
          </p:nvSpPr>
          <p:spPr>
            <a:xfrm>
              <a:off x="79406" y="6114847"/>
              <a:ext cx="2767245" cy="5506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/>
                <a:t>Open source @ </a:t>
              </a:r>
            </a:p>
            <a:p>
              <a:r>
                <a:rPr lang="en-US" sz="1400" dirty="0" smtClean="0">
                  <a:hlinkClick r:id="rId5"/>
                </a:rPr>
                <a:t>https</a:t>
              </a:r>
              <a:r>
                <a:rPr lang="en-US" sz="1400" dirty="0">
                  <a:hlinkClick r:id="rId5"/>
                </a:rPr>
                <a:t>://github.com/sPHENIX-Collaboration</a:t>
              </a:r>
              <a:r>
                <a:rPr lang="en-US" sz="1400" dirty="0" smtClean="0">
                  <a:hlinkClick r:id="rId5"/>
                </a:rPr>
                <a:t>/</a:t>
              </a:r>
              <a:r>
                <a:rPr lang="en-US" sz="1400" dirty="0" smtClean="0"/>
                <a:t> </a:t>
              </a:r>
              <a:endParaRPr lang="en-US" sz="1400" dirty="0"/>
            </a:p>
          </p:txBody>
        </p:sp>
        <p:pic>
          <p:nvPicPr>
            <p:cNvPr id="1026" name="Picture 2" descr="https://kanbanize.com/blog/wp-content/uploads/2014/11/GitHub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0375" y="5961281"/>
              <a:ext cx="1060356" cy="6203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Aug 2-4, 2017</a:t>
            </a:r>
            <a:endParaRPr lang="en-US" altLang="en-US"/>
          </a:p>
        </p:txBody>
      </p:sp>
      <p:sp>
        <p:nvSpPr>
          <p:cNvPr id="25" name="Right Arrow 24"/>
          <p:cNvSpPr/>
          <p:nvPr/>
        </p:nvSpPr>
        <p:spPr>
          <a:xfrm rot="1300339">
            <a:off x="1570533" y="4296937"/>
            <a:ext cx="1514235" cy="552261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Geant4 Land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81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Performance : Single Hadron showers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Aug 2-4, 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20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528483"/>
            <a:ext cx="7543800" cy="33295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95" y="200474"/>
            <a:ext cx="7507033" cy="331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5259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Jet energy response and scale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Aug 2-4, 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21</a:t>
            </a:fld>
            <a:endParaRPr lang="en-US" altLang="en-US"/>
          </a:p>
        </p:txBody>
      </p:sp>
      <p:pic>
        <p:nvPicPr>
          <p:cNvPr id="7" name="Picture 6" descr="JESA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90" y="3764260"/>
            <a:ext cx="3970419" cy="2865140"/>
          </a:xfrm>
          <a:prstGeom prst="rect">
            <a:avLst/>
          </a:prstGeom>
        </p:spPr>
      </p:pic>
      <p:pic>
        <p:nvPicPr>
          <p:cNvPr id="8" name="Picture 7" descr="JESpp.pd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175" y="3731683"/>
            <a:ext cx="4114800" cy="2969329"/>
          </a:xfrm>
          <a:prstGeom prst="rect">
            <a:avLst/>
          </a:prstGeom>
        </p:spPr>
      </p:pic>
      <p:pic>
        <p:nvPicPr>
          <p:cNvPr id="10" name="Picture 9" descr="JetResponsepp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72329"/>
            <a:ext cx="3962400" cy="2859354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4913995" y="875303"/>
            <a:ext cx="3962908" cy="2859720"/>
            <a:chOff x="4529946" y="3541532"/>
            <a:chExt cx="4699000" cy="3390900"/>
          </a:xfrm>
        </p:grpSpPr>
        <p:sp>
          <p:nvSpPr>
            <p:cNvPr id="13" name="TextBox 12"/>
            <p:cNvSpPr txBox="1"/>
            <p:nvPr/>
          </p:nvSpPr>
          <p:spPr>
            <a:xfrm>
              <a:off x="7622619" y="4867650"/>
              <a:ext cx="7486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Fig 5</a:t>
              </a:r>
              <a:endParaRPr lang="en-US" dirty="0"/>
            </a:p>
          </p:txBody>
        </p:sp>
        <p:pic>
          <p:nvPicPr>
            <p:cNvPr id="14" name="Picture 13" descr="JetResponseAA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9946" y="3541532"/>
              <a:ext cx="4699000" cy="3390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19359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Jet and di-jet response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Aug 2-4, 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22</a:t>
            </a:fld>
            <a:endParaRPr lang="en-US" altLang="en-US"/>
          </a:p>
        </p:txBody>
      </p:sp>
      <p:pic>
        <p:nvPicPr>
          <p:cNvPr id="10" name="Picture 9" descr="RM_pp_R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600" y="882067"/>
            <a:ext cx="3200400" cy="3077307"/>
          </a:xfrm>
          <a:prstGeom prst="rect">
            <a:avLst/>
          </a:prstGeom>
        </p:spPr>
      </p:pic>
      <p:pic>
        <p:nvPicPr>
          <p:cNvPr id="12" name="Picture 11" descr="RM_pp_R0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600" y="3748858"/>
            <a:ext cx="3200400" cy="3077307"/>
          </a:xfrm>
          <a:prstGeom prst="rect">
            <a:avLst/>
          </a:prstGeom>
        </p:spPr>
      </p:pic>
      <p:pic>
        <p:nvPicPr>
          <p:cNvPr id="7" name="Content Placeholder 6" descr="DijetReco.pdf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200400"/>
            <a:ext cx="3196800" cy="2303285"/>
          </a:xfrm>
          <a:prstGeom prst="rect">
            <a:avLst/>
          </a:prstGeom>
        </p:spPr>
      </p:pic>
      <p:pic>
        <p:nvPicPr>
          <p:cNvPr id="9" name="Picture 8" descr="RM_AA_R02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882067"/>
            <a:ext cx="3200400" cy="3077307"/>
          </a:xfrm>
          <a:prstGeom prst="rect">
            <a:avLst/>
          </a:prstGeom>
        </p:spPr>
      </p:pic>
      <p:pic>
        <p:nvPicPr>
          <p:cNvPr id="11" name="Picture 10" descr="RM_AA_R04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748858"/>
            <a:ext cx="3200400" cy="307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3278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eft Arrow 12"/>
          <p:cNvSpPr/>
          <p:nvPr/>
        </p:nvSpPr>
        <p:spPr>
          <a:xfrm>
            <a:off x="7480528" y="2679037"/>
            <a:ext cx="1663472" cy="506948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Reasonable Range</a:t>
            </a:r>
            <a:endParaRPr lang="en-US" sz="10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38" y="0"/>
            <a:ext cx="8501062" cy="9144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Tilt angle optimization</a:t>
            </a:r>
            <a:endParaRPr lang="en-US" sz="4800" dirty="0" smtClean="0">
              <a:latin typeface="+mn-lt"/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45147" y="974848"/>
            <a:ext cx="4572000" cy="1704189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altLang="en-US" dirty="0" smtClean="0"/>
              <a:t>Performance not a strong function of tilt angle of Hcal iron plates</a:t>
            </a:r>
          </a:p>
          <a:p>
            <a:pPr eaLnBrk="1" hangingPunct="1"/>
            <a:r>
              <a:rPr lang="en-US" altLang="en-US" dirty="0" smtClean="0"/>
              <a:t>Baseline design (</a:t>
            </a:r>
            <a:r>
              <a:rPr lang="en-US" altLang="en-US" dirty="0"/>
              <a:t>4-crossing tilt </a:t>
            </a:r>
            <a:r>
              <a:rPr lang="en-US" altLang="en-US" dirty="0" smtClean="0"/>
              <a:t>angle) is a reasonable choice</a:t>
            </a:r>
          </a:p>
          <a:p>
            <a:pPr eaLnBrk="1" hangingPunct="1"/>
            <a:endParaRPr lang="en-US" alt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Aug 2-4,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03F04E59-6B08-4FBB-B547-B885779F90B9}" type="slidenum">
              <a:rPr lang="en-US" altLang="en-US" sz="1200" smtClean="0">
                <a:solidFill>
                  <a:srgbClr val="898989"/>
                </a:solidFill>
              </a:rPr>
              <a:pPr eaLnBrk="1" hangingPunct="1">
                <a:defRPr/>
              </a:pPr>
              <a:t>23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 flipV="1">
            <a:off x="287338" y="762000"/>
            <a:ext cx="5046662" cy="9525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176" name="Picture 8" descr="sPHENI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800" y="33338"/>
            <a:ext cx="1087438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981705"/>
            <a:ext cx="5213134" cy="32766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6477000" y="203617"/>
            <a:ext cx="0" cy="6070186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474057" y="239780"/>
            <a:ext cx="0" cy="6070186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014275" y="198451"/>
            <a:ext cx="0" cy="607018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Left Arrow 17"/>
          <p:cNvSpPr/>
          <p:nvPr/>
        </p:nvSpPr>
        <p:spPr>
          <a:xfrm>
            <a:off x="7010400" y="3009881"/>
            <a:ext cx="1663472" cy="391141"/>
          </a:xfrm>
          <a:prstGeom prst="lef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Baseline design</a:t>
            </a:r>
            <a:endParaRPr lang="en-US" sz="1400" dirty="0"/>
          </a:p>
        </p:txBody>
      </p:sp>
      <p:sp>
        <p:nvSpPr>
          <p:cNvPr id="19" name="Left Arrow 18"/>
          <p:cNvSpPr/>
          <p:nvPr/>
        </p:nvSpPr>
        <p:spPr>
          <a:xfrm>
            <a:off x="2133600" y="2718534"/>
            <a:ext cx="1447800" cy="240591"/>
          </a:xfrm>
          <a:prstGeom prst="leftArrow">
            <a:avLst>
              <a:gd name="adj1" fmla="val 100000"/>
              <a:gd name="adj2" fmla="val 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Baseline design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322"/>
          <a:stretch/>
        </p:blipFill>
        <p:spPr>
          <a:xfrm>
            <a:off x="5636062" y="1"/>
            <a:ext cx="3160430" cy="2133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010" b="6479"/>
          <a:stretch/>
        </p:blipFill>
        <p:spPr>
          <a:xfrm>
            <a:off x="5630833" y="2205375"/>
            <a:ext cx="3157567" cy="20618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751"/>
          <a:stretch/>
        </p:blipFill>
        <p:spPr>
          <a:xfrm>
            <a:off x="5645795" y="4189658"/>
            <a:ext cx="3155655" cy="2192082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2120685" y="2718534"/>
            <a:ext cx="12915" cy="3774341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590440" y="2723700"/>
            <a:ext cx="12915" cy="3774341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2133600" y="6492875"/>
            <a:ext cx="145684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6950465" y="6352658"/>
            <a:ext cx="1902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smtClean="0"/>
              <a:t>Hcal #-of-crossing 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7608002" y="4298159"/>
            <a:ext cx="138249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en-US" dirty="0" smtClean="0"/>
              <a:t>50GeV </a:t>
            </a:r>
            <a:r>
              <a:rPr lang="el-GR" altLang="en-US" dirty="0" smtClean="0"/>
              <a:t>π</a:t>
            </a:r>
            <a:r>
              <a:rPr lang="en-US" altLang="en-US" baseline="30000" dirty="0" smtClean="0"/>
              <a:t>-</a:t>
            </a:r>
            <a:r>
              <a:rPr lang="en-US" altLang="en-US" dirty="0" smtClean="0"/>
              <a:t> tail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7608002" y="2261254"/>
            <a:ext cx="1265475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en-US" dirty="0" smtClean="0"/>
              <a:t>2GeV </a:t>
            </a:r>
            <a:r>
              <a:rPr lang="el-GR" altLang="en-US" dirty="0" smtClean="0"/>
              <a:t>π</a:t>
            </a:r>
            <a:r>
              <a:rPr lang="en-US" altLang="en-US" baseline="30000" dirty="0" smtClean="0"/>
              <a:t>-</a:t>
            </a:r>
            <a:r>
              <a:rPr lang="en-US" altLang="en-US" dirty="0" smtClean="0"/>
              <a:t> tail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7608002" y="1433790"/>
            <a:ext cx="1535998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en-US" dirty="0" smtClean="0"/>
              <a:t>24GeV </a:t>
            </a:r>
            <a:r>
              <a:rPr lang="el-GR" altLang="en-US" dirty="0" smtClean="0"/>
              <a:t>π</a:t>
            </a:r>
            <a:r>
              <a:rPr lang="en-US" altLang="en-US" baseline="30000" dirty="0" smtClean="0"/>
              <a:t>-</a:t>
            </a:r>
            <a:r>
              <a:rPr lang="en-US" altLang="en-US" dirty="0" smtClean="0"/>
              <a:t> </a:t>
            </a:r>
            <a:r>
              <a:rPr lang="el-GR" altLang="en-US" dirty="0" smtClean="0"/>
              <a:t>Δ</a:t>
            </a:r>
            <a:r>
              <a:rPr lang="en-US" altLang="en-US" dirty="0" smtClean="0"/>
              <a:t>E/E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87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38" y="0"/>
            <a:ext cx="8501062" cy="914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Fast simulation for </a:t>
            </a:r>
            <a:r>
              <a:rPr lang="en-US" dirty="0" smtClean="0">
                <a:latin typeface="+mn-lt"/>
              </a:rPr>
              <a:t>Jets in central Au+Au</a:t>
            </a:r>
            <a:endParaRPr lang="en-US" sz="4800" dirty="0" smtClean="0">
              <a:latin typeface="+mn-lt"/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150630" y="1009823"/>
            <a:ext cx="3887970" cy="2266777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en-US" altLang="en-US" dirty="0" smtClean="0"/>
              <a:t>Algorithm developed based on ATLAS and CMS heavy ion experience </a:t>
            </a:r>
          </a:p>
          <a:p>
            <a:pPr eaLnBrk="1" hangingPunct="1"/>
            <a:r>
              <a:rPr lang="en-US" altLang="en-US" dirty="0" smtClean="0"/>
              <a:t>Good efficiency and purity</a:t>
            </a:r>
          </a:p>
          <a:p>
            <a:pPr eaLnBrk="1" hangingPunct="1"/>
            <a:r>
              <a:rPr lang="en-US" altLang="en-US" dirty="0" smtClean="0"/>
              <a:t>Resolution/tails fit for unfolding jet spectrum</a:t>
            </a:r>
          </a:p>
          <a:p>
            <a:pPr eaLnBrk="1" hangingPunct="1"/>
            <a:r>
              <a:rPr lang="en-US" altLang="en-US" dirty="0" smtClean="0"/>
              <a:t>Need to keep updated as detector design/performance evolves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Aug 2-4,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03F04E59-6B08-4FBB-B547-B885779F90B9}" type="slidenum">
              <a:rPr lang="en-US" altLang="en-US" sz="1200" smtClean="0">
                <a:solidFill>
                  <a:srgbClr val="898989"/>
                </a:solidFill>
              </a:rPr>
              <a:pPr eaLnBrk="1" hangingPunct="1">
                <a:defRPr/>
              </a:pPr>
              <a:t>24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287338" y="771525"/>
            <a:ext cx="8634412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668" y="3239643"/>
            <a:ext cx="3925821" cy="34909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990600"/>
            <a:ext cx="2492965" cy="172301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8273" y="990600"/>
            <a:ext cx="2719718" cy="1723018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5166130" y="3185045"/>
            <a:ext cx="3368270" cy="3596755"/>
            <a:chOff x="4876800" y="2896120"/>
            <a:chExt cx="3368270" cy="359675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76800" y="2896120"/>
              <a:ext cx="3368270" cy="3309325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7239667" y="6123543"/>
              <a:ext cx="100540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dirty="0" smtClean="0"/>
                <a:t>p</a:t>
              </a:r>
              <a:r>
                <a:rPr lang="en-US" altLang="en-US" baseline="-25000" dirty="0" smtClean="0"/>
                <a:t>T</a:t>
              </a:r>
              <a:r>
                <a:rPr lang="en-US" altLang="en-US" dirty="0" smtClean="0"/>
                <a:t> (GeV)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1812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Aug 2-4,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02655"/>
            <a:ext cx="2133600" cy="365125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03F04E59-6B08-4FBB-B547-B885779F90B9}" type="slidenum">
              <a:rPr lang="en-US" altLang="en-US" sz="1200" smtClean="0">
                <a:solidFill>
                  <a:srgbClr val="898989"/>
                </a:solidFill>
              </a:rPr>
              <a:pPr eaLnBrk="1" hangingPunct="1">
                <a:defRPr/>
              </a:pPr>
              <a:t>3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04521" y="141313"/>
            <a:ext cx="47528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Simulation </a:t>
            </a:r>
            <a:r>
              <a:rPr lang="en-US" sz="3600" dirty="0" smtClean="0"/>
              <a:t>Setup</a:t>
            </a:r>
            <a:r>
              <a:rPr lang="en-US" sz="3600" dirty="0"/>
              <a:t>: </a:t>
            </a:r>
            <a:r>
              <a:rPr lang="en-US" sz="3600" dirty="0" smtClean="0"/>
              <a:t>EMCal</a:t>
            </a:r>
            <a:endParaRPr lang="en-US" sz="3600" dirty="0"/>
          </a:p>
        </p:txBody>
      </p:sp>
      <p:grpSp>
        <p:nvGrpSpPr>
          <p:cNvPr id="23" name="Group 10"/>
          <p:cNvGrpSpPr/>
          <p:nvPr/>
        </p:nvGrpSpPr>
        <p:grpSpPr>
          <a:xfrm>
            <a:off x="457200" y="773894"/>
            <a:ext cx="4593023" cy="1048014"/>
            <a:chOff x="-74344" y="3581390"/>
            <a:chExt cx="7237144" cy="1651335"/>
          </a:xfrm>
        </p:grpSpPr>
        <p:pic>
          <p:nvPicPr>
            <p:cNvPr id="24" name="Picture 23" descr="E:\Dropbox\meeting\sPHENIX_Discussion\Spacal_10GeV_XY.png"/>
            <p:cNvPicPr>
              <a:picLocks noChangeAspect="1" noChangeArrowheads="1"/>
            </p:cNvPicPr>
            <p:nvPr/>
          </p:nvPicPr>
          <p:blipFill>
            <a:blip r:embed="rId3" cstate="print"/>
            <a:srcRect r="23589"/>
            <a:stretch>
              <a:fillRect/>
            </a:stretch>
          </p:blipFill>
          <p:spPr bwMode="auto">
            <a:xfrm>
              <a:off x="1600200" y="3733800"/>
              <a:ext cx="5562600" cy="1498925"/>
            </a:xfrm>
            <a:prstGeom prst="rect">
              <a:avLst/>
            </a:prstGeom>
            <a:noFill/>
          </p:spPr>
        </p:pic>
        <p:sp>
          <p:nvSpPr>
            <p:cNvPr id="25" name="Right Arrow 24"/>
            <p:cNvSpPr/>
            <p:nvPr/>
          </p:nvSpPr>
          <p:spPr>
            <a:xfrm>
              <a:off x="-74344" y="4094079"/>
              <a:ext cx="1637208" cy="687342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130046" tIns="65023" rIns="130046" bIns="65023" rtlCol="0" anchor="ctr"/>
            <a:lstStyle/>
            <a:p>
              <a:pPr algn="ctr"/>
              <a:r>
                <a:rPr lang="en-US" sz="1200" dirty="0" smtClean="0"/>
                <a:t>10GeV, e+</a:t>
              </a:r>
              <a:endParaRPr lang="en-US" sz="1200" dirty="0"/>
            </a:p>
          </p:txBody>
        </p:sp>
        <p:grpSp>
          <p:nvGrpSpPr>
            <p:cNvPr id="26" name="Group 19"/>
            <p:cNvGrpSpPr/>
            <p:nvPr/>
          </p:nvGrpSpPr>
          <p:grpSpPr>
            <a:xfrm>
              <a:off x="2868177" y="3581390"/>
              <a:ext cx="823924" cy="436462"/>
              <a:chOff x="2392173" y="4659868"/>
              <a:chExt cx="931421" cy="493408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2460446" y="5029200"/>
                <a:ext cx="76200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Rectangle 27"/>
              <p:cNvSpPr/>
              <p:nvPr/>
            </p:nvSpPr>
            <p:spPr>
              <a:xfrm>
                <a:off x="2392173" y="4659868"/>
                <a:ext cx="931421" cy="4934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 smtClean="0"/>
                  <a:t>2 cm </a:t>
                </a:r>
                <a:endParaRPr lang="en-US" sz="1200" dirty="0"/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5548207" y="993904"/>
            <a:ext cx="19561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SPACAL Tower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w/ fibers displayed</a:t>
            </a:r>
            <a:endParaRPr lang="en-US" dirty="0"/>
          </a:p>
        </p:txBody>
      </p:sp>
      <p:pic>
        <p:nvPicPr>
          <p:cNvPr id="33" name="Picture 4" descr="https://cloud.githubusercontent.com/assets/7947083/26324916/ce1eed64-3f02-11e7-95ff-887d4803ecab.pn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40" t="38636" r="-1" b="38214"/>
          <a:stretch/>
        </p:blipFill>
        <p:spPr bwMode="auto">
          <a:xfrm>
            <a:off x="457200" y="1466634"/>
            <a:ext cx="5486400" cy="1429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https://cloud.githubusercontent.com/assets/7947083/26324692/d5d921d8-3f01-11e7-81d1-0972d5dc6274.png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652" t="635" r="20652" b="-635"/>
          <a:stretch/>
        </p:blipFill>
        <p:spPr bwMode="auto">
          <a:xfrm>
            <a:off x="-2855340" y="2478079"/>
            <a:ext cx="7905563" cy="444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8" descr="https://cloud.githubusercontent.com/assets/7947083/26324815/5c256ec2-3f02-11e7-98eb-54f118ba8f0e.png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6" r="25775"/>
          <a:stretch/>
        </p:blipFill>
        <p:spPr bwMode="auto">
          <a:xfrm>
            <a:off x="5231734" y="2286000"/>
            <a:ext cx="3912266" cy="4694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ectangle 36"/>
          <p:cNvSpPr/>
          <p:nvPr/>
        </p:nvSpPr>
        <p:spPr>
          <a:xfrm>
            <a:off x="5548207" y="1840033"/>
            <a:ext cx="3667671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EMCal Half Sector</a:t>
            </a:r>
          </a:p>
          <a:p>
            <a:r>
              <a:rPr lang="en-US" sz="1600" dirty="0" smtClean="0"/>
              <a:t>(fibers simulated but hidden from display)</a:t>
            </a:r>
            <a:endParaRPr lang="en-US" sz="1600" dirty="0"/>
          </a:p>
        </p:txBody>
      </p:sp>
      <p:sp>
        <p:nvSpPr>
          <p:cNvPr id="39" name="Rectangle 38"/>
          <p:cNvSpPr/>
          <p:nvPr/>
        </p:nvSpPr>
        <p:spPr>
          <a:xfrm>
            <a:off x="5715000" y="4864325"/>
            <a:ext cx="28017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8 GeV </a:t>
            </a:r>
            <a:r>
              <a:rPr lang="en-US" dirty="0" smtClean="0"/>
              <a:t>photons in </a:t>
            </a:r>
            <a:r>
              <a:rPr lang="en-US" b="1" dirty="0" smtClean="0"/>
              <a:t>full EMCal</a:t>
            </a:r>
          </a:p>
          <a:p>
            <a:pPr algn="ctr"/>
            <a:r>
              <a:rPr lang="en-US" dirty="0" smtClean="0"/>
              <a:t>Side view/beam 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40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cloud.githubusercontent.com/assets/7947083/26324773/312e466c-3f02-11e7-99b9-5878180f204e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4500" r="1235"/>
          <a:stretch/>
        </p:blipFill>
        <p:spPr bwMode="auto">
          <a:xfrm flipH="1">
            <a:off x="3871339" y="2111495"/>
            <a:ext cx="5157966" cy="2908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38" y="0"/>
            <a:ext cx="8501062" cy="914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Simulation Setup: HCal</a:t>
            </a:r>
            <a:endParaRPr lang="en-US" sz="4800" dirty="0" smtClean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Aug 2-4,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03F04E59-6B08-4FBB-B547-B885779F90B9}" type="slidenum">
              <a:rPr lang="en-US" altLang="en-US" sz="1200" smtClean="0">
                <a:solidFill>
                  <a:srgbClr val="898989"/>
                </a:solidFill>
              </a:rPr>
              <a:pPr eaLnBrk="1" hangingPunct="1">
                <a:defRPr/>
              </a:pPr>
              <a:t>4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287338" y="771525"/>
            <a:ext cx="8634412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1108777"/>
            <a:ext cx="4757738" cy="1328371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14006" y="2331011"/>
            <a:ext cx="3119527" cy="2993909"/>
            <a:chOff x="1254065" y="3681528"/>
            <a:chExt cx="3119527" cy="2993909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4065" y="3681528"/>
              <a:ext cx="3119527" cy="2993909"/>
            </a:xfrm>
            <a:prstGeom prst="rect">
              <a:avLst/>
            </a:prstGeom>
          </p:spPr>
        </p:pic>
        <p:sp>
          <p:nvSpPr>
            <p:cNvPr id="15" name="Left Arrow 14"/>
            <p:cNvSpPr/>
            <p:nvPr/>
          </p:nvSpPr>
          <p:spPr>
            <a:xfrm>
              <a:off x="2672984" y="5422748"/>
              <a:ext cx="1663472" cy="391141"/>
            </a:xfrm>
            <a:prstGeom prst="left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Baseline design</a:t>
              </a:r>
              <a:endParaRPr lang="en-US" sz="1400" dirty="0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2049651" y="5691752"/>
              <a:ext cx="615584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489744" y="5395885"/>
            <a:ext cx="8349456" cy="1017785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altLang="en-US" b="1" dirty="0" smtClean="0"/>
              <a:t>Calorimeter simulation &amp; analysis chain</a:t>
            </a:r>
            <a:r>
              <a:rPr lang="en-US" altLang="en-US" sz="1800" dirty="0" smtClean="0"/>
              <a:t>: </a:t>
            </a:r>
            <a:br>
              <a:rPr lang="en-US" altLang="en-US" sz="1800" dirty="0" smtClean="0"/>
            </a:br>
            <a:r>
              <a:rPr lang="en-US" altLang="en-US" sz="1800" dirty="0" smtClean="0"/>
              <a:t>GEANT4 hit </a:t>
            </a:r>
            <a:r>
              <a:rPr lang="en-US" altLang="en-US" sz="1800" dirty="0"/>
              <a:t>→</a:t>
            </a:r>
            <a:r>
              <a:rPr lang="en-US" altLang="en-US" sz="1800" dirty="0" smtClean="0"/>
              <a:t> Scintillation light </a:t>
            </a:r>
            <a:r>
              <a:rPr lang="en-US" altLang="en-US" sz="1800" dirty="0"/>
              <a:t>model → </a:t>
            </a:r>
            <a:r>
              <a:rPr lang="en-US" altLang="en-US" sz="1800" dirty="0" smtClean="0"/>
              <a:t>Light collection model </a:t>
            </a:r>
            <a:r>
              <a:rPr lang="en-US" altLang="en-US" sz="1800" dirty="0"/>
              <a:t>→ </a:t>
            </a:r>
            <a:r>
              <a:rPr lang="en-US" altLang="en-US" sz="1800" dirty="0" smtClean="0"/>
              <a:t>Tower readout </a:t>
            </a:r>
            <a:r>
              <a:rPr lang="en-US" altLang="en-US" sz="1800" dirty="0"/>
              <a:t>→ </a:t>
            </a:r>
            <a:r>
              <a:rPr lang="en-US" altLang="en-US" sz="1800" dirty="0" smtClean="0"/>
              <a:t>Digitization </a:t>
            </a:r>
            <a:r>
              <a:rPr lang="en-US" altLang="en-US" sz="1800" dirty="0"/>
              <a:t>→ </a:t>
            </a:r>
            <a:r>
              <a:rPr lang="en-US" altLang="en-US" sz="1800" dirty="0" smtClean="0"/>
              <a:t>Calibrated tower energy → Clustering/Track matching/Jet finding</a:t>
            </a:r>
            <a:endParaRPr lang="en-US" altLang="en-US" sz="1800" dirty="0"/>
          </a:p>
        </p:txBody>
      </p:sp>
      <p:sp>
        <p:nvSpPr>
          <p:cNvPr id="13" name="Rectangle 12"/>
          <p:cNvSpPr/>
          <p:nvPr/>
        </p:nvSpPr>
        <p:spPr>
          <a:xfrm>
            <a:off x="6772394" y="5019965"/>
            <a:ext cx="2079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24-GeV </a:t>
            </a:r>
            <a:r>
              <a:rPr lang="en-US" dirty="0"/>
              <a:t>pion shower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2068402" y="1266468"/>
            <a:ext cx="1281138" cy="489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7" name="Right Arrow 26"/>
          <p:cNvSpPr/>
          <p:nvPr/>
        </p:nvSpPr>
        <p:spPr>
          <a:xfrm rot="5142312" flipH="1">
            <a:off x="6179073" y="5013511"/>
            <a:ext cx="424656" cy="255074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772394" y="4546869"/>
            <a:ext cx="7906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EMCal</a:t>
            </a:r>
            <a:endParaRPr lang="en-US" b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772394" y="4083135"/>
            <a:ext cx="1180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Inner HCal</a:t>
            </a:r>
            <a:endParaRPr lang="en-US" b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772394" y="3634598"/>
            <a:ext cx="926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C0066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Magnet</a:t>
            </a:r>
            <a:endParaRPr lang="en-US" b="1" dirty="0">
              <a:solidFill>
                <a:srgbClr val="CC0066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772394" y="3135868"/>
            <a:ext cx="12286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Outer HCal</a:t>
            </a:r>
            <a:endParaRPr lang="en-US" b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858670" y="1824488"/>
            <a:ext cx="30923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Beam view of </a:t>
            </a:r>
            <a:r>
              <a:rPr lang="en-US" b="1" dirty="0" smtClean="0"/>
              <a:t>full calorimeters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9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85431" y="733856"/>
            <a:ext cx="4998437" cy="27153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58" y="3766444"/>
            <a:ext cx="3048000" cy="28629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8421" y="3690244"/>
            <a:ext cx="2352473" cy="29187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l="25440"/>
          <a:stretch/>
        </p:blipFill>
        <p:spPr>
          <a:xfrm>
            <a:off x="5424387" y="3537844"/>
            <a:ext cx="3699646" cy="313581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1091" y="3214678"/>
            <a:ext cx="30492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EMCal</a:t>
            </a:r>
            <a:r>
              <a:rPr lang="en-US" dirty="0" smtClean="0"/>
              <a:t> energy resolution </a:t>
            </a:r>
            <a:br>
              <a:rPr lang="en-US" dirty="0" smtClean="0"/>
            </a:br>
            <a:r>
              <a:rPr lang="en-US" dirty="0" smtClean="0"/>
              <a:t>for EM shower in tower center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287326" y="3214678"/>
            <a:ext cx="16676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EMCal</a:t>
            </a:r>
            <a:r>
              <a:rPr lang="en-US" dirty="0" smtClean="0"/>
              <a:t> rejection</a:t>
            </a:r>
            <a:br>
              <a:rPr lang="en-US" dirty="0" smtClean="0"/>
            </a:br>
            <a:r>
              <a:rPr lang="en-US" dirty="0" smtClean="0"/>
              <a:t>for pion-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710506" y="3326827"/>
            <a:ext cx="30991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HCal</a:t>
            </a:r>
            <a:r>
              <a:rPr lang="en-US" dirty="0" smtClean="0"/>
              <a:t> energy response for pion-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Beam </a:t>
            </a:r>
            <a:r>
              <a:rPr lang="en-US" dirty="0"/>
              <a:t>Verification </a:t>
            </a:r>
            <a:r>
              <a:rPr lang="en-US" sz="2400" dirty="0" smtClean="0"/>
              <a:t>[arXiv:1704.01461</a:t>
            </a:r>
            <a:r>
              <a:rPr lang="en-US" sz="2400" dirty="0"/>
              <a:t>]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Aug 2-4, 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56295"/>
            <a:ext cx="3421019" cy="2103601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>
          <a:xfrm>
            <a:off x="3013905" y="2653274"/>
            <a:ext cx="1828800" cy="552261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Geant4 World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209230" y="6019800"/>
            <a:ext cx="175881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sPHENIX</a:t>
            </a:r>
            <a:r>
              <a:rPr lang="en-US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beam test data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477256" y="6053807"/>
            <a:ext cx="175881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sPHENIX</a:t>
            </a:r>
            <a:r>
              <a:rPr lang="en-US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beam test data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309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38" y="0"/>
            <a:ext cx="8501062" cy="914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latin typeface="+mn-lt"/>
              </a:rPr>
              <a:t>Occupancy in Central Au+Au Events</a:t>
            </a:r>
            <a:endParaRPr lang="en-US" dirty="0" smtClean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Aug 2-4,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03F04E59-6B08-4FBB-B547-B885779F90B9}" type="slidenum">
              <a:rPr lang="en-US" altLang="en-US" sz="1200" smtClean="0">
                <a:solidFill>
                  <a:srgbClr val="898989"/>
                </a:solidFill>
              </a:rPr>
              <a:pPr eaLnBrk="1" hangingPunct="1">
                <a:defRPr/>
              </a:pPr>
              <a:t>6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287338" y="771525"/>
            <a:ext cx="8634412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917963"/>
            <a:ext cx="8229600" cy="142666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sPHENIX is designed to handle large background environment of central AuAu collisions</a:t>
            </a:r>
          </a:p>
          <a:p>
            <a:r>
              <a:rPr lang="en-US" dirty="0" smtClean="0"/>
              <a:t>Such background is simulated with HIJING → full detector in Geant4 → </a:t>
            </a:r>
            <a:r>
              <a:rPr lang="en-US" dirty="0"/>
              <a:t>full </a:t>
            </a:r>
            <a:r>
              <a:rPr lang="en-US" dirty="0" smtClean="0"/>
              <a:t>analysis chain</a:t>
            </a:r>
          </a:p>
          <a:p>
            <a:r>
              <a:rPr lang="en-US" dirty="0" smtClean="0"/>
              <a:t>Taken into account for electron ID and jet performance via embedding</a:t>
            </a:r>
          </a:p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65" y="2247222"/>
            <a:ext cx="4608070" cy="22373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2832" y="2412836"/>
            <a:ext cx="4172432" cy="414342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544226" y="3409273"/>
            <a:ext cx="7906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EMCal</a:t>
            </a:r>
            <a:endParaRPr lang="en-US" b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54450" y="3179623"/>
            <a:ext cx="1180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Inner HCal</a:t>
            </a:r>
            <a:endParaRPr lang="en-US" b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44226" y="2824186"/>
            <a:ext cx="12286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Outer HCal</a:t>
            </a:r>
            <a:endParaRPr lang="en-US" b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9394" y="4484548"/>
            <a:ext cx="4419601" cy="2145820"/>
            <a:chOff x="389394" y="4484548"/>
            <a:chExt cx="4419601" cy="214582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394" y="4484548"/>
              <a:ext cx="4419601" cy="2145820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1308484" y="5036948"/>
              <a:ext cx="79060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EMCal</a:t>
              </a:r>
              <a:endParaRPr lang="en-US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5256680" y="2738061"/>
            <a:ext cx="1180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Inner HCal</a:t>
            </a:r>
            <a:endParaRPr lang="en-US" b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253917" y="4953000"/>
            <a:ext cx="12286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Outer HCal</a:t>
            </a:r>
            <a:endParaRPr lang="en-US" b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884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38" y="0"/>
            <a:ext cx="8501062" cy="914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Spatial responses</a:t>
            </a:r>
            <a:endParaRPr lang="en-US" sz="4800" dirty="0" smtClean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Aug 2-4,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03F04E59-6B08-4FBB-B547-B885779F90B9}" type="slidenum">
              <a:rPr lang="en-US" altLang="en-US" sz="1200" smtClean="0">
                <a:solidFill>
                  <a:srgbClr val="898989"/>
                </a:solidFill>
              </a:rPr>
              <a:pPr eaLnBrk="1" hangingPunct="1">
                <a:defRPr/>
              </a:pPr>
              <a:t>7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287338" y="771525"/>
            <a:ext cx="8634412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9" name="Group 8"/>
          <p:cNvGrpSpPr/>
          <p:nvPr/>
        </p:nvGrpSpPr>
        <p:grpSpPr>
          <a:xfrm>
            <a:off x="685800" y="1353106"/>
            <a:ext cx="7942137" cy="4895294"/>
            <a:chOff x="685800" y="743506"/>
            <a:chExt cx="7942137" cy="4895294"/>
          </a:xfrm>
        </p:grpSpPr>
        <p:pic>
          <p:nvPicPr>
            <p:cNvPr id="10" name="Picture 9" descr="P:\tmp\sPHENIX_Spacal_zerofield\G4Hits_sPHENIX_e-_eta0_4GeV.root_DSTReader.root_DrawJet_ShowerSizeeta0_epcut.png"/>
            <p:cNvPicPr>
              <a:picLocks noChangeAspect="1" noChangeArrowheads="1"/>
            </p:cNvPicPr>
            <p:nvPr/>
          </p:nvPicPr>
          <p:blipFill>
            <a:blip r:embed="rId3" cstate="print"/>
            <a:srcRect t="3582" r="67203"/>
            <a:stretch>
              <a:fillRect/>
            </a:stretch>
          </p:blipFill>
          <p:spPr bwMode="auto">
            <a:xfrm>
              <a:off x="866302" y="1134204"/>
              <a:ext cx="2286000" cy="4363864"/>
            </a:xfrm>
            <a:prstGeom prst="rect">
              <a:avLst/>
            </a:prstGeom>
            <a:noFill/>
          </p:spPr>
        </p:pic>
        <p:pic>
          <p:nvPicPr>
            <p:cNvPr id="11" name="Picture 4" descr="P:\tmp\sPHENIX_Spacal_zerofield\G4Hits_sPHENIX_pi-_eta0_4GeV.root_DSTReader.root_DrawJet_ShowerSizeeta0_epcut.png"/>
            <p:cNvPicPr>
              <a:picLocks noChangeAspect="1" noChangeArrowheads="1"/>
            </p:cNvPicPr>
            <p:nvPr/>
          </p:nvPicPr>
          <p:blipFill>
            <a:blip r:embed="rId4" cstate="print"/>
            <a:srcRect t="3765" r="33313"/>
            <a:stretch>
              <a:fillRect/>
            </a:stretch>
          </p:blipFill>
          <p:spPr bwMode="auto">
            <a:xfrm>
              <a:off x="3914302" y="1142517"/>
              <a:ext cx="4648200" cy="4355550"/>
            </a:xfrm>
            <a:prstGeom prst="rect">
              <a:avLst/>
            </a:prstGeom>
            <a:noFill/>
          </p:spPr>
        </p:pic>
        <p:sp>
          <p:nvSpPr>
            <p:cNvPr id="12" name="Rectangle 11"/>
            <p:cNvSpPr/>
            <p:nvPr/>
          </p:nvSpPr>
          <p:spPr>
            <a:xfrm>
              <a:off x="866303" y="3206615"/>
              <a:ext cx="7696200" cy="1906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150997" y="5205968"/>
              <a:ext cx="18823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EMCal radius (cm)</a:t>
              </a: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606323" y="2919968"/>
              <a:ext cx="14302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EMCal X (cm)</a:t>
              </a: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 rot="16200000">
              <a:off x="161489" y="1621602"/>
              <a:ext cx="14302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EMCal Y (cm)</a:t>
              </a:r>
              <a:endParaRPr lang="en-US" dirty="0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1498861" y="3435783"/>
              <a:ext cx="0" cy="914400"/>
            </a:xfrm>
            <a:prstGeom prst="line">
              <a:avLst/>
            </a:prstGeom>
            <a:ln w="28575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1453922" y="3754775"/>
              <a:ext cx="259160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← Moliere radius</a:t>
              </a:r>
              <a:r>
                <a:rPr lang="en-US" dirty="0" smtClean="0">
                  <a:solidFill>
                    <a:srgbClr val="C00000"/>
                  </a:solidFill>
                  <a:latin typeface="Calibri"/>
                </a:rPr>
                <a:t>, 2cm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 flipV="1">
              <a:off x="1682523" y="4139168"/>
              <a:ext cx="0" cy="99060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1606323" y="4477306"/>
              <a:ext cx="209448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← 3x3 tower </a:t>
              </a:r>
            </a:p>
            <a:p>
              <a:r>
                <a:rPr lang="en-US" dirty="0" smtClean="0">
                  <a:solidFill>
                    <a:srgbClr val="C0000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     95% containment</a:t>
              </a:r>
              <a:endParaRPr lang="en-US" dirty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180765" y="5269468"/>
              <a:ext cx="18823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EMCal radius </a:t>
              </a:r>
              <a:r>
                <a:rPr lang="en-US" dirty="0" smtClean="0"/>
                <a:t>(cm)</a:t>
              </a:r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360906" y="5269468"/>
              <a:ext cx="22670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Inner HCal radius (cm)</a:t>
              </a:r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636091" y="2983468"/>
              <a:ext cx="14302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EMCal X (cm)</a:t>
              </a:r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584417" y="2983468"/>
              <a:ext cx="18149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Inner HCal X (cm)</a:t>
              </a:r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 rot="16200000">
              <a:off x="5378891" y="1859668"/>
              <a:ext cx="177933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Inner </a:t>
              </a:r>
              <a:r>
                <a:rPr lang="en-US" dirty="0" err="1" smtClean="0"/>
                <a:t>Hcal</a:t>
              </a:r>
              <a:r>
                <a:rPr lang="en-US" dirty="0" smtClean="0"/>
                <a:t> Y (cm)</a:t>
              </a:r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>
            <a:xfrm rot="16200000">
              <a:off x="3191257" y="1685102"/>
              <a:ext cx="14302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EMCal Y (cm)</a:t>
              </a:r>
              <a:endParaRPr lang="en-US" dirty="0"/>
            </a:p>
          </p:txBody>
        </p:sp>
        <p:cxnSp>
          <p:nvCxnSpPr>
            <p:cNvPr id="26" name="Straight Connector 25"/>
            <p:cNvCxnSpPr/>
            <p:nvPr/>
          </p:nvCxnSpPr>
          <p:spPr>
            <a:xfrm flipV="1">
              <a:off x="4712291" y="3364468"/>
              <a:ext cx="0" cy="175260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4636091" y="4553506"/>
              <a:ext cx="1923860" cy="584775"/>
            </a:xfrm>
            <a:prstGeom prst="rect">
              <a:avLst/>
            </a:prstGeom>
            <a:effectLst>
              <a:glow rad="101600">
                <a:schemeClr val="bg1">
                  <a:alpha val="60000"/>
                </a:schemeClr>
              </a:glow>
            </a:effectLst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solidFill>
                    <a:srgbClr val="C0000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← 3x3 tower</a:t>
              </a:r>
            </a:p>
            <a:p>
              <a:r>
                <a:rPr lang="en-US" sz="1600" dirty="0" smtClean="0">
                  <a:solidFill>
                    <a:srgbClr val="C0000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     50% containment </a:t>
              </a:r>
              <a:endParaRPr lang="en-US" sz="1600" dirty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 flipV="1">
              <a:off x="6693491" y="3364468"/>
              <a:ext cx="0" cy="175260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/>
            <p:cNvSpPr/>
            <p:nvPr/>
          </p:nvSpPr>
          <p:spPr>
            <a:xfrm>
              <a:off x="6617291" y="4553506"/>
              <a:ext cx="1970348" cy="584775"/>
            </a:xfrm>
            <a:prstGeom prst="rect">
              <a:avLst/>
            </a:prstGeom>
            <a:effectLst>
              <a:glow rad="101600">
                <a:schemeClr val="bg1">
                  <a:alpha val="60000"/>
                </a:schemeClr>
              </a:glow>
            </a:effectLst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solidFill>
                    <a:srgbClr val="C0000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← ~3x3 tower</a:t>
              </a:r>
            </a:p>
            <a:p>
              <a:r>
                <a:rPr lang="en-US" sz="1600" dirty="0" smtClean="0">
                  <a:solidFill>
                    <a:srgbClr val="C0000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       60% containment</a:t>
              </a:r>
              <a:endParaRPr lang="en-US" sz="1600" dirty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515820" y="3270115"/>
              <a:ext cx="27432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solidFill>
                    <a:srgbClr val="172E10"/>
                  </a:solidFill>
                  <a:effectLst>
                    <a:glow rad="215900">
                      <a:schemeClr val="bg1"/>
                    </a:glow>
                  </a:effectLst>
                </a:rPr>
                <a:t>― Energy deposition (A.U.)</a:t>
              </a:r>
            </a:p>
            <a:p>
              <a:r>
                <a:rPr lang="en-US" sz="1400" dirty="0">
                  <a:solidFill>
                    <a:srgbClr val="0101FF"/>
                  </a:solidFill>
                  <a:effectLst>
                    <a:glow rad="215900">
                      <a:schemeClr val="bg1"/>
                    </a:glow>
                  </a:effectLst>
                </a:rPr>
                <a:t>― </a:t>
              </a:r>
              <a:r>
                <a:rPr lang="en-US" sz="1400" dirty="0" smtClean="0">
                  <a:solidFill>
                    <a:srgbClr val="0101FF"/>
                  </a:solidFill>
                  <a:effectLst>
                    <a:glow rad="215900">
                      <a:schemeClr val="bg1"/>
                    </a:glow>
                  </a:effectLst>
                </a:rPr>
                <a:t>Percentage outside radius</a:t>
              </a:r>
              <a:endParaRPr lang="en-US" sz="1400" dirty="0">
                <a:solidFill>
                  <a:srgbClr val="0101FF"/>
                </a:solidFill>
                <a:effectLst>
                  <a:glow rad="215900">
                    <a:schemeClr val="bg1"/>
                  </a:glow>
                </a:effectLst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182174" y="743506"/>
              <a:ext cx="168385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4 GeV Electrons</a:t>
              </a:r>
              <a:endParaRPr lang="en-US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066702" y="743506"/>
              <a:ext cx="43731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4 GeV Pions</a:t>
              </a:r>
              <a:r>
                <a:rPr lang="en-US" dirty="0" smtClean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, that </a:t>
              </a:r>
              <a:r>
                <a:rPr lang="en-US" b="1" dirty="0" smtClean="0">
                  <a:solidFill>
                    <a:srgbClr val="C0000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passed E/p electron-ID cut</a:t>
              </a:r>
              <a:endParaRPr lang="en-US" b="1" dirty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3685702" y="895906"/>
              <a:ext cx="0" cy="457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>
            <a:xfrm>
              <a:off x="1175419" y="1172737"/>
              <a:ext cx="78098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/>
                <a:t>EMCal</a:t>
              </a:r>
              <a:endParaRPr lang="en-US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245599" y="1172737"/>
              <a:ext cx="78098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/>
                <a:t>EMCal</a:t>
              </a:r>
              <a:endParaRPr lang="en-US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617291" y="1172737"/>
              <a:ext cx="116570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Inner HCal</a:t>
              </a:r>
              <a:endParaRPr lang="en-US" dirty="0"/>
            </a:p>
          </p:txBody>
        </p:sp>
        <p:sp>
          <p:nvSpPr>
            <p:cNvPr id="37" name="Rectangle 36"/>
            <p:cNvSpPr/>
            <p:nvPr/>
          </p:nvSpPr>
          <p:spPr>
            <a:xfrm rot="16200000">
              <a:off x="5323585" y="3873004"/>
              <a:ext cx="196085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172E10"/>
                  </a:solidFill>
                </a:rPr>
                <a:t>A.U.</a:t>
              </a:r>
              <a:r>
                <a:rPr lang="en-US" dirty="0" smtClean="0"/>
                <a:t>/</a:t>
              </a:r>
              <a:r>
                <a:rPr lang="en-US" dirty="0" smtClean="0">
                  <a:solidFill>
                    <a:srgbClr val="0101FF"/>
                  </a:solidFill>
                </a:rPr>
                <a:t>Leakage Ratio</a:t>
              </a:r>
              <a:endParaRPr lang="en-US" dirty="0">
                <a:solidFill>
                  <a:srgbClr val="0101FF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 rot="16200000">
              <a:off x="2948977" y="3873004"/>
              <a:ext cx="196085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172E10"/>
                  </a:solidFill>
                </a:rPr>
                <a:t>A.U.</a:t>
              </a:r>
              <a:r>
                <a:rPr lang="en-US" dirty="0" smtClean="0"/>
                <a:t>/</a:t>
              </a:r>
              <a:r>
                <a:rPr lang="en-US" dirty="0" smtClean="0">
                  <a:solidFill>
                    <a:srgbClr val="0101FF"/>
                  </a:solidFill>
                </a:rPr>
                <a:t>Leakage Ratio</a:t>
              </a:r>
              <a:endParaRPr lang="en-US" dirty="0">
                <a:solidFill>
                  <a:srgbClr val="0101FF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 rot="16200000">
              <a:off x="-109963" y="3873003"/>
              <a:ext cx="196085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172E10"/>
                  </a:solidFill>
                </a:rPr>
                <a:t>A.U.</a:t>
              </a:r>
              <a:r>
                <a:rPr lang="en-US" dirty="0" smtClean="0"/>
                <a:t>/</a:t>
              </a:r>
              <a:r>
                <a:rPr lang="en-US" dirty="0" smtClean="0">
                  <a:solidFill>
                    <a:srgbClr val="0101FF"/>
                  </a:solidFill>
                </a:rPr>
                <a:t>Leakage Ratio</a:t>
              </a:r>
              <a:endParaRPr lang="en-US" dirty="0">
                <a:solidFill>
                  <a:srgbClr val="0101FF"/>
                </a:solidFill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824762" y="949028"/>
            <a:ext cx="7705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EMCal design has a tight Moliere radius of 2 cm → Reduce background in Au+Au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69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38" y="0"/>
            <a:ext cx="8501062" cy="914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Performance : Single EM Showers</a:t>
            </a:r>
            <a:endParaRPr lang="en-US" sz="4800" dirty="0" smtClean="0">
              <a:latin typeface="+mn-lt"/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287338" y="935632"/>
            <a:ext cx="8786634" cy="120337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1800" dirty="0"/>
              <a:t>Applied </a:t>
            </a:r>
            <a:r>
              <a:rPr lang="en-US" altLang="en-US" sz="1800" dirty="0" smtClean="0"/>
              <a:t>cluster-position-based </a:t>
            </a:r>
            <a:r>
              <a:rPr lang="en-US" sz="1800" dirty="0" smtClean="0"/>
              <a:t>non-uniformity </a:t>
            </a:r>
            <a:r>
              <a:rPr lang="en-US" altLang="en-US" sz="1800" dirty="0" smtClean="0"/>
              <a:t>correction as used </a:t>
            </a:r>
            <a:r>
              <a:rPr lang="en-US" altLang="en-US" sz="1800" dirty="0"/>
              <a:t>in test beam analysis</a:t>
            </a:r>
          </a:p>
          <a:p>
            <a:pPr eaLnBrk="1" hangingPunct="1"/>
            <a:r>
              <a:rPr lang="en-US" altLang="en-US" sz="1800" dirty="0" err="1" smtClean="0"/>
              <a:t>dE</a:t>
            </a:r>
            <a:r>
              <a:rPr lang="en-US" altLang="en-US" sz="1800" dirty="0" smtClean="0"/>
              <a:t>/E ~ 15%/ √(E) + 4% (meets sPHENIX goal)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Aug 2-4,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03F04E59-6B08-4FBB-B547-B885779F90B9}" type="slidenum">
              <a:rPr lang="en-US" altLang="en-US" sz="1200" smtClean="0">
                <a:solidFill>
                  <a:srgbClr val="898989"/>
                </a:solidFill>
              </a:rPr>
              <a:pPr eaLnBrk="1" hangingPunct="1">
                <a:defRPr/>
              </a:pPr>
              <a:t>8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287338" y="771525"/>
            <a:ext cx="8634412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4516" y="2121931"/>
            <a:ext cx="2798127" cy="27190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0" y="2017369"/>
            <a:ext cx="5993052" cy="450113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186237" y="4208265"/>
            <a:ext cx="175881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sPHENIX</a:t>
            </a:r>
            <a:r>
              <a:rPr lang="en-US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beam test data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855" y="1752600"/>
            <a:ext cx="72028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dirty="0"/>
              <a:t>arXiv:1704.01461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       Full sPHENIX detector 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simulation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3124200" y="1752600"/>
            <a:ext cx="0" cy="49171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/>
          <a:srcRect l="55945" t="61037"/>
          <a:stretch/>
        </p:blipFill>
        <p:spPr>
          <a:xfrm>
            <a:off x="5906734" y="4339070"/>
            <a:ext cx="3311836" cy="21998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197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38" y="0"/>
            <a:ext cx="8501062" cy="914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Performance : Photon in Full Event</a:t>
            </a:r>
            <a:endParaRPr lang="en-US" sz="4800" dirty="0" smtClean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Aug 2-4,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03F04E59-6B08-4FBB-B547-B885779F90B9}" type="slidenum">
              <a:rPr lang="en-US" altLang="en-US" sz="1200" smtClean="0">
                <a:solidFill>
                  <a:srgbClr val="898989"/>
                </a:solidFill>
              </a:rPr>
              <a:pPr eaLnBrk="1" hangingPunct="1">
                <a:defRPr/>
              </a:pPr>
              <a:t>9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287338" y="771525"/>
            <a:ext cx="8634412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3962400" y="984660"/>
            <a:ext cx="5095134" cy="2718977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altLang="en-US" dirty="0" smtClean="0"/>
              <a:t>Good linearity up to photon kinematic limit of sPHENIX</a:t>
            </a:r>
          </a:p>
          <a:p>
            <a:pPr eaLnBrk="1" hangingPunct="1"/>
            <a:r>
              <a:rPr lang="en-US" altLang="en-US" dirty="0" smtClean="0"/>
              <a:t>Good photon response shown in full gamma-jet event simulations</a:t>
            </a:r>
          </a:p>
          <a:p>
            <a:pPr eaLnBrk="1" hangingPunct="1"/>
            <a:r>
              <a:rPr lang="en-US" altLang="en-US" dirty="0" smtClean="0">
                <a:solidFill>
                  <a:schemeClr val="tx2"/>
                </a:solidFill>
              </a:rPr>
              <a:t>In progress</a:t>
            </a:r>
            <a:r>
              <a:rPr lang="en-US" altLang="en-US" dirty="0" smtClean="0"/>
              <a:t>: improving clustering algorithm to minimize background pickup in central Au+Au collisions. </a:t>
            </a:r>
          </a:p>
          <a:p>
            <a:pPr eaLnBrk="1" hangingPunct="1"/>
            <a:r>
              <a:rPr lang="en-US" altLang="en-US" dirty="0" smtClean="0"/>
              <a:t>Nevertheless, jet energy resolution dominates precision for gamma-jet momentum balance measurements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8" y="3880550"/>
            <a:ext cx="3733800" cy="2933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186" y="1106248"/>
            <a:ext cx="3609128" cy="26025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6416" y="3865175"/>
            <a:ext cx="3962400" cy="294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24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17376</TotalTime>
  <Words>1078</Words>
  <Application>Microsoft Office PowerPoint</Application>
  <PresentationFormat>On-screen Show (4:3)</PresentationFormat>
  <Paragraphs>246</Paragraphs>
  <Slides>24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MS PGothic</vt:lpstr>
      <vt:lpstr>MS PGothic</vt:lpstr>
      <vt:lpstr>Arial</vt:lpstr>
      <vt:lpstr>Calibri</vt:lpstr>
      <vt:lpstr>Times New Roman</vt:lpstr>
      <vt:lpstr>Office Theme</vt:lpstr>
      <vt:lpstr>sPHENIX Director’s Review Calorimeter Simulations</vt:lpstr>
      <vt:lpstr>sPHENIX Calorimeters in Simulation</vt:lpstr>
      <vt:lpstr>PowerPoint Presentation</vt:lpstr>
      <vt:lpstr>Simulation Setup: HCal</vt:lpstr>
      <vt:lpstr>Test Beam Verification [arXiv:1704.01461]</vt:lpstr>
      <vt:lpstr>Occupancy in Central Au+Au Events</vt:lpstr>
      <vt:lpstr>Spatial responses</vt:lpstr>
      <vt:lpstr>Performance : Single EM Showers</vt:lpstr>
      <vt:lpstr>Performance : Photon in Full Event</vt:lpstr>
      <vt:lpstr>Physics Performance : Electron-ID</vt:lpstr>
      <vt:lpstr>Performance : Jet Finding</vt:lpstr>
      <vt:lpstr>Performance : Jet Energy Resolution</vt:lpstr>
      <vt:lpstr>Physics Performance : Jet Observables</vt:lpstr>
      <vt:lpstr>Summary</vt:lpstr>
      <vt:lpstr>Extra information</vt:lpstr>
      <vt:lpstr>HCal simulation verification</vt:lpstr>
      <vt:lpstr>HCal prototype 3 @ η = 1</vt:lpstr>
      <vt:lpstr>HCal prototype 2 @ η = 0</vt:lpstr>
      <vt:lpstr>Performance : Single Hadron showers</vt:lpstr>
      <vt:lpstr>Performance : Single Hadron showers</vt:lpstr>
      <vt:lpstr>Jet energy response and scale</vt:lpstr>
      <vt:lpstr>Jet and di-jet response</vt:lpstr>
      <vt:lpstr>Tilt angle optimization</vt:lpstr>
      <vt:lpstr>Fast simulation for Jets in central Au+Au</vt:lpstr>
    </vt:vector>
  </TitlesOfParts>
  <Company>BNL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sPHENIX Labor Distribution Sorted by FY and Job Category</dc:title>
  <dc:creator>EdwardOBrien</dc:creator>
  <cp:lastModifiedBy>Jin Huang</cp:lastModifiedBy>
  <cp:revision>276</cp:revision>
  <cp:lastPrinted>2015-10-28T19:08:40Z</cp:lastPrinted>
  <dcterms:created xsi:type="dcterms:W3CDTF">2015-10-24T00:32:43Z</dcterms:created>
  <dcterms:modified xsi:type="dcterms:W3CDTF">2017-08-01T20:48:17Z</dcterms:modified>
</cp:coreProperties>
</file>