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9"/>
  </p:notesMasterIdLst>
  <p:sldIdLst>
    <p:sldId id="275" r:id="rId5"/>
    <p:sldId id="268" r:id="rId6"/>
    <p:sldId id="269" r:id="rId7"/>
    <p:sldId id="276" r:id="rId8"/>
    <p:sldId id="274" r:id="rId9"/>
    <p:sldId id="277" r:id="rId10"/>
    <p:sldId id="278" r:id="rId11"/>
    <p:sldId id="286" r:id="rId12"/>
    <p:sldId id="288" r:id="rId13"/>
    <p:sldId id="283" r:id="rId14"/>
    <p:sldId id="284" r:id="rId15"/>
    <p:sldId id="280" r:id="rId16"/>
    <p:sldId id="285" r:id="rId17"/>
    <p:sldId id="267" r:id="rId18"/>
    <p:sldId id="257" r:id="rId19"/>
    <p:sldId id="260" r:id="rId20"/>
    <p:sldId id="259" r:id="rId21"/>
    <p:sldId id="262" r:id="rId22"/>
    <p:sldId id="264" r:id="rId23"/>
    <p:sldId id="263" r:id="rId24"/>
    <p:sldId id="265" r:id="rId25"/>
    <p:sldId id="272" r:id="rId26"/>
    <p:sldId id="273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303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[wbs breakout of labor data jul 21 pm chart flip.xlsx]subsystems!PivotTable5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subsystems!$B$3:$B$5</c:f>
              <c:strCache>
                <c:ptCount val="1"/>
                <c:pt idx="0">
                  <c:v>BNL - Purchased Services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subsystems!$B$6:$B$11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0.18181818181818182</c:v>
                </c:pt>
                <c:pt idx="3">
                  <c:v>0.46136363636363636</c:v>
                </c:pt>
                <c:pt idx="4">
                  <c:v>0.12272727272727273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7-4695-870D-4999CFAF6E87}"/>
            </c:ext>
          </c:extLst>
        </c:ser>
        <c:ser>
          <c:idx val="1"/>
          <c:order val="1"/>
          <c:tx>
            <c:strRef>
              <c:f>subsystems!$C$3:$C$5</c:f>
              <c:strCache>
                <c:ptCount val="1"/>
                <c:pt idx="0">
                  <c:v>BNL - Scientific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subsystems!$C$6:$C$11</c:f>
              <c:numCache>
                <c:formatCode>#,##0.00</c:formatCode>
                <c:ptCount val="6"/>
                <c:pt idx="0">
                  <c:v>0.59795454545454552</c:v>
                </c:pt>
                <c:pt idx="1">
                  <c:v>0.35886363636363638</c:v>
                </c:pt>
                <c:pt idx="2">
                  <c:v>0.15545454545454546</c:v>
                </c:pt>
                <c:pt idx="3">
                  <c:v>0.36795454545454548</c:v>
                </c:pt>
                <c:pt idx="4">
                  <c:v>4.5454545454545455E-4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7-4695-870D-4999CFAF6E87}"/>
            </c:ext>
          </c:extLst>
        </c:ser>
        <c:ser>
          <c:idx val="2"/>
          <c:order val="2"/>
          <c:tx>
            <c:strRef>
              <c:f>subsystems!$D$3:$D$5</c:f>
              <c:strCache>
                <c:ptCount val="1"/>
                <c:pt idx="0">
                  <c:v>BNL - Technical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subsystems!$D$6:$D$11</c:f>
              <c:numCache>
                <c:formatCode>#,##0.00</c:formatCode>
                <c:ptCount val="6"/>
                <c:pt idx="0">
                  <c:v>0.73795454545454542</c:v>
                </c:pt>
                <c:pt idx="1">
                  <c:v>0.3075</c:v>
                </c:pt>
                <c:pt idx="2">
                  <c:v>1.2938636363636364</c:v>
                </c:pt>
                <c:pt idx="3">
                  <c:v>1.8709090909090909</c:v>
                </c:pt>
                <c:pt idx="4">
                  <c:v>0.51022727272727275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37-4695-870D-4999CFAF6E87}"/>
            </c:ext>
          </c:extLst>
        </c:ser>
        <c:ser>
          <c:idx val="3"/>
          <c:order val="3"/>
          <c:tx>
            <c:strRef>
              <c:f>subsystems!$E$3:$E$5</c:f>
              <c:strCache>
                <c:ptCount val="1"/>
                <c:pt idx="0">
                  <c:v>BNL - Professional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subsystems!$E$6:$E$11</c:f>
              <c:numCache>
                <c:formatCode>#,##0.00</c:formatCode>
                <c:ptCount val="6"/>
                <c:pt idx="0">
                  <c:v>0.37590909090909091</c:v>
                </c:pt>
                <c:pt idx="1">
                  <c:v>0.46499999999999997</c:v>
                </c:pt>
                <c:pt idx="2">
                  <c:v>0.23386363636363633</c:v>
                </c:pt>
                <c:pt idx="3">
                  <c:v>0.91359090909090901</c:v>
                </c:pt>
                <c:pt idx="4">
                  <c:v>0.74731818181818177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37-4695-870D-4999CFAF6E87}"/>
            </c:ext>
          </c:extLst>
        </c:ser>
        <c:ser>
          <c:idx val="4"/>
          <c:order val="4"/>
          <c:tx>
            <c:strRef>
              <c:f>subsystems!$G$3:$G$5</c:f>
              <c:strCache>
                <c:ptCount val="1"/>
                <c:pt idx="0">
                  <c:v>Non-BNL - Student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subsystems!$G$6:$G$11</c:f>
              <c:numCache>
                <c:formatCode>#,##0.00</c:formatCode>
                <c:ptCount val="6"/>
                <c:pt idx="0">
                  <c:v>8.1818181818181818E-2</c:v>
                </c:pt>
                <c:pt idx="1">
                  <c:v>0.22727272727272727</c:v>
                </c:pt>
                <c:pt idx="2">
                  <c:v>1.3545454545454547</c:v>
                </c:pt>
                <c:pt idx="3">
                  <c:v>9.495454545454546</c:v>
                </c:pt>
                <c:pt idx="4">
                  <c:v>5.9681818181818187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37-4695-870D-4999CFAF6E87}"/>
            </c:ext>
          </c:extLst>
        </c:ser>
        <c:ser>
          <c:idx val="5"/>
          <c:order val="5"/>
          <c:tx>
            <c:strRef>
              <c:f>subsystems!$H$3:$H$5</c:f>
              <c:strCache>
                <c:ptCount val="1"/>
                <c:pt idx="0">
                  <c:v>Non-BNL - Technical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subsystems!$H$6:$H$11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0.38181818181818183</c:v>
                </c:pt>
                <c:pt idx="3">
                  <c:v>1.271590909090909</c:v>
                </c:pt>
                <c:pt idx="4">
                  <c:v>1.7556818181818183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37-4695-870D-4999CFAF6E87}"/>
            </c:ext>
          </c:extLst>
        </c:ser>
        <c:ser>
          <c:idx val="6"/>
          <c:order val="6"/>
          <c:tx>
            <c:strRef>
              <c:f>subsystems!$I$3:$I$5</c:f>
              <c:strCache>
                <c:ptCount val="1"/>
                <c:pt idx="0">
                  <c:v>Non-BNL - Professional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subsystems!$I$6:$I$11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0.11714204545454546</c:v>
                </c:pt>
                <c:pt idx="4">
                  <c:v>9.558522727272728E-2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37-4695-870D-4999CFAF6E87}"/>
            </c:ext>
          </c:extLst>
        </c:ser>
        <c:ser>
          <c:idx val="7"/>
          <c:order val="7"/>
          <c:tx>
            <c:strRef>
              <c:f>subsystems!$J$3:$J$5</c:f>
              <c:strCache>
                <c:ptCount val="1"/>
                <c:pt idx="0">
                  <c:v>Non-BNL - Postdoc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subsystems!$J$6:$J$11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0.81818181818181812</c:v>
                </c:pt>
                <c:pt idx="3">
                  <c:v>1.4568181818181818</c:v>
                </c:pt>
                <c:pt idx="4">
                  <c:v>1.6113636363636363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37-4695-870D-4999CFAF6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3911040"/>
        <c:axId val="233912576"/>
      </c:barChart>
      <c:catAx>
        <c:axId val="23391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3912576"/>
        <c:crosses val="autoZero"/>
        <c:auto val="1"/>
        <c:lblAlgn val="ctr"/>
        <c:lblOffset val="100"/>
        <c:noMultiLvlLbl val="0"/>
      </c:catAx>
      <c:valAx>
        <c:axId val="23391257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33911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F6B77-C770-4DE9-8996-4BF7C0C7EEC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46645-1E2B-4C19-B38F-D916C8655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1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2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5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1615D7-3BC1-4233-BC99-0E8D4008AB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98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32B3A-BA38-40C7-ADEE-2A1902CEB2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98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FCDEC-F6B6-422E-BA54-90C8645EF9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31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B7689-1836-4D61-9E3B-BD5F97E6A3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897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62ED1-0628-4F6E-8766-956371ABBD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108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0C637-5835-444B-B8C0-92C25AFA208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570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E5DAE-5A25-4D93-A5BA-3F3E3A62C8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479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2F53E-39E3-4364-949C-11FEB55F89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97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76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7F5ED1-7F2B-4A78-A513-4A7819BDBA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0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402D54-6124-4A07-84DF-DC258B2E3D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698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D13BC-AB3C-4A21-AA4D-4F8B67A1572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40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1615D7-3BC1-4233-BC99-0E8D4008AB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581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32B3A-BA38-40C7-ADEE-2A1902CEB2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5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FCDEC-F6B6-422E-BA54-90C8645EF9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081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B7689-1836-4D61-9E3B-BD5F97E6A3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892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62ED1-0628-4F6E-8766-956371ABBD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133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0C637-5835-444B-B8C0-92C25AFA208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035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E5DAE-5A25-4D93-A5BA-3F3E3A62C8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3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73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2F53E-39E3-4364-949C-11FEB55F89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271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7F5ED1-7F2B-4A78-A513-4A7819BDBA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834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402D54-6124-4A07-84DF-DC258B2E3D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688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D13BC-AB3C-4A21-AA4D-4F8B67A1572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764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08/2/17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1615D7-3BC1-4233-BC99-0E8D4008AB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203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08/2/17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32B3A-BA38-40C7-ADEE-2A1902CEB2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104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08/2/17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FCDEC-F6B6-422E-BA54-90C8645EF9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70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08/2/17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B7689-1836-4D61-9E3B-BD5F97E6A3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584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08/2/17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62ED1-0628-4F6E-8766-956371ABBD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249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08/2/17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0C637-5835-444B-B8C0-92C25AFA208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69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42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08/2/17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E5DAE-5A25-4D93-A5BA-3F3E3A62C8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609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08/2/17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2F53E-39E3-4364-949C-11FEB55F89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691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08/2/17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7F5ED1-7F2B-4A78-A513-4A7819BDBA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545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08/2/17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402D54-6124-4A07-84DF-DC258B2E3D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887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08/2/17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D13BC-AB3C-4A21-AA4D-4F8B67A1572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38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6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8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2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5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9436-3DBA-4C55-9879-C7081841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C23168-0BC3-45A3-990F-8F7CC94918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5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C23168-0BC3-45A3-990F-8F7CC94918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04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08/2/17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C23168-0BC3-45A3-990F-8F7CC94918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07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jf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fif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610600" cy="685800"/>
          </a:xfrm>
          <a:solidFill>
            <a:srgbClr val="0099FF"/>
          </a:solidFill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Inner HCAL WBS 1.4.2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08/2/17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63702-4EAA-4F39-8171-E0F2AE3043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3" t="39796" r="9047" b="25204"/>
          <a:stretch/>
        </p:blipFill>
        <p:spPr bwMode="auto">
          <a:xfrm>
            <a:off x="4343400" y="1752600"/>
            <a:ext cx="4488773" cy="2061110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t="62551" r="10102" b="19592"/>
          <a:stretch/>
        </p:blipFill>
        <p:spPr bwMode="auto">
          <a:xfrm>
            <a:off x="4343399" y="3966110"/>
            <a:ext cx="4488773" cy="1057804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9" t="63061" r="9801" b="22756"/>
          <a:stretch/>
        </p:blipFill>
        <p:spPr bwMode="auto">
          <a:xfrm>
            <a:off x="4343400" y="5185310"/>
            <a:ext cx="4501758" cy="853676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8140"/>
          <a:stretch/>
        </p:blipFill>
        <p:spPr>
          <a:xfrm>
            <a:off x="56062" y="1401846"/>
            <a:ext cx="3909527" cy="4561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03739" y="2733317"/>
            <a:ext cx="3540725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456807" y="3023763"/>
            <a:ext cx="1946933" cy="2810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flipH="1">
            <a:off x="1020200" y="592040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John Lajoie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Iowa State University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0" y="5847348"/>
            <a:ext cx="911767" cy="650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9896" y="270105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(inner)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Prototype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32B3A-BA38-40C7-ADEE-2A1902CEB2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3" y="1397717"/>
            <a:ext cx="5219700" cy="293184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85135" y="3824748"/>
            <a:ext cx="412955" cy="78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flipH="1">
            <a:off x="185214" y="4557239"/>
            <a:ext cx="250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 cover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(reflection)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08" y="1412602"/>
            <a:ext cx="2641652" cy="4696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84" y="3824748"/>
            <a:ext cx="4187313" cy="2351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5430157"/>
            <a:ext cx="911767" cy="6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6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Assembled Sector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32B3A-BA38-40C7-ADEE-2A1902CEB2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4" y="1332761"/>
            <a:ext cx="4888424" cy="2749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3690" y="895946"/>
            <a:ext cx="280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lifting fixture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11" y="4181605"/>
            <a:ext cx="7619760" cy="184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30197" y="895946"/>
            <a:ext cx="36284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Assembled sector moved to mill table, supported on ends (4 blocks).  Twist and sag in middle measured @ 70</a:t>
            </a:r>
            <a:r>
              <a:rPr kumimoji="0" lang="en-US" sz="17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“Back” sags more than front when unsupported (CG shifted towards back).  Supported measurements show not all sag is due to weight, some could be taken out by assembling on mill table.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results at 90</a:t>
            </a:r>
            <a:r>
              <a:rPr kumimoji="0" lang="en-US" sz="17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77565" y="5700913"/>
            <a:ext cx="1729789" cy="427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7565" y="6126122"/>
            <a:ext cx="174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little twist!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77" y="5177804"/>
            <a:ext cx="1053360" cy="8994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168963" y="5479594"/>
            <a:ext cx="69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Bot. 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319" y="5294288"/>
            <a:ext cx="766080" cy="91998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286676" y="4996185"/>
            <a:ext cx="168902" cy="35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52155" y="5802759"/>
            <a:ext cx="101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7825" y="5331716"/>
            <a:ext cx="101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1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91"/>
            <a:ext cx="8229600" cy="728662"/>
          </a:xfrm>
        </p:spPr>
        <p:txBody>
          <a:bodyPr/>
          <a:lstStyle/>
          <a:p>
            <a:r>
              <a:rPr lang="en-US" dirty="0" smtClean="0"/>
              <a:t>Risk Registry/Issues and Concerns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56593" y="4030717"/>
            <a:ext cx="717331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Risk registry currently includes three major items, two of which are rated at moderate risk</a:t>
            </a:r>
            <a:r>
              <a:rPr lang="en-US" dirty="0"/>
              <a:t> </a:t>
            </a:r>
            <a:r>
              <a:rPr lang="en-US" dirty="0" smtClean="0"/>
              <a:t>(all three relevant to inner HCAL).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" y="1575326"/>
            <a:ext cx="8716808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algn="ctr"/>
            <a:r>
              <a:rPr lang="en-US" altLang="en-US" smtClean="0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08/2/17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HCAL Description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0C637-5835-444B-B8C0-92C25AFA20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78" y="1007323"/>
            <a:ext cx="3772644" cy="2271436"/>
          </a:xfrm>
          <a:prstGeom prst="rect">
            <a:avLst/>
          </a:prstGeom>
        </p:spPr>
      </p:pic>
      <p:pic>
        <p:nvPicPr>
          <p:cNvPr id="7" name="Picture 6" descr="calorimeter_schemat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3866"/>
            <a:ext cx="3297382" cy="4267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4215" y="5085609"/>
            <a:ext cx="2667000" cy="13716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Outer HCAL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MS Gothic" charset="0"/>
                <a:cs typeface="Helvetica Neue Light"/>
              </a:rPr>
              <a:t>≈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3.5λ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I</a:t>
            </a:r>
            <a:endParaRPr kumimoji="0" lang="en-US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ＭＳ Ｐゴシック" charset="0"/>
              <a:cs typeface="Helvetica Neue Ligh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Magnet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MS Gothic" charset="0"/>
                <a:cs typeface="Helvetica Neue Light"/>
              </a:rPr>
              <a:t>≈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1.4X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0</a:t>
            </a:r>
            <a:endParaRPr kumimoji="0" lang="en-US" sz="16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ＭＳ Ｐゴシック" charset="0"/>
              <a:cs typeface="Helvetica Neue Ligh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Inner HCAL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MS Gothic" charset="0"/>
                <a:cs typeface="Helvetica Neue Light"/>
              </a:rPr>
              <a:t>≈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1λ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ＭＳ Ｐゴシック" charset="0"/>
              <a:cs typeface="Helvetica Neue Ligh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EMCAL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MS Gothic" charset="0"/>
                <a:cs typeface="Helvetica Neue Light"/>
              </a:rPr>
              <a:t>≈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18X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MS Gothic" charset="0"/>
                <a:cs typeface="Helvetica Neue Light"/>
              </a:rPr>
              <a:t>≈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1λ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ＭＳ Ｐゴシック" charset="0"/>
                <a:cs typeface="Helvetica Neue Light"/>
              </a:rPr>
              <a:t>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ＭＳ Ｐゴシック" charset="0"/>
              <a:cs typeface="Helvetica Neue Ligh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91872" y="1547739"/>
            <a:ext cx="3399328" cy="439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06402" y="1827741"/>
            <a:ext cx="3513398" cy="2000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733800" y="3503613"/>
            <a:ext cx="541020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Helvetica Neue Light"/>
              </a:rPr>
              <a:t>HCAL steel and scintillating tiles with wavelength shifting fiber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Helvetica Neue Light"/>
              </a:rPr>
              <a:t>2 longitudinal segments.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Helvetica Neue Light"/>
              </a:rPr>
              <a:t>An Inner HCal inside the solenoid.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Helvetica Neue Light"/>
              </a:rPr>
              <a:t>An Outer HCal  outside the solenoid.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Helvetica Neue Light"/>
              </a:rPr>
              <a:t>Δη x Δφ ≈ 0.1 x 0.1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Helvetica Neue Light"/>
              </a:rPr>
              <a:t>3,072 readout channels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Helvetica Neue Light"/>
              </a:rPr>
              <a:t>σ</a:t>
            </a:r>
            <a:r>
              <a:rPr kumimoji="0" lang="en-US" sz="1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Helvetica Neue Light"/>
              </a:rPr>
              <a:t>E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Helvetica Neue Light"/>
              </a:rPr>
              <a:t>/E &lt; 100%/√E (single particle)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Helvetica Neue Light"/>
              </a:rPr>
              <a:t>SiPM Readout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47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0713"/>
            <a:ext cx="7886700" cy="96714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Why a Sector Prototype?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7859"/>
            <a:ext cx="7886700" cy="4913518"/>
          </a:xfrm>
        </p:spPr>
        <p:txBody>
          <a:bodyPr>
            <a:normAutofit/>
          </a:bodyPr>
          <a:lstStyle/>
          <a:p>
            <a:r>
              <a:rPr lang="en-US" dirty="0" smtClean="0"/>
              <a:t>Need to verify sector cost estimate ($43.6k) </a:t>
            </a:r>
          </a:p>
          <a:p>
            <a:pPr lvl="1"/>
            <a:r>
              <a:rPr lang="en-US" dirty="0" smtClean="0"/>
              <a:t>Are the estimated machining times/effort reasonable?</a:t>
            </a:r>
          </a:p>
          <a:p>
            <a:pPr lvl="1"/>
            <a:r>
              <a:rPr lang="en-US" dirty="0" smtClean="0"/>
              <a:t>Are there any unforeseen difficulties?</a:t>
            </a:r>
          </a:p>
          <a:p>
            <a:pPr lvl="1"/>
            <a:r>
              <a:rPr lang="en-US" dirty="0" smtClean="0"/>
              <a:t>Can the manufacturing process be optimized?</a:t>
            </a:r>
          </a:p>
          <a:p>
            <a:r>
              <a:rPr lang="en-US" dirty="0" smtClean="0"/>
              <a:t>Sector prototype produced by TSI in Ames, IA (contract from Iowa State) </a:t>
            </a:r>
          </a:p>
          <a:p>
            <a:pPr lvl="1"/>
            <a:r>
              <a:rPr lang="en-US" dirty="0" smtClean="0"/>
              <a:t>All machining done by TSI (Jeremy Johnston), with exception of combs, which were sent out for wire EDM machining</a:t>
            </a:r>
          </a:p>
          <a:p>
            <a:pPr lvl="1"/>
            <a:r>
              <a:rPr lang="en-US" dirty="0" smtClean="0"/>
              <a:t>Absorber plates were ordered ground to thickness to reduce bowing/maintain flatness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1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062"/>
            <a:ext cx="6328855" cy="4663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96" y="3444796"/>
            <a:ext cx="3377721" cy="3151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0164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Sector Prototype Drawing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505" y="5102942"/>
            <a:ext cx="226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baseplate bolts tapped at an angle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50426" y="5727290"/>
            <a:ext cx="864624" cy="147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97445" y="1388854"/>
            <a:ext cx="1971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Baseplate and “endcaps” are Al; everything else is S310.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03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340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Some Pictures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7" y="1535534"/>
            <a:ext cx="3036017" cy="1708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138557"/>
            <a:ext cx="214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 (wire EDM)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5" y="3756312"/>
            <a:ext cx="4484124" cy="25216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7471" y="3386980"/>
            <a:ext cx="279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 baseplate machining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61" y="452852"/>
            <a:ext cx="3298675" cy="58643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9833" y="1507889"/>
            <a:ext cx="1632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bowing in thin absorber plate (sides), had to be manually straightened.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60258" y="1627861"/>
            <a:ext cx="1779639" cy="584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69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541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More Pictures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2" y="1693660"/>
            <a:ext cx="4217947" cy="2371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502" y="1047329"/>
            <a:ext cx="415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Machining baseplate mounting holes in absorber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16" y="3984372"/>
            <a:ext cx="4090219" cy="23001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806" y="4424516"/>
            <a:ext cx="2153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fit of end plates, baseplate and side plates – gap due to bowing in outer plate.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48981" y="4994787"/>
            <a:ext cx="732503" cy="41295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061768" y="5329147"/>
            <a:ext cx="2687213" cy="192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87" y="1233321"/>
            <a:ext cx="4452696" cy="250399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061768" y="2404050"/>
            <a:ext cx="3692545" cy="3117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481484" y="1955182"/>
            <a:ext cx="732503" cy="41295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2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999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Finished Product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3" y="1397717"/>
            <a:ext cx="5219700" cy="29318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85135" y="3824748"/>
            <a:ext cx="412955" cy="78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185214" y="4557239"/>
            <a:ext cx="250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cover</a:t>
            </a:r>
            <a:br>
              <a:rPr lang="en-US" dirty="0" smtClean="0"/>
            </a:br>
            <a:r>
              <a:rPr lang="en-US" dirty="0" smtClean="0"/>
              <a:t> (reflection)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08" y="1412602"/>
            <a:ext cx="2641652" cy="4696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84" y="3824748"/>
            <a:ext cx="4187313" cy="23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9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HCAL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32B3A-BA38-40C7-ADEE-2A1902CEB2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00" y="2471310"/>
            <a:ext cx="3538886" cy="32371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55119" y="5708494"/>
            <a:ext cx="135731" cy="281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31581"/>
            <a:ext cx="400050" cy="32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6" descr="https://writelatex.s3.amazonaws.com/ttpggdxddzhy/att/e550f0ec0c96d8cf21188b72d61c55c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52" y="877229"/>
            <a:ext cx="3980943" cy="24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0025" y="960099"/>
            <a:ext cx="4880933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DELIVERABLE: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32 sectors - 1.16m inner radius, 1.37m outer radius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8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rows of 7mm scintillator tiles (24 tiles per row)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32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tilt angle, flat stainless steel plates ~10.2mm - ~14.7mm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Completed sector is 4.3m long, weighs ~ 1 ton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6100" y="5194696"/>
            <a:ext cx="279786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4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scintillators/tower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48 towers per module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32 modules; 1536 channels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(6144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SiPMs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)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42608" y="3384573"/>
            <a:ext cx="857868" cy="780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4026986" y="2754988"/>
            <a:ext cx="126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Half plates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on sides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12626" y="2862470"/>
            <a:ext cx="590050" cy="966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37933" y="2539304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Flat SS310 steel plates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36" y="3565921"/>
            <a:ext cx="4239638" cy="25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899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Assembled Sector Measurements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1" y="1560887"/>
            <a:ext cx="4888424" cy="2749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507" y="1124072"/>
            <a:ext cx="280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lifting fixture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28" y="4409731"/>
            <a:ext cx="7619760" cy="184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1014" y="1124072"/>
            <a:ext cx="36284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Assembled sector moved to mill table, supported on ends (4 blocks).  Twist and sag in middle measured @ 70</a:t>
            </a:r>
            <a:r>
              <a:rPr lang="en-US" sz="1700" baseline="30000" dirty="0" smtClean="0"/>
              <a:t>o</a:t>
            </a:r>
            <a:r>
              <a:rPr lang="en-US" sz="1700" dirty="0" smtClean="0"/>
              <a:t>F. </a:t>
            </a:r>
          </a:p>
          <a:p>
            <a:endParaRPr lang="en-US" sz="1700" dirty="0"/>
          </a:p>
          <a:p>
            <a:r>
              <a:rPr lang="en-US" sz="1700" dirty="0" smtClean="0"/>
              <a:t>“Back” sags more than front when unsupported (CG shifted towards back).  Supported measurements show not all sag is due to weight, some could be taken out by assembling on mill table. </a:t>
            </a:r>
          </a:p>
          <a:p>
            <a:endParaRPr lang="en-US" sz="1700" dirty="0"/>
          </a:p>
          <a:p>
            <a:r>
              <a:rPr lang="en-US" sz="1700" dirty="0" smtClean="0"/>
              <a:t>Similar results at 90</a:t>
            </a:r>
            <a:r>
              <a:rPr lang="en-US" sz="1700" baseline="30000" dirty="0" smtClean="0"/>
              <a:t>o</a:t>
            </a:r>
            <a:r>
              <a:rPr lang="en-US" sz="1700" dirty="0" smtClean="0"/>
              <a:t>F.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348382" y="5929039"/>
            <a:ext cx="1729789" cy="427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48382" y="6354248"/>
            <a:ext cx="174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little twist!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94" y="5405930"/>
            <a:ext cx="1053360" cy="8994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139780" y="5707720"/>
            <a:ext cx="69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Bot. view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136" y="5522414"/>
            <a:ext cx="766080" cy="91998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257493" y="5224311"/>
            <a:ext cx="168902" cy="35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2972" y="6030885"/>
            <a:ext cx="101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18642" y="5559842"/>
            <a:ext cx="101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3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457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Sector Sag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Director's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9436-3DBA-4C55-9879-C7081841B505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89703"/>
            <a:ext cx="7619760" cy="184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16" y="2185902"/>
            <a:ext cx="1053360" cy="899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245102" y="2487692"/>
            <a:ext cx="69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Bot. view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62815" y="2004283"/>
            <a:ext cx="168902" cy="35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23964" y="2339814"/>
            <a:ext cx="101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775" y="2339814"/>
            <a:ext cx="766080" cy="9199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1611" y="2848285"/>
            <a:ext cx="101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28425"/>
              </p:ext>
            </p:extLst>
          </p:nvPr>
        </p:nvGraphicFramePr>
        <p:xfrm>
          <a:off x="1524000" y="3535885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945274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34097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4552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Unsupported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36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Front</a:t>
                      </a:r>
                      <a:r>
                        <a:rPr lang="en-US" baseline="0" dirty="0" smtClean="0"/>
                        <a:t> Mill Jack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 mils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 mils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Back Mill Jack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 mils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r>
                        <a:rPr lang="en-US" baseline="0" dirty="0" smtClean="0"/>
                        <a:t> mils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40203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1929" y="3896895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 70</a:t>
            </a:r>
            <a:r>
              <a:rPr lang="en-US" baseline="30000" dirty="0" smtClean="0"/>
              <a:t>o</a:t>
            </a:r>
            <a:r>
              <a:rPr lang="en-US" dirty="0" smtClean="0"/>
              <a:t>F : 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33769"/>
              </p:ext>
            </p:extLst>
          </p:nvPr>
        </p:nvGraphicFramePr>
        <p:xfrm>
          <a:off x="1524000" y="500211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945274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34097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4552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Unsupported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36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Front</a:t>
                      </a:r>
                      <a:r>
                        <a:rPr lang="en-US" baseline="0" dirty="0" smtClean="0"/>
                        <a:t> Mill Jack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 mils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 mils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Back Mill Jack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 mils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r>
                        <a:rPr lang="en-US" baseline="0" dirty="0" smtClean="0"/>
                        <a:t> mils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40203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1929" y="536312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 90</a:t>
            </a:r>
            <a:r>
              <a:rPr lang="en-US" baseline="30000" dirty="0" smtClean="0"/>
              <a:t>o</a:t>
            </a:r>
            <a:r>
              <a:rPr lang="en-US" dirty="0" smtClean="0"/>
              <a:t>F 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06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HCAL Budget Profile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32B3A-BA38-40C7-ADEE-2A1902CEB2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2257"/>
            <a:ext cx="7315200" cy="56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3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HCAL Staffing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32B3A-BA38-40C7-ADEE-2A1902CEB2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Text Placeholder 4"/>
          <p:cNvSpPr>
            <a:spLocks noGrp="1"/>
          </p:cNvSpPr>
          <p:nvPr/>
        </p:nvSpPr>
        <p:spPr>
          <a:xfrm>
            <a:off x="762000" y="126988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FTE Profile by Category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Placeholder 6"/>
          <p:cNvSpPr>
            <a:spLocks noGrp="1"/>
          </p:cNvSpPr>
          <p:nvPr/>
        </p:nvSpPr>
        <p:spPr>
          <a:xfrm>
            <a:off x="4876800" y="1524000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FTE Profile by Fiscal Year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Content Placeholder 17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572000" y="2133005"/>
          <a:ext cx="4041775" cy="3047996"/>
        </p:xfrm>
        <a:graphic>
          <a:graphicData uri="http://schemas.openxmlformats.org/drawingml/2006/table">
            <a:tbl>
              <a:tblPr/>
              <a:tblGrid>
                <a:gridCol w="62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27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6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27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WBS Level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 Sort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FY 17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18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19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20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FY 21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22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Purchased Services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BNL Sum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Non-BNL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Postdoc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Non-BNL Sum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12.34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15.95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5" name="Content Placeholder 16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381000" y="1945680"/>
          <a:ext cx="4191000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1034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32B3A-BA38-40C7-ADEE-2A1902CEB2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48" y="1211804"/>
            <a:ext cx="8214719" cy="4775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71" y="1211804"/>
            <a:ext cx="8214719" cy="47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HCAL Performance Specifications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32B3A-BA38-40C7-ADEE-2A1902CEB2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3716" y="1130749"/>
            <a:ext cx="8190230" cy="5129901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>
                <a:cs typeface="Helvetica Neue Light"/>
              </a:rPr>
              <a:t>HCAL performance driven by jet physics in HI collisions</a:t>
            </a:r>
          </a:p>
          <a:p>
            <a:pPr>
              <a:buFontTx/>
              <a:buChar char="•"/>
            </a:pPr>
            <a:r>
              <a:rPr lang="en-US" dirty="0" smtClean="0">
                <a:cs typeface="Helvetica Neue Light"/>
              </a:rPr>
              <a:t>Uniform fiducial acceptance -1&lt;</a:t>
            </a:r>
            <a:r>
              <a:rPr lang="en-US" dirty="0" smtClean="0">
                <a:latin typeface="Symbol" panose="05050102010706020507" pitchFamily="18" charset="2"/>
                <a:cs typeface="Helvetica Neue Light"/>
              </a:rPr>
              <a:t>h</a:t>
            </a:r>
            <a:r>
              <a:rPr lang="en-US" dirty="0" smtClean="0">
                <a:cs typeface="Helvetica Neue Light"/>
              </a:rPr>
              <a:t>&lt;1 and 0&lt;φ&lt;2π</a:t>
            </a:r>
          </a:p>
          <a:p>
            <a:pPr lvl="1">
              <a:buFontTx/>
              <a:buChar char="•"/>
            </a:pPr>
            <a:r>
              <a:rPr lang="en-US" dirty="0" smtClean="0">
                <a:cs typeface="Helvetica Neue Light"/>
              </a:rPr>
              <a:t>Extended coverage -1.1&lt;</a:t>
            </a:r>
            <a:r>
              <a:rPr lang="en-US" dirty="0" smtClean="0">
                <a:latin typeface="Symbol" panose="05050102010706020507" pitchFamily="18" charset="2"/>
                <a:cs typeface="Helvetica Neue Light"/>
              </a:rPr>
              <a:t>h</a:t>
            </a:r>
            <a:r>
              <a:rPr lang="en-US" dirty="0" smtClean="0">
                <a:cs typeface="Helvetica Neue Light"/>
              </a:rPr>
              <a:t>&lt;-1.1 to account for jet cone</a:t>
            </a:r>
          </a:p>
          <a:p>
            <a:pPr>
              <a:buFontTx/>
              <a:buChar char="•"/>
            </a:pPr>
            <a:r>
              <a:rPr lang="en-US" dirty="0" smtClean="0">
                <a:cs typeface="Helvetica Neue Light"/>
              </a:rPr>
              <a:t>Absorb &gt;95% of energy from a 70 GeV jet</a:t>
            </a:r>
          </a:p>
          <a:p>
            <a:pPr lvl="1">
              <a:buFontTx/>
              <a:buChar char="•"/>
            </a:pPr>
            <a:r>
              <a:rPr lang="en-US" dirty="0" smtClean="0">
                <a:cs typeface="Helvetica Neue Light"/>
              </a:rPr>
              <a:t>Requires 5.5 nuclear interaction length depth </a:t>
            </a:r>
          </a:p>
          <a:p>
            <a:pPr>
              <a:buFontTx/>
              <a:buChar char="•"/>
            </a:pPr>
            <a:r>
              <a:rPr lang="en-US" dirty="0" smtClean="0">
                <a:cs typeface="Helvetica Neue Light"/>
              </a:rPr>
              <a:t>Hadronic energy resolution of </a:t>
            </a:r>
            <a:r>
              <a:rPr lang="en-US" i="1" dirty="0" smtClean="0">
                <a:cs typeface="Helvetica Neue Light"/>
              </a:rPr>
              <a:t>combined</a:t>
            </a:r>
            <a:r>
              <a:rPr lang="en-US" dirty="0" smtClean="0">
                <a:cs typeface="Helvetica Neue Light"/>
              </a:rPr>
              <a:t> calorimetry:</a:t>
            </a:r>
          </a:p>
          <a:p>
            <a:pPr lvl="1">
              <a:buFontTx/>
              <a:buChar char="•"/>
            </a:pPr>
            <a:r>
              <a:rPr lang="en-US" dirty="0" smtClean="0">
                <a:cs typeface="Helvetica Neue Light"/>
              </a:rPr>
              <a:t>                      </a:t>
            </a:r>
            <a:r>
              <a:rPr lang="en-US" dirty="0" smtClean="0">
                <a:cs typeface="Helvetica Neue Light"/>
              </a:rPr>
              <a:t>with constant </a:t>
            </a:r>
            <a:r>
              <a:rPr lang="en-US" dirty="0" smtClean="0">
                <a:cs typeface="Helvetica Neue Light"/>
              </a:rPr>
              <a:t>term </a:t>
            </a:r>
            <a:r>
              <a:rPr lang="en-US" dirty="0" smtClean="0">
                <a:cs typeface="Helvetica Neue Light"/>
              </a:rPr>
              <a:t>&lt;15%</a:t>
            </a:r>
            <a:endParaRPr lang="en-US" dirty="0" smtClean="0">
              <a:cs typeface="Helvetica Neue Light"/>
            </a:endParaRPr>
          </a:p>
          <a:p>
            <a:pPr lvl="1">
              <a:buFontTx/>
              <a:buChar char="•"/>
            </a:pPr>
            <a:endParaRPr lang="en-US" dirty="0" smtClean="0">
              <a:cs typeface="Helvetica Neue Light"/>
            </a:endParaRPr>
          </a:p>
          <a:p>
            <a:pPr lvl="1">
              <a:buFontTx/>
              <a:buChar char="•"/>
            </a:pPr>
            <a:r>
              <a:rPr lang="en-US" dirty="0" smtClean="0">
                <a:cs typeface="Helvetica Neue Light"/>
              </a:rPr>
              <a:t>Gaussian response (limited tails)</a:t>
            </a:r>
          </a:p>
          <a:p>
            <a:pPr lvl="1">
              <a:buFontTx/>
              <a:buChar char="•"/>
            </a:pPr>
            <a:r>
              <a:rPr lang="en-US" dirty="0" smtClean="0">
                <a:cs typeface="Helvetica Neue Light"/>
              </a:rPr>
              <a:t>Performance optimized/demonstrated in three test beams </a:t>
            </a:r>
          </a:p>
          <a:p>
            <a:pPr>
              <a:buFontTx/>
              <a:buChar char="•"/>
            </a:pPr>
            <a:r>
              <a:rPr lang="en-US" dirty="0" smtClean="0">
                <a:cs typeface="Helvetica Neue Light"/>
              </a:rPr>
              <a:t>Inner HCAL is inside superconducting solenoid</a:t>
            </a:r>
            <a:endParaRPr lang="en-US" dirty="0">
              <a:cs typeface="Helvetica Neue Light"/>
            </a:endParaRPr>
          </a:p>
          <a:p>
            <a:pPr lvl="1">
              <a:buFontTx/>
              <a:buChar char="•"/>
            </a:pPr>
            <a:r>
              <a:rPr lang="en-US" dirty="0" smtClean="0">
                <a:cs typeface="Helvetica Neue Light"/>
              </a:rPr>
              <a:t>Must be made of non-magnetic material</a:t>
            </a:r>
            <a:endParaRPr lang="en-US" dirty="0">
              <a:cs typeface="Helvetica Neue Light"/>
            </a:endParaRPr>
          </a:p>
          <a:p>
            <a:pPr>
              <a:buFontTx/>
              <a:buChar char="•"/>
            </a:pPr>
            <a:endParaRPr lang="en-US" dirty="0">
              <a:cs typeface="Helvetica Neue Light"/>
            </a:endParaRPr>
          </a:p>
          <a:p>
            <a:pPr>
              <a:buFontTx/>
              <a:buChar char="•"/>
            </a:pPr>
            <a:endParaRPr lang="en-US" dirty="0" smtClean="0">
              <a:cs typeface="Helvetica Neue Light"/>
            </a:endParaRP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795537"/>
              </p:ext>
            </p:extLst>
          </p:nvPr>
        </p:nvGraphicFramePr>
        <p:xfrm>
          <a:off x="1524000" y="3639766"/>
          <a:ext cx="938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698400" imgH="419040" progId="Equation.DSMT4">
                  <p:embed/>
                </p:oleObj>
              </mc:Choice>
              <mc:Fallback>
                <p:oleObj name="Equation" r:id="rId3" imgW="698400" imgH="419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3639766"/>
                        <a:ext cx="938213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Drivers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259841"/>
            <a:ext cx="7886700" cy="5096510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an inner and outer HCAL segment?</a:t>
            </a:r>
          </a:p>
          <a:p>
            <a:pPr lvl="1"/>
            <a:r>
              <a:rPr lang="en-US" dirty="0"/>
              <a:t>Size limitations set by existing interaction hall</a:t>
            </a:r>
          </a:p>
          <a:p>
            <a:pPr lvl="1"/>
            <a:r>
              <a:rPr lang="en-US" dirty="0"/>
              <a:t>Set by radius of </a:t>
            </a:r>
            <a:r>
              <a:rPr lang="en-US" dirty="0" err="1"/>
              <a:t>BaBar</a:t>
            </a:r>
            <a:r>
              <a:rPr lang="en-US" dirty="0"/>
              <a:t> solenoid, the design of the mechanical support for the detector, and overall cost effectiveness </a:t>
            </a:r>
          </a:p>
          <a:p>
            <a:r>
              <a:rPr lang="en-US" dirty="0" smtClean="0"/>
              <a:t>Why a tilted plate design?</a:t>
            </a:r>
          </a:p>
          <a:p>
            <a:pPr lvl="1"/>
            <a:r>
              <a:rPr lang="en-US" dirty="0" smtClean="0"/>
              <a:t>A tilted plate design can provide a uniform acceptance, adequate energy resolution and simplified construction</a:t>
            </a:r>
          </a:p>
          <a:p>
            <a:r>
              <a:rPr lang="en-US" dirty="0" smtClean="0"/>
              <a:t>How are the tilt angles chosen?</a:t>
            </a:r>
          </a:p>
          <a:p>
            <a:pPr lvl="1"/>
            <a:r>
              <a:rPr lang="en-US" dirty="0" smtClean="0"/>
              <a:t>Chosen to avoid channeling (tails in resolution function)</a:t>
            </a:r>
          </a:p>
          <a:p>
            <a:r>
              <a:rPr lang="en-US" dirty="0" smtClean="0"/>
              <a:t>Why </a:t>
            </a:r>
            <a:r>
              <a:rPr lang="en-US" dirty="0" err="1">
                <a:cs typeface="Helvetica Neue Light"/>
              </a:rPr>
              <a:t>Δη</a:t>
            </a:r>
            <a:r>
              <a:rPr lang="en-US" dirty="0">
                <a:cs typeface="Helvetica Neue Light"/>
              </a:rPr>
              <a:t> x </a:t>
            </a:r>
            <a:r>
              <a:rPr lang="en-US" dirty="0" err="1">
                <a:cs typeface="Helvetica Neue Light"/>
              </a:rPr>
              <a:t>Δφ</a:t>
            </a:r>
            <a:r>
              <a:rPr lang="en-US" dirty="0">
                <a:cs typeface="Helvetica Neue Light"/>
              </a:rPr>
              <a:t> ≈ 0.1 x </a:t>
            </a:r>
            <a:r>
              <a:rPr lang="en-US" dirty="0" smtClean="0">
                <a:cs typeface="Helvetica Neue Light"/>
              </a:rPr>
              <a:t>0.1?</a:t>
            </a:r>
            <a:endParaRPr lang="en-US" dirty="0"/>
          </a:p>
          <a:p>
            <a:pPr lvl="1"/>
            <a:r>
              <a:rPr lang="en-US" dirty="0" smtClean="0"/>
              <a:t>Driven by occupancy in Heavy Ion collisions</a:t>
            </a:r>
          </a:p>
          <a:p>
            <a:pPr lvl="1"/>
            <a:r>
              <a:rPr lang="en-US" dirty="0" smtClean="0"/>
              <a:t>Good match to scale </a:t>
            </a:r>
            <a:r>
              <a:rPr lang="en-US" dirty="0"/>
              <a:t>of hadronic jets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93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2" y="-24449"/>
            <a:ext cx="8229600" cy="728662"/>
          </a:xfrm>
        </p:spPr>
        <p:txBody>
          <a:bodyPr/>
          <a:lstStyle/>
          <a:p>
            <a:r>
              <a:rPr lang="en-US" dirty="0" smtClean="0"/>
              <a:t>Test Beam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32B3A-BA38-40C7-ADEE-2A1902CEB2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007" y="3108057"/>
            <a:ext cx="4751254" cy="3472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96" y="1356037"/>
            <a:ext cx="4029134" cy="3786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731888" y="5331882"/>
            <a:ext cx="330916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In all cases, the combined system meets the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sPHENIX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 spec!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6480" y="531405"/>
            <a:ext cx="3462632" cy="2505484"/>
            <a:chOff x="381000" y="1524000"/>
            <a:chExt cx="4648200" cy="3317534"/>
          </a:xfrm>
        </p:grpSpPr>
        <p:grpSp>
          <p:nvGrpSpPr>
            <p:cNvPr id="11" name="Group 10"/>
            <p:cNvGrpSpPr/>
            <p:nvPr/>
          </p:nvGrpSpPr>
          <p:grpSpPr>
            <a:xfrm>
              <a:off x="381000" y="1524000"/>
              <a:ext cx="4572000" cy="3317534"/>
              <a:chOff x="4986551" y="1371600"/>
              <a:chExt cx="4389120" cy="331753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6551" y="1397294"/>
                <a:ext cx="4389120" cy="329184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959005" y="2046511"/>
                <a:ext cx="9124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MS PGothic" pitchFamily="34" charset="-128"/>
                    <a:cs typeface="+mn-cs"/>
                  </a:rPr>
                  <a:t>EMCAL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  <a:cs typeface="+mn-cs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629400" y="1752600"/>
                <a:ext cx="0" cy="470393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858000" y="2250162"/>
                <a:ext cx="8098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MS PGothic" pitchFamily="34" charset="-128"/>
                    <a:cs typeface="+mn-cs"/>
                  </a:rPr>
                  <a:t>I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MS PGothic" pitchFamily="34" charset="-128"/>
                    <a:cs typeface="+mn-cs"/>
                  </a:rPr>
                  <a:t>HCAL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547797" y="2543367"/>
                <a:ext cx="9124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MS PGothic" pitchFamily="34" charset="-128"/>
                    <a:cs typeface="+mn-cs"/>
                  </a:rPr>
                  <a:t>OHCAL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19402" y="1371600"/>
                <a:ext cx="19415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MS PGothic" pitchFamily="34" charset="-128"/>
                    <a:cs typeface="+mn-cs"/>
                  </a:rPr>
                  <a:t>Simulated Magnet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  <a:cs typeface="+mn-cs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H="1">
              <a:off x="4505920" y="2895600"/>
              <a:ext cx="37088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27753" y="2542401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MS PGothic" pitchFamily="34" charset="-128"/>
                  <a:cs typeface="+mn-cs"/>
                </a:rPr>
                <a:t>Beam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9540" y="916678"/>
            <a:ext cx="360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Three test beams (2014/15/16):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77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1127" y="920889"/>
            <a:ext cx="8094645" cy="5632311"/>
          </a:xfrm>
          <a:prstGeom prst="rect">
            <a:avLst/>
          </a:prstGeom>
          <a:solidFill>
            <a:schemeClr val="bg1"/>
          </a:solidFill>
          <a:ln w="69850" cap="sq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BNL</a:t>
            </a:r>
            <a:r>
              <a:rPr lang="en-US" dirty="0" smtClean="0"/>
              <a:t>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Edward </a:t>
            </a:r>
            <a:r>
              <a:rPr lang="en-US" dirty="0" err="1" smtClean="0"/>
              <a:t>Kistenev</a:t>
            </a:r>
            <a:r>
              <a:rPr lang="en-US" dirty="0" smtClean="0"/>
              <a:t> </a:t>
            </a:r>
            <a:r>
              <a:rPr lang="en-US" dirty="0" smtClean="0"/>
              <a:t>(scientist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Don Lynch (engineer)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Rich Ruggiero (designer)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Anatoli Gordeev (engineer, OHCAL L3)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ISU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J. Lajoie (L2 Manager/IHCAL L3)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Colorado</a:t>
            </a:r>
            <a:r>
              <a:rPr lang="en-US" dirty="0" smtClean="0"/>
              <a:t> (tile testing)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J. Nagle (faculty)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GSU</a:t>
            </a:r>
            <a:r>
              <a:rPr lang="en-US" dirty="0" smtClean="0"/>
              <a:t> (tile testing, outer HCAL)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Megan Connors (faculty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Xiaochun</a:t>
            </a:r>
            <a:r>
              <a:rPr lang="en-US" dirty="0" smtClean="0"/>
              <a:t> He (faculty)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WSU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Bill </a:t>
            </a:r>
            <a:r>
              <a:rPr lang="en-US" dirty="0" err="1" smtClean="0"/>
              <a:t>Llope</a:t>
            </a:r>
            <a:r>
              <a:rPr lang="en-US" dirty="0" smtClean="0"/>
              <a:t> (faculty)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Joern</a:t>
            </a:r>
            <a:r>
              <a:rPr lang="en-US" dirty="0" smtClean="0"/>
              <a:t> </a:t>
            </a:r>
            <a:r>
              <a:rPr lang="en-US" dirty="0" err="1" smtClean="0"/>
              <a:t>Putschke</a:t>
            </a:r>
            <a:r>
              <a:rPr lang="en-US" dirty="0"/>
              <a:t> </a:t>
            </a:r>
            <a:r>
              <a:rPr lang="en-US" dirty="0" smtClean="0"/>
              <a:t>(faculty)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ACU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Rusty </a:t>
            </a:r>
            <a:r>
              <a:rPr lang="en-US" dirty="0" err="1" smtClean="0"/>
              <a:t>Towell</a:t>
            </a:r>
            <a:r>
              <a:rPr lang="en-US" dirty="0" smtClean="0"/>
              <a:t> (faculty)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Rutgers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Sevil</a:t>
            </a:r>
            <a:r>
              <a:rPr lang="en-US" dirty="0" smtClean="0"/>
              <a:t> </a:t>
            </a:r>
            <a:r>
              <a:rPr lang="en-US" dirty="0" err="1" smtClean="0"/>
              <a:t>Salur</a:t>
            </a:r>
            <a:r>
              <a:rPr lang="en-US" dirty="0" smtClean="0"/>
              <a:t> (faculty)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discussions with Russian institutions (MEPHI/IHEP/</a:t>
            </a:r>
            <a:r>
              <a:rPr lang="en-US" dirty="0" err="1" smtClean="0"/>
              <a:t>Kurchatov</a:t>
            </a:r>
            <a:r>
              <a:rPr lang="en-US" dirty="0" smtClean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851190" y="1631800"/>
            <a:ext cx="2257827" cy="3539430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BNL engineering has decades of experience with PHENIX. </a:t>
            </a:r>
          </a:p>
          <a:p>
            <a:endParaRPr lang="en-US" sz="1600" dirty="0"/>
          </a:p>
          <a:p>
            <a:r>
              <a:rPr lang="en-US" sz="1600" dirty="0" smtClean="0"/>
              <a:t>ISU was responsible for the PHENIX LL1 trigger and MPC-EX. </a:t>
            </a:r>
          </a:p>
          <a:p>
            <a:endParaRPr lang="en-US" sz="1600" dirty="0"/>
          </a:p>
          <a:p>
            <a:r>
              <a:rPr lang="en-US" sz="1600" dirty="0" smtClean="0"/>
              <a:t>WSU has a wide range of experience in building detectors. </a:t>
            </a:r>
          </a:p>
          <a:p>
            <a:endParaRPr lang="en-US" sz="1600" dirty="0"/>
          </a:p>
          <a:p>
            <a:r>
              <a:rPr lang="en-US" sz="1600" dirty="0" smtClean="0"/>
              <a:t>ACU worked on the PHENIX </a:t>
            </a:r>
            <a:r>
              <a:rPr lang="en-US" sz="1600" dirty="0" err="1" smtClean="0"/>
              <a:t>MuTR</a:t>
            </a:r>
            <a:r>
              <a:rPr lang="en-US" sz="1600" dirty="0" smtClean="0"/>
              <a:t> chambers.</a:t>
            </a:r>
          </a:p>
        </p:txBody>
      </p:sp>
    </p:spTree>
    <p:extLst>
      <p:ext uri="{BB962C8B-B14F-4D97-AF65-F5344CB8AC3E}">
        <p14:creationId xmlns:p14="http://schemas.microsoft.com/office/powerpoint/2010/main" val="5356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Drivers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32B3A-BA38-40C7-ADEE-2A1902CEB2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04546" y="1151089"/>
            <a:ext cx="7381081" cy="264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Sector Mechanical Prototypes: 3-9/2017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Prototype v2.1 Test Beam: 2/2018 – 3/2018</a:t>
            </a:r>
          </a:p>
          <a:p>
            <a:pPr lvl="1"/>
            <a:r>
              <a:rPr lang="en-US" dirty="0" smtClean="0"/>
              <a:t>Inner HCAL Production: 11/2019 – 7/2021 </a:t>
            </a:r>
            <a:r>
              <a:rPr lang="en-US" dirty="0" smtClean="0">
                <a:solidFill>
                  <a:schemeClr val="accent1"/>
                </a:solidFill>
              </a:rPr>
              <a:t>(CD3b)</a:t>
            </a:r>
            <a:endParaRPr lang="en-US" dirty="0" smtClean="0"/>
          </a:p>
          <a:p>
            <a:pPr lvl="2"/>
            <a:r>
              <a:rPr lang="en-US" dirty="0" smtClean="0"/>
              <a:t>Mechanical sectors produced every 15 working days</a:t>
            </a:r>
          </a:p>
          <a:p>
            <a:pPr lvl="2"/>
            <a:r>
              <a:rPr lang="en-US" dirty="0" smtClean="0"/>
              <a:t>University assembly (scintillator/electronics/testing) keeps pace</a:t>
            </a:r>
          </a:p>
          <a:p>
            <a:pPr lvl="2"/>
            <a:r>
              <a:rPr lang="en-US" dirty="0" smtClean="0"/>
              <a:t>Shipped in groups of four to BNL; sectors retested </a:t>
            </a:r>
          </a:p>
          <a:p>
            <a:pPr lvl="2"/>
            <a:endParaRPr lang="en-US" dirty="0" smtClean="0"/>
          </a:p>
          <a:p>
            <a:pPr lvl="2"/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259" y="5405597"/>
            <a:ext cx="439947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56218" y="3953213"/>
            <a:ext cx="3486637" cy="2156591"/>
            <a:chOff x="713558" y="3640975"/>
            <a:chExt cx="3486637" cy="2156591"/>
          </a:xfrm>
        </p:grpSpPr>
        <p:sp>
          <p:nvSpPr>
            <p:cNvPr id="12" name="TextBox 11"/>
            <p:cNvSpPr txBox="1"/>
            <p:nvPr/>
          </p:nvSpPr>
          <p:spPr>
            <a:xfrm>
              <a:off x="1736437" y="5551345"/>
              <a:ext cx="33575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24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58" y="3640975"/>
              <a:ext cx="3486637" cy="211960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717606" y="3879101"/>
            <a:ext cx="3756612" cy="2031325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Production schedule integrates  availability of electronics/</a:t>
            </a:r>
            <a:r>
              <a:rPr lang="en-US" dirty="0" err="1" smtClean="0"/>
              <a:t>SiPMs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(WBS 1.5). </a:t>
            </a:r>
          </a:p>
          <a:p>
            <a:endParaRPr lang="en-US" dirty="0" smtClean="0"/>
          </a:p>
          <a:p>
            <a:r>
              <a:rPr lang="en-US" dirty="0" smtClean="0"/>
              <a:t>Schedule slip in assembly can be addressed by adding additional University labor.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Resources/Cost Drivers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982952"/>
            <a:ext cx="7886700" cy="5373399"/>
          </a:xfrm>
        </p:spPr>
        <p:txBody>
          <a:bodyPr>
            <a:normAutofit/>
          </a:bodyPr>
          <a:lstStyle/>
          <a:p>
            <a:r>
              <a:rPr lang="en-US" dirty="0" smtClean="0"/>
              <a:t>SS310 </a:t>
            </a:r>
            <a:r>
              <a:rPr lang="en-US" dirty="0" smtClean="0"/>
              <a:t>steel </a:t>
            </a:r>
            <a:r>
              <a:rPr lang="en-US" dirty="0" smtClean="0"/>
              <a:t>is essentially a commodity material but precision machining is expensive</a:t>
            </a:r>
          </a:p>
          <a:p>
            <a:pPr lvl="1"/>
            <a:r>
              <a:rPr lang="en-US" dirty="0" smtClean="0"/>
              <a:t>Cost dominated by production of sector mechanicals</a:t>
            </a:r>
          </a:p>
          <a:p>
            <a:r>
              <a:rPr lang="en-US" dirty="0" smtClean="0"/>
              <a:t>Scintillator tile production</a:t>
            </a:r>
          </a:p>
          <a:p>
            <a:pPr lvl="1"/>
            <a:r>
              <a:rPr lang="en-US" dirty="0" smtClean="0"/>
              <a:t>Surface flatness over long distances a key specification</a:t>
            </a:r>
          </a:p>
          <a:p>
            <a:pPr lvl="2"/>
            <a:r>
              <a:rPr lang="en-US" dirty="0" smtClean="0"/>
              <a:t>Wrapped tile thickness &lt; 7.5mm, </a:t>
            </a:r>
            <a:r>
              <a:rPr lang="en-US" dirty="0" err="1" smtClean="0"/>
              <a:t>Uniplast</a:t>
            </a:r>
            <a:r>
              <a:rPr lang="en-US" dirty="0" smtClean="0"/>
              <a:t> can meet this spec.  </a:t>
            </a:r>
          </a:p>
          <a:p>
            <a:pPr lvl="1"/>
            <a:r>
              <a:rPr lang="en-US" dirty="0" err="1" smtClean="0"/>
              <a:t>Uniplast</a:t>
            </a:r>
            <a:r>
              <a:rPr lang="en-US" dirty="0" smtClean="0"/>
              <a:t> (T2K, </a:t>
            </a:r>
            <a:r>
              <a:rPr lang="en-US" smtClean="0"/>
              <a:t>PHENIX</a:t>
            </a:r>
            <a:r>
              <a:rPr lang="en-US" smtClean="0"/>
              <a:t>) </a:t>
            </a:r>
            <a:endParaRPr lang="en-US" dirty="0" smtClean="0"/>
          </a:p>
          <a:p>
            <a:pPr lvl="2"/>
            <a:r>
              <a:rPr lang="en-US" dirty="0" smtClean="0"/>
              <a:t>FNAL/</a:t>
            </a:r>
            <a:r>
              <a:rPr lang="en-US" dirty="0" err="1" smtClean="0"/>
              <a:t>Elgen</a:t>
            </a:r>
            <a:r>
              <a:rPr lang="en-US" dirty="0" smtClean="0"/>
              <a:t> also investigated, </a:t>
            </a:r>
            <a:r>
              <a:rPr lang="en-US" dirty="0" err="1" smtClean="0"/>
              <a:t>Uniplast</a:t>
            </a:r>
            <a:r>
              <a:rPr lang="en-US" dirty="0" smtClean="0"/>
              <a:t> most economical for complete tile assemblies</a:t>
            </a:r>
          </a:p>
          <a:p>
            <a:r>
              <a:rPr lang="en-US" dirty="0" smtClean="0"/>
              <a:t>Module Assembly and QA</a:t>
            </a:r>
          </a:p>
          <a:p>
            <a:pPr lvl="1"/>
            <a:r>
              <a:rPr lang="en-US" dirty="0" smtClean="0"/>
              <a:t>Assemble inner HCAL at multiple university sites </a:t>
            </a:r>
          </a:p>
          <a:p>
            <a:pPr lvl="2"/>
            <a:r>
              <a:rPr lang="en-US" dirty="0" smtClean="0"/>
              <a:t>Make use of university labor and facilities</a:t>
            </a:r>
          </a:p>
          <a:p>
            <a:pPr lvl="2"/>
            <a:r>
              <a:rPr lang="en-US" dirty="0" smtClean="0"/>
              <a:t>Deliver assembled, </a:t>
            </a:r>
            <a:r>
              <a:rPr lang="en-US" dirty="0" err="1" smtClean="0"/>
              <a:t>cosmics</a:t>
            </a:r>
            <a:r>
              <a:rPr lang="en-US" dirty="0" smtClean="0"/>
              <a:t> tested sectors to BNL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07/13/17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sPHENIX Director's Review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32B3A-BA38-40C7-ADEE-2A1902CEB2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8650" y="1086515"/>
            <a:ext cx="7886700" cy="535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Inner HCAL will be assembled at two (or more) University sites. </a:t>
            </a:r>
          </a:p>
          <a:p>
            <a:pPr lvl="1"/>
            <a:r>
              <a:rPr lang="en-US" dirty="0" smtClean="0"/>
              <a:t>ISU, WSU and ACU have expressed interest</a:t>
            </a:r>
          </a:p>
          <a:p>
            <a:pPr lvl="2"/>
            <a:r>
              <a:rPr lang="en-US" dirty="0" smtClean="0"/>
              <a:t>Rutgers may provide some machined parts</a:t>
            </a:r>
          </a:p>
          <a:p>
            <a:pPr lvl="1"/>
            <a:r>
              <a:rPr lang="en-US" dirty="0" smtClean="0"/>
              <a:t>Sector assemblies provided by local vendors, populated with scintillator and electronics by University labor</a:t>
            </a:r>
          </a:p>
          <a:p>
            <a:pPr lvl="1"/>
            <a:r>
              <a:rPr lang="en-US" dirty="0" smtClean="0"/>
              <a:t>Shipped to BNL, tested after shipping and stored. </a:t>
            </a:r>
          </a:p>
          <a:p>
            <a:pPr lvl="1"/>
            <a:r>
              <a:rPr lang="en-US" dirty="0" smtClean="0"/>
              <a:t>IHEP </a:t>
            </a:r>
            <a:r>
              <a:rPr lang="en-US" dirty="0" err="1" smtClean="0"/>
              <a:t>Protovino</a:t>
            </a:r>
            <a:r>
              <a:rPr lang="en-US" dirty="0" smtClean="0"/>
              <a:t> investigating construction alternatives</a:t>
            </a:r>
          </a:p>
          <a:p>
            <a:pPr lvl="1"/>
            <a:endParaRPr lang="en-US" dirty="0"/>
          </a:p>
          <a:p>
            <a:r>
              <a:rPr lang="en-US" dirty="0" smtClean="0"/>
              <a:t>Costs in BoE are based on: </a:t>
            </a:r>
          </a:p>
          <a:p>
            <a:pPr lvl="1"/>
            <a:r>
              <a:rPr lang="en-US" dirty="0" smtClean="0"/>
              <a:t>Experience with test beam prototypes</a:t>
            </a:r>
          </a:p>
          <a:p>
            <a:pPr lvl="1"/>
            <a:r>
              <a:rPr lang="en-US" dirty="0" smtClean="0"/>
              <a:t>Experience with sector prototypes</a:t>
            </a:r>
          </a:p>
          <a:p>
            <a:pPr lvl="1"/>
            <a:r>
              <a:rPr lang="en-US" dirty="0" smtClean="0"/>
              <a:t>Quotations </a:t>
            </a:r>
          </a:p>
          <a:p>
            <a:pPr lvl="1"/>
            <a:r>
              <a:rPr lang="en-US" dirty="0" smtClean="0"/>
              <a:t>Engineering estimates (Inner HCAL End Ring)</a:t>
            </a:r>
          </a:p>
        </p:txBody>
      </p:sp>
    </p:spTree>
    <p:extLst>
      <p:ext uri="{BB962C8B-B14F-4D97-AF65-F5344CB8AC3E}">
        <p14:creationId xmlns:p14="http://schemas.microsoft.com/office/powerpoint/2010/main" val="415561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1388</Words>
  <Application>Microsoft Office PowerPoint</Application>
  <PresentationFormat>On-screen Show (4:3)</PresentationFormat>
  <Paragraphs>365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MS Gothic</vt:lpstr>
      <vt:lpstr>ＭＳ Ｐゴシック</vt:lpstr>
      <vt:lpstr>ＭＳ Ｐゴシック</vt:lpstr>
      <vt:lpstr>Arial</vt:lpstr>
      <vt:lpstr>Calibri</vt:lpstr>
      <vt:lpstr>Calibri Light</vt:lpstr>
      <vt:lpstr>Helvetica Neue Light</vt:lpstr>
      <vt:lpstr>Symbol</vt:lpstr>
      <vt:lpstr>Office Theme</vt:lpstr>
      <vt:lpstr>1_Office Theme</vt:lpstr>
      <vt:lpstr>2_Office Theme</vt:lpstr>
      <vt:lpstr>3_Office Theme</vt:lpstr>
      <vt:lpstr>Equation</vt:lpstr>
      <vt:lpstr>Inner HCAL WBS 1.4.2</vt:lpstr>
      <vt:lpstr>Inner HCAL </vt:lpstr>
      <vt:lpstr>HCAL Performance Specifications</vt:lpstr>
      <vt:lpstr>Design Drivers</vt:lpstr>
      <vt:lpstr>Test Beam Performance</vt:lpstr>
      <vt:lpstr>Personnel</vt:lpstr>
      <vt:lpstr>Schedule Drivers</vt:lpstr>
      <vt:lpstr>Resources/Cost Drivers</vt:lpstr>
      <vt:lpstr>Basis of Estimate</vt:lpstr>
      <vt:lpstr>Sector Prototype</vt:lpstr>
      <vt:lpstr>Assembled Sector Measurements</vt:lpstr>
      <vt:lpstr>Risk Registry/Issues and Concerns</vt:lpstr>
      <vt:lpstr>Back Up</vt:lpstr>
      <vt:lpstr>sPHENIX HCAL Description</vt:lpstr>
      <vt:lpstr>Why a Sector Prototype? </vt:lpstr>
      <vt:lpstr>Sector Prototype Drawing</vt:lpstr>
      <vt:lpstr>Some Pictures</vt:lpstr>
      <vt:lpstr>More Pictures</vt:lpstr>
      <vt:lpstr>Finished Product</vt:lpstr>
      <vt:lpstr>Assembled Sector Measurements</vt:lpstr>
      <vt:lpstr>Sector Sag</vt:lpstr>
      <vt:lpstr>HCAL Budget Profile</vt:lpstr>
      <vt:lpstr>HCAL Staffing</vt:lpstr>
      <vt:lpstr>Quality of Estimate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sPHENIX Inner HCAL Sector Prototype</dc:title>
  <dc:creator>john@jlajoie.com</dc:creator>
  <cp:lastModifiedBy>john@jlajoie.com</cp:lastModifiedBy>
  <cp:revision>99</cp:revision>
  <dcterms:created xsi:type="dcterms:W3CDTF">2017-07-25T19:45:38Z</dcterms:created>
  <dcterms:modified xsi:type="dcterms:W3CDTF">2017-07-26T19:19:29Z</dcterms:modified>
</cp:coreProperties>
</file>