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5" r:id="rId2"/>
    <p:sldId id="304" r:id="rId3"/>
    <p:sldId id="302" r:id="rId4"/>
    <p:sldId id="316" r:id="rId5"/>
    <p:sldId id="314" r:id="rId6"/>
    <p:sldId id="315" r:id="rId7"/>
    <p:sldId id="303" r:id="rId8"/>
    <p:sldId id="294" r:id="rId9"/>
    <p:sldId id="298" r:id="rId10"/>
    <p:sldId id="313" r:id="rId11"/>
    <p:sldId id="312" r:id="rId1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7/24/2017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7/24/2017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8AAFBC1-729B-4E4A-A6C4-DC8DEDA0C435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201BC8C5-26A9-421E-8117-E36AF0753F4E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86800" cy="1470025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884238"/>
            <a:ext cx="1981200" cy="56689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84238"/>
            <a:ext cx="57912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24201"/>
            <a:ext cx="7772400" cy="7620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62001"/>
            <a:ext cx="8610600" cy="6096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569075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9144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388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338"/>
            <a:ext cx="82296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6553200"/>
            <a:ext cx="28956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6492875"/>
            <a:ext cx="53419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5" y="7620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32" name="Picture 8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6088" y="100013"/>
            <a:ext cx="1087437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10600" cy="1600200"/>
          </a:xfrm>
          <a:solidFill>
            <a:srgbClr val="0099FF"/>
          </a:solidFill>
        </p:spPr>
        <p:txBody>
          <a:bodyPr/>
          <a:lstStyle/>
          <a:p>
            <a:pPr algn="ctr"/>
            <a:r>
              <a:rPr lang="en-US" altLang="en-US" dirty="0" smtClean="0">
                <a:solidFill>
                  <a:schemeClr val="bg1"/>
                </a:solidFill>
              </a:rPr>
              <a:t>sPHENIX </a:t>
            </a:r>
            <a:r>
              <a:rPr lang="en-US" altLang="en-US" dirty="0" smtClean="0"/>
              <a:t>Director’s</a:t>
            </a:r>
            <a:r>
              <a:rPr lang="en-US" altLang="en-US" dirty="0" smtClean="0">
                <a:solidFill>
                  <a:schemeClr val="bg1"/>
                </a:solidFill>
              </a:rPr>
              <a:t> Review</a:t>
            </a:r>
            <a:br>
              <a:rPr lang="en-US" altLang="en-US" dirty="0" smtClean="0">
                <a:solidFill>
                  <a:schemeClr val="bg1"/>
                </a:solidFill>
              </a:rPr>
            </a:br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15362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000" dirty="0" smtClean="0">
                <a:solidFill>
                  <a:srgbClr val="0099FF"/>
                </a:solidFill>
              </a:rPr>
              <a:t>August 2-4, 2017</a:t>
            </a:r>
          </a:p>
          <a:p>
            <a:r>
              <a:rPr lang="en-US" altLang="en-US" sz="4000" dirty="0" smtClean="0">
                <a:solidFill>
                  <a:srgbClr val="0099FF"/>
                </a:solidFill>
              </a:rPr>
              <a:t>BNL</a:t>
            </a:r>
          </a:p>
        </p:txBody>
      </p:sp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7863702-4EAA-4F39-8171-E0F2AE3043F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87338" y="771525"/>
            <a:ext cx="8634412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Basis of Estimate and Resource-Loaded Schedule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Basis of Estimate</a:t>
            </a:r>
          </a:p>
          <a:p>
            <a:pPr lvl="1"/>
            <a:r>
              <a:rPr lang="en-US" b="0" dirty="0" smtClean="0"/>
              <a:t>Catalog prices</a:t>
            </a:r>
          </a:p>
          <a:p>
            <a:pPr lvl="1"/>
            <a:r>
              <a:rPr lang="en-US" b="0" dirty="0" smtClean="0"/>
              <a:t>Engineering Estimates</a:t>
            </a:r>
          </a:p>
          <a:p>
            <a:r>
              <a:rPr lang="en-US" dirty="0" smtClean="0"/>
              <a:t>Resource-Loaded Schedule</a:t>
            </a:r>
          </a:p>
          <a:p>
            <a:pPr lvl="1"/>
            <a:r>
              <a:rPr lang="en-US" b="0" dirty="0" smtClean="0"/>
              <a:t>Engineering Estimates</a:t>
            </a:r>
          </a:p>
          <a:p>
            <a:pPr lvl="1"/>
            <a:r>
              <a:rPr lang="en-US" b="0" dirty="0" smtClean="0"/>
              <a:t>Experience</a:t>
            </a:r>
          </a:p>
        </p:txBody>
      </p:sp>
      <p:sp>
        <p:nvSpPr>
          <p:cNvPr id="25602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D60B90B3-3CD6-41A9-8EAF-9B5CBA6B752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Status and Highlights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 Supply</a:t>
            </a:r>
          </a:p>
          <a:p>
            <a:pPr lvl="1"/>
            <a:r>
              <a:rPr lang="en-US" b="0" dirty="0"/>
              <a:t>Tested to 2600 </a:t>
            </a:r>
            <a:r>
              <a:rPr lang="en-US" b="0" dirty="0" smtClean="0"/>
              <a:t>Amps .</a:t>
            </a:r>
          </a:p>
          <a:p>
            <a:pPr lvl="1"/>
            <a:r>
              <a:rPr lang="en-US" b="0" dirty="0" smtClean="0"/>
              <a:t>Tested with PSI generating ramp.</a:t>
            </a:r>
            <a:endParaRPr lang="en-US" b="0" dirty="0"/>
          </a:p>
          <a:p>
            <a:r>
              <a:rPr lang="en-US" dirty="0"/>
              <a:t>Quench Detector</a:t>
            </a:r>
          </a:p>
          <a:p>
            <a:pPr lvl="1"/>
            <a:r>
              <a:rPr lang="en-US" b="0" dirty="0"/>
              <a:t>Front-End Electronics Boards </a:t>
            </a:r>
            <a:r>
              <a:rPr lang="en-US" b="0" dirty="0" smtClean="0"/>
              <a:t>in house and under test.</a:t>
            </a:r>
            <a:endParaRPr lang="en-US" b="0" dirty="0"/>
          </a:p>
          <a:p>
            <a:pPr lvl="1"/>
            <a:r>
              <a:rPr lang="en-US" b="0" dirty="0"/>
              <a:t>Quench Detector Software being written.</a:t>
            </a:r>
          </a:p>
          <a:p>
            <a:pPr lvl="1"/>
            <a:r>
              <a:rPr lang="en-US" b="0" dirty="0"/>
              <a:t>Fast and Slow Loggers Software complete.</a:t>
            </a:r>
          </a:p>
          <a:p>
            <a:pPr lvl="1"/>
            <a:r>
              <a:rPr lang="en-US" b="0" dirty="0"/>
              <a:t>Strain Gage Software is complete.</a:t>
            </a:r>
          </a:p>
          <a:p>
            <a:endParaRPr lang="en-US" dirty="0"/>
          </a:p>
        </p:txBody>
      </p:sp>
      <p:sp>
        <p:nvSpPr>
          <p:cNvPr id="27650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9F55E2A-43DB-4A71-95DB-04AFD0018DC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Magnet System Block Diagram</a:t>
            </a:r>
          </a:p>
        </p:txBody>
      </p:sp>
      <p:sp>
        <p:nvSpPr>
          <p:cNvPr id="18433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000080"/>
                </a:solidFill>
                <a:cs typeface="Arial" pitchFamily="34" charset="0"/>
              </a:rPr>
              <a:t>Aug 2-4, 2017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mtClean="0">
                <a:solidFill>
                  <a:srgbClr val="000080"/>
                </a:solidFill>
                <a:latin typeface="Calibri" pitchFamily="34" charset="0"/>
              </a:rPr>
              <a:t>sPHENIX Director's Review</a:t>
            </a:r>
            <a:endParaRPr lang="en-US" altLang="en-US">
              <a:solidFill>
                <a:srgbClr val="000080"/>
              </a:solidFill>
              <a:latin typeface="Calibri" pitchFamily="34" charset="0"/>
            </a:endParaRP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8B60DC1-DF8C-4E24-95D7-F7AA864F5546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295400"/>
            <a:ext cx="649349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5890263-FCCA-418A-AF2A-07636736DD99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2053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MS PGothic" charset="0"/>
              </a:rPr>
              <a:t>Magnet Power Supply</a:t>
            </a:r>
            <a:endParaRPr lang="en-US" dirty="0">
              <a:solidFill>
                <a:srgbClr val="000000"/>
              </a:solidFill>
              <a:latin typeface="+mn-lt"/>
              <a:ea typeface="MS PGothic" charset="0"/>
            </a:endParaRPr>
          </a:p>
        </p:txBody>
      </p:sp>
      <p:sp>
        <p:nvSpPr>
          <p:cNvPr id="1638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Power Supply</a:t>
            </a:r>
          </a:p>
          <a:p>
            <a:pPr lvl="1"/>
            <a:r>
              <a:rPr lang="en-US" b="0" dirty="0" smtClean="0"/>
              <a:t>Performance Specifications</a:t>
            </a:r>
          </a:p>
          <a:p>
            <a:pPr lvl="2"/>
            <a:r>
              <a:rPr lang="en-US" b="0" dirty="0" smtClean="0"/>
              <a:t>Nominal Magnet Operating Current is 4596 Amps</a:t>
            </a:r>
          </a:p>
          <a:p>
            <a:pPr lvl="3"/>
            <a:r>
              <a:rPr lang="en-US" b="0" dirty="0" smtClean="0"/>
              <a:t>PS Max Current 5000 Amps</a:t>
            </a:r>
          </a:p>
          <a:p>
            <a:pPr lvl="2"/>
            <a:r>
              <a:rPr lang="en-US" b="0" dirty="0" smtClean="0"/>
              <a:t>Magnet Voltage for ramping is approximately 8 Volts</a:t>
            </a:r>
          </a:p>
          <a:p>
            <a:pPr lvl="3"/>
            <a:r>
              <a:rPr lang="en-US" b="0" dirty="0" smtClean="0"/>
              <a:t>PS Max Voltage 20 Volts</a:t>
            </a:r>
          </a:p>
          <a:p>
            <a:pPr lvl="2"/>
            <a:r>
              <a:rPr lang="en-US" b="0" dirty="0" smtClean="0"/>
              <a:t>100 </a:t>
            </a:r>
            <a:r>
              <a:rPr lang="en-US" b="0" dirty="0" err="1" smtClean="0"/>
              <a:t>ppM</a:t>
            </a:r>
            <a:r>
              <a:rPr lang="en-US" b="0" dirty="0" smtClean="0"/>
              <a:t> Current Regulation</a:t>
            </a:r>
          </a:p>
          <a:p>
            <a:pPr lvl="1"/>
            <a:r>
              <a:rPr lang="en-US" b="0" dirty="0" smtClean="0"/>
              <a:t>12 </a:t>
            </a:r>
            <a:r>
              <a:rPr lang="en-US" b="0" dirty="0"/>
              <a:t>pulse SCR Phase Controlled Power </a:t>
            </a:r>
            <a:r>
              <a:rPr lang="en-US" b="0" dirty="0" smtClean="0"/>
              <a:t>Converter</a:t>
            </a:r>
          </a:p>
          <a:p>
            <a:pPr lvl="1"/>
            <a:r>
              <a:rPr lang="en-US" b="0" dirty="0" smtClean="0"/>
              <a:t>Analog </a:t>
            </a:r>
            <a:r>
              <a:rPr lang="en-US" b="0" dirty="0"/>
              <a:t>PID Current </a:t>
            </a:r>
            <a:r>
              <a:rPr lang="en-US" b="0" dirty="0" smtClean="0"/>
              <a:t>Regulator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Quench Detector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Quench Detector</a:t>
            </a:r>
          </a:p>
          <a:p>
            <a:pPr lvl="1"/>
            <a:r>
              <a:rPr lang="en-US" b="0" dirty="0"/>
              <a:t>22 Voltage Tap Channels</a:t>
            </a:r>
          </a:p>
          <a:p>
            <a:pPr lvl="2"/>
            <a:r>
              <a:rPr lang="en-US" b="0" dirty="0"/>
              <a:t>4 Dual Gain Channels</a:t>
            </a:r>
          </a:p>
          <a:p>
            <a:pPr lvl="1"/>
            <a:r>
              <a:rPr lang="en-US" b="0" dirty="0"/>
              <a:t>1 Magnet Current </a:t>
            </a:r>
            <a:r>
              <a:rPr lang="en-US" b="0" dirty="0" smtClean="0"/>
              <a:t>Channel</a:t>
            </a:r>
            <a:endParaRPr lang="en-US" dirty="0" smtClean="0"/>
          </a:p>
          <a:p>
            <a:pPr lvl="1"/>
            <a:r>
              <a:rPr lang="en-US" b="0" dirty="0" smtClean="0"/>
              <a:t>Two Quench Detector Algorithms for </a:t>
            </a:r>
            <a:r>
              <a:rPr lang="en-US" b="0" dirty="0" smtClean="0"/>
              <a:t>Super-Conducting </a:t>
            </a:r>
            <a:r>
              <a:rPr lang="en-US" b="0" dirty="0" smtClean="0"/>
              <a:t>Coils</a:t>
            </a:r>
          </a:p>
          <a:p>
            <a:pPr lvl="2"/>
            <a:r>
              <a:rPr lang="en-US" b="0" dirty="0" err="1" smtClean="0"/>
              <a:t>Vmeas</a:t>
            </a:r>
            <a:r>
              <a:rPr lang="en-US" b="0" dirty="0" smtClean="0"/>
              <a:t> – L * di/</a:t>
            </a:r>
            <a:r>
              <a:rPr lang="en-US" b="0" dirty="0" err="1" smtClean="0"/>
              <a:t>dt</a:t>
            </a:r>
            <a:endParaRPr lang="en-US" b="0" dirty="0" smtClean="0"/>
          </a:p>
          <a:p>
            <a:pPr lvl="2"/>
            <a:r>
              <a:rPr lang="en-US" b="0" dirty="0" smtClean="0"/>
              <a:t>Half Coil Comparison</a:t>
            </a:r>
          </a:p>
          <a:p>
            <a:pPr lvl="1"/>
            <a:r>
              <a:rPr lang="en-US" b="0" dirty="0" smtClean="0"/>
              <a:t>Fixed Thresholds for Gas-Cooled Leads, Flex Joints, and Super-Conducting Bus</a:t>
            </a:r>
            <a:endParaRPr lang="en-US" b="0" dirty="0"/>
          </a:p>
          <a:p>
            <a:pPr lvl="1"/>
            <a:r>
              <a:rPr lang="en-US" b="0" dirty="0" smtClean="0"/>
              <a:t>Front-End Electronics</a:t>
            </a:r>
          </a:p>
          <a:p>
            <a:pPr lvl="2"/>
            <a:r>
              <a:rPr lang="en-US" b="0" dirty="0" smtClean="0"/>
              <a:t>Provide isolation </a:t>
            </a:r>
            <a:r>
              <a:rPr lang="en-US" b="0" dirty="0"/>
              <a:t>to </a:t>
            </a:r>
            <a:r>
              <a:rPr lang="en-US" b="0" dirty="0" smtClean="0"/>
              <a:t>ground of 2500 </a:t>
            </a:r>
            <a:r>
              <a:rPr lang="en-US" b="0" dirty="0" err="1" smtClean="0"/>
              <a:t>Vrms</a:t>
            </a:r>
            <a:endParaRPr lang="en-US" b="0" dirty="0" smtClean="0"/>
          </a:p>
          <a:p>
            <a:pPr lvl="2"/>
            <a:r>
              <a:rPr lang="en-US" b="0" dirty="0" smtClean="0"/>
              <a:t>Provide differential voltage sensing</a:t>
            </a:r>
          </a:p>
          <a:p>
            <a:pPr lvl="2"/>
            <a:r>
              <a:rPr lang="en-US" b="0" dirty="0" smtClean="0"/>
              <a:t>Gain appropriate for the channel</a:t>
            </a:r>
          </a:p>
          <a:p>
            <a:pPr lvl="2"/>
            <a:r>
              <a:rPr lang="en-US" b="0" dirty="0" smtClean="0"/>
              <a:t>Anti-aliasing filters</a:t>
            </a:r>
          </a:p>
          <a:p>
            <a:pPr lvl="2"/>
            <a:endParaRPr lang="en-US" b="0" dirty="0"/>
          </a:p>
          <a:p>
            <a:pPr lvl="2"/>
            <a:endParaRPr lang="en-US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406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Tap Locations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995" y="1600200"/>
            <a:ext cx="5792009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72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Quench Detector Signal Processing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Aug 2-4, 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59" y="1600200"/>
            <a:ext cx="7203882" cy="4525963"/>
          </a:xfrm>
        </p:spPr>
      </p:pic>
    </p:spTree>
    <p:extLst>
      <p:ext uri="{BB962C8B-B14F-4D97-AF65-F5344CB8AC3E}">
        <p14:creationId xmlns:p14="http://schemas.microsoft.com/office/powerpoint/2010/main" val="79233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D63A1899-4701-42E6-8733-94F76ABA496D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solidFill>
                  <a:srgbClr val="000000"/>
                </a:solidFill>
                <a:cs typeface="Times New Roman" pitchFamily="18" charset="0"/>
              </a:rPr>
              <a:t>Subsystem Collaborators</a:t>
            </a:r>
          </a:p>
        </p:txBody>
      </p:sp>
      <p:sp>
        <p:nvSpPr>
          <p:cNvPr id="2150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7819231" cy="4157663"/>
          </a:xfrm>
        </p:spPr>
        <p:txBody>
          <a:bodyPr/>
          <a:lstStyle/>
          <a:p>
            <a:r>
              <a:rPr lang="en-US" dirty="0" smtClean="0"/>
              <a:t>Zeynep Altinbas  BNL</a:t>
            </a:r>
          </a:p>
          <a:p>
            <a:pPr lvl="1"/>
            <a:r>
              <a:rPr lang="en-US" b="0" dirty="0" smtClean="0"/>
              <a:t>Quench Detector Software</a:t>
            </a:r>
          </a:p>
          <a:p>
            <a:r>
              <a:rPr lang="en-US" dirty="0" smtClean="0"/>
              <a:t>Winston Pekrul  BNL</a:t>
            </a:r>
          </a:p>
          <a:p>
            <a:pPr lvl="1"/>
            <a:r>
              <a:rPr lang="en-US" b="0" dirty="0" smtClean="0"/>
              <a:t>Loggers Software</a:t>
            </a:r>
          </a:p>
          <a:p>
            <a:pPr lvl="1"/>
            <a:r>
              <a:rPr lang="en-US" b="0" dirty="0" smtClean="0"/>
              <a:t>Strain Gage and Linear Pots Software</a:t>
            </a:r>
          </a:p>
          <a:p>
            <a:pPr lvl="1"/>
            <a:r>
              <a:rPr lang="en-US" b="0" dirty="0" smtClean="0"/>
              <a:t>Control System Interface Software</a:t>
            </a:r>
          </a:p>
          <a:p>
            <a:r>
              <a:rPr lang="en-US" dirty="0" smtClean="0"/>
              <a:t>Pablo Rosas  BNL</a:t>
            </a:r>
          </a:p>
          <a:p>
            <a:pPr lvl="1"/>
            <a:r>
              <a:rPr lang="en-US" b="0" dirty="0" smtClean="0"/>
              <a:t>Power Supply and Energy Extraction Resistor</a:t>
            </a:r>
          </a:p>
          <a:p>
            <a:r>
              <a:rPr lang="en-US" dirty="0" smtClean="0"/>
              <a:t>Carl Schultheiss  BNL</a:t>
            </a:r>
          </a:p>
          <a:p>
            <a:pPr lvl="1"/>
            <a:r>
              <a:rPr lang="en-US" b="0" dirty="0" smtClean="0"/>
              <a:t>Quench Detector Front-End Electronics</a:t>
            </a:r>
          </a:p>
          <a:p>
            <a:pPr lvl="1"/>
            <a:r>
              <a:rPr lang="en-US" b="0" dirty="0" smtClean="0"/>
              <a:t>System Integration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4800" dirty="0" smtClean="0"/>
              <a:t>Schedule Drivers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A7AB8A6-B572-47B0-BE28-D07C52C49F6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355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Aug 2-4, 2017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WBS 1.8.4 Power Supply and Quench Detection Systems</a:t>
            </a:r>
          </a:p>
          <a:p>
            <a:r>
              <a:rPr lang="en-US" dirty="0" smtClean="0"/>
              <a:t>High Field Test</a:t>
            </a:r>
          </a:p>
          <a:p>
            <a:pPr lvl="1"/>
            <a:r>
              <a:rPr lang="en-US" b="0" dirty="0" smtClean="0"/>
              <a:t>Power Supply, Energy Dump Resistor, and Quench Detector must all be operational. </a:t>
            </a:r>
          </a:p>
          <a:p>
            <a:pPr lvl="1"/>
            <a:r>
              <a:rPr lang="en-US" b="0" dirty="0" smtClean="0"/>
              <a:t>Mid September 2017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0" y="7938"/>
            <a:ext cx="9144000" cy="906462"/>
          </a:xfrm>
        </p:spPr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  <a:cs typeface="Times New Roman" pitchFamily="18" charset="0"/>
              </a:rPr>
              <a:t>Cost Drivers</a:t>
            </a:r>
          </a:p>
        </p:txBody>
      </p:sp>
      <p:sp>
        <p:nvSpPr>
          <p:cNvPr id="2457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  <a:cs typeface="Arial" pitchFamily="34" charset="0"/>
              </a:rPr>
              <a:t>Aug 2-4, 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/>
          </a:p>
        </p:txBody>
      </p:sp>
      <p:sp>
        <p:nvSpPr>
          <p:cNvPr id="2458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912985E-5FF1-4BE4-8A02-6C894F614A5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Supply was provided by SLAC.</a:t>
            </a:r>
          </a:p>
          <a:p>
            <a:pPr lvl="1"/>
            <a:r>
              <a:rPr lang="en-US" b="0" dirty="0" smtClean="0"/>
              <a:t>Replaced electrolytic capacitors</a:t>
            </a:r>
          </a:p>
          <a:p>
            <a:pPr lvl="1"/>
            <a:r>
              <a:rPr lang="en-US" b="0" dirty="0" smtClean="0"/>
              <a:t>Replaced PLC</a:t>
            </a:r>
          </a:p>
          <a:p>
            <a:r>
              <a:rPr lang="en-US" dirty="0" smtClean="0"/>
              <a:t>Energy Dump Resistor was also provided by SLAC.</a:t>
            </a:r>
          </a:p>
          <a:p>
            <a:pPr lvl="1"/>
            <a:r>
              <a:rPr lang="en-US" b="0" dirty="0" smtClean="0"/>
              <a:t>Replaced DC contactor</a:t>
            </a:r>
          </a:p>
          <a:p>
            <a:r>
              <a:rPr lang="en-US" b="0" dirty="0" smtClean="0"/>
              <a:t>Power Cables</a:t>
            </a:r>
          </a:p>
          <a:p>
            <a:pPr lvl="1"/>
            <a:r>
              <a:rPr lang="en-US" b="0" dirty="0" smtClean="0"/>
              <a:t>$10.00/ft.</a:t>
            </a:r>
          </a:p>
          <a:p>
            <a:endParaRPr lang="en-US" b="0" dirty="0" smtClean="0"/>
          </a:p>
          <a:p>
            <a:pPr lvl="1"/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11589</TotalTime>
  <Words>386</Words>
  <Application>Microsoft Office PowerPoint</Application>
  <PresentationFormat>On-screen Show (4:3)</PresentationFormat>
  <Paragraphs>107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sPHENIX Director’s Review </vt:lpstr>
      <vt:lpstr>Magnet System Block Diagram</vt:lpstr>
      <vt:lpstr>Magnet Power Supply</vt:lpstr>
      <vt:lpstr>Quench Detector</vt:lpstr>
      <vt:lpstr>Voltage Tap Locations</vt:lpstr>
      <vt:lpstr>Quench Detector Signal Processing</vt:lpstr>
      <vt:lpstr>Subsystem Collaborators</vt:lpstr>
      <vt:lpstr>Schedule Drivers</vt:lpstr>
      <vt:lpstr>Cost Drivers</vt:lpstr>
      <vt:lpstr>Basis of Estimate and Resource-Loaded Schedule</vt:lpstr>
      <vt:lpstr>Status and Highlights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Schultheiss, Carl</cp:lastModifiedBy>
  <cp:revision>135</cp:revision>
  <cp:lastPrinted>2015-10-28T19:08:40Z</cp:lastPrinted>
  <dcterms:created xsi:type="dcterms:W3CDTF">2015-10-24T00:32:43Z</dcterms:created>
  <dcterms:modified xsi:type="dcterms:W3CDTF">2017-07-24T13:41:23Z</dcterms:modified>
</cp:coreProperties>
</file>