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04" r:id="rId3"/>
    <p:sldId id="306" r:id="rId4"/>
    <p:sldId id="303" r:id="rId5"/>
    <p:sldId id="312" r:id="rId6"/>
    <p:sldId id="322" r:id="rId7"/>
    <p:sldId id="321" r:id="rId8"/>
    <p:sldId id="296" r:id="rId9"/>
    <p:sldId id="301" r:id="rId10"/>
    <p:sldId id="293" r:id="rId11"/>
    <p:sldId id="317" r:id="rId12"/>
    <p:sldId id="318" r:id="rId13"/>
    <p:sldId id="319" r:id="rId14"/>
    <p:sldId id="320" r:id="rId1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4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Aug 2-4,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sPHENIX </a:t>
            </a:r>
            <a:r>
              <a:rPr lang="en-US" altLang="en-US" dirty="0"/>
              <a:t>Director’s</a:t>
            </a:r>
            <a:r>
              <a:rPr lang="en-US" altLang="en-US" dirty="0">
                <a:solidFill>
                  <a:schemeClr val="bg1"/>
                </a:solidFill>
              </a:rPr>
              <a:t> Review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 err="1">
                <a:solidFill>
                  <a:schemeClr val="bg1"/>
                </a:solidFill>
              </a:rPr>
              <a:t>sPHENIX</a:t>
            </a:r>
            <a:r>
              <a:rPr lang="en-US" altLang="en-US" dirty="0">
                <a:solidFill>
                  <a:schemeClr val="bg1"/>
                </a:solidFill>
              </a:rPr>
              <a:t> Triggering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58750" y="2514600"/>
            <a:ext cx="8763000" cy="17526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99FF"/>
                </a:solidFill>
              </a:rPr>
              <a:t>Jamie Nagle</a:t>
            </a:r>
          </a:p>
          <a:p>
            <a:r>
              <a:rPr lang="en-US" altLang="en-US" sz="3600" dirty="0">
                <a:solidFill>
                  <a:srgbClr val="0099FF"/>
                </a:solidFill>
              </a:rPr>
              <a:t>Dennis </a:t>
            </a:r>
            <a:r>
              <a:rPr lang="en-US" altLang="en-US" sz="3600" dirty="0" err="1">
                <a:solidFill>
                  <a:srgbClr val="0099FF"/>
                </a:solidFill>
              </a:rPr>
              <a:t>Perepelitsa</a:t>
            </a:r>
            <a:endParaRPr lang="en-US" altLang="en-US" sz="3600" dirty="0">
              <a:solidFill>
                <a:srgbClr val="0099FF"/>
              </a:solidFill>
            </a:endParaRPr>
          </a:p>
          <a:p>
            <a:r>
              <a:rPr lang="en-US" altLang="en-US" sz="3600" i="1" dirty="0">
                <a:solidFill>
                  <a:srgbClr val="0099FF"/>
                </a:solidFill>
              </a:rPr>
              <a:t>University of Colorado Boulder</a:t>
            </a:r>
          </a:p>
          <a:p>
            <a:endParaRPr lang="en-US" altLang="en-US" sz="3600" i="1" dirty="0">
              <a:solidFill>
                <a:srgbClr val="0099FF"/>
              </a:solidFill>
            </a:endParaRPr>
          </a:p>
          <a:p>
            <a:r>
              <a:rPr lang="en-US" altLang="en-US" sz="3600" dirty="0">
                <a:solidFill>
                  <a:srgbClr val="0099FF"/>
                </a:solidFill>
              </a:rPr>
              <a:t>August 2-4, 2017</a:t>
            </a:r>
          </a:p>
          <a:p>
            <a:r>
              <a:rPr lang="en-US" altLang="en-US" sz="3600" dirty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8528-BD36-4C34-B4DA-14DA13DAD4E1}" type="datetime1">
              <a:rPr lang="en-US" smtClean="0"/>
              <a:t>7/22/2017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D3C-878C-4861-94B7-C498B6EFD50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" y="838736"/>
            <a:ext cx="8961120" cy="5101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005" y="120316"/>
            <a:ext cx="852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00B0F0"/>
                </a:solidFill>
              </a:rPr>
              <a:t>Direct photons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55394" y="1660360"/>
            <a:ext cx="206461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310389" y="1660362"/>
            <a:ext cx="9624" cy="1881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3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8528-BD36-4C34-B4DA-14DA13DAD4E1}" type="datetime1">
              <a:rPr lang="en-US" smtClean="0"/>
              <a:t>7/22/2017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D3C-878C-4861-94B7-C498B6EFD501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821" y="2118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  Reconstructed Jets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3" y="894233"/>
            <a:ext cx="8891903" cy="51504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212080" y="1732547"/>
            <a:ext cx="2430379" cy="4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42459" y="1732547"/>
            <a:ext cx="0" cy="1780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9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5" y="828082"/>
            <a:ext cx="8156022" cy="59109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8528-BD36-4C34-B4DA-14DA13DAD4E1}" type="datetime1">
              <a:rPr lang="en-US" smtClean="0"/>
              <a:t>7/22/2017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D3C-878C-4861-94B7-C498B6EFD501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821" y="2118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3.   Hadrons…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96577" y="1564108"/>
            <a:ext cx="1756610" cy="4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53187" y="1564109"/>
            <a:ext cx="4813" cy="1621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6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015"/>
            <a:ext cx="8973518" cy="49874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8528-BD36-4C34-B4DA-14DA13DAD4E1}" type="datetime1">
              <a:rPr lang="en-US" smtClean="0"/>
              <a:t>7/22/2017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D3C-878C-4861-94B7-C498B6EFD501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821" y="4338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4.   Upsilons…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12080" y="1458225"/>
            <a:ext cx="1920240" cy="9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32320" y="1467848"/>
            <a:ext cx="0" cy="189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85975" y="1538432"/>
            <a:ext cx="0" cy="18255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5208" y="1538432"/>
            <a:ext cx="2120767" cy="1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6644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All look in reasonable shape for </a:t>
            </a:r>
            <a:r>
              <a:rPr lang="en-US" sz="2400" dirty="0" err="1">
                <a:solidFill>
                  <a:srgbClr val="FF0000"/>
                </a:solidFill>
              </a:rPr>
              <a:t>p+p</a:t>
            </a:r>
            <a:r>
              <a:rPr lang="en-US" sz="2400" dirty="0">
                <a:solidFill>
                  <a:srgbClr val="FF0000"/>
                </a:solidFill>
              </a:rPr>
              <a:t> case for “core </a:t>
            </a:r>
            <a:r>
              <a:rPr lang="en-US" sz="2400" dirty="0" err="1">
                <a:solidFill>
                  <a:srgbClr val="FF0000"/>
                </a:solidFill>
              </a:rPr>
              <a:t>sPHENIX</a:t>
            </a:r>
            <a:r>
              <a:rPr lang="en-US" sz="2400" dirty="0">
                <a:solidFill>
                  <a:srgbClr val="FF0000"/>
                </a:solidFill>
              </a:rPr>
              <a:t> physics deliverables”….  Probably the bigger question is 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</a:rPr>
              <a:t>what more can we deliver</a:t>
            </a:r>
            <a:r>
              <a:rPr lang="en-US" sz="24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35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80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Trigger Technical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72180"/>
            <a:ext cx="378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sPHENIX</a:t>
            </a:r>
            <a:r>
              <a:rPr lang="en-US" sz="2800" dirty="0">
                <a:solidFill>
                  <a:srgbClr val="FF0000"/>
                </a:solidFill>
              </a:rPr>
              <a:t> 5-Year Run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Trigger needs to deliver the physics within the 15 kHz DAQ bandwidth constraint.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Au+Au</a:t>
            </a:r>
            <a:r>
              <a:rPr lang="en-US" sz="2800" dirty="0"/>
              <a:t> plan – record minimum bias events (using MBD trigger) at ~ 15 kHz.   This delivers 239 billion events.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p+p</a:t>
            </a:r>
            <a:r>
              <a:rPr lang="en-US" sz="2800" dirty="0"/>
              <a:t> and </a:t>
            </a:r>
            <a:r>
              <a:rPr lang="en-US" sz="2800" dirty="0" err="1"/>
              <a:t>p+Au</a:t>
            </a:r>
            <a:r>
              <a:rPr lang="en-US" sz="2800" dirty="0"/>
              <a:t> plan – sample full luminosity for key physics with Electromagnetic and Hadronic Calorimeter Level-1 triggers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3380"/>
          <a:stretch/>
        </p:blipFill>
        <p:spPr>
          <a:xfrm>
            <a:off x="206339" y="1143000"/>
            <a:ext cx="8785261" cy="22902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914400"/>
            <a:ext cx="3018631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7633" y="6097726"/>
            <a:ext cx="724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No multi-tiered triggering necessary (i.e. Level-2, 3, …).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2514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EMCal</a:t>
            </a:r>
            <a:endParaRPr lang="en-US" sz="2800" dirty="0"/>
          </a:p>
          <a:p>
            <a:pPr algn="ctr"/>
            <a:r>
              <a:rPr lang="en-US" sz="2800" dirty="0" err="1"/>
              <a:t>Hcal</a:t>
            </a:r>
            <a:endParaRPr lang="en-US" sz="2800" dirty="0"/>
          </a:p>
          <a:p>
            <a:pPr algn="ctr"/>
            <a:r>
              <a:rPr lang="en-US" sz="2800" dirty="0"/>
              <a:t>MTD</a:t>
            </a:r>
          </a:p>
          <a:p>
            <a:pPr algn="ctr"/>
            <a:r>
              <a:rPr lang="en-US" sz="2800" dirty="0"/>
              <a:t>Front End Electronics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4349" y="1199508"/>
            <a:ext cx="2667000" cy="222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Level-1 Trigger</a:t>
            </a:r>
          </a:p>
          <a:p>
            <a:pPr algn="ctr"/>
            <a:r>
              <a:rPr lang="en-US" sz="2800" dirty="0"/>
              <a:t>MTD, </a:t>
            </a:r>
            <a:r>
              <a:rPr lang="en-US" sz="2800" dirty="0" err="1"/>
              <a:t>EMCal</a:t>
            </a:r>
            <a:r>
              <a:rPr lang="en-US" sz="2800" dirty="0"/>
              <a:t>, </a:t>
            </a:r>
            <a:r>
              <a:rPr lang="en-US" sz="2800" dirty="0" err="1"/>
              <a:t>HCal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248400" y="1199508"/>
            <a:ext cx="2667000" cy="222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Timing System</a:t>
            </a:r>
          </a:p>
          <a:p>
            <a:pPr algn="ctr"/>
            <a:r>
              <a:rPr lang="en-US" sz="2800" dirty="0"/>
              <a:t>Global Trigger Decision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2667000" y="1828800"/>
            <a:ext cx="762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5685631" y="1849189"/>
            <a:ext cx="762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88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Trigger inputs – 8 bit 2x2 calorimeter tower sums, MTD tube time/energy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Trigger outputs – summary information within 4 microseconds, trigger primitive archiving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Subsystem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59475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Professor Jamie Nagle</a:t>
            </a:r>
          </a:p>
          <a:p>
            <a:r>
              <a:rPr lang="en-US" sz="2800" dirty="0"/>
              <a:t>Professor Dennis </a:t>
            </a:r>
            <a:r>
              <a:rPr lang="en-US" sz="2800" dirty="0" err="1"/>
              <a:t>Perepelitsa</a:t>
            </a:r>
            <a:endParaRPr lang="en-US" sz="2800" dirty="0"/>
          </a:p>
          <a:p>
            <a:r>
              <a:rPr lang="en-US" sz="2800" i="1" dirty="0"/>
              <a:t>University of Colorado Boulder</a:t>
            </a:r>
          </a:p>
          <a:p>
            <a:endParaRPr lang="en-US" sz="2800" dirty="0"/>
          </a:p>
          <a:p>
            <a:r>
              <a:rPr lang="en-US" sz="2800" dirty="0"/>
              <a:t>Dr. Cheng-Yi Chi</a:t>
            </a:r>
          </a:p>
          <a:p>
            <a:r>
              <a:rPr lang="en-US" sz="2800" i="1" dirty="0"/>
              <a:t>Columbia University, Nevis Laboratories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2271" y="1217097"/>
            <a:ext cx="396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PHENIX Trigger Coordinator (2002-2010)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2667000"/>
            <a:ext cx="3754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sPHENIX</a:t>
            </a:r>
            <a:r>
              <a:rPr lang="en-US" dirty="0">
                <a:solidFill>
                  <a:srgbClr val="0070C0"/>
                </a:solidFill>
              </a:rPr>
              <a:t> Calorimeter, MTD electronics</a:t>
            </a:r>
          </a:p>
          <a:p>
            <a:r>
              <a:rPr lang="en-US" dirty="0">
                <a:solidFill>
                  <a:srgbClr val="0070C0"/>
                </a:solidFill>
              </a:rPr>
              <a:t>PHENIX DAQ / Electronics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276" y="4170419"/>
            <a:ext cx="7800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Previous successful electronics collaborations: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PHENIX Data Collection 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PHENIX Resistive Plate Chamber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PHENIX Data Collection Modules 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271" y="1636197"/>
            <a:ext cx="404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sPHENIX</a:t>
            </a:r>
            <a:r>
              <a:rPr lang="en-US" dirty="0">
                <a:solidFill>
                  <a:srgbClr val="0070C0"/>
                </a:solidFill>
              </a:rPr>
              <a:t> Jet Working Group Co-Convener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Status and Highlights</a:t>
            </a: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700" y="1600200"/>
            <a:ext cx="6138599" cy="190354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13161" y="986135"/>
            <a:ext cx="8373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Maximum rates (early in store) and highest projections from C-AD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5814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Au+Au</a:t>
            </a:r>
            <a:r>
              <a:rPr lang="en-US" sz="2400" dirty="0">
                <a:solidFill>
                  <a:srgbClr val="C00000"/>
                </a:solidFill>
              </a:rPr>
              <a:t> simulations indicate MTD trigger &gt; 90% efficient and with good z-vertex resolution.    Sampling with Level-1 triggers under study.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For </a:t>
            </a:r>
            <a:r>
              <a:rPr lang="en-US" sz="2400" dirty="0" err="1">
                <a:solidFill>
                  <a:srgbClr val="C00000"/>
                </a:solidFill>
              </a:rPr>
              <a:t>p+p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</a:rPr>
              <a:t>p+Au</a:t>
            </a:r>
            <a:r>
              <a:rPr lang="en-US" sz="2400" dirty="0">
                <a:solidFill>
                  <a:srgbClr val="C00000"/>
                </a:solidFill>
              </a:rPr>
              <a:t>, rejections of order 5,000 - 10,000 are needed to get down to 1-2 kHz of bandwidth allocation for different physics topics.   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Full GEANT-4 Simulations for trigger performance in 4 key channels: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(1)  High </a:t>
            </a:r>
            <a:r>
              <a:rPr lang="en-US" sz="2400" dirty="0" err="1">
                <a:solidFill>
                  <a:srgbClr val="C00000"/>
                </a:solidFill>
              </a:rPr>
              <a:t>p</a:t>
            </a:r>
            <a:r>
              <a:rPr lang="en-US" sz="2400" baseline="-25000" dirty="0" err="1">
                <a:solidFill>
                  <a:srgbClr val="C00000"/>
                </a:solidFill>
              </a:rPr>
              <a:t>T</a:t>
            </a:r>
            <a:r>
              <a:rPr lang="en-US" sz="2400" dirty="0">
                <a:solidFill>
                  <a:srgbClr val="C00000"/>
                </a:solidFill>
              </a:rPr>
              <a:t> Jets, (2) High </a:t>
            </a:r>
            <a:r>
              <a:rPr lang="en-US" sz="2400" dirty="0" err="1">
                <a:solidFill>
                  <a:srgbClr val="C00000"/>
                </a:solidFill>
              </a:rPr>
              <a:t>p</a:t>
            </a:r>
            <a:r>
              <a:rPr lang="en-US" sz="2400" baseline="-25000" dirty="0" err="1">
                <a:solidFill>
                  <a:srgbClr val="C00000"/>
                </a:solidFill>
              </a:rPr>
              <a:t>T</a:t>
            </a:r>
            <a:r>
              <a:rPr lang="en-US" sz="2400" dirty="0">
                <a:solidFill>
                  <a:srgbClr val="C00000"/>
                </a:solidFill>
              </a:rPr>
              <a:t> Hadrons, (3) High </a:t>
            </a:r>
            <a:r>
              <a:rPr lang="en-US" sz="2400" dirty="0" err="1">
                <a:solidFill>
                  <a:srgbClr val="C00000"/>
                </a:solidFill>
              </a:rPr>
              <a:t>p</a:t>
            </a:r>
            <a:r>
              <a:rPr lang="en-US" sz="2400" baseline="-25000" dirty="0" err="1">
                <a:solidFill>
                  <a:srgbClr val="C00000"/>
                </a:solidFill>
              </a:rPr>
              <a:t>T</a:t>
            </a:r>
            <a:r>
              <a:rPr lang="en-US" sz="2400" dirty="0">
                <a:solidFill>
                  <a:srgbClr val="C00000"/>
                </a:solidFill>
              </a:rPr>
              <a:t> Photons, (4) Upsilons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Rate Projections </a:t>
            </a:r>
            <a:r>
              <a:rPr lang="en-US" dirty="0" err="1"/>
              <a:t>Au+Au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1978"/>
            <a:ext cx="8518075" cy="55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9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37793"/>
            <a:ext cx="8686800" cy="52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560574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8773"/>
            <a:ext cx="4526583" cy="3270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" y="1588773"/>
            <a:ext cx="4566006" cy="3288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842" y="914400"/>
            <a:ext cx="4550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Upsilon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ee</a:t>
            </a:r>
            <a:r>
              <a:rPr lang="en-US" sz="2800" dirty="0">
                <a:sym typeface="Wingdings" panose="05000000000000000000" pitchFamily="2" charset="2"/>
              </a:rPr>
              <a:t> Trigger Example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8063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Trigger Efficiency and Rejection look good.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8-bit bandwidth on 2x2 energy sum inputs under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Invariant mass cut and FPGA implementation in early stages.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686800" cy="563563"/>
          </a:xfrm>
        </p:spPr>
        <p:txBody>
          <a:bodyPr/>
          <a:lstStyle/>
          <a:p>
            <a:r>
              <a:rPr lang="en-US" altLang="en-US" sz="4800" dirty="0"/>
              <a:t>Summary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9906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Trigger requirements for </a:t>
            </a:r>
            <a:r>
              <a:rPr lang="en-US" sz="3200" dirty="0" err="1"/>
              <a:t>sPHENIX</a:t>
            </a:r>
            <a:r>
              <a:rPr lang="en-US" sz="3200" dirty="0"/>
              <a:t> are modest.</a:t>
            </a:r>
          </a:p>
          <a:p>
            <a:endParaRPr lang="en-US" sz="3200" dirty="0"/>
          </a:p>
          <a:p>
            <a:r>
              <a:rPr lang="en-US" sz="3200" dirty="0" err="1"/>
              <a:t>Au+Au</a:t>
            </a:r>
            <a:r>
              <a:rPr lang="en-US" sz="3200" dirty="0"/>
              <a:t> physics delivered by minimum bias (MTD) triggering only.</a:t>
            </a:r>
          </a:p>
          <a:p>
            <a:endParaRPr lang="en-US" sz="3200" dirty="0"/>
          </a:p>
          <a:p>
            <a:r>
              <a:rPr lang="en-US" sz="3200" dirty="0" err="1"/>
              <a:t>p+p</a:t>
            </a:r>
            <a:r>
              <a:rPr lang="en-US" sz="3200" dirty="0"/>
              <a:t> and </a:t>
            </a:r>
            <a:r>
              <a:rPr lang="en-US" sz="3200" dirty="0" err="1"/>
              <a:t>p+Au</a:t>
            </a:r>
            <a:r>
              <a:rPr lang="en-US" sz="3200" dirty="0"/>
              <a:t> simulation studies look good in terms of the 4 key channels</a:t>
            </a:r>
          </a:p>
          <a:p>
            <a:endParaRPr lang="en-US" sz="3200" dirty="0"/>
          </a:p>
          <a:p>
            <a:r>
              <a:rPr lang="en-US" sz="3200" dirty="0"/>
              <a:t>Early stages of architecture and board considerations.   No major schedule concerns.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13511</TotalTime>
  <Words>543</Words>
  <Application>Microsoft Office PowerPoint</Application>
  <PresentationFormat>On-screen Show (4:3)</PresentationFormat>
  <Paragraphs>112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sPHENIX Director’s Review sPHENIX Triggering</vt:lpstr>
      <vt:lpstr>The Trigger Technical Overview</vt:lpstr>
      <vt:lpstr>Scope </vt:lpstr>
      <vt:lpstr>Subsystem Collaborators</vt:lpstr>
      <vt:lpstr>Status and Highlights</vt:lpstr>
      <vt:lpstr>C-AD Rate Projections Au+Au</vt:lpstr>
      <vt:lpstr>Status and Highlights</vt:lpstr>
      <vt:lpstr>Status and Highlights</vt:lpstr>
      <vt:lpstr>Summary</vt:lpstr>
      <vt:lpstr>Back Up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James L Nagle</cp:lastModifiedBy>
  <cp:revision>117</cp:revision>
  <cp:lastPrinted>2015-10-28T19:08:40Z</cp:lastPrinted>
  <dcterms:created xsi:type="dcterms:W3CDTF">2015-10-24T00:32:43Z</dcterms:created>
  <dcterms:modified xsi:type="dcterms:W3CDTF">2017-07-23T01:51:14Z</dcterms:modified>
</cp:coreProperties>
</file>