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5" r:id="rId2"/>
    <p:sldId id="318" r:id="rId3"/>
    <p:sldId id="304" r:id="rId4"/>
    <p:sldId id="302" r:id="rId5"/>
    <p:sldId id="319" r:id="rId6"/>
    <p:sldId id="325" r:id="rId7"/>
    <p:sldId id="326" r:id="rId8"/>
    <p:sldId id="301" r:id="rId9"/>
    <p:sldId id="360" r:id="rId10"/>
    <p:sldId id="322" r:id="rId11"/>
    <p:sldId id="321" r:id="rId12"/>
    <p:sldId id="323" r:id="rId13"/>
    <p:sldId id="345" r:id="rId14"/>
    <p:sldId id="346" r:id="rId15"/>
    <p:sldId id="353" r:id="rId16"/>
    <p:sldId id="327" r:id="rId17"/>
    <p:sldId id="359" r:id="rId18"/>
    <p:sldId id="336" r:id="rId19"/>
    <p:sldId id="352" r:id="rId20"/>
    <p:sldId id="338" r:id="rId21"/>
    <p:sldId id="355" r:id="rId22"/>
    <p:sldId id="328" r:id="rId23"/>
    <p:sldId id="337" r:id="rId24"/>
    <p:sldId id="333" r:id="rId25"/>
    <p:sldId id="329" r:id="rId26"/>
    <p:sldId id="330" r:id="rId27"/>
    <p:sldId id="331" r:id="rId28"/>
    <p:sldId id="293" r:id="rId29"/>
    <p:sldId id="356" r:id="rId30"/>
    <p:sldId id="339" r:id="rId31"/>
    <p:sldId id="358" r:id="rId32"/>
    <p:sldId id="344" r:id="rId33"/>
    <p:sldId id="348" r:id="rId34"/>
    <p:sldId id="314" r:id="rId35"/>
    <p:sldId id="351" r:id="rId3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944" y="-184"/>
      </p:cViewPr>
      <p:guideLst>
        <p:guide orient="horz" pos="2160"/>
        <p:guide pos="2880"/>
      </p:guideLst>
    </p:cSldViewPr>
  </p:slideViewPr>
  <p:notesTextViewPr>
    <p:cViewPr>
      <p:scale>
        <a:sx n="1" d="1"/>
        <a:sy n="1" d="1"/>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 Id="rId3"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[wbs breakout of labor data jul 21 pm chart flip.xlsx]subsystems!PivotTable5</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s>
    <c:plotArea>
      <c:layout/>
      <c:barChart>
        <c:barDir val="col"/>
        <c:grouping val="stacked"/>
        <c:varyColors val="0"/>
        <c:ser>
          <c:idx val="0"/>
          <c:order val="0"/>
          <c:tx>
            <c:strRef>
              <c:f>subsystems!$B$3:$B$5</c:f>
              <c:strCache>
                <c:ptCount val="1"/>
                <c:pt idx="0">
                  <c:v>BNL - Administrative</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subsystems!$B$6:$B$11</c:f>
              <c:numCache>
                <c:formatCode>#,##0.00</c:formatCode>
                <c:ptCount val="6"/>
                <c:pt idx="0">
                  <c:v>0.397090909090909</c:v>
                </c:pt>
                <c:pt idx="1">
                  <c:v>0.586181818181818</c:v>
                </c:pt>
                <c:pt idx="2">
                  <c:v>0.588539772727273</c:v>
                </c:pt>
                <c:pt idx="3">
                  <c:v>0.590909090909091</c:v>
                </c:pt>
                <c:pt idx="4">
                  <c:v>0.569545454545455</c:v>
                </c:pt>
                <c:pt idx="5">
                  <c:v>0.0931818181818182</c:v>
                </c:pt>
              </c:numCache>
            </c:numRef>
          </c:val>
        </c:ser>
        <c:ser>
          <c:idx val="1"/>
          <c:order val="1"/>
          <c:tx>
            <c:strRef>
              <c:f>subsystems!$C$3:$C$5</c:f>
              <c:strCache>
                <c:ptCount val="1"/>
                <c:pt idx="0">
                  <c:v>BNL - Purchased Services</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subsystems!$C$6:$C$11</c:f>
              <c:numCache>
                <c:formatCode>#,##0.00</c:formatCode>
                <c:ptCount val="6"/>
                <c:pt idx="0">
                  <c:v>0.0</c:v>
                </c:pt>
                <c:pt idx="1">
                  <c:v>0.0</c:v>
                </c:pt>
                <c:pt idx="2">
                  <c:v>0.181818181818182</c:v>
                </c:pt>
                <c:pt idx="3">
                  <c:v>0.479545454545455</c:v>
                </c:pt>
                <c:pt idx="4">
                  <c:v>0.122727272727273</c:v>
                </c:pt>
                <c:pt idx="5">
                  <c:v>0.0</c:v>
                </c:pt>
              </c:numCache>
            </c:numRef>
          </c:val>
        </c:ser>
        <c:ser>
          <c:idx val="2"/>
          <c:order val="2"/>
          <c:tx>
            <c:strRef>
              <c:f>subsystems!$D$3:$D$5</c:f>
              <c:strCache>
                <c:ptCount val="1"/>
                <c:pt idx="0">
                  <c:v>BNL - Scientific</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subsystems!$D$6:$D$11</c:f>
              <c:numCache>
                <c:formatCode>#,##0.00</c:formatCode>
                <c:ptCount val="6"/>
                <c:pt idx="0">
                  <c:v>2.646948863636363</c:v>
                </c:pt>
                <c:pt idx="1">
                  <c:v>3.654221590909091</c:v>
                </c:pt>
                <c:pt idx="2">
                  <c:v>2.404795454545455</c:v>
                </c:pt>
                <c:pt idx="3">
                  <c:v>4.018522727272727</c:v>
                </c:pt>
                <c:pt idx="4">
                  <c:v>2.79181818181818</c:v>
                </c:pt>
                <c:pt idx="5">
                  <c:v>0.319090909090909</c:v>
                </c:pt>
              </c:numCache>
            </c:numRef>
          </c:val>
        </c:ser>
        <c:ser>
          <c:idx val="3"/>
          <c:order val="3"/>
          <c:tx>
            <c:strRef>
              <c:f>subsystems!$E$3:$E$5</c:f>
              <c:strCache>
                <c:ptCount val="1"/>
                <c:pt idx="0">
                  <c:v>BNL - Technical</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subsystems!$E$6:$E$11</c:f>
              <c:numCache>
                <c:formatCode>#,##0.00</c:formatCode>
                <c:ptCount val="6"/>
                <c:pt idx="0">
                  <c:v>4.704142045454545</c:v>
                </c:pt>
                <c:pt idx="1">
                  <c:v>2.145630681818182</c:v>
                </c:pt>
                <c:pt idx="2">
                  <c:v>2.40431818181818</c:v>
                </c:pt>
                <c:pt idx="3">
                  <c:v>10.79181818181818</c:v>
                </c:pt>
                <c:pt idx="4">
                  <c:v>5.468636363636364</c:v>
                </c:pt>
                <c:pt idx="5">
                  <c:v>0.113181818181818</c:v>
                </c:pt>
              </c:numCache>
            </c:numRef>
          </c:val>
        </c:ser>
        <c:ser>
          <c:idx val="4"/>
          <c:order val="4"/>
          <c:tx>
            <c:strRef>
              <c:f>subsystems!$F$3:$F$5</c:f>
              <c:strCache>
                <c:ptCount val="1"/>
                <c:pt idx="0">
                  <c:v>BNL - Professional</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subsystems!$F$6:$F$11</c:f>
              <c:numCache>
                <c:formatCode>#,##0.00</c:formatCode>
                <c:ptCount val="6"/>
                <c:pt idx="0">
                  <c:v>6.096477272727271</c:v>
                </c:pt>
                <c:pt idx="1">
                  <c:v>6.028113636363638</c:v>
                </c:pt>
                <c:pt idx="2">
                  <c:v>4.379676136363638</c:v>
                </c:pt>
                <c:pt idx="3">
                  <c:v>8.732551136363637</c:v>
                </c:pt>
                <c:pt idx="4">
                  <c:v>6.23027272727273</c:v>
                </c:pt>
                <c:pt idx="5">
                  <c:v>0.550227272727273</c:v>
                </c:pt>
              </c:numCache>
            </c:numRef>
          </c:val>
        </c:ser>
        <c:ser>
          <c:idx val="5"/>
          <c:order val="5"/>
          <c:tx>
            <c:strRef>
              <c:f>subsystems!$H$3:$H$5</c:f>
              <c:strCache>
                <c:ptCount val="1"/>
                <c:pt idx="0">
                  <c:v>Non-BNL - Scientific</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subsystems!$H$6:$H$11</c:f>
              <c:numCache>
                <c:formatCode>#,##0.00</c:formatCode>
                <c:ptCount val="6"/>
                <c:pt idx="0">
                  <c:v>2.239181818181818</c:v>
                </c:pt>
                <c:pt idx="1">
                  <c:v>1.12159090909091</c:v>
                </c:pt>
                <c:pt idx="2">
                  <c:v>1.214221590909091</c:v>
                </c:pt>
                <c:pt idx="3">
                  <c:v>3.677954545454546</c:v>
                </c:pt>
                <c:pt idx="4">
                  <c:v>0.199772727272727</c:v>
                </c:pt>
                <c:pt idx="5">
                  <c:v>0.0</c:v>
                </c:pt>
              </c:numCache>
            </c:numRef>
          </c:val>
        </c:ser>
        <c:ser>
          <c:idx val="6"/>
          <c:order val="6"/>
          <c:tx>
            <c:strRef>
              <c:f>subsystems!$I$3:$I$5</c:f>
              <c:strCache>
                <c:ptCount val="1"/>
                <c:pt idx="0">
                  <c:v>Non-BNL - Student</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subsystems!$I$6:$I$11</c:f>
              <c:numCache>
                <c:formatCode>#,##0.00</c:formatCode>
                <c:ptCount val="6"/>
                <c:pt idx="0">
                  <c:v>1.963636363636364</c:v>
                </c:pt>
                <c:pt idx="1">
                  <c:v>3.293181818181818</c:v>
                </c:pt>
                <c:pt idx="2">
                  <c:v>6.04701136363636</c:v>
                </c:pt>
                <c:pt idx="3">
                  <c:v>36.1649034090909</c:v>
                </c:pt>
                <c:pt idx="4">
                  <c:v>19.42545454545454</c:v>
                </c:pt>
                <c:pt idx="5">
                  <c:v>0.268181818181818</c:v>
                </c:pt>
              </c:numCache>
            </c:numRef>
          </c:val>
        </c:ser>
        <c:ser>
          <c:idx val="7"/>
          <c:order val="7"/>
          <c:tx>
            <c:strRef>
              <c:f>subsystems!$J$3:$J$5</c:f>
              <c:strCache>
                <c:ptCount val="1"/>
                <c:pt idx="0">
                  <c:v>Non-BNL - Technical</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subsystems!$J$6:$J$11</c:f>
              <c:numCache>
                <c:formatCode>#,##0.00</c:formatCode>
                <c:ptCount val="6"/>
                <c:pt idx="0">
                  <c:v>1.801931818181818</c:v>
                </c:pt>
                <c:pt idx="1">
                  <c:v>1.283505681818182</c:v>
                </c:pt>
                <c:pt idx="2">
                  <c:v>0.561085227272727</c:v>
                </c:pt>
                <c:pt idx="3">
                  <c:v>6.007727272727271</c:v>
                </c:pt>
                <c:pt idx="4">
                  <c:v>3.421221590909091</c:v>
                </c:pt>
                <c:pt idx="5">
                  <c:v>0.0</c:v>
                </c:pt>
              </c:numCache>
            </c:numRef>
          </c:val>
        </c:ser>
        <c:ser>
          <c:idx val="8"/>
          <c:order val="8"/>
          <c:tx>
            <c:strRef>
              <c:f>subsystems!$K$3:$K$5</c:f>
              <c:strCache>
                <c:ptCount val="1"/>
                <c:pt idx="0">
                  <c:v>Non-BNL - Professional</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subsystems!$K$6:$K$11</c:f>
              <c:numCache>
                <c:formatCode>#,##0.00</c:formatCode>
                <c:ptCount val="6"/>
                <c:pt idx="0">
                  <c:v>0.149545454545455</c:v>
                </c:pt>
                <c:pt idx="1">
                  <c:v>0.232272727272727</c:v>
                </c:pt>
                <c:pt idx="2">
                  <c:v>0.463636363636364</c:v>
                </c:pt>
                <c:pt idx="3">
                  <c:v>0.705778409090909</c:v>
                </c:pt>
                <c:pt idx="4">
                  <c:v>0.0955852272727273</c:v>
                </c:pt>
                <c:pt idx="5">
                  <c:v>0.0</c:v>
                </c:pt>
              </c:numCache>
            </c:numRef>
          </c:val>
        </c:ser>
        <c:ser>
          <c:idx val="9"/>
          <c:order val="9"/>
          <c:tx>
            <c:strRef>
              <c:f>subsystems!$L$3:$L$5</c:f>
              <c:strCache>
                <c:ptCount val="1"/>
                <c:pt idx="0">
                  <c:v>Non-BNL - Postdoc</c:v>
                </c:pt>
              </c:strCache>
            </c:strRef>
          </c:tx>
          <c:invertIfNegative val="0"/>
          <c:cat>
            <c:strRef>
              <c:f>subsystems!$A$6:$A$11</c:f>
              <c:strCache>
                <c:ptCount val="6"/>
                <c:pt idx="0">
                  <c:v>  FY 17</c:v>
                </c:pt>
                <c:pt idx="1">
                  <c:v>  FY 18</c:v>
                </c:pt>
                <c:pt idx="2">
                  <c:v> FY 19</c:v>
                </c:pt>
                <c:pt idx="3">
                  <c:v> FY 20</c:v>
                </c:pt>
                <c:pt idx="4">
                  <c:v> FY 21</c:v>
                </c:pt>
                <c:pt idx="5">
                  <c:v>  FY 22</c:v>
                </c:pt>
              </c:strCache>
            </c:strRef>
          </c:cat>
          <c:val>
            <c:numRef>
              <c:f>subsystems!$L$6:$L$11</c:f>
              <c:numCache>
                <c:formatCode>#,##0.00</c:formatCode>
                <c:ptCount val="6"/>
                <c:pt idx="0">
                  <c:v>0.0</c:v>
                </c:pt>
                <c:pt idx="1">
                  <c:v>0.0</c:v>
                </c:pt>
                <c:pt idx="2">
                  <c:v>0.818181818181818</c:v>
                </c:pt>
                <c:pt idx="3">
                  <c:v>1.456818181818182</c:v>
                </c:pt>
                <c:pt idx="4">
                  <c:v>1.611363636363636</c:v>
                </c:pt>
                <c:pt idx="5">
                  <c:v>0.0</c:v>
                </c:pt>
              </c:numCache>
            </c:numRef>
          </c:val>
        </c:ser>
        <c:dLbls>
          <c:showLegendKey val="0"/>
          <c:showVal val="0"/>
          <c:showCatName val="0"/>
          <c:showSerName val="0"/>
          <c:showPercent val="0"/>
          <c:showBubbleSize val="0"/>
        </c:dLbls>
        <c:gapWidth val="150"/>
        <c:overlap val="100"/>
        <c:axId val="2143419560"/>
        <c:axId val="2143412136"/>
      </c:barChart>
      <c:catAx>
        <c:axId val="2143419560"/>
        <c:scaling>
          <c:orientation val="minMax"/>
        </c:scaling>
        <c:delete val="0"/>
        <c:axPos val="b"/>
        <c:majorTickMark val="out"/>
        <c:minorTickMark val="none"/>
        <c:tickLblPos val="nextTo"/>
        <c:crossAx val="2143412136"/>
        <c:crosses val="autoZero"/>
        <c:auto val="1"/>
        <c:lblAlgn val="ctr"/>
        <c:lblOffset val="100"/>
        <c:noMultiLvlLbl val="0"/>
      </c:catAx>
      <c:valAx>
        <c:axId val="2143412136"/>
        <c:scaling>
          <c:orientation val="minMax"/>
        </c:scaling>
        <c:delete val="0"/>
        <c:axPos val="l"/>
        <c:majorGridlines/>
        <c:numFmt formatCode="#,##0.00" sourceLinked="1"/>
        <c:majorTickMark val="out"/>
        <c:minorTickMark val="none"/>
        <c:tickLblPos val="nextTo"/>
        <c:crossAx val="2143419560"/>
        <c:crosses val="autoZero"/>
        <c:crossBetween val="between"/>
      </c:valAx>
    </c:plotArea>
    <c:legend>
      <c:legendPos val="r"/>
      <c:layout/>
      <c:overlay val="0"/>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[wbs breakout of labor data jul 21 pm chart flip.xlsx]overall!PivotTable5</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s>
    <c:plotArea>
      <c:layout/>
      <c:barChart>
        <c:barDir val="col"/>
        <c:grouping val="stacked"/>
        <c:varyColors val="0"/>
        <c:ser>
          <c:idx val="0"/>
          <c:order val="0"/>
          <c:tx>
            <c:strRef>
              <c:f>overall!$B$3:$B$5</c:f>
              <c:strCache>
                <c:ptCount val="1"/>
                <c:pt idx="0">
                  <c:v>BNL - Administrative</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overall!$B$6:$B$11</c:f>
              <c:numCache>
                <c:formatCode>#,##0.00</c:formatCode>
                <c:ptCount val="6"/>
                <c:pt idx="0">
                  <c:v>0.397090909090909</c:v>
                </c:pt>
                <c:pt idx="1">
                  <c:v>0.586181818181818</c:v>
                </c:pt>
                <c:pt idx="2">
                  <c:v>0.588539772727273</c:v>
                </c:pt>
                <c:pt idx="3">
                  <c:v>0.590909090909091</c:v>
                </c:pt>
                <c:pt idx="4">
                  <c:v>0.569545454545455</c:v>
                </c:pt>
                <c:pt idx="5">
                  <c:v>0.0931818181818182</c:v>
                </c:pt>
              </c:numCache>
            </c:numRef>
          </c:val>
        </c:ser>
        <c:ser>
          <c:idx val="1"/>
          <c:order val="1"/>
          <c:tx>
            <c:strRef>
              <c:f>overall!$C$3:$C$5</c:f>
              <c:strCache>
                <c:ptCount val="1"/>
                <c:pt idx="0">
                  <c:v>BNL - Engineering</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overall!$C$6:$C$11</c:f>
              <c:numCache>
                <c:formatCode>#,##0.00</c:formatCode>
                <c:ptCount val="6"/>
                <c:pt idx="0">
                  <c:v>0.375909090909091</c:v>
                </c:pt>
                <c:pt idx="1">
                  <c:v>0.465</c:v>
                </c:pt>
                <c:pt idx="2">
                  <c:v>0.233863636363636</c:v>
                </c:pt>
                <c:pt idx="3">
                  <c:v>0.913590909090909</c:v>
                </c:pt>
                <c:pt idx="4">
                  <c:v>0.747318181818182</c:v>
                </c:pt>
                <c:pt idx="5">
                  <c:v>0.0</c:v>
                </c:pt>
              </c:numCache>
            </c:numRef>
          </c:val>
        </c:ser>
        <c:ser>
          <c:idx val="2"/>
          <c:order val="2"/>
          <c:tx>
            <c:strRef>
              <c:f>overall!$D$3:$D$5</c:f>
              <c:strCache>
                <c:ptCount val="1"/>
                <c:pt idx="0">
                  <c:v>BNL - Purchased Services</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overall!$D$6:$D$11</c:f>
              <c:numCache>
                <c:formatCode>#,##0.00</c:formatCode>
                <c:ptCount val="6"/>
                <c:pt idx="0">
                  <c:v>0.0454545454545455</c:v>
                </c:pt>
                <c:pt idx="1">
                  <c:v>0.217272727272727</c:v>
                </c:pt>
                <c:pt idx="2">
                  <c:v>0.259090909090909</c:v>
                </c:pt>
                <c:pt idx="3">
                  <c:v>1.040454545454546</c:v>
                </c:pt>
                <c:pt idx="4">
                  <c:v>0.370454545454545</c:v>
                </c:pt>
                <c:pt idx="5">
                  <c:v>1.472727272727273</c:v>
                </c:pt>
              </c:numCache>
            </c:numRef>
          </c:val>
        </c:ser>
        <c:ser>
          <c:idx val="3"/>
          <c:order val="3"/>
          <c:tx>
            <c:strRef>
              <c:f>overall!$E$3:$E$5</c:f>
              <c:strCache>
                <c:ptCount val="1"/>
                <c:pt idx="0">
                  <c:v>BNL - Scientific</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overall!$E$6:$E$11</c:f>
              <c:numCache>
                <c:formatCode>#,##0.00</c:formatCode>
                <c:ptCount val="6"/>
                <c:pt idx="0">
                  <c:v>3.293767045454546</c:v>
                </c:pt>
                <c:pt idx="1">
                  <c:v>4.391039772727272</c:v>
                </c:pt>
                <c:pt idx="2">
                  <c:v>3.033886363636364</c:v>
                </c:pt>
                <c:pt idx="3">
                  <c:v>4.64125</c:v>
                </c:pt>
                <c:pt idx="4">
                  <c:v>3.214545454545454</c:v>
                </c:pt>
                <c:pt idx="5">
                  <c:v>1.940454545454545</c:v>
                </c:pt>
              </c:numCache>
            </c:numRef>
          </c:val>
        </c:ser>
        <c:ser>
          <c:idx val="4"/>
          <c:order val="4"/>
          <c:tx>
            <c:strRef>
              <c:f>overall!$F$3:$F$5</c:f>
              <c:strCache>
                <c:ptCount val="1"/>
                <c:pt idx="0">
                  <c:v>BNL - Technical</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overall!$F$6:$F$11</c:f>
              <c:numCache>
                <c:formatCode>#,##0.00</c:formatCode>
                <c:ptCount val="6"/>
                <c:pt idx="0">
                  <c:v>8.351642045454544</c:v>
                </c:pt>
                <c:pt idx="1">
                  <c:v>4.591767045454548</c:v>
                </c:pt>
                <c:pt idx="2">
                  <c:v>5.27909090909091</c:v>
                </c:pt>
                <c:pt idx="3">
                  <c:v>14.70863636363636</c:v>
                </c:pt>
                <c:pt idx="4">
                  <c:v>6.927272727272728</c:v>
                </c:pt>
                <c:pt idx="5">
                  <c:v>5.575681818181818</c:v>
                </c:pt>
              </c:numCache>
            </c:numRef>
          </c:val>
        </c:ser>
        <c:ser>
          <c:idx val="5"/>
          <c:order val="5"/>
          <c:tx>
            <c:strRef>
              <c:f>overall!$G$3:$G$5</c:f>
              <c:strCache>
                <c:ptCount val="1"/>
                <c:pt idx="0">
                  <c:v>BNL - Professional</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overall!$G$6:$G$11</c:f>
              <c:numCache>
                <c:formatCode>#,##0.00</c:formatCode>
                <c:ptCount val="6"/>
                <c:pt idx="0">
                  <c:v>11.26352272727272</c:v>
                </c:pt>
                <c:pt idx="1">
                  <c:v>8.653113636363636</c:v>
                </c:pt>
                <c:pt idx="2">
                  <c:v>6.382176136363636</c:v>
                </c:pt>
                <c:pt idx="3">
                  <c:v>11.84014204545455</c:v>
                </c:pt>
                <c:pt idx="4">
                  <c:v>6.457079545454548</c:v>
                </c:pt>
                <c:pt idx="5">
                  <c:v>1.935454545454545</c:v>
                </c:pt>
              </c:numCache>
            </c:numRef>
          </c:val>
        </c:ser>
        <c:ser>
          <c:idx val="6"/>
          <c:order val="6"/>
          <c:tx>
            <c:strRef>
              <c:f>overall!$I$3:$I$5</c:f>
              <c:strCache>
                <c:ptCount val="1"/>
                <c:pt idx="0">
                  <c:v>Non-BNL - Engineering</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overall!$I$6:$I$11</c:f>
              <c:numCache>
                <c:formatCode>#,##0.00</c:formatCode>
                <c:ptCount val="6"/>
                <c:pt idx="0">
                  <c:v>0.0</c:v>
                </c:pt>
                <c:pt idx="1">
                  <c:v>0.0</c:v>
                </c:pt>
                <c:pt idx="2">
                  <c:v>0.0</c:v>
                </c:pt>
                <c:pt idx="3">
                  <c:v>0.117142045454545</c:v>
                </c:pt>
                <c:pt idx="4">
                  <c:v>0.0955852272727273</c:v>
                </c:pt>
                <c:pt idx="5">
                  <c:v>0.0</c:v>
                </c:pt>
              </c:numCache>
            </c:numRef>
          </c:val>
        </c:ser>
        <c:ser>
          <c:idx val="7"/>
          <c:order val="7"/>
          <c:tx>
            <c:strRef>
              <c:f>overall!$J$3:$J$5</c:f>
              <c:strCache>
                <c:ptCount val="1"/>
                <c:pt idx="0">
                  <c:v>Non-BNL - Scientific</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overall!$J$6:$J$11</c:f>
              <c:numCache>
                <c:formatCode>#,##0.00</c:formatCode>
                <c:ptCount val="6"/>
                <c:pt idx="0">
                  <c:v>2.31190909090909</c:v>
                </c:pt>
                <c:pt idx="1">
                  <c:v>1.130681818181818</c:v>
                </c:pt>
                <c:pt idx="2">
                  <c:v>1.214221590909091</c:v>
                </c:pt>
                <c:pt idx="3">
                  <c:v>3.677954545454546</c:v>
                </c:pt>
                <c:pt idx="4">
                  <c:v>0.199772727272727</c:v>
                </c:pt>
                <c:pt idx="5">
                  <c:v>0.0</c:v>
                </c:pt>
              </c:numCache>
            </c:numRef>
          </c:val>
        </c:ser>
        <c:ser>
          <c:idx val="8"/>
          <c:order val="8"/>
          <c:tx>
            <c:strRef>
              <c:f>overall!$K$3:$K$5</c:f>
              <c:strCache>
                <c:ptCount val="1"/>
                <c:pt idx="0">
                  <c:v>Non-BNL - Student</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overall!$K$6:$K$11</c:f>
              <c:numCache>
                <c:formatCode>#,##0.00</c:formatCode>
                <c:ptCount val="6"/>
                <c:pt idx="0">
                  <c:v>1.963636363636364</c:v>
                </c:pt>
                <c:pt idx="1">
                  <c:v>3.293181818181818</c:v>
                </c:pt>
                <c:pt idx="2">
                  <c:v>6.04701136363636</c:v>
                </c:pt>
                <c:pt idx="3">
                  <c:v>36.1649034090909</c:v>
                </c:pt>
                <c:pt idx="4">
                  <c:v>19.42545454545454</c:v>
                </c:pt>
                <c:pt idx="5">
                  <c:v>6.268181818181817</c:v>
                </c:pt>
              </c:numCache>
            </c:numRef>
          </c:val>
        </c:ser>
        <c:ser>
          <c:idx val="9"/>
          <c:order val="9"/>
          <c:tx>
            <c:strRef>
              <c:f>overall!$L$3:$L$5</c:f>
              <c:strCache>
                <c:ptCount val="1"/>
                <c:pt idx="0">
                  <c:v>Non-BNL - Technical</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overall!$L$6:$L$11</c:f>
              <c:numCache>
                <c:formatCode>#,##0.00</c:formatCode>
                <c:ptCount val="6"/>
                <c:pt idx="0">
                  <c:v>1.801931818181818</c:v>
                </c:pt>
                <c:pt idx="1">
                  <c:v>1.283505681818182</c:v>
                </c:pt>
                <c:pt idx="2">
                  <c:v>0.561085227272727</c:v>
                </c:pt>
                <c:pt idx="3">
                  <c:v>6.007727272727271</c:v>
                </c:pt>
                <c:pt idx="4">
                  <c:v>3.421221590909091</c:v>
                </c:pt>
                <c:pt idx="5">
                  <c:v>0.0</c:v>
                </c:pt>
              </c:numCache>
            </c:numRef>
          </c:val>
        </c:ser>
        <c:ser>
          <c:idx val="10"/>
          <c:order val="10"/>
          <c:tx>
            <c:strRef>
              <c:f>overall!$M$3:$M$5</c:f>
              <c:strCache>
                <c:ptCount val="1"/>
                <c:pt idx="0">
                  <c:v>Non-BNL - Professional</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overall!$M$6:$M$11</c:f>
              <c:numCache>
                <c:formatCode>#,##0.00</c:formatCode>
                <c:ptCount val="6"/>
                <c:pt idx="0">
                  <c:v>0.149545454545455</c:v>
                </c:pt>
                <c:pt idx="1">
                  <c:v>0.232272727272727</c:v>
                </c:pt>
                <c:pt idx="2">
                  <c:v>0.463636363636364</c:v>
                </c:pt>
                <c:pt idx="3">
                  <c:v>0.588636363636363</c:v>
                </c:pt>
                <c:pt idx="4">
                  <c:v>0.0</c:v>
                </c:pt>
                <c:pt idx="5">
                  <c:v>0.0</c:v>
                </c:pt>
              </c:numCache>
            </c:numRef>
          </c:val>
        </c:ser>
        <c:ser>
          <c:idx val="11"/>
          <c:order val="11"/>
          <c:tx>
            <c:strRef>
              <c:f>overall!$N$3:$N$5</c:f>
              <c:strCache>
                <c:ptCount val="1"/>
                <c:pt idx="0">
                  <c:v>Non-BNL - Postdoc</c:v>
                </c:pt>
              </c:strCache>
            </c:strRef>
          </c:tx>
          <c:invertIfNegative val="0"/>
          <c:cat>
            <c:strRef>
              <c:f>overall!$A$6:$A$11</c:f>
              <c:strCache>
                <c:ptCount val="6"/>
                <c:pt idx="0">
                  <c:v>  FY 17</c:v>
                </c:pt>
                <c:pt idx="1">
                  <c:v>  FY 18</c:v>
                </c:pt>
                <c:pt idx="2">
                  <c:v> FY 19</c:v>
                </c:pt>
                <c:pt idx="3">
                  <c:v> FY 20</c:v>
                </c:pt>
                <c:pt idx="4">
                  <c:v> FY 21</c:v>
                </c:pt>
                <c:pt idx="5">
                  <c:v>  FY 22</c:v>
                </c:pt>
              </c:strCache>
            </c:strRef>
          </c:cat>
          <c:val>
            <c:numRef>
              <c:f>overall!$N$6:$N$11</c:f>
              <c:numCache>
                <c:formatCode>#,##0.00</c:formatCode>
                <c:ptCount val="6"/>
                <c:pt idx="0">
                  <c:v>0.0</c:v>
                </c:pt>
                <c:pt idx="1">
                  <c:v>0.0</c:v>
                </c:pt>
                <c:pt idx="2">
                  <c:v>0.818181818181818</c:v>
                </c:pt>
                <c:pt idx="3">
                  <c:v>1.456818181818182</c:v>
                </c:pt>
                <c:pt idx="4">
                  <c:v>1.611363636363636</c:v>
                </c:pt>
                <c:pt idx="5">
                  <c:v>0.0</c:v>
                </c:pt>
              </c:numCache>
            </c:numRef>
          </c:val>
        </c:ser>
        <c:dLbls>
          <c:showLegendKey val="0"/>
          <c:showVal val="0"/>
          <c:showCatName val="0"/>
          <c:showSerName val="0"/>
          <c:showPercent val="0"/>
          <c:showBubbleSize val="0"/>
        </c:dLbls>
        <c:gapWidth val="150"/>
        <c:overlap val="100"/>
        <c:axId val="2142429720"/>
        <c:axId val="2143205528"/>
      </c:barChart>
      <c:catAx>
        <c:axId val="2142429720"/>
        <c:scaling>
          <c:orientation val="minMax"/>
        </c:scaling>
        <c:delete val="0"/>
        <c:axPos val="b"/>
        <c:majorTickMark val="out"/>
        <c:minorTickMark val="none"/>
        <c:tickLblPos val="nextTo"/>
        <c:crossAx val="2143205528"/>
        <c:crosses val="autoZero"/>
        <c:auto val="1"/>
        <c:lblAlgn val="ctr"/>
        <c:lblOffset val="100"/>
        <c:noMultiLvlLbl val="0"/>
      </c:catAx>
      <c:valAx>
        <c:axId val="2143205528"/>
        <c:scaling>
          <c:orientation val="minMax"/>
        </c:scaling>
        <c:delete val="0"/>
        <c:axPos val="l"/>
        <c:majorGridlines/>
        <c:numFmt formatCode="#,##0.00" sourceLinked="1"/>
        <c:majorTickMark val="out"/>
        <c:minorTickMark val="none"/>
        <c:tickLblPos val="nextTo"/>
        <c:crossAx val="2142429720"/>
        <c:crosses val="autoZero"/>
        <c:crossBetween val="between"/>
      </c:valAx>
    </c:plotArea>
    <c:legend>
      <c:legendPos val="r"/>
      <c:layout/>
      <c:overlay val="0"/>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sPHENIX - </a:t>
            </a:r>
            <a:r>
              <a:rPr lang="en-US" sz="2000" dirty="0"/>
              <a:t>Major Item of Equipment (MIE)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Sheet1!$C$12</c:f>
              <c:strCache>
                <c:ptCount val="1"/>
                <c:pt idx="0">
                  <c:v>sPHENIX MIE</c:v>
                </c:pt>
              </c:strCache>
            </c:strRef>
          </c:tx>
          <c:cat>
            <c:strRef>
              <c:f>Sheet1!$D$11:$E$11</c:f>
              <c:strCache>
                <c:ptCount val="2"/>
                <c:pt idx="0">
                  <c:v>Labor</c:v>
                </c:pt>
                <c:pt idx="1">
                  <c:v>Non-Labor</c:v>
                </c:pt>
              </c:strCache>
            </c:strRef>
          </c:cat>
          <c:val>
            <c:numRef>
              <c:f>Sheet1!$D$12:$E$12</c:f>
              <c:numCache>
                <c:formatCode>#,##0</c:formatCode>
                <c:ptCount val="2"/>
                <c:pt idx="0">
                  <c:v>1.765E6</c:v>
                </c:pt>
                <c:pt idx="1">
                  <c:v>2.2610798E7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smtClean="0"/>
              <a:t>Infrastructure &amp; Facility </a:t>
            </a:r>
            <a:r>
              <a:rPr lang="en-US" sz="2000" dirty="0"/>
              <a:t>Upgrade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Sheet1!$C$19</c:f>
              <c:strCache>
                <c:ptCount val="1"/>
                <c:pt idx="0">
                  <c:v>Facility Upgrade</c:v>
                </c:pt>
              </c:strCache>
            </c:strRef>
          </c:tx>
          <c:explosion val="1"/>
          <c:dPt>
            <c:idx val="0"/>
            <c:bubble3D val="0"/>
            <c:explosion val="0"/>
          </c:dPt>
          <c:dPt>
            <c:idx val="1"/>
            <c:bubble3D val="0"/>
            <c:explosion val="0"/>
          </c:dPt>
          <c:cat>
            <c:strRef>
              <c:f>Sheet1!$D$18:$E$18</c:f>
              <c:strCache>
                <c:ptCount val="2"/>
                <c:pt idx="0">
                  <c:v>Labor</c:v>
                </c:pt>
                <c:pt idx="1">
                  <c:v>Non-Labor</c:v>
                </c:pt>
              </c:strCache>
            </c:strRef>
          </c:cat>
          <c:val>
            <c:numRef>
              <c:f>Sheet1!$D$19:$E$19</c:f>
              <c:numCache>
                <c:formatCode>#,##0</c:formatCode>
                <c:ptCount val="2"/>
                <c:pt idx="0">
                  <c:v>6.988596E6</c:v>
                </c:pt>
                <c:pt idx="1">
                  <c:v>4.081E6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smtClean="0"/>
              <a:t>Upgrade</a:t>
            </a:r>
            <a:r>
              <a:rPr lang="en-US" sz="2000" baseline="0" dirty="0" smtClean="0"/>
              <a:t> </a:t>
            </a:r>
            <a:r>
              <a:rPr lang="en-US" sz="2000" dirty="0"/>
              <a:t>Support</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66666666666667"/>
          <c:y val="0.249851424821897"/>
          <c:w val="0.728272334013804"/>
          <c:h val="0.684672384701912"/>
        </c:manualLayout>
      </c:layout>
      <c:pie3DChart>
        <c:varyColors val="1"/>
        <c:ser>
          <c:idx val="0"/>
          <c:order val="0"/>
          <c:tx>
            <c:strRef>
              <c:f>Sheet1!$C$15</c:f>
              <c:strCache>
                <c:ptCount val="1"/>
                <c:pt idx="0">
                  <c:v>Technical Support</c:v>
                </c:pt>
              </c:strCache>
            </c:strRef>
          </c:tx>
          <c:explosion val="22"/>
          <c:dPt>
            <c:idx val="1"/>
            <c:bubble3D val="0"/>
            <c:explosion val="4"/>
          </c:dPt>
          <c:cat>
            <c:strRef>
              <c:f>Sheet1!$D$14:$E$14</c:f>
              <c:strCache>
                <c:ptCount val="2"/>
                <c:pt idx="0">
                  <c:v>Labor</c:v>
                </c:pt>
                <c:pt idx="1">
                  <c:v>Non-Labor</c:v>
                </c:pt>
              </c:strCache>
            </c:strRef>
          </c:cat>
          <c:val>
            <c:numRef>
              <c:f>Sheet1!$D$15:$E$15</c:f>
              <c:numCache>
                <c:formatCode>_("$"* #,##0_);_("$"* \(#,##0\);_("$"* "-"_);_(@_)</c:formatCode>
                <c:ptCount val="2"/>
                <c:pt idx="0">
                  <c:v>1.1177388E7</c:v>
                </c:pt>
                <c:pt idx="1">
                  <c:v>0.0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0.32063</cdr:x>
      <cdr:y>0.57143</cdr:y>
    </cdr:from>
    <cdr:to>
      <cdr:x>0.54695</cdr:x>
      <cdr:y>1</cdr:y>
    </cdr:to>
    <cdr:sp macro="" textlink="">
      <cdr:nvSpPr>
        <cdr:cNvPr id="2" name="TextBox 1"/>
        <cdr:cNvSpPr txBox="1"/>
      </cdr:nvSpPr>
      <cdr:spPr>
        <a:xfrm xmlns:a="http://schemas.openxmlformats.org/drawingml/2006/main">
          <a:off x="1295400" y="1371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92.8%</a:t>
          </a:r>
          <a:endParaRPr lang="en-US" sz="1100" dirty="0"/>
        </a:p>
      </cdr:txBody>
    </cdr:sp>
  </cdr:relSizeAnchor>
  <cdr:relSizeAnchor xmlns:cdr="http://schemas.openxmlformats.org/drawingml/2006/chartDrawing">
    <cdr:from>
      <cdr:x>0.37721</cdr:x>
      <cdr:y>0.39286</cdr:y>
    </cdr:from>
    <cdr:to>
      <cdr:x>0.60354</cdr:x>
      <cdr:y>0.60714</cdr:y>
    </cdr:to>
    <cdr:sp macro="" textlink="">
      <cdr:nvSpPr>
        <cdr:cNvPr id="3" name="TextBox 2"/>
        <cdr:cNvSpPr txBox="1"/>
      </cdr:nvSpPr>
      <cdr:spPr>
        <a:xfrm xmlns:a="http://schemas.openxmlformats.org/drawingml/2006/main">
          <a:off x="1524000" y="8382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7.2%</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0.47421</cdr:x>
      <cdr:y>0.48958</cdr:y>
    </cdr:from>
    <cdr:to>
      <cdr:x>0.66468</cdr:x>
      <cdr:y>0.82292</cdr:y>
    </cdr:to>
    <cdr:sp macro="" textlink="">
      <cdr:nvSpPr>
        <cdr:cNvPr id="2" name="TextBox 1"/>
        <cdr:cNvSpPr txBox="1"/>
      </cdr:nvSpPr>
      <cdr:spPr>
        <a:xfrm xmlns:a="http://schemas.openxmlformats.org/drawingml/2006/main">
          <a:off x="2276475" y="1343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0.20738</cdr:x>
      <cdr:y>0.4</cdr:y>
    </cdr:from>
    <cdr:to>
      <cdr:x>0.37706</cdr:x>
      <cdr:y>0.56</cdr:y>
    </cdr:to>
    <cdr:sp macro="" textlink="">
      <cdr:nvSpPr>
        <cdr:cNvPr id="3" name="TextBox 2"/>
        <cdr:cNvSpPr txBox="1"/>
      </cdr:nvSpPr>
      <cdr:spPr>
        <a:xfrm xmlns:a="http://schemas.openxmlformats.org/drawingml/2006/main">
          <a:off x="838200" y="762000"/>
          <a:ext cx="685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36.9</a:t>
          </a:r>
          <a:r>
            <a:rPr lang="en-US" sz="1100" dirty="0" smtClean="0"/>
            <a:t>%</a:t>
          </a:r>
          <a:endParaRPr lang="en-US" sz="1100" dirty="0"/>
        </a:p>
      </cdr:txBody>
    </cdr:sp>
  </cdr:relSizeAnchor>
  <cdr:relSizeAnchor xmlns:cdr="http://schemas.openxmlformats.org/drawingml/2006/chartDrawing">
    <cdr:from>
      <cdr:x>0.45247</cdr:x>
      <cdr:y>0.52</cdr:y>
    </cdr:from>
    <cdr:to>
      <cdr:x>0.67871</cdr:x>
      <cdr:y>1</cdr:y>
    </cdr:to>
    <cdr:sp macro="" textlink="">
      <cdr:nvSpPr>
        <cdr:cNvPr id="4" name="TextBox 3"/>
        <cdr:cNvSpPr txBox="1"/>
      </cdr:nvSpPr>
      <cdr:spPr>
        <a:xfrm xmlns:a="http://schemas.openxmlformats.org/drawingml/2006/main">
          <a:off x="1828800" y="1219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63.1%</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cdr:x>
      <cdr:y>0.53571</cdr:y>
    </cdr:from>
    <cdr:to>
      <cdr:x>0.72222</cdr:x>
      <cdr:y>0.96429</cdr:y>
    </cdr:to>
    <cdr:sp macro="" textlink="">
      <cdr:nvSpPr>
        <cdr:cNvPr id="2" name="TextBox 1"/>
        <cdr:cNvSpPr txBox="1"/>
      </cdr:nvSpPr>
      <cdr:spPr>
        <a:xfrm xmlns:a="http://schemas.openxmlformats.org/drawingml/2006/main">
          <a:off x="2057400" y="1143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100%</a:t>
          </a:r>
          <a:endParaRPr lang="en-US" sz="1100" dirty="0"/>
        </a:p>
      </cdr:txBody>
    </cdr:sp>
  </cdr:relSizeAnchor>
  <cdr:relSizeAnchor xmlns:cdr="http://schemas.openxmlformats.org/drawingml/2006/chartDrawing">
    <cdr:from>
      <cdr:x>0.03704</cdr:x>
      <cdr:y>0.82143</cdr:y>
    </cdr:from>
    <cdr:to>
      <cdr:x>0.25926</cdr:x>
      <cdr:y>1</cdr:y>
    </cdr:to>
    <cdr:sp macro="" textlink="">
      <cdr:nvSpPr>
        <cdr:cNvPr id="3" name="TextBox 2"/>
        <cdr:cNvSpPr txBox="1"/>
      </cdr:nvSpPr>
      <cdr:spPr>
        <a:xfrm xmlns:a="http://schemas.openxmlformats.org/drawingml/2006/main">
          <a:off x="152400" y="17526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0.01852</cdr:x>
      <cdr:y>0.85714</cdr:y>
    </cdr:from>
    <cdr:to>
      <cdr:x>0.41071</cdr:x>
      <cdr:y>1</cdr:y>
    </cdr:to>
    <cdr:sp macro="" textlink="">
      <cdr:nvSpPr>
        <cdr:cNvPr id="4" name="TextBox 3"/>
        <cdr:cNvSpPr txBox="1"/>
      </cdr:nvSpPr>
      <cdr:spPr>
        <a:xfrm xmlns:a="http://schemas.openxmlformats.org/drawingml/2006/main">
          <a:off x="79029" y="1894108"/>
          <a:ext cx="1673571" cy="3156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t>19.2 AY K$ w/Contingency</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7/31/17</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7/31/17</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55283" indent="-290493" eaLnBrk="0" hangingPunct="0">
              <a:defRPr>
                <a:solidFill>
                  <a:schemeClr val="tx1"/>
                </a:solidFill>
                <a:latin typeface="Arial" charset="0"/>
                <a:ea typeface="Arial" charset="0"/>
                <a:cs typeface="Arial" charset="0"/>
              </a:defRPr>
            </a:lvl2pPr>
            <a:lvl3pPr marL="1161974" indent="-232395" eaLnBrk="0" hangingPunct="0">
              <a:defRPr>
                <a:solidFill>
                  <a:schemeClr val="tx1"/>
                </a:solidFill>
                <a:latin typeface="Arial" charset="0"/>
                <a:ea typeface="Arial" charset="0"/>
                <a:cs typeface="Arial" charset="0"/>
              </a:defRPr>
            </a:lvl3pPr>
            <a:lvl4pPr marL="1626763" indent="-232395" eaLnBrk="0" hangingPunct="0">
              <a:defRPr>
                <a:solidFill>
                  <a:schemeClr val="tx1"/>
                </a:solidFill>
                <a:latin typeface="Arial" charset="0"/>
                <a:ea typeface="Arial" charset="0"/>
                <a:cs typeface="Arial" charset="0"/>
              </a:defRPr>
            </a:lvl4pPr>
            <a:lvl5pPr marL="2091553" indent="-232395" eaLnBrk="0" hangingPunct="0">
              <a:defRPr>
                <a:solidFill>
                  <a:schemeClr val="tx1"/>
                </a:solidFill>
                <a:latin typeface="Arial" charset="0"/>
                <a:ea typeface="Arial" charset="0"/>
                <a:cs typeface="Arial" charset="0"/>
              </a:defRPr>
            </a:lvl5pPr>
            <a:lvl6pPr marL="2556342" indent="-232395" eaLnBrk="0" fontAlgn="base" hangingPunct="0">
              <a:spcBef>
                <a:spcPct val="0"/>
              </a:spcBef>
              <a:spcAft>
                <a:spcPct val="0"/>
              </a:spcAft>
              <a:defRPr>
                <a:solidFill>
                  <a:schemeClr val="tx1"/>
                </a:solidFill>
                <a:latin typeface="Arial" charset="0"/>
                <a:ea typeface="Arial" charset="0"/>
                <a:cs typeface="Arial" charset="0"/>
              </a:defRPr>
            </a:lvl6pPr>
            <a:lvl7pPr marL="3021132" indent="-232395" eaLnBrk="0" fontAlgn="base" hangingPunct="0">
              <a:spcBef>
                <a:spcPct val="0"/>
              </a:spcBef>
              <a:spcAft>
                <a:spcPct val="0"/>
              </a:spcAft>
              <a:defRPr>
                <a:solidFill>
                  <a:schemeClr val="tx1"/>
                </a:solidFill>
                <a:latin typeface="Arial" charset="0"/>
                <a:ea typeface="Arial" charset="0"/>
                <a:cs typeface="Arial" charset="0"/>
              </a:defRPr>
            </a:lvl7pPr>
            <a:lvl8pPr marL="3485921" indent="-232395" eaLnBrk="0" fontAlgn="base" hangingPunct="0">
              <a:spcBef>
                <a:spcPct val="0"/>
              </a:spcBef>
              <a:spcAft>
                <a:spcPct val="0"/>
              </a:spcAft>
              <a:defRPr>
                <a:solidFill>
                  <a:schemeClr val="tx1"/>
                </a:solidFill>
                <a:latin typeface="Arial" charset="0"/>
                <a:ea typeface="Arial" charset="0"/>
                <a:cs typeface="Arial" charset="0"/>
              </a:defRPr>
            </a:lvl8pPr>
            <a:lvl9pPr marL="3950711" indent="-23239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8A3944-9F7E-3843-B033-BCA19133F738}" type="slidenum">
              <a:rPr lang="en-US"/>
              <a:pPr eaLnBrk="1" hangingPunct="1"/>
              <a:t>2</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32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A5062CD-7E80-45FF-9BC5-EA8CF499B806}" type="slidenum">
              <a:rPr lang="en-US" altLang="en-US" sz="1200"/>
              <a:pPr eaLnBrk="1" hangingPunct="1"/>
              <a:t>34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D5051-4471-412D-8D9D-31E396387DC3}" type="slidenum">
              <a:rPr lang="en-US" smtClean="0"/>
              <a:t>5</a:t>
            </a:fld>
            <a:endParaRPr lang="en-US"/>
          </a:p>
        </p:txBody>
      </p:sp>
    </p:spTree>
    <p:extLst>
      <p:ext uri="{BB962C8B-B14F-4D97-AF65-F5344CB8AC3E}">
        <p14:creationId xmlns:p14="http://schemas.microsoft.com/office/powerpoint/2010/main" val="67306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14</a:t>
            </a:fld>
            <a:endParaRPr lang="en-US" altLang="en-US"/>
          </a:p>
        </p:txBody>
      </p:sp>
    </p:spTree>
    <p:extLst>
      <p:ext uri="{BB962C8B-B14F-4D97-AF65-F5344CB8AC3E}">
        <p14:creationId xmlns:p14="http://schemas.microsoft.com/office/powerpoint/2010/main" val="136739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86800" cy="1470025"/>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38"/>
            <a:ext cx="1981200" cy="5668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4238"/>
            <a:ext cx="57912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4" name="Footer Placeholder 4"/>
          <p:cNvSpPr>
            <a:spLocks noGrp="1"/>
          </p:cNvSpPr>
          <p:nvPr>
            <p:ph type="ftr" sz="quarter" idx="11"/>
          </p:nvPr>
        </p:nvSpPr>
        <p:spPr>
          <a:xfrm>
            <a:off x="3200400" y="6569075"/>
            <a:ext cx="2895600" cy="288925"/>
          </a:xfrm>
        </p:spPr>
        <p:txBody>
          <a:bodyPr/>
          <a:lstStyle>
            <a:lvl1pPr>
              <a:defRPr/>
            </a:lvl1pPr>
          </a:lstStyle>
          <a:p>
            <a:pPr>
              <a:defRPr/>
            </a:pPr>
            <a:r>
              <a:rPr lang="en-US" smtClean="0"/>
              <a:t>sPHENIX Director's Review </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 </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Aug 2-4, 2017</a:t>
            </a:r>
            <a:endParaRPr lang="en-US" altLang="en-US" dirty="0"/>
          </a:p>
        </p:txBody>
      </p:sp>
      <p:sp>
        <p:nvSpPr>
          <p:cNvPr id="5" name="Footer Placeholder 4"/>
          <p:cNvSpPr>
            <a:spLocks noGrp="1"/>
          </p:cNvSpPr>
          <p:nvPr>
            <p:ph type="ftr" sz="quarter" idx="3"/>
          </p:nvPr>
        </p:nvSpPr>
        <p:spPr>
          <a:xfrm>
            <a:off x="3171031" y="6553200"/>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 </a:t>
            </a:r>
            <a:endParaRPr lang="en-US" dirty="0"/>
          </a:p>
        </p:txBody>
      </p:sp>
      <p:sp>
        <p:nvSpPr>
          <p:cNvPr id="6" name="Slide Number Placeholder 5"/>
          <p:cNvSpPr>
            <a:spLocks noGrp="1"/>
          </p:cNvSpPr>
          <p:nvPr>
            <p:ph type="sldNum" sz="quarter" idx="4"/>
          </p:nvPr>
        </p:nvSpPr>
        <p:spPr>
          <a:xfrm>
            <a:off x="8609806" y="6492875"/>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8" descr="sPHENI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66088" y="100013"/>
            <a:ext cx="10874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5.xml"/><Relationship Id="rId2"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304800" y="762000"/>
            <a:ext cx="8610600" cy="1447800"/>
          </a:xfrm>
          <a:solidFill>
            <a:srgbClr val="0099FF"/>
          </a:solidFill>
        </p:spPr>
        <p:txBody>
          <a:bodyPr/>
          <a:lstStyle/>
          <a:p>
            <a:pPr algn="ctr"/>
            <a:r>
              <a:rPr lang="en-US" altLang="en-US" dirty="0" smtClean="0">
                <a:solidFill>
                  <a:schemeClr val="bg1"/>
                </a:solidFill>
              </a:rPr>
              <a:t>sPHENIX </a:t>
            </a:r>
            <a:r>
              <a:rPr lang="en-US" altLang="en-US" dirty="0" smtClean="0"/>
              <a:t>Director’s</a:t>
            </a:r>
            <a:r>
              <a:rPr lang="en-US" altLang="en-US" dirty="0" smtClean="0">
                <a:solidFill>
                  <a:schemeClr val="bg1"/>
                </a:solidFill>
              </a:rPr>
              <a:t> </a:t>
            </a:r>
            <a:r>
              <a:rPr lang="en-US" altLang="en-US" dirty="0" smtClean="0">
                <a:solidFill>
                  <a:schemeClr val="bg1"/>
                </a:solidFill>
              </a:rPr>
              <a:t>Review</a:t>
            </a:r>
            <a:br>
              <a:rPr lang="en-US" altLang="en-US" dirty="0" smtClean="0">
                <a:solidFill>
                  <a:schemeClr val="bg1"/>
                </a:solidFill>
              </a:rPr>
            </a:br>
            <a:r>
              <a:rPr lang="en-US" altLang="en-US" dirty="0" smtClean="0"/>
              <a:t>Project Overview</a:t>
            </a:r>
            <a:r>
              <a:rPr lang="en-US" altLang="en-US" dirty="0" smtClean="0"/>
              <a:t> </a:t>
            </a:r>
            <a:endParaRPr lang="en-US" altLang="en-US" dirty="0" smtClean="0">
              <a:solidFill>
                <a:schemeClr val="bg1"/>
              </a:solidFill>
            </a:endParaRPr>
          </a:p>
        </p:txBody>
      </p:sp>
      <p:sp>
        <p:nvSpPr>
          <p:cNvPr id="15362" name="Subtitle 3"/>
          <p:cNvSpPr>
            <a:spLocks noGrp="1"/>
          </p:cNvSpPr>
          <p:nvPr>
            <p:ph type="subTitle" idx="1"/>
          </p:nvPr>
        </p:nvSpPr>
        <p:spPr/>
        <p:txBody>
          <a:bodyPr/>
          <a:lstStyle/>
          <a:p>
            <a:r>
              <a:rPr lang="en-US" altLang="en-US" sz="4000" dirty="0" smtClean="0">
                <a:solidFill>
                  <a:srgbClr val="0099FF"/>
                </a:solidFill>
              </a:rPr>
              <a:t>Edward O’Brien</a:t>
            </a:r>
          </a:p>
          <a:p>
            <a:r>
              <a:rPr lang="en-US" altLang="en-US" sz="4000" dirty="0" smtClean="0">
                <a:solidFill>
                  <a:srgbClr val="0099FF"/>
                </a:solidFill>
              </a:rPr>
              <a:t>August </a:t>
            </a:r>
            <a:r>
              <a:rPr lang="en-US" altLang="en-US" sz="4000" dirty="0" smtClean="0">
                <a:solidFill>
                  <a:srgbClr val="0099FF"/>
                </a:solidFill>
              </a:rPr>
              <a:t>2-4, 2017</a:t>
            </a:r>
          </a:p>
          <a:p>
            <a:r>
              <a:rPr lang="en-US" altLang="en-US" sz="4000" dirty="0" smtClean="0">
                <a:solidFill>
                  <a:srgbClr val="00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7715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4"/>
            <a:ext cx="9144000" cy="817044"/>
          </a:xfrm>
          <a:noFill/>
        </p:spPr>
        <p:txBody>
          <a:bodyPr>
            <a:normAutofit/>
          </a:bodyPr>
          <a:lstStyle/>
          <a:p>
            <a:r>
              <a:rPr lang="en-US" dirty="0" smtClean="0">
                <a:solidFill>
                  <a:srgbClr val="000000"/>
                </a:solidFill>
              </a:rPr>
              <a:t>L2 and CAM </a:t>
            </a:r>
            <a:r>
              <a:rPr lang="en-US" dirty="0" smtClean="0">
                <a:solidFill>
                  <a:srgbClr val="000000"/>
                </a:solidFill>
              </a:rPr>
              <a:t>Structure of MIE</a:t>
            </a:r>
            <a:endParaRPr lang="en-US" dirty="0">
              <a:solidFill>
                <a:srgbClr val="000000"/>
              </a:solidFill>
            </a:endParaRPr>
          </a:p>
        </p:txBody>
      </p:sp>
      <p:sp>
        <p:nvSpPr>
          <p:cNvPr id="3" name="Date Placeholder 2"/>
          <p:cNvSpPr>
            <a:spLocks noGrp="1"/>
          </p:cNvSpPr>
          <p:nvPr>
            <p:ph type="dt" sz="half" idx="10"/>
          </p:nvPr>
        </p:nvSpPr>
        <p:spPr/>
        <p:txBody>
          <a:bodyPr/>
          <a:lstStyle/>
          <a:p>
            <a:r>
              <a:rPr lang="en-US" smtClean="0"/>
              <a:t>Aug 2-4, 2017</a:t>
            </a:r>
            <a:endParaRPr lang="en-US"/>
          </a:p>
        </p:txBody>
      </p:sp>
      <p:sp>
        <p:nvSpPr>
          <p:cNvPr id="5" name="Slide Number Placeholder 4"/>
          <p:cNvSpPr>
            <a:spLocks noGrp="1"/>
          </p:cNvSpPr>
          <p:nvPr>
            <p:ph type="sldNum" sz="quarter" idx="12"/>
          </p:nvPr>
        </p:nvSpPr>
        <p:spPr/>
        <p:txBody>
          <a:bodyPr/>
          <a:lstStyle/>
          <a:p>
            <a:fld id="{03373FCA-49B2-5F4E-82E4-6A3A4BFCA892}" type="slidenum">
              <a:rPr lang="en-US" smtClean="0"/>
              <a:t>10</a:t>
            </a:fld>
            <a:endParaRPr lang="en-US"/>
          </a:p>
        </p:txBody>
      </p:sp>
      <p:grpSp>
        <p:nvGrpSpPr>
          <p:cNvPr id="6" name="Group 5"/>
          <p:cNvGrpSpPr/>
          <p:nvPr/>
        </p:nvGrpSpPr>
        <p:grpSpPr>
          <a:xfrm>
            <a:off x="190499" y="924373"/>
            <a:ext cx="8802856" cy="4699382"/>
            <a:chOff x="190499" y="124407"/>
            <a:chExt cx="8953500" cy="4800873"/>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35" t="18991" r="6107" b="5454"/>
            <a:stretch/>
          </p:blipFill>
          <p:spPr bwMode="auto">
            <a:xfrm>
              <a:off x="190499" y="124407"/>
              <a:ext cx="8953500" cy="480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835589" y="3401010"/>
              <a:ext cx="1108010" cy="272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L2 Managers</a:t>
              </a:r>
              <a:endParaRPr lang="en-US" sz="1200" b="1" dirty="0"/>
            </a:p>
          </p:txBody>
        </p:sp>
        <p:sp>
          <p:nvSpPr>
            <p:cNvPr id="9" name="Rectangle 8"/>
            <p:cNvSpPr/>
            <p:nvPr/>
          </p:nvSpPr>
          <p:spPr>
            <a:xfrm>
              <a:off x="4835587" y="3866763"/>
              <a:ext cx="1108011" cy="2480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CAMs</a:t>
              </a:r>
              <a:endParaRPr lang="en-US" sz="1200" b="1" dirty="0">
                <a:solidFill>
                  <a:schemeClr val="tx1"/>
                </a:solidFill>
              </a:endParaRPr>
            </a:p>
          </p:txBody>
        </p:sp>
        <p:sp>
          <p:nvSpPr>
            <p:cNvPr id="10" name="TextBox 9"/>
            <p:cNvSpPr txBox="1"/>
            <p:nvPr/>
          </p:nvSpPr>
          <p:spPr>
            <a:xfrm>
              <a:off x="4119535" y="3368000"/>
              <a:ext cx="547714" cy="338554"/>
            </a:xfrm>
            <a:prstGeom prst="rect">
              <a:avLst/>
            </a:prstGeom>
            <a:noFill/>
          </p:spPr>
          <p:txBody>
            <a:bodyPr wrap="none" rtlCol="0">
              <a:spAutoFit/>
            </a:bodyPr>
            <a:lstStyle/>
            <a:p>
              <a:r>
                <a:rPr lang="en-US" sz="1600" b="1" dirty="0" smtClean="0"/>
                <a:t>Key:</a:t>
              </a:r>
              <a:endParaRPr lang="en-US" sz="1600" b="1" dirty="0"/>
            </a:p>
          </p:txBody>
        </p:sp>
        <p:sp>
          <p:nvSpPr>
            <p:cNvPr id="11" name="Rectangle 10"/>
            <p:cNvSpPr/>
            <p:nvPr/>
          </p:nvSpPr>
          <p:spPr>
            <a:xfrm>
              <a:off x="4076698" y="3324809"/>
              <a:ext cx="2019301" cy="942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11"/>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24078007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617250"/>
          </a:xfrm>
          <a:noFill/>
        </p:spPr>
        <p:txBody>
          <a:bodyPr>
            <a:noAutofit/>
          </a:bodyPr>
          <a:lstStyle/>
          <a:p>
            <a:r>
              <a:rPr lang="en-US" sz="3600" dirty="0" smtClean="0">
                <a:solidFill>
                  <a:srgbClr val="000000"/>
                </a:solidFill>
              </a:rPr>
              <a:t>L2 Managers </a:t>
            </a:r>
            <a:r>
              <a:rPr lang="en-US" sz="3600" dirty="0">
                <a:solidFill>
                  <a:srgbClr val="000000"/>
                </a:solidFill>
              </a:rPr>
              <a:t>&amp;</a:t>
            </a:r>
            <a:r>
              <a:rPr lang="en-US" sz="3600" dirty="0" smtClean="0">
                <a:solidFill>
                  <a:srgbClr val="000000"/>
                </a:solidFill>
              </a:rPr>
              <a:t> Control Account Managers</a:t>
            </a:r>
            <a:endParaRPr lang="en-US" sz="3600" dirty="0">
              <a:solidFill>
                <a:srgbClr val="000000"/>
              </a:solidFill>
            </a:endParaRPr>
          </a:p>
        </p:txBody>
      </p:sp>
      <p:sp>
        <p:nvSpPr>
          <p:cNvPr id="5" name="Content Placeholder 4"/>
          <p:cNvSpPr>
            <a:spLocks noGrp="1"/>
          </p:cNvSpPr>
          <p:nvPr>
            <p:ph sz="half" idx="1"/>
          </p:nvPr>
        </p:nvSpPr>
        <p:spPr>
          <a:xfrm>
            <a:off x="146128" y="3505200"/>
            <a:ext cx="4273472" cy="3200399"/>
          </a:xfrm>
          <a:ln w="28575" cmpd="sng">
            <a:solidFill>
              <a:srgbClr val="0080FF"/>
            </a:solidFill>
          </a:ln>
        </p:spPr>
        <p:txBody>
          <a:bodyPr>
            <a:normAutofit fontScale="92500"/>
          </a:bodyPr>
          <a:lstStyle/>
          <a:p>
            <a:pPr marL="0" indent="0">
              <a:buNone/>
            </a:pPr>
            <a:r>
              <a:rPr lang="en-US" sz="2000" b="1" dirty="0" smtClean="0">
                <a:solidFill>
                  <a:srgbClr val="0080FF"/>
                </a:solidFill>
              </a:rPr>
              <a:t>Control Account Managers</a:t>
            </a:r>
          </a:p>
          <a:p>
            <a:pPr marL="0" indent="0">
              <a:buNone/>
            </a:pPr>
            <a:r>
              <a:rPr lang="en-US" sz="1800" dirty="0" smtClean="0"/>
              <a:t>Project </a:t>
            </a:r>
            <a:r>
              <a:rPr lang="en-US" sz="1800" dirty="0" err="1" smtClean="0"/>
              <a:t>Managmt</a:t>
            </a:r>
            <a:r>
              <a:rPr lang="en-US" sz="1800" dirty="0" smtClean="0"/>
              <a:t> 	Irina </a:t>
            </a:r>
            <a:r>
              <a:rPr lang="en-US" sz="1800" dirty="0" err="1" smtClean="0"/>
              <a:t>Sourikova</a:t>
            </a:r>
            <a:r>
              <a:rPr lang="en-US" sz="1800" dirty="0" smtClean="0"/>
              <a:t> (BNL)</a:t>
            </a:r>
          </a:p>
          <a:p>
            <a:pPr marL="0" indent="0">
              <a:buNone/>
            </a:pPr>
            <a:r>
              <a:rPr lang="en-US" sz="1800" dirty="0" smtClean="0"/>
              <a:t>TPC Detector   	Klaus </a:t>
            </a:r>
            <a:r>
              <a:rPr lang="en-US" sz="1800" dirty="0" err="1" smtClean="0"/>
              <a:t>Dehmelt</a:t>
            </a:r>
            <a:r>
              <a:rPr lang="en-US" sz="1800" dirty="0" smtClean="0"/>
              <a:t> (SBU)</a:t>
            </a:r>
          </a:p>
          <a:p>
            <a:pPr marL="0" indent="0">
              <a:buNone/>
            </a:pPr>
            <a:r>
              <a:rPr lang="en-US" sz="1800" dirty="0" smtClean="0"/>
              <a:t>GEM r1	   	Sasha </a:t>
            </a:r>
            <a:r>
              <a:rPr lang="en-US" sz="1800" dirty="0" err="1" smtClean="0"/>
              <a:t>Milov</a:t>
            </a:r>
            <a:r>
              <a:rPr lang="en-US" sz="1800" dirty="0" smtClean="0"/>
              <a:t> (WIS)</a:t>
            </a:r>
          </a:p>
          <a:p>
            <a:pPr marL="0" indent="0">
              <a:buNone/>
            </a:pPr>
            <a:r>
              <a:rPr lang="en-US" sz="1800" dirty="0" smtClean="0"/>
              <a:t>GEM r2	   	Vicki Greene (</a:t>
            </a:r>
            <a:r>
              <a:rPr lang="en-US" sz="1800" dirty="0" err="1" smtClean="0"/>
              <a:t>Vandblt</a:t>
            </a:r>
            <a:r>
              <a:rPr lang="en-US" sz="1800" dirty="0" smtClean="0"/>
              <a:t>)</a:t>
            </a:r>
          </a:p>
          <a:p>
            <a:pPr marL="0" indent="0">
              <a:buNone/>
            </a:pPr>
            <a:r>
              <a:rPr lang="en-US" sz="1800" dirty="0" smtClean="0"/>
              <a:t>GEM r3	   	Victor </a:t>
            </a:r>
            <a:r>
              <a:rPr lang="en-US" sz="1800" dirty="0" err="1" smtClean="0"/>
              <a:t>Riabov</a:t>
            </a:r>
            <a:r>
              <a:rPr lang="en-US" sz="1800" dirty="0" smtClean="0"/>
              <a:t> (PNPI)</a:t>
            </a:r>
          </a:p>
          <a:p>
            <a:pPr marL="0" indent="0">
              <a:buNone/>
            </a:pPr>
            <a:r>
              <a:rPr lang="en-US" sz="1800" dirty="0" smtClean="0"/>
              <a:t>TPC FEE	   	Takao </a:t>
            </a:r>
            <a:r>
              <a:rPr lang="en-US" sz="1800" dirty="0" err="1" smtClean="0"/>
              <a:t>Sakaguchi</a:t>
            </a:r>
            <a:r>
              <a:rPr lang="en-US" sz="1800" dirty="0" smtClean="0"/>
              <a:t> (BNL)</a:t>
            </a:r>
          </a:p>
          <a:p>
            <a:pPr marL="0" indent="0">
              <a:buNone/>
            </a:pPr>
            <a:r>
              <a:rPr lang="en-US" sz="1800" dirty="0" smtClean="0"/>
              <a:t>TPC DAM		Jin Huang (BNL)</a:t>
            </a:r>
          </a:p>
          <a:p>
            <a:pPr marL="0" indent="0">
              <a:buNone/>
            </a:pPr>
            <a:r>
              <a:rPr lang="en-US" sz="1800" dirty="0" smtClean="0"/>
              <a:t>EMC Blocks	Anne Sickles (UIUC)</a:t>
            </a:r>
          </a:p>
          <a:p>
            <a:pPr marL="0" indent="0">
              <a:buNone/>
            </a:pPr>
            <a:r>
              <a:rPr lang="en-US" sz="1800" dirty="0" smtClean="0"/>
              <a:t>EMC Module/Sector 	Sean Stoll (BNL)</a:t>
            </a:r>
          </a:p>
          <a:p>
            <a:pPr marL="0" indent="0">
              <a:buNone/>
            </a:pPr>
            <a:endParaRPr lang="en-US" sz="1800" dirty="0" smtClean="0"/>
          </a:p>
          <a:p>
            <a:pPr marL="0" indent="0">
              <a:buNone/>
            </a:pPr>
            <a:endParaRPr lang="en-US" sz="2000" dirty="0"/>
          </a:p>
        </p:txBody>
      </p:sp>
      <p:sp>
        <p:nvSpPr>
          <p:cNvPr id="6" name="Content Placeholder 5"/>
          <p:cNvSpPr>
            <a:spLocks noGrp="1"/>
          </p:cNvSpPr>
          <p:nvPr>
            <p:ph sz="half" idx="2"/>
          </p:nvPr>
        </p:nvSpPr>
        <p:spPr>
          <a:xfrm>
            <a:off x="4494167" y="3505200"/>
            <a:ext cx="4580161" cy="3163590"/>
          </a:xfrm>
          <a:ln w="28575" cmpd="sng">
            <a:solidFill>
              <a:srgbClr val="0080FF"/>
            </a:solidFill>
          </a:ln>
        </p:spPr>
        <p:txBody>
          <a:bodyPr>
            <a:noAutofit/>
          </a:bodyPr>
          <a:lstStyle/>
          <a:p>
            <a:pPr marL="0" indent="0">
              <a:buNone/>
            </a:pPr>
            <a:r>
              <a:rPr lang="en-US" sz="1800" dirty="0" smtClean="0"/>
              <a:t>Inner HCal	John </a:t>
            </a:r>
            <a:r>
              <a:rPr lang="en-US" sz="1800" dirty="0" err="1" smtClean="0"/>
              <a:t>Lajoie</a:t>
            </a:r>
            <a:r>
              <a:rPr lang="en-US" sz="1800" dirty="0"/>
              <a:t> </a:t>
            </a:r>
            <a:r>
              <a:rPr lang="en-US" sz="1800" dirty="0" smtClean="0"/>
              <a:t>(ISU)</a:t>
            </a:r>
          </a:p>
          <a:p>
            <a:pPr marL="0" indent="0">
              <a:buNone/>
            </a:pPr>
            <a:r>
              <a:rPr lang="en-US" sz="1800" dirty="0" smtClean="0"/>
              <a:t>Outer HCal	Anatoli Gordeev (BNL)</a:t>
            </a:r>
            <a:endParaRPr lang="en-US" sz="1800" i="1" dirty="0" smtClean="0"/>
          </a:p>
          <a:p>
            <a:pPr marL="0" indent="0">
              <a:buNone/>
            </a:pPr>
            <a:r>
              <a:rPr lang="en-US" sz="1800" dirty="0" err="1" smtClean="0"/>
              <a:t>CalE</a:t>
            </a:r>
            <a:r>
              <a:rPr lang="en-US" sz="1800" dirty="0" smtClean="0"/>
              <a:t> SiPMs	Christine </a:t>
            </a:r>
            <a:r>
              <a:rPr lang="en-US" sz="1800" dirty="0" err="1" smtClean="0"/>
              <a:t>Aidala</a:t>
            </a:r>
            <a:r>
              <a:rPr lang="en-US" sz="1800" dirty="0" smtClean="0"/>
              <a:t> (UM)</a:t>
            </a:r>
          </a:p>
          <a:p>
            <a:pPr marL="0" indent="0">
              <a:buNone/>
            </a:pPr>
            <a:r>
              <a:rPr lang="en-US" sz="1800" dirty="0" err="1" smtClean="0"/>
              <a:t>CalE</a:t>
            </a:r>
            <a:r>
              <a:rPr lang="en-US" sz="1800" dirty="0" smtClean="0"/>
              <a:t> Preamps	Steve </a:t>
            </a:r>
            <a:r>
              <a:rPr lang="en-US" sz="1800" dirty="0" err="1" smtClean="0"/>
              <a:t>Boose</a:t>
            </a:r>
            <a:r>
              <a:rPr lang="en-US" sz="1800" dirty="0" smtClean="0"/>
              <a:t> (BNL)</a:t>
            </a:r>
          </a:p>
          <a:p>
            <a:pPr marL="0" indent="0">
              <a:buNone/>
            </a:pPr>
            <a:r>
              <a:rPr lang="en-US" sz="1800" dirty="0" err="1" smtClean="0"/>
              <a:t>CalE</a:t>
            </a:r>
            <a:r>
              <a:rPr lang="en-US" sz="1800" dirty="0" smtClean="0"/>
              <a:t> Digitizer	CY Chi (Columbia)</a:t>
            </a:r>
          </a:p>
          <a:p>
            <a:pPr marL="0" indent="0">
              <a:buNone/>
            </a:pPr>
            <a:r>
              <a:rPr lang="en-US" sz="1800" dirty="0" smtClean="0"/>
              <a:t>DAQ		Ed Desmond (BNL)</a:t>
            </a:r>
          </a:p>
          <a:p>
            <a:pPr marL="0" indent="0">
              <a:buNone/>
            </a:pPr>
            <a:r>
              <a:rPr lang="en-US" sz="1800" dirty="0" smtClean="0"/>
              <a:t>Trigger		J. Nagle(</a:t>
            </a:r>
            <a:r>
              <a:rPr lang="en-US" sz="1800" dirty="0" err="1" smtClean="0"/>
              <a:t>UColorado</a:t>
            </a:r>
            <a:r>
              <a:rPr lang="en-US" sz="1800" dirty="0" smtClean="0"/>
              <a:t>)</a:t>
            </a:r>
          </a:p>
          <a:p>
            <a:pPr marL="0" indent="0">
              <a:buNone/>
            </a:pPr>
            <a:r>
              <a:rPr lang="en-US" sz="1800" dirty="0" smtClean="0"/>
              <a:t>Timing Sys	TBD (If necessary)</a:t>
            </a:r>
          </a:p>
          <a:p>
            <a:pPr marL="0" indent="0">
              <a:buNone/>
            </a:pPr>
            <a:r>
              <a:rPr lang="en-US" sz="1800" dirty="0" smtClean="0"/>
              <a:t>MB Trig </a:t>
            </a:r>
            <a:r>
              <a:rPr lang="en-US" sz="1800" dirty="0" err="1" smtClean="0"/>
              <a:t>Det</a:t>
            </a:r>
            <a:r>
              <a:rPr lang="en-US" sz="1800" dirty="0" smtClean="0"/>
              <a:t>	Mickey Chiu (BNL)</a:t>
            </a:r>
          </a:p>
        </p:txBody>
      </p:sp>
      <p:sp>
        <p:nvSpPr>
          <p:cNvPr id="7" name="Content Placeholder 2"/>
          <p:cNvSpPr txBox="1">
            <a:spLocks/>
          </p:cNvSpPr>
          <p:nvPr/>
        </p:nvSpPr>
        <p:spPr>
          <a:xfrm>
            <a:off x="237390" y="769650"/>
            <a:ext cx="8754209" cy="2659350"/>
          </a:xfrm>
          <a:prstGeom prst="rect">
            <a:avLst/>
          </a:prstGeom>
          <a:ln w="28575" cmpd="sng">
            <a:solidFill>
              <a:srgbClr val="0080FF"/>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800" b="1" dirty="0" smtClean="0">
                <a:solidFill>
                  <a:srgbClr val="0080FF"/>
                </a:solidFill>
              </a:rPr>
              <a:t>L2 Managers:</a:t>
            </a:r>
          </a:p>
          <a:p>
            <a:pPr marL="0" indent="0">
              <a:buFont typeface="Arial"/>
              <a:buNone/>
            </a:pPr>
            <a:r>
              <a:rPr lang="en-US" sz="1800" b="1" dirty="0" smtClean="0"/>
              <a:t>1.1 Project Management			Irina </a:t>
            </a:r>
            <a:r>
              <a:rPr lang="en-US" sz="1800" b="1" dirty="0" err="1" smtClean="0"/>
              <a:t>Sourikova</a:t>
            </a:r>
            <a:r>
              <a:rPr lang="en-US" sz="1800" b="1" dirty="0" smtClean="0"/>
              <a:t>(BNL-Project Controls)</a:t>
            </a:r>
          </a:p>
          <a:p>
            <a:pPr marL="0" indent="0">
              <a:buFont typeface="Arial"/>
              <a:buNone/>
            </a:pPr>
            <a:r>
              <a:rPr lang="en-US" sz="1800" b="1" dirty="0" smtClean="0"/>
              <a:t>1.2 TPC  							Tom </a:t>
            </a:r>
            <a:r>
              <a:rPr lang="en-US" sz="1800" b="1" dirty="0" err="1" smtClean="0"/>
              <a:t>Hemmick</a:t>
            </a:r>
            <a:r>
              <a:rPr lang="en-US" sz="1800" b="1" dirty="0" smtClean="0"/>
              <a:t> (SBU)</a:t>
            </a:r>
          </a:p>
          <a:p>
            <a:pPr marL="0" indent="0">
              <a:buFont typeface="Arial"/>
              <a:buNone/>
            </a:pPr>
            <a:r>
              <a:rPr lang="en-US" sz="1800" b="1" dirty="0" smtClean="0"/>
              <a:t>1.3 EMCal 						Craig Woody (BNL)</a:t>
            </a:r>
          </a:p>
          <a:p>
            <a:pPr marL="0" indent="0">
              <a:buFont typeface="Arial"/>
              <a:buNone/>
            </a:pPr>
            <a:r>
              <a:rPr lang="en-US" sz="1800" b="1" dirty="0" smtClean="0"/>
              <a:t>1.4 HCal							John </a:t>
            </a:r>
            <a:r>
              <a:rPr lang="en-US" sz="1800" b="1" dirty="0" err="1" smtClean="0"/>
              <a:t>Lajoie</a:t>
            </a:r>
            <a:r>
              <a:rPr lang="en-US" sz="1800" b="1" dirty="0" smtClean="0"/>
              <a:t> (ISU)</a:t>
            </a:r>
          </a:p>
          <a:p>
            <a:pPr marL="0" indent="0">
              <a:buFont typeface="Arial"/>
              <a:buNone/>
            </a:pPr>
            <a:r>
              <a:rPr lang="en-US" sz="1800" b="1" dirty="0" smtClean="0"/>
              <a:t>1.5 Calorimeter Electronics			Eric </a:t>
            </a:r>
            <a:r>
              <a:rPr lang="en-US" sz="1800" b="1" dirty="0" err="1" smtClean="0"/>
              <a:t>Mannel</a:t>
            </a:r>
            <a:r>
              <a:rPr lang="en-US" sz="1800" b="1" dirty="0" smtClean="0"/>
              <a:t> (BNL)</a:t>
            </a:r>
          </a:p>
          <a:p>
            <a:pPr marL="0" indent="0">
              <a:buFont typeface="Arial"/>
              <a:buNone/>
            </a:pPr>
            <a:r>
              <a:rPr lang="en-US" sz="1800" b="1" dirty="0" smtClean="0"/>
              <a:t>1.6 DAQ/Trigger					Martin </a:t>
            </a:r>
            <a:r>
              <a:rPr lang="en-US" sz="1800" b="1" dirty="0" err="1" smtClean="0"/>
              <a:t>Purschke</a:t>
            </a:r>
            <a:r>
              <a:rPr lang="en-US" sz="1800" b="1" dirty="0" smtClean="0"/>
              <a:t> (BNL)</a:t>
            </a:r>
          </a:p>
          <a:p>
            <a:pPr marL="0" indent="0">
              <a:buFont typeface="Arial"/>
              <a:buNone/>
            </a:pPr>
            <a:r>
              <a:rPr lang="en-US" sz="1800" b="1" dirty="0" smtClean="0"/>
              <a:t>1.7 Min Bias Trigger Detector		Mickey Chiu (BNL)</a:t>
            </a:r>
          </a:p>
          <a:p>
            <a:pPr marL="0" indent="0">
              <a:buFont typeface="Arial"/>
              <a:buNone/>
            </a:pPr>
            <a:r>
              <a:rPr lang="en-US" sz="1800" b="1" dirty="0" smtClean="0"/>
              <a:t> </a:t>
            </a:r>
            <a:endParaRPr lang="en-US" sz="1800" b="1" dirty="0"/>
          </a:p>
        </p:txBody>
      </p:sp>
      <p:sp>
        <p:nvSpPr>
          <p:cNvPr id="10" name="Slide Number Placeholder 9"/>
          <p:cNvSpPr>
            <a:spLocks noGrp="1"/>
          </p:cNvSpPr>
          <p:nvPr>
            <p:ph type="sldNum" sz="quarter" idx="12"/>
          </p:nvPr>
        </p:nvSpPr>
        <p:spPr>
          <a:xfrm>
            <a:off x="8609806" y="6629400"/>
            <a:ext cx="534194" cy="228600"/>
          </a:xfrm>
        </p:spPr>
        <p:txBody>
          <a:bodyPr/>
          <a:lstStyle/>
          <a:p>
            <a:fld id="{57A7AFAF-D620-F543-89DD-71816BF40DA5}" type="slidenum">
              <a:rPr lang="en-US" smtClean="0"/>
              <a:t>11</a:t>
            </a:fld>
            <a:endParaRPr lang="en-US" dirty="0"/>
          </a:p>
        </p:txBody>
      </p:sp>
    </p:spTree>
    <p:extLst>
      <p:ext uri="{BB962C8B-B14F-4D97-AF65-F5344CB8AC3E}">
        <p14:creationId xmlns:p14="http://schemas.microsoft.com/office/powerpoint/2010/main" val="3024681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188"/>
            <a:ext cx="9144000" cy="757287"/>
          </a:xfrm>
          <a:noFill/>
        </p:spPr>
        <p:txBody>
          <a:bodyPr>
            <a:noAutofit/>
          </a:bodyPr>
          <a:lstStyle/>
          <a:p>
            <a:r>
              <a:rPr lang="en-US" dirty="0" smtClean="0">
                <a:solidFill>
                  <a:srgbClr val="000000"/>
                </a:solidFill>
              </a:rPr>
              <a:t>Resource-Loaded Schedule Status</a:t>
            </a:r>
            <a:endParaRPr lang="en-US" dirty="0">
              <a:solidFill>
                <a:srgbClr val="000000"/>
              </a:solidFill>
            </a:endParaRPr>
          </a:p>
        </p:txBody>
      </p:sp>
      <p:sp>
        <p:nvSpPr>
          <p:cNvPr id="5" name="Content Placeholder 4"/>
          <p:cNvSpPr>
            <a:spLocks noGrp="1"/>
          </p:cNvSpPr>
          <p:nvPr>
            <p:ph idx="1"/>
          </p:nvPr>
        </p:nvSpPr>
        <p:spPr>
          <a:xfrm>
            <a:off x="76200" y="838200"/>
            <a:ext cx="8991600" cy="5867400"/>
          </a:xfrm>
        </p:spPr>
        <p:txBody>
          <a:bodyPr>
            <a:normAutofit fontScale="92500" lnSpcReduction="20000"/>
          </a:bodyPr>
          <a:lstStyle/>
          <a:p>
            <a:pPr marL="0" indent="0">
              <a:buNone/>
            </a:pPr>
            <a:r>
              <a:rPr lang="en-US" sz="2000" b="1" dirty="0" smtClean="0"/>
              <a:t>We are finishing a bottom-up revision to the Resource-loaded schedule</a:t>
            </a:r>
          </a:p>
          <a:p>
            <a:pPr lvl="1"/>
            <a:r>
              <a:rPr lang="en-US" sz="1800" b="1" dirty="0" smtClean="0"/>
              <a:t>6 month effort of ~40 - 50 people.</a:t>
            </a:r>
          </a:p>
          <a:p>
            <a:pPr lvl="1"/>
            <a:r>
              <a:rPr lang="en-US" sz="1800" b="1" dirty="0" smtClean="0"/>
              <a:t>1800+ activities over 11 WBS L2 categories. All in </a:t>
            </a:r>
            <a:r>
              <a:rPr lang="en-US" sz="1800" b="1" dirty="0"/>
              <a:t>M</a:t>
            </a:r>
            <a:r>
              <a:rPr lang="en-US" sz="1800" b="1" dirty="0" smtClean="0"/>
              <a:t>S-Project</a:t>
            </a:r>
          </a:p>
          <a:p>
            <a:pPr lvl="1"/>
            <a:r>
              <a:rPr lang="en-US" sz="1800" b="1" dirty="0" smtClean="0"/>
              <a:t>The MIE Activities were integrated with the Magnet, Infrastructure, Installation/integration.</a:t>
            </a:r>
          </a:p>
          <a:p>
            <a:pPr lvl="1"/>
            <a:r>
              <a:rPr lang="en-US" sz="1800" dirty="0" smtClean="0"/>
              <a:t>M</a:t>
            </a:r>
            <a:r>
              <a:rPr lang="en-US" sz="1800" b="1" dirty="0" smtClean="0"/>
              <a:t>erged the INTT with the rest of the project files</a:t>
            </a:r>
          </a:p>
          <a:p>
            <a:pPr lvl="1"/>
            <a:r>
              <a:rPr lang="en-US" sz="1800" b="1" dirty="0" smtClean="0"/>
              <a:t>Consultant migrating the files to P6</a:t>
            </a:r>
            <a:r>
              <a:rPr lang="en-US" sz="1800" dirty="0"/>
              <a:t> </a:t>
            </a:r>
            <a:r>
              <a:rPr lang="en-US" sz="1800" dirty="0" smtClean="0"/>
              <a:t>in process. No review yet by L2’s or CAMs. Ready for primetime early Sept</a:t>
            </a:r>
            <a:endParaRPr lang="en-US" sz="1800" b="1" dirty="0"/>
          </a:p>
          <a:p>
            <a:pPr marL="0" indent="0">
              <a:buNone/>
            </a:pPr>
            <a:endParaRPr lang="en-US" sz="2000" b="1" dirty="0" smtClean="0"/>
          </a:p>
          <a:p>
            <a:pPr marL="0" indent="0">
              <a:buNone/>
            </a:pPr>
            <a:r>
              <a:rPr lang="en-US" b="1" dirty="0" smtClean="0">
                <a:solidFill>
                  <a:srgbClr val="0099FF"/>
                </a:solidFill>
              </a:rPr>
              <a:t>RLS and BOE Procedure:</a:t>
            </a:r>
          </a:p>
          <a:p>
            <a:r>
              <a:rPr lang="en-US" sz="2000" b="1" dirty="0" smtClean="0"/>
              <a:t>BOE of Cost and Duration based on Vendor bids or quotes, catalog prices, engineering estimates or previous experience</a:t>
            </a:r>
          </a:p>
          <a:p>
            <a:r>
              <a:rPr lang="en-US" sz="2000" b="1" dirty="0" smtClean="0"/>
              <a:t>L2s/CAMs Bottom-up contingency based on uncertainty(risk) table </a:t>
            </a:r>
          </a:p>
          <a:p>
            <a:r>
              <a:rPr lang="en-US" sz="2000" b="1" dirty="0" smtClean="0"/>
              <a:t>Use BNL Labor bands, BNL Extraordinary OH rates, university rates where applicable.</a:t>
            </a:r>
          </a:p>
          <a:p>
            <a:r>
              <a:rPr lang="en-US" sz="2000" b="1" dirty="0" smtClean="0"/>
              <a:t>Non-BNL labor availability estimates came from collaborating institutions</a:t>
            </a:r>
          </a:p>
          <a:p>
            <a:r>
              <a:rPr lang="en-US" sz="2000" b="1" dirty="0" smtClean="0"/>
              <a:t>No RFP’s on MIE. 1 RFP in SC-Magnet (cryo bypass)</a:t>
            </a:r>
          </a:p>
          <a:p>
            <a:r>
              <a:rPr lang="en-US" sz="2000" b="1" dirty="0" smtClean="0"/>
              <a:t>The CERN GEM order involves only vendor that doesn’t take payment in $. </a:t>
            </a:r>
          </a:p>
          <a:p>
            <a:pPr lvl="1"/>
            <a:r>
              <a:rPr lang="en-US" sz="1900" b="1" dirty="0" smtClean="0"/>
              <a:t>No significant foreign exchange issues.</a:t>
            </a:r>
          </a:p>
          <a:p>
            <a:r>
              <a:rPr lang="en-US" sz="2000" b="1" dirty="0" smtClean="0"/>
              <a:t>Labor resources not available from BNL Phys </a:t>
            </a:r>
            <a:r>
              <a:rPr lang="en-US" sz="2000" b="1" dirty="0" err="1" smtClean="0"/>
              <a:t>Dept</a:t>
            </a:r>
            <a:r>
              <a:rPr lang="en-US" sz="2000" b="1" dirty="0" smtClean="0"/>
              <a:t> will come from CAD, Mag Div, Instrumentation Div, or collaborating Institutions</a:t>
            </a:r>
          </a:p>
          <a:p>
            <a:pPr lvl="1"/>
            <a:endParaRPr lang="en-US" sz="1600" b="1" dirty="0" smtClean="0"/>
          </a:p>
          <a:p>
            <a:pPr marL="0" indent="0">
              <a:buNone/>
            </a:pPr>
            <a:endParaRPr lang="en-US" sz="2000" b="1" dirty="0" smtClean="0"/>
          </a:p>
          <a:p>
            <a:pPr marL="0" indent="0">
              <a:buNone/>
            </a:pPr>
            <a:endParaRPr lang="en-US" sz="2000" b="1" dirty="0" smtClean="0">
              <a:solidFill>
                <a:srgbClr val="0080FF"/>
              </a:solidFill>
            </a:endParaRPr>
          </a:p>
          <a:p>
            <a:endParaRPr lang="en-US" sz="2000" b="1" dirty="0"/>
          </a:p>
          <a:p>
            <a:pPr marL="0" indent="0">
              <a:buNone/>
            </a:pPr>
            <a:endParaRPr lang="en-US" sz="1800" b="1" dirty="0"/>
          </a:p>
          <a:p>
            <a:pPr marL="0" indent="0">
              <a:buNone/>
            </a:pPr>
            <a:endParaRPr lang="en-US" sz="1800" b="1" dirty="0"/>
          </a:p>
          <a:p>
            <a:endParaRPr lang="en-US" sz="2000" b="1" dirty="0" smtClean="0"/>
          </a:p>
          <a:p>
            <a:pPr marL="0" indent="0">
              <a:buNone/>
            </a:pPr>
            <a:endParaRPr lang="en-US" sz="2000" b="1" dirty="0"/>
          </a:p>
          <a:p>
            <a:endParaRPr lang="en-US" sz="2000" b="1" dirty="0" smtClean="0"/>
          </a:p>
          <a:p>
            <a:endParaRPr lang="en-US" sz="2000" b="1" dirty="0"/>
          </a:p>
          <a:p>
            <a:endParaRPr lang="en-US" sz="2000" b="1" dirty="0" smtClean="0"/>
          </a:p>
          <a:p>
            <a:endParaRPr lang="en-US" sz="2000" b="1" dirty="0" smtClean="0"/>
          </a:p>
          <a:p>
            <a:endParaRPr lang="en-US" sz="2000" b="1" dirty="0"/>
          </a:p>
        </p:txBody>
      </p:sp>
      <p:sp>
        <p:nvSpPr>
          <p:cNvPr id="6" name="Date Placeholder 5"/>
          <p:cNvSpPr>
            <a:spLocks noGrp="1"/>
          </p:cNvSpPr>
          <p:nvPr>
            <p:ph type="dt" sz="half" idx="10"/>
          </p:nvPr>
        </p:nvSpPr>
        <p:spPr/>
        <p:txBody>
          <a:bodyPr/>
          <a:lstStyle/>
          <a:p>
            <a:r>
              <a:rPr lang="en-US" smtClean="0"/>
              <a:t>Aug 2-4, 2017</a:t>
            </a:r>
            <a:endParaRPr lang="en-US" dirty="0"/>
          </a:p>
        </p:txBody>
      </p:sp>
      <p:sp>
        <p:nvSpPr>
          <p:cNvPr id="8" name="Slide Number Placeholder 7"/>
          <p:cNvSpPr>
            <a:spLocks noGrp="1"/>
          </p:cNvSpPr>
          <p:nvPr>
            <p:ph type="sldNum" sz="quarter" idx="12"/>
          </p:nvPr>
        </p:nvSpPr>
        <p:spPr/>
        <p:txBody>
          <a:bodyPr/>
          <a:lstStyle/>
          <a:p>
            <a:fld id="{42B14BB0-3399-1940-A3EA-ECC57B2439BE}" type="slidenum">
              <a:rPr lang="en-US" smtClean="0"/>
              <a:t>12</a:t>
            </a:fld>
            <a:endParaRPr lang="en-US" dirty="0"/>
          </a:p>
        </p:txBody>
      </p: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9582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4000" dirty="0"/>
              <a:t>sPHENIX BOE </a:t>
            </a:r>
            <a:r>
              <a:rPr lang="en-US" sz="4000" dirty="0" smtClean="0"/>
              <a:t>Contingency </a:t>
            </a:r>
            <a:r>
              <a:rPr lang="en-US" sz="4000" dirty="0"/>
              <a:t>Guidelines</a:t>
            </a:r>
            <a:endParaRPr lang="en-US" altLang="en-US" sz="40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13</a:t>
            </a:fld>
            <a:endParaRPr lang="en-US" altLang="en-US" sz="1200">
              <a:solidFill>
                <a:srgbClr val="898989"/>
              </a:solidFill>
            </a:endParaRPr>
          </a:p>
        </p:txBody>
      </p:sp>
      <p:graphicFrame>
        <p:nvGraphicFramePr>
          <p:cNvPr id="6" name="Table"/>
          <p:cNvGraphicFramePr>
            <a:graphicFrameLocks noChangeAspect="1"/>
          </p:cNvGraphicFramePr>
          <p:nvPr>
            <p:extLst>
              <p:ext uri="{D42A27DB-BD31-4B8C-83A1-F6EECF244321}">
                <p14:modId xmlns:p14="http://schemas.microsoft.com/office/powerpoint/2010/main" val="2368617369"/>
              </p:ext>
            </p:extLst>
          </p:nvPr>
        </p:nvGraphicFramePr>
        <p:xfrm>
          <a:off x="38100" y="1676400"/>
          <a:ext cx="8991600" cy="5105887"/>
        </p:xfrm>
        <a:graphic>
          <a:graphicData uri="http://schemas.openxmlformats.org/drawingml/2006/table">
            <a:tbl>
              <a:tblPr firstRow="1"/>
              <a:tblGrid>
                <a:gridCol w="850732">
                  <a:extLst>
                    <a:ext uri="{9D8B030D-6E8A-4147-A177-3AD203B41FA5}">
                      <a16:colId xmlns:a16="http://schemas.microsoft.com/office/drawing/2014/main" xmlns="" val="20000"/>
                    </a:ext>
                  </a:extLst>
                </a:gridCol>
                <a:gridCol w="1707223">
                  <a:extLst>
                    <a:ext uri="{9D8B030D-6E8A-4147-A177-3AD203B41FA5}">
                      <a16:colId xmlns:a16="http://schemas.microsoft.com/office/drawing/2014/main" xmlns="" val="20001"/>
                    </a:ext>
                  </a:extLst>
                </a:gridCol>
                <a:gridCol w="1605986">
                  <a:extLst>
                    <a:ext uri="{9D8B030D-6E8A-4147-A177-3AD203B41FA5}">
                      <a16:colId xmlns:a16="http://schemas.microsoft.com/office/drawing/2014/main" xmlns="" val="20002"/>
                    </a:ext>
                  </a:extLst>
                </a:gridCol>
                <a:gridCol w="4827659">
                  <a:extLst>
                    <a:ext uri="{9D8B030D-6E8A-4147-A177-3AD203B41FA5}">
                      <a16:colId xmlns:a16="http://schemas.microsoft.com/office/drawing/2014/main" xmlns="" val="20003"/>
                    </a:ext>
                  </a:extLst>
                </a:gridCol>
              </a:tblGrid>
              <a:tr h="279887">
                <a:tc>
                  <a:txBody>
                    <a:bodyPr/>
                    <a:lstStyle/>
                    <a:p>
                      <a:pPr defTabSz="650240">
                        <a:defRPr b="0">
                          <a:solidFill>
                            <a:srgbClr val="000000"/>
                          </a:solidFill>
                        </a:defRPr>
                      </a:pPr>
                      <a:r>
                        <a:rPr sz="1000" b="1" dirty="0">
                          <a:sym typeface="Helvetica"/>
                        </a:rPr>
                        <a:t>Code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Type of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Contingency %</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Description</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0"/>
                  </a:ext>
                </a:extLst>
              </a:tr>
              <a:tr h="369451">
                <a:tc>
                  <a:txBody>
                    <a:bodyPr/>
                    <a:lstStyle/>
                    <a:p>
                      <a:pPr algn="l" defTabSz="650240"/>
                      <a:r>
                        <a:rPr sz="1000" dirty="0" err="1">
                          <a:latin typeface="Lucida Grande"/>
                          <a:ea typeface="Lucida Grande"/>
                          <a:cs typeface="Lucida Grande"/>
                          <a:sym typeface="Lucida Grande"/>
                        </a:rPr>
                        <a:t>M1</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Existing Purchase order</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Items have been completed or obligated. (Note: Contact Change Orders are considered a Risk and should not be included )</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1"/>
                  </a:ext>
                </a:extLst>
              </a:tr>
              <a:tr h="369451">
                <a:tc>
                  <a:txBody>
                    <a:bodyPr/>
                    <a:lstStyle/>
                    <a:p>
                      <a:pPr algn="l" defTabSz="650240"/>
                      <a:r>
                        <a:rPr sz="1000">
                          <a:latin typeface="Lucida Grande"/>
                          <a:ea typeface="Lucida Grande"/>
                          <a:cs typeface="Lucida Grande"/>
                          <a:sym typeface="Lucida Grande"/>
                        </a:rPr>
                        <a:t>M2</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Procurement for </a:t>
                      </a:r>
                      <a:r>
                        <a:rPr sz="1000" dirty="0" err="1">
                          <a:latin typeface="Lucida Grande"/>
                          <a:ea typeface="Lucida Grande"/>
                          <a:cs typeface="Lucida Grande"/>
                          <a:sym typeface="Lucida Grande"/>
                        </a:rPr>
                        <a:t>LOE</a:t>
                      </a:r>
                      <a:r>
                        <a:rPr sz="1000" dirty="0">
                          <a:latin typeface="Lucida Grande"/>
                          <a:ea typeface="Lucida Grande"/>
                          <a:cs typeface="Lucida Grande"/>
                          <a:sym typeface="Lucida Grande"/>
                        </a:rPr>
                        <a:t>/Oversight 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0%-20%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M&amp;S items such as travel, software purchases and upgrades, computers, etc. estimated to support LOE efforts and other work activities.</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2"/>
                  </a:ext>
                </a:extLst>
              </a:tr>
              <a:tr h="492602">
                <a:tc>
                  <a:txBody>
                    <a:bodyPr/>
                    <a:lstStyle/>
                    <a:p>
                      <a:pPr algn="l" defTabSz="650240"/>
                      <a:r>
                        <a:rPr sz="1000">
                          <a:latin typeface="Lucida Grande"/>
                          <a:ea typeface="Lucida Grande"/>
                          <a:cs typeface="Lucida Grande"/>
                          <a:sym typeface="Lucida Grande"/>
                        </a:rPr>
                        <a:t>M3</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Advanced</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10%-25%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for which there is a catalog price or recent vendor quote based on a completed or nearly completed design or an existing design with little or no modifications and for which the costs are documented.</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3"/>
                  </a:ext>
                </a:extLst>
              </a:tr>
              <a:tr h="738903">
                <a:tc>
                  <a:txBody>
                    <a:bodyPr/>
                    <a:lstStyle/>
                    <a:p>
                      <a:pPr algn="l" defTabSz="650240"/>
                      <a:r>
                        <a:rPr sz="1000" dirty="0" err="1">
                          <a:latin typeface="Lucida Grande"/>
                          <a:ea typeface="Lucida Grande"/>
                          <a:cs typeface="Lucida Grande"/>
                          <a:sym typeface="Lucida Grande"/>
                        </a:rPr>
                        <a:t>M4</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Preliminary</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25%-40%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can be readily estimated from a reasonably detailed but not completed design; items adapted from existing designs but with moderate modifications, which have documented costs from past projects. A recent vendor survey (e.g., budgetary quote, vendor </a:t>
                      </a:r>
                      <a:r>
                        <a:rPr sz="1000" dirty="0" err="1">
                          <a:latin typeface="Lucida Grande"/>
                          <a:ea typeface="Lucida Grande"/>
                          <a:cs typeface="Lucida Grande"/>
                          <a:sym typeface="Lucida Grande"/>
                        </a:rPr>
                        <a:t>RFI</a:t>
                      </a:r>
                      <a:r>
                        <a:rPr sz="1000" dirty="0">
                          <a:latin typeface="Lucida Grande"/>
                          <a:ea typeface="Lucida Grande"/>
                          <a:cs typeface="Lucida Grande"/>
                          <a:sym typeface="Lucida Grande"/>
                        </a:rPr>
                        <a:t> response) based on a preliminary design belongs here.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4"/>
                  </a:ext>
                </a:extLst>
              </a:tr>
              <a:tr h="492602">
                <a:tc>
                  <a:txBody>
                    <a:bodyPr/>
                    <a:lstStyle/>
                    <a:p>
                      <a:pPr algn="l" defTabSz="650240"/>
                      <a:r>
                        <a:rPr sz="1000">
                          <a:latin typeface="Lucida Grande"/>
                          <a:ea typeface="Lucida Grande"/>
                          <a:cs typeface="Lucida Grande"/>
                          <a:sym typeface="Lucida Grande"/>
                        </a:rPr>
                        <a:t>M5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Conceptual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40%-60%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with a documented conceptual level of design; items adapted from existing designs but with extensive modifications, which have documented costs from past projects.</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5"/>
                  </a:ext>
                </a:extLst>
              </a:tr>
              <a:tr h="615753">
                <a:tc>
                  <a:txBody>
                    <a:bodyPr/>
                    <a:lstStyle/>
                    <a:p>
                      <a:pPr algn="l" defTabSz="650240"/>
                      <a:r>
                        <a:rPr sz="1000">
                          <a:latin typeface="Lucida Grande"/>
                          <a:ea typeface="Lucida Grande"/>
                          <a:cs typeface="Lucida Grande"/>
                          <a:sym typeface="Lucida Grande"/>
                        </a:rPr>
                        <a:t>M6</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Pre-conceptual - Common 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60%-80%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do not have a documented conceptual design, but do have documented costs from past projects. Use of this estimate type indicates little confidence in the estimate. Its use should be minimized when completing the final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6"/>
                  </a:ext>
                </a:extLst>
              </a:tr>
              <a:tr h="492602">
                <a:tc>
                  <a:txBody>
                    <a:bodyPr/>
                    <a:lstStyle/>
                    <a:p>
                      <a:pPr algn="l" defTabSz="650240"/>
                      <a:r>
                        <a:rPr sz="1000">
                          <a:latin typeface="Lucida Grande"/>
                          <a:ea typeface="Lucida Grande"/>
                          <a:cs typeface="Lucida Grande"/>
                          <a:sym typeface="Lucida Grande"/>
                        </a:rPr>
                        <a:t>M7</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Pre-conceptual - Uncommon 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80%-100%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do not have a documented conceptual design, and have no documented costs from past projects. Its use should be minimized when completing the final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7"/>
                  </a:ext>
                </a:extLst>
              </a:tr>
              <a:tr h="492602">
                <a:tc>
                  <a:txBody>
                    <a:bodyPr/>
                    <a:lstStyle/>
                    <a:p>
                      <a:pPr algn="l" defTabSz="650240"/>
                      <a:r>
                        <a:rPr sz="1000" dirty="0" err="1">
                          <a:latin typeface="Lucida Grande"/>
                          <a:ea typeface="Lucida Grande"/>
                          <a:cs typeface="Lucida Grande"/>
                          <a:sym typeface="Lucida Grande"/>
                        </a:rPr>
                        <a:t>M8</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Beyond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&gt; 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Items that do not have a documented conceptual design, and have no documented costs from past projects. Technical requirements are beyond the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381000" y="914400"/>
            <a:ext cx="5181600" cy="584775"/>
          </a:xfrm>
          <a:prstGeom prst="rect">
            <a:avLst/>
          </a:prstGeom>
          <a:solidFill>
            <a:schemeClr val="bg2"/>
          </a:solidFill>
          <a:ln>
            <a:solidFill>
              <a:schemeClr val="tx1"/>
            </a:solidFill>
          </a:ln>
        </p:spPr>
        <p:txBody>
          <a:bodyPr wrap="square" rtlCol="0">
            <a:spAutoFit/>
          </a:bodyPr>
          <a:lstStyle/>
          <a:p>
            <a:pPr algn="ctr"/>
            <a:r>
              <a:rPr lang="en-US" sz="1600" u="sng" dirty="0" smtClean="0"/>
              <a:t>Materials Bottom-Up Contingency </a:t>
            </a:r>
          </a:p>
          <a:p>
            <a:pPr algn="ctr"/>
            <a:r>
              <a:rPr lang="en-US" sz="1600" dirty="0" smtClean="0"/>
              <a:t>Uniformly Graded Approach to Risk Across All Subsystems</a:t>
            </a:r>
          </a:p>
        </p:txBody>
      </p:sp>
      <p:sp>
        <p:nvSpPr>
          <p:cNvPr id="3" name="TextBox 2"/>
          <p:cNvSpPr txBox="1"/>
          <p:nvPr/>
        </p:nvSpPr>
        <p:spPr>
          <a:xfrm>
            <a:off x="5638800" y="914400"/>
            <a:ext cx="3352800" cy="584775"/>
          </a:xfrm>
          <a:prstGeom prst="rect">
            <a:avLst/>
          </a:prstGeom>
          <a:solidFill>
            <a:schemeClr val="bg2"/>
          </a:solidFill>
          <a:ln>
            <a:solidFill>
              <a:schemeClr val="tx1"/>
            </a:solidFill>
          </a:ln>
        </p:spPr>
        <p:txBody>
          <a:bodyPr wrap="square" rtlCol="0">
            <a:spAutoFit/>
          </a:bodyPr>
          <a:lstStyle/>
          <a:p>
            <a:pPr algn="ctr"/>
            <a:r>
              <a:rPr lang="en-US" sz="1600" dirty="0" smtClean="0"/>
              <a:t>There is a similar table for Labor contingency estimates</a:t>
            </a:r>
            <a:endParaRPr lang="en-US" sz="1600" dirty="0"/>
          </a:p>
        </p:txBody>
      </p:sp>
    </p:spTree>
    <p:extLst>
      <p:ext uri="{BB962C8B-B14F-4D97-AF65-F5344CB8AC3E}">
        <p14:creationId xmlns:p14="http://schemas.microsoft.com/office/powerpoint/2010/main" val="25543648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7-31 at 11.24.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819400"/>
            <a:ext cx="3957161" cy="2092066"/>
          </a:xfrm>
          <a:prstGeom prst="rect">
            <a:avLst/>
          </a:prstGeom>
        </p:spPr>
      </p:pic>
      <p:pic>
        <p:nvPicPr>
          <p:cNvPr id="16" name="Picture 15" descr="Screen Shot 2017-07-30 at 11.0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847425"/>
            <a:ext cx="3581400" cy="2012855"/>
          </a:xfrm>
          <a:prstGeom prst="rect">
            <a:avLst/>
          </a:prstGeom>
        </p:spPr>
      </p:pic>
      <p:sp>
        <p:nvSpPr>
          <p:cNvPr id="2" name="Title 1"/>
          <p:cNvSpPr>
            <a:spLocks noGrp="1"/>
          </p:cNvSpPr>
          <p:nvPr>
            <p:ph type="title"/>
          </p:nvPr>
        </p:nvSpPr>
        <p:spPr/>
        <p:txBody>
          <a:bodyPr/>
          <a:lstStyle/>
          <a:p>
            <a:r>
              <a:rPr lang="en-US" dirty="0" smtClean="0"/>
              <a:t>Basis of Estimate</a:t>
            </a:r>
            <a:endParaRPr lang="en-US" dirty="0"/>
          </a:p>
        </p:txBody>
      </p:sp>
      <p:sp>
        <p:nvSpPr>
          <p:cNvPr id="7" name="Date Placeholder 6"/>
          <p:cNvSpPr>
            <a:spLocks noGrp="1"/>
          </p:cNvSpPr>
          <p:nvPr>
            <p:ph type="dt" sz="half" idx="10"/>
          </p:nvPr>
        </p:nvSpPr>
        <p:spPr/>
        <p:txBody>
          <a:bodyPr/>
          <a:lstStyle/>
          <a:p>
            <a:pPr>
              <a:defRPr/>
            </a:pPr>
            <a:r>
              <a:rPr lang="en-US" altLang="en-US" smtClean="0">
                <a:solidFill>
                  <a:prstClr val="black"/>
                </a:solidFill>
              </a:rPr>
              <a:t>Aug 2-4, 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p>
            <a:fld id="{6BE62ED1-0628-4F6E-8766-956371ABBD5B}" type="slidenum">
              <a:rPr lang="en-US" altLang="en-US" smtClean="0">
                <a:solidFill>
                  <a:prstClr val="black"/>
                </a:solidFill>
              </a:rPr>
              <a:pPr/>
              <a:t>14</a:t>
            </a:fld>
            <a:endParaRPr lang="en-US" altLang="en-US" dirty="0">
              <a:solidFill>
                <a:prstClr val="black"/>
              </a:solidFill>
            </a:endParaRPr>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540" t="43077" r="17760" b="15384"/>
          <a:stretch/>
        </p:blipFill>
        <p:spPr bwMode="auto">
          <a:xfrm>
            <a:off x="228600" y="990600"/>
            <a:ext cx="3276600" cy="18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905000" y="1219200"/>
            <a:ext cx="2198589" cy="369332"/>
          </a:xfrm>
          <a:prstGeom prst="rect">
            <a:avLst/>
          </a:prstGeom>
          <a:noFill/>
        </p:spPr>
        <p:txBody>
          <a:bodyPr wrap="none" rtlCol="0">
            <a:spAutoFit/>
          </a:bodyPr>
          <a:lstStyle/>
          <a:p>
            <a:r>
              <a:rPr lang="en-US" b="1" dirty="0" smtClean="0"/>
              <a:t>Net contingency 30%</a:t>
            </a:r>
            <a:endParaRPr lang="en-US" b="1" dirty="0"/>
          </a:p>
        </p:txBody>
      </p:sp>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7580" t="40453" r="52451" b="29037"/>
          <a:stretch/>
        </p:blipFill>
        <p:spPr bwMode="auto">
          <a:xfrm>
            <a:off x="152400" y="3048000"/>
            <a:ext cx="2646146" cy="195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2"/>
          <p:cNvSpPr txBox="1">
            <a:spLocks/>
          </p:cNvSpPr>
          <p:nvPr/>
        </p:nvSpPr>
        <p:spPr bwMode="auto">
          <a:xfrm>
            <a:off x="2036545" y="3736766"/>
            <a:ext cx="1981200" cy="41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b="1" kern="1200">
                <a:solidFill>
                  <a:schemeClr val="tx1"/>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Arial" pitchFamily="34" charset="0"/>
              <a:buNone/>
              <a:defRPr sz="2000" b="1" kern="1200">
                <a:solidFill>
                  <a:schemeClr val="tx1"/>
                </a:solidFill>
                <a:latin typeface="+mn-lt"/>
                <a:ea typeface="MS PGothic" pitchFamily="34" charset="-128"/>
                <a:cs typeface="MS PGothic" charset="0"/>
              </a:defRPr>
            </a:lvl2pPr>
            <a:lvl3pPr marL="914400" indent="0" algn="l" rtl="0" eaLnBrk="0" fontAlgn="base" hangingPunct="0">
              <a:spcBef>
                <a:spcPct val="20000"/>
              </a:spcBef>
              <a:spcAft>
                <a:spcPct val="0"/>
              </a:spcAft>
              <a:buFont typeface="Arial" pitchFamily="34" charset="0"/>
              <a:buNone/>
              <a:defRPr sz="1800" b="1" kern="1200">
                <a:solidFill>
                  <a:schemeClr val="tx1"/>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Arial" pitchFamily="34" charset="0"/>
              <a:buNone/>
              <a:defRPr sz="1600" b="1" kern="1200">
                <a:solidFill>
                  <a:schemeClr val="tx1"/>
                </a:solidFill>
                <a:latin typeface="+mn-lt"/>
                <a:ea typeface="MS PGothic" pitchFamily="34" charset="-128"/>
                <a:cs typeface="MS PGothic" charset="0"/>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S PGothic" pitchFamily="34" charset="-128"/>
                <a:cs typeface="MS PGothic"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DAQ/Trigger</a:t>
            </a:r>
            <a:endParaRPr lang="en-US" dirty="0"/>
          </a:p>
        </p:txBody>
      </p:sp>
      <p:sp>
        <p:nvSpPr>
          <p:cNvPr id="17" name="TextBox 16"/>
          <p:cNvSpPr txBox="1"/>
          <p:nvPr/>
        </p:nvSpPr>
        <p:spPr>
          <a:xfrm>
            <a:off x="2036545" y="4041566"/>
            <a:ext cx="2358189" cy="369332"/>
          </a:xfrm>
          <a:prstGeom prst="rect">
            <a:avLst/>
          </a:prstGeom>
          <a:noFill/>
        </p:spPr>
        <p:txBody>
          <a:bodyPr wrap="square" rtlCol="0">
            <a:spAutoFit/>
          </a:bodyPr>
          <a:lstStyle/>
          <a:p>
            <a:r>
              <a:rPr lang="en-US" b="1" dirty="0" smtClean="0"/>
              <a:t>Net contingency 20%</a:t>
            </a:r>
            <a:endParaRPr lang="en-US" b="1" dirty="0"/>
          </a:p>
        </p:txBody>
      </p:sp>
      <p:sp>
        <p:nvSpPr>
          <p:cNvPr id="19" name="TextBox 18"/>
          <p:cNvSpPr txBox="1"/>
          <p:nvPr/>
        </p:nvSpPr>
        <p:spPr>
          <a:xfrm>
            <a:off x="6705600" y="2738735"/>
            <a:ext cx="1256960" cy="461665"/>
          </a:xfrm>
          <a:prstGeom prst="rect">
            <a:avLst/>
          </a:prstGeom>
          <a:solidFill>
            <a:schemeClr val="bg1"/>
          </a:solidFill>
        </p:spPr>
        <p:txBody>
          <a:bodyPr wrap="square" rtlCol="0">
            <a:spAutoFit/>
          </a:bodyPr>
          <a:lstStyle/>
          <a:p>
            <a:r>
              <a:rPr lang="en-US" sz="2400" b="1" dirty="0" smtClean="0"/>
              <a:t>EMCal      </a:t>
            </a:r>
            <a:endParaRPr lang="en-US" sz="2400" b="1" dirty="0"/>
          </a:p>
        </p:txBody>
      </p:sp>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431" t="40619" r="61634" b="39077"/>
          <a:stretch/>
        </p:blipFill>
        <p:spPr bwMode="auto">
          <a:xfrm>
            <a:off x="5257800" y="811024"/>
            <a:ext cx="3100256" cy="179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996026" y="1828800"/>
            <a:ext cx="2224174" cy="369332"/>
          </a:xfrm>
          <a:prstGeom prst="rect">
            <a:avLst/>
          </a:prstGeom>
          <a:noFill/>
        </p:spPr>
        <p:txBody>
          <a:bodyPr wrap="none" rtlCol="0">
            <a:spAutoFit/>
          </a:bodyPr>
          <a:lstStyle/>
          <a:p>
            <a:r>
              <a:rPr lang="en-US" b="1" dirty="0" smtClean="0"/>
              <a:t>Net Contingency 29%</a:t>
            </a:r>
            <a:endParaRPr lang="en-US" b="1" dirty="0"/>
          </a:p>
        </p:txBody>
      </p:sp>
      <p:sp>
        <p:nvSpPr>
          <p:cNvPr id="5" name="Text Placeholder 4"/>
          <p:cNvSpPr>
            <a:spLocks noGrp="1"/>
          </p:cNvSpPr>
          <p:nvPr>
            <p:ph type="body" sz="quarter" idx="3"/>
          </p:nvPr>
        </p:nvSpPr>
        <p:spPr>
          <a:xfrm>
            <a:off x="7010400" y="1524000"/>
            <a:ext cx="990600" cy="411162"/>
          </a:xfrm>
        </p:spPr>
        <p:txBody>
          <a:bodyPr/>
          <a:lstStyle/>
          <a:p>
            <a:r>
              <a:rPr lang="en-US" dirty="0" smtClean="0"/>
              <a:t>HCal</a:t>
            </a:r>
            <a:endParaRPr lang="en-US" dirty="0"/>
          </a:p>
        </p:txBody>
      </p:sp>
      <p:sp>
        <p:nvSpPr>
          <p:cNvPr id="6" name="TextBox 5"/>
          <p:cNvSpPr txBox="1"/>
          <p:nvPr/>
        </p:nvSpPr>
        <p:spPr>
          <a:xfrm>
            <a:off x="7010400" y="4495800"/>
            <a:ext cx="657752" cy="461665"/>
          </a:xfrm>
          <a:prstGeom prst="rect">
            <a:avLst/>
          </a:prstGeom>
          <a:noFill/>
        </p:spPr>
        <p:txBody>
          <a:bodyPr wrap="none" rtlCol="0">
            <a:spAutoFit/>
          </a:bodyPr>
          <a:lstStyle/>
          <a:p>
            <a:r>
              <a:rPr lang="en-US" sz="2400" b="1" dirty="0" smtClean="0"/>
              <a:t>TPC</a:t>
            </a:r>
            <a:endParaRPr lang="en-US" sz="2400" b="1" dirty="0"/>
          </a:p>
        </p:txBody>
      </p:sp>
      <p:sp>
        <p:nvSpPr>
          <p:cNvPr id="8" name="TextBox 7"/>
          <p:cNvSpPr txBox="1"/>
          <p:nvPr/>
        </p:nvSpPr>
        <p:spPr>
          <a:xfrm>
            <a:off x="7010400" y="4800600"/>
            <a:ext cx="2224174" cy="369332"/>
          </a:xfrm>
          <a:prstGeom prst="rect">
            <a:avLst/>
          </a:prstGeom>
          <a:noFill/>
        </p:spPr>
        <p:txBody>
          <a:bodyPr wrap="none" rtlCol="0">
            <a:spAutoFit/>
          </a:bodyPr>
          <a:lstStyle/>
          <a:p>
            <a:r>
              <a:rPr lang="en-US" b="1" dirty="0" smtClean="0"/>
              <a:t>Net Contingency 25%</a:t>
            </a:r>
            <a:endParaRPr lang="en-US" b="1" dirty="0"/>
          </a:p>
        </p:txBody>
      </p:sp>
      <p:pic>
        <p:nvPicPr>
          <p:cNvPr id="12" name="Picture 11" descr="Screen Shot 2017-07-30 at 10.56.2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4724400"/>
            <a:ext cx="2464803" cy="1905000"/>
          </a:xfrm>
          <a:prstGeom prst="rect">
            <a:avLst/>
          </a:prstGeom>
        </p:spPr>
      </p:pic>
      <p:sp>
        <p:nvSpPr>
          <p:cNvPr id="13" name="TextBox 12"/>
          <p:cNvSpPr txBox="1"/>
          <p:nvPr/>
        </p:nvSpPr>
        <p:spPr>
          <a:xfrm>
            <a:off x="1371600" y="5558135"/>
            <a:ext cx="838200" cy="461665"/>
          </a:xfrm>
          <a:prstGeom prst="rect">
            <a:avLst/>
          </a:prstGeom>
          <a:noFill/>
        </p:spPr>
        <p:txBody>
          <a:bodyPr wrap="square" rtlCol="0">
            <a:spAutoFit/>
          </a:bodyPr>
          <a:lstStyle/>
          <a:p>
            <a:r>
              <a:rPr lang="en-US" sz="2400" b="1" dirty="0" smtClean="0"/>
              <a:t>MBD</a:t>
            </a:r>
            <a:r>
              <a:rPr lang="en-US" dirty="0" smtClean="0"/>
              <a:t> </a:t>
            </a:r>
            <a:endParaRPr lang="en-US" dirty="0"/>
          </a:p>
        </p:txBody>
      </p:sp>
      <p:sp>
        <p:nvSpPr>
          <p:cNvPr id="15" name="TextBox 14"/>
          <p:cNvSpPr txBox="1"/>
          <p:nvPr/>
        </p:nvSpPr>
        <p:spPr>
          <a:xfrm>
            <a:off x="0" y="5943600"/>
            <a:ext cx="2224174" cy="369332"/>
          </a:xfrm>
          <a:prstGeom prst="rect">
            <a:avLst/>
          </a:prstGeom>
          <a:noFill/>
        </p:spPr>
        <p:txBody>
          <a:bodyPr wrap="none" rtlCol="0">
            <a:spAutoFit/>
          </a:bodyPr>
          <a:lstStyle/>
          <a:p>
            <a:r>
              <a:rPr lang="en-US" b="1" dirty="0" smtClean="0"/>
              <a:t>Net Contingency 40%</a:t>
            </a:r>
            <a:endParaRPr lang="en-US" b="1" dirty="0"/>
          </a:p>
        </p:txBody>
      </p:sp>
      <p:sp>
        <p:nvSpPr>
          <p:cNvPr id="28" name="TextBox 27"/>
          <p:cNvSpPr txBox="1"/>
          <p:nvPr/>
        </p:nvSpPr>
        <p:spPr>
          <a:xfrm>
            <a:off x="6705600" y="3048000"/>
            <a:ext cx="2224174" cy="369332"/>
          </a:xfrm>
          <a:prstGeom prst="rect">
            <a:avLst/>
          </a:prstGeom>
          <a:noFill/>
        </p:spPr>
        <p:txBody>
          <a:bodyPr wrap="none" rtlCol="0">
            <a:spAutoFit/>
          </a:bodyPr>
          <a:lstStyle/>
          <a:p>
            <a:r>
              <a:rPr lang="en-US" b="1" dirty="0" smtClean="0"/>
              <a:t>Net Contingency 25%</a:t>
            </a:r>
            <a:endParaRPr lang="en-US" b="1" dirty="0"/>
          </a:p>
        </p:txBody>
      </p:sp>
      <p:sp>
        <p:nvSpPr>
          <p:cNvPr id="3" name="Text Placeholder 2"/>
          <p:cNvSpPr>
            <a:spLocks noGrp="1"/>
          </p:cNvSpPr>
          <p:nvPr>
            <p:ph type="body" idx="1"/>
          </p:nvPr>
        </p:nvSpPr>
        <p:spPr>
          <a:xfrm>
            <a:off x="1889196" y="960438"/>
            <a:ext cx="3140004" cy="411162"/>
          </a:xfrm>
        </p:spPr>
        <p:txBody>
          <a:bodyPr/>
          <a:lstStyle/>
          <a:p>
            <a:r>
              <a:rPr lang="en-US" dirty="0" smtClean="0"/>
              <a:t>Calorimeter Electronics</a:t>
            </a:r>
            <a:endParaRPr lang="en-US" dirty="0"/>
          </a:p>
        </p:txBody>
      </p:sp>
    </p:spTree>
    <p:extLst>
      <p:ext uri="{BB962C8B-B14F-4D97-AF65-F5344CB8AC3E}">
        <p14:creationId xmlns:p14="http://schemas.microsoft.com/office/powerpoint/2010/main" val="41712279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8686800" cy="728662"/>
          </a:xfrm>
        </p:spPr>
        <p:txBody>
          <a:bodyPr/>
          <a:lstStyle/>
          <a:p>
            <a:r>
              <a:rPr lang="en-US" sz="3600" dirty="0" smtClean="0"/>
              <a:t>sPHENIX Critical Path Calculated in P6</a:t>
            </a:r>
            <a:endParaRPr lang="en-US" sz="3600" dirty="0"/>
          </a:p>
        </p:txBody>
      </p:sp>
      <p:sp>
        <p:nvSpPr>
          <p:cNvPr id="3" name="Date Placeholder 2"/>
          <p:cNvSpPr>
            <a:spLocks noGrp="1"/>
          </p:cNvSpPr>
          <p:nvPr>
            <p:ph type="dt" sz="half" idx="10"/>
          </p:nvPr>
        </p:nvSpPr>
        <p:spPr/>
        <p:txBody>
          <a:bodyPr/>
          <a:lstStyle/>
          <a:p>
            <a:pPr>
              <a:defRPr/>
            </a:pPr>
            <a:r>
              <a:rPr lang="en-US" altLang="en-US" smtClean="0"/>
              <a:t>Aug 2-4, 2017</a:t>
            </a:r>
            <a:endParaRPr lang="en-US" altLang="en-US"/>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15</a:t>
            </a:fld>
            <a:endParaRPr lang="en-US" alt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1" t="17736" r="7397" b="9465"/>
          <a:stretch/>
        </p:blipFill>
        <p:spPr bwMode="auto">
          <a:xfrm>
            <a:off x="152400" y="1600200"/>
            <a:ext cx="891680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3434" y="958334"/>
            <a:ext cx="7131568" cy="400110"/>
          </a:xfrm>
          <a:prstGeom prst="rect">
            <a:avLst/>
          </a:prstGeom>
          <a:noFill/>
        </p:spPr>
        <p:txBody>
          <a:bodyPr wrap="none" rtlCol="0">
            <a:spAutoFit/>
          </a:bodyPr>
          <a:lstStyle/>
          <a:p>
            <a:r>
              <a:rPr lang="en-US" sz="2000" b="1" dirty="0" smtClean="0"/>
              <a:t>sPHENIX MS-Project and P6 give essentially the same critical path</a:t>
            </a:r>
            <a:endParaRPr lang="en-US" sz="2000" b="1" dirty="0"/>
          </a:p>
        </p:txBody>
      </p:sp>
      <p:sp>
        <p:nvSpPr>
          <p:cNvPr id="7" name="Footer Placeholder 6"/>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30136145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03262"/>
          </a:xfrm>
          <a:noFill/>
        </p:spPr>
        <p:txBody>
          <a:bodyPr>
            <a:noAutofit/>
          </a:bodyPr>
          <a:lstStyle/>
          <a:p>
            <a:r>
              <a:rPr lang="en-US" sz="3200" dirty="0" smtClean="0"/>
              <a:t>Major Project Milestones for L2 Subsystems</a:t>
            </a:r>
            <a:endParaRPr lang="en-US" sz="3200" dirty="0"/>
          </a:p>
        </p:txBody>
      </p:sp>
      <p:sp>
        <p:nvSpPr>
          <p:cNvPr id="6" name="Date Placeholder 5"/>
          <p:cNvSpPr>
            <a:spLocks noGrp="1"/>
          </p:cNvSpPr>
          <p:nvPr>
            <p:ph type="dt" sz="half" idx="10"/>
          </p:nvPr>
        </p:nvSpPr>
        <p:spPr/>
        <p:txBody>
          <a:bodyPr/>
          <a:lstStyle/>
          <a:p>
            <a:r>
              <a:rPr lang="en-US" smtClean="0"/>
              <a:t>Aug 2-4, 2017</a:t>
            </a:r>
            <a:endParaRPr lang="en-US"/>
          </a:p>
        </p:txBody>
      </p:sp>
      <p:sp>
        <p:nvSpPr>
          <p:cNvPr id="8" name="Slide Number Placeholder 7"/>
          <p:cNvSpPr>
            <a:spLocks noGrp="1"/>
          </p:cNvSpPr>
          <p:nvPr>
            <p:ph type="sldNum" sz="quarter" idx="12"/>
          </p:nvPr>
        </p:nvSpPr>
        <p:spPr/>
        <p:txBody>
          <a:bodyPr/>
          <a:lstStyle/>
          <a:p>
            <a:fld id="{03373FCA-49B2-5F4E-82E4-6A3A4BFCA892}" type="slidenum">
              <a:rPr lang="en-US" smtClean="0"/>
              <a:t>16</a:t>
            </a:fld>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70" t="19701" r="12327" b="9672"/>
          <a:stretch/>
        </p:blipFill>
        <p:spPr bwMode="auto">
          <a:xfrm>
            <a:off x="1219200" y="838200"/>
            <a:ext cx="7087044" cy="571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407381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17</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57200" y="76200"/>
            <a:ext cx="8229600" cy="762000"/>
          </a:xfrm>
        </p:spPr>
        <p:txBody>
          <a:bodyPr/>
          <a:lstStyle/>
          <a:p>
            <a:pPr eaLnBrk="1" hangingPunct="1">
              <a:defRPr/>
            </a:pPr>
            <a:r>
              <a:rPr lang="en-US" sz="4800" dirty="0" smtClean="0">
                <a:solidFill>
                  <a:srgbClr val="000000"/>
                </a:solidFill>
                <a:latin typeface="+mn-lt"/>
                <a:ea typeface="MS PGothic" charset="0"/>
              </a:rPr>
              <a:t>The </a:t>
            </a:r>
            <a:r>
              <a:rPr lang="en-US" sz="4800" dirty="0" smtClean="0">
                <a:solidFill>
                  <a:srgbClr val="000000"/>
                </a:solidFill>
                <a:latin typeface="+mn-lt"/>
                <a:ea typeface="MS PGothic" charset="0"/>
              </a:rPr>
              <a:t>MIE</a:t>
            </a:r>
            <a:r>
              <a:rPr lang="en-US" sz="4800" dirty="0" smtClean="0">
                <a:solidFill>
                  <a:srgbClr val="000000"/>
                </a:solidFill>
                <a:latin typeface="+mn-lt"/>
                <a:ea typeface="MS PGothic" charset="0"/>
              </a:rPr>
              <a:t> Part </a:t>
            </a:r>
            <a:r>
              <a:rPr lang="en-US" sz="4800" dirty="0" smtClean="0">
                <a:solidFill>
                  <a:srgbClr val="000000"/>
                </a:solidFill>
                <a:latin typeface="+mn-lt"/>
                <a:ea typeface="MS PGothic" charset="0"/>
              </a:rPr>
              <a:t>of sPHENIX </a:t>
            </a:r>
            <a:endParaRPr lang="en-US" sz="4800" dirty="0">
              <a:solidFill>
                <a:srgbClr val="000000"/>
              </a:solidFill>
              <a:latin typeface="+mn-lt"/>
              <a:ea typeface="MS PGothic"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7" name="TextBox 6"/>
          <p:cNvSpPr txBox="1"/>
          <p:nvPr/>
        </p:nvSpPr>
        <p:spPr>
          <a:xfrm>
            <a:off x="76200" y="990600"/>
            <a:ext cx="8991600" cy="461665"/>
          </a:xfrm>
          <a:prstGeom prst="rect">
            <a:avLst/>
          </a:prstGeom>
          <a:noFill/>
          <a:ln w="28575">
            <a:solidFill>
              <a:srgbClr val="0080FF"/>
            </a:solidFill>
          </a:ln>
        </p:spPr>
        <p:txBody>
          <a:bodyPr wrap="square" rtlCol="0">
            <a:spAutoFit/>
          </a:bodyPr>
          <a:lstStyle/>
          <a:p>
            <a:r>
              <a:rPr lang="en-US" sz="2400" b="1" dirty="0" smtClean="0"/>
              <a:t>MIE Cost range is $29-35M  			</a:t>
            </a:r>
            <a:r>
              <a:rPr lang="en-US" sz="2400" b="1" dirty="0" smtClean="0">
                <a:solidFill>
                  <a:srgbClr val="3399FF"/>
                </a:solidFill>
              </a:rPr>
              <a:t>DOE </a:t>
            </a:r>
            <a:r>
              <a:rPr lang="en-US" sz="2400" b="1" dirty="0" smtClean="0">
                <a:solidFill>
                  <a:srgbClr val="3399FF"/>
                </a:solidFill>
              </a:rPr>
              <a:t>Funded </a:t>
            </a:r>
            <a:r>
              <a:rPr lang="en-US" sz="2400" b="1" dirty="0" smtClean="0">
                <a:solidFill>
                  <a:srgbClr val="3399FF"/>
                </a:solidFill>
              </a:rPr>
              <a:t>&amp; </a:t>
            </a:r>
            <a:r>
              <a:rPr lang="en-US" sz="2400" b="1" dirty="0" smtClean="0">
                <a:solidFill>
                  <a:srgbClr val="3399FF"/>
                </a:solidFill>
              </a:rPr>
              <a:t>Managed</a:t>
            </a:r>
            <a:endParaRPr lang="en-US" sz="2400" b="1" dirty="0">
              <a:solidFill>
                <a:srgbClr val="3399FF"/>
              </a:solidFill>
            </a:endParaRPr>
          </a:p>
        </p:txBody>
      </p:sp>
      <p:sp>
        <p:nvSpPr>
          <p:cNvPr id="8" name="Content Placeholder 3"/>
          <p:cNvSpPr>
            <a:spLocks noGrp="1"/>
          </p:cNvSpPr>
          <p:nvPr>
            <p:ph idx="1"/>
          </p:nvPr>
        </p:nvSpPr>
        <p:spPr>
          <a:xfrm>
            <a:off x="228600" y="1676400"/>
            <a:ext cx="8763000" cy="4800600"/>
          </a:xfrm>
        </p:spPr>
        <p:txBody>
          <a:bodyPr>
            <a:normAutofit lnSpcReduction="10000"/>
          </a:bodyPr>
          <a:lstStyle/>
          <a:p>
            <a:pPr marL="457200" lvl="1" indent="0">
              <a:buNone/>
            </a:pPr>
            <a:endParaRPr lang="en-US" b="1" dirty="0" smtClean="0">
              <a:latin typeface="+mj-lt"/>
            </a:endParaRPr>
          </a:p>
          <a:p>
            <a:pPr>
              <a:buFont typeface="Arial"/>
              <a:buChar char="•"/>
            </a:pPr>
            <a:r>
              <a:rPr lang="en-US" dirty="0" smtClean="0">
                <a:latin typeface="+mj-lt"/>
              </a:rPr>
              <a:t>The full MIE scope exceeds the cost range by ~3.5 M AY$ (contingency included)</a:t>
            </a:r>
          </a:p>
          <a:p>
            <a:pPr>
              <a:buFont typeface="Arial"/>
              <a:buChar char="•"/>
            </a:pPr>
            <a:r>
              <a:rPr lang="en-US" dirty="0" smtClean="0">
                <a:latin typeface="+mj-lt"/>
              </a:rPr>
              <a:t>All documents including the RLS, BOEs, labor profiles etc. assume the full scope</a:t>
            </a:r>
          </a:p>
          <a:p>
            <a:pPr>
              <a:buFont typeface="Arial"/>
              <a:buChar char="•"/>
            </a:pPr>
            <a:r>
              <a:rPr lang="en-US" dirty="0" smtClean="0">
                <a:latin typeface="+mj-lt"/>
              </a:rPr>
              <a:t>We have t</a:t>
            </a:r>
            <a:r>
              <a:rPr lang="en-US" dirty="0" smtClean="0">
                <a:latin typeface="+mj-lt"/>
              </a:rPr>
              <a:t>wo descope options that fall within the budget range but the </a:t>
            </a:r>
            <a:r>
              <a:rPr lang="en-US" dirty="0" smtClean="0">
                <a:latin typeface="+mj-lt"/>
              </a:rPr>
              <a:t>detailed </a:t>
            </a:r>
            <a:r>
              <a:rPr lang="en-US" dirty="0" smtClean="0">
                <a:latin typeface="+mj-lt"/>
              </a:rPr>
              <a:t>science impact has yet to be evaluated by the collaboration.</a:t>
            </a:r>
          </a:p>
          <a:p>
            <a:pPr>
              <a:buFont typeface="Arial"/>
              <a:buChar char="•"/>
            </a:pPr>
            <a:r>
              <a:rPr lang="en-US" dirty="0" smtClean="0">
                <a:latin typeface="+mj-lt"/>
              </a:rPr>
              <a:t>The intention is to build the full scope by reducing costs through scrubbing and value engineering, while also pursuing additional funds from International and other sources.</a:t>
            </a:r>
          </a:p>
          <a:p>
            <a:pPr>
              <a:buFont typeface="Arial"/>
              <a:buChar char="•"/>
            </a:pPr>
            <a:r>
              <a:rPr lang="en-US" dirty="0" smtClean="0">
                <a:latin typeface="+mj-lt"/>
              </a:rPr>
              <a:t>The Project is working with the collaboration and BNL to devise a plan to get back within the cost range.</a:t>
            </a:r>
          </a:p>
          <a:p>
            <a:pPr>
              <a:buFont typeface="Arial"/>
              <a:buChar char="•"/>
            </a:pPr>
            <a:endParaRPr lang="en-US" dirty="0" smtClean="0">
              <a:latin typeface="+mj-lt"/>
            </a:endParaRPr>
          </a:p>
          <a:p>
            <a:pPr>
              <a:buFont typeface="Arial"/>
              <a:buChar char="•"/>
            </a:pPr>
            <a:endParaRPr lang="en-US" dirty="0" smtClean="0">
              <a:latin typeface="+mj-lt"/>
            </a:endParaRPr>
          </a:p>
          <a:p>
            <a:pPr marL="0" indent="0">
              <a:buNone/>
            </a:pPr>
            <a:endParaRPr lang="en-US" sz="2000" b="1" dirty="0">
              <a:latin typeface="+mj-lt"/>
            </a:endParaRPr>
          </a:p>
        </p:txBody>
      </p: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5619691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a:noFill/>
        </p:spPr>
        <p:txBody>
          <a:bodyPr>
            <a:normAutofit/>
          </a:bodyPr>
          <a:lstStyle/>
          <a:p>
            <a:r>
              <a:rPr lang="en-US" dirty="0" smtClean="0"/>
              <a:t>sPHENIX Cost Estimate – Full Scope</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21" t="23164" r="43555" b="6765"/>
          <a:stretch/>
        </p:blipFill>
        <p:spPr bwMode="auto">
          <a:xfrm>
            <a:off x="1600199" y="838201"/>
            <a:ext cx="5562601" cy="593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pPr>
              <a:defRPr/>
            </a:pPr>
            <a:r>
              <a:rPr lang="en-US" altLang="en-US" smtClean="0"/>
              <a:t>Aug 2-4, 2017</a:t>
            </a:r>
            <a:endParaRPr lang="en-US" altLang="en-US"/>
          </a:p>
        </p:txBody>
      </p:sp>
      <p:sp>
        <p:nvSpPr>
          <p:cNvPr id="10" name="Slide Number Placeholder 9"/>
          <p:cNvSpPr>
            <a:spLocks noGrp="1"/>
          </p:cNvSpPr>
          <p:nvPr>
            <p:ph type="sldNum" sz="quarter" idx="12"/>
          </p:nvPr>
        </p:nvSpPr>
        <p:spPr/>
        <p:txBody>
          <a:bodyPr/>
          <a:lstStyle/>
          <a:p>
            <a:fld id="{4B932B3A-BA38-40C7-ADEE-2A1902CEB265}" type="slidenum">
              <a:rPr lang="en-US" altLang="en-US" smtClean="0"/>
              <a:pPr/>
              <a:t>18</a:t>
            </a:fld>
            <a:endParaRPr lang="en-US" altLang="en-US"/>
          </a:p>
        </p:txBody>
      </p:sp>
    </p:spTree>
    <p:extLst>
      <p:ext uri="{BB962C8B-B14F-4D97-AF65-F5344CB8AC3E}">
        <p14:creationId xmlns:p14="http://schemas.microsoft.com/office/powerpoint/2010/main" val="45505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sPHENIX </a:t>
            </a:r>
            <a:r>
              <a:rPr lang="en-US" sz="3200" dirty="0" err="1" smtClean="0"/>
              <a:t>Descope</a:t>
            </a:r>
            <a:r>
              <a:rPr lang="en-US" sz="3200" dirty="0" smtClean="0"/>
              <a:t> Scenario -1, 50% EMCal</a:t>
            </a:r>
            <a:endParaRPr lang="en-US" sz="3200" dirty="0"/>
          </a:p>
        </p:txBody>
      </p:sp>
      <p:sp>
        <p:nvSpPr>
          <p:cNvPr id="4" name="Date Placeholder 3"/>
          <p:cNvSpPr>
            <a:spLocks noGrp="1"/>
          </p:cNvSpPr>
          <p:nvPr>
            <p:ph type="dt" sz="half" idx="10"/>
          </p:nvPr>
        </p:nvSpPr>
        <p:spPr/>
        <p:txBody>
          <a:bodyPr/>
          <a:lstStyle/>
          <a:p>
            <a:pPr>
              <a:defRPr/>
            </a:pPr>
            <a:r>
              <a:rPr lang="en-US" altLang="en-US" smtClean="0"/>
              <a:t>Aug 2-4, 2017</a:t>
            </a:r>
            <a:endParaRPr lang="en-US" altLang="en-US"/>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19</a:t>
            </a:fld>
            <a:endParaRPr lang="en-US" altLang="en-US"/>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278" t="16518" r="39256" b="4777"/>
          <a:stretch/>
        </p:blipFill>
        <p:spPr bwMode="auto">
          <a:xfrm>
            <a:off x="1981200" y="879692"/>
            <a:ext cx="5562600" cy="589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53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mtClean="0">
                <a:solidFill>
                  <a:srgbClr val="000080"/>
                </a:solidFill>
                <a:latin typeface="Calibri" charset="0"/>
              </a:rPr>
              <a:t>Aug 2-4, 2017</a:t>
            </a:r>
            <a:endParaRPr lang="en-US">
              <a:solidFill>
                <a:srgbClr val="000080"/>
              </a:solidFill>
              <a:latin typeface="Calibri" charset="0"/>
            </a:endParaRPr>
          </a:p>
        </p:txBody>
      </p:sp>
      <p:sp>
        <p:nvSpPr>
          <p:cNvPr id="61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8E4894-D351-EA4A-9D6F-DF6E3A6A5B4E}" type="slidenum">
              <a:rPr lang="en-US">
                <a:solidFill>
                  <a:srgbClr val="000080"/>
                </a:solidFill>
                <a:latin typeface="Calibri" charset="0"/>
              </a:rPr>
              <a:pPr eaLnBrk="1" hangingPunct="1"/>
              <a:t>2</a:t>
            </a:fld>
            <a:endParaRPr lang="en-US">
              <a:solidFill>
                <a:srgbClr val="898989"/>
              </a:solidFill>
              <a:latin typeface="Calibri" charset="0"/>
            </a:endParaRPr>
          </a:p>
        </p:txBody>
      </p:sp>
      <p:sp>
        <p:nvSpPr>
          <p:cNvPr id="6149" name="Rectangle 2"/>
          <p:cNvSpPr>
            <a:spLocks noGrp="1" noChangeArrowheads="1"/>
          </p:cNvSpPr>
          <p:nvPr>
            <p:ph type="title"/>
          </p:nvPr>
        </p:nvSpPr>
        <p:spPr>
          <a:xfrm>
            <a:off x="0" y="0"/>
            <a:ext cx="9144000" cy="609600"/>
          </a:xfrm>
          <a:noFill/>
        </p:spPr>
        <p:txBody>
          <a:bodyPr>
            <a:normAutofit fontScale="90000"/>
          </a:bodyPr>
          <a:lstStyle/>
          <a:p>
            <a:pPr eaLnBrk="1" hangingPunct="1"/>
            <a:r>
              <a:rPr lang="en-US" sz="4900" dirty="0" smtClean="0">
                <a:cs typeface="ＭＳ Ｐゴシック" charset="0"/>
              </a:rPr>
              <a:t>What is sPHENIX ?</a:t>
            </a:r>
            <a:r>
              <a:rPr lang="en-US" sz="4900" dirty="0" smtClean="0">
                <a:solidFill>
                  <a:schemeClr val="bg1"/>
                </a:solidFill>
                <a:cs typeface="ＭＳ Ｐゴシック" charset="0"/>
              </a:rPr>
              <a:t>PHENIX</a:t>
            </a:r>
            <a:r>
              <a:rPr lang="en-US" sz="3200" b="1" dirty="0">
                <a:solidFill>
                  <a:schemeClr val="bg1"/>
                </a:solidFill>
                <a:cs typeface="ＭＳ Ｐゴシック" charset="0"/>
              </a:rPr>
              <a:t>?</a:t>
            </a:r>
          </a:p>
        </p:txBody>
      </p:sp>
      <p:sp>
        <p:nvSpPr>
          <p:cNvPr id="9219" name="Rectangle 3"/>
          <p:cNvSpPr>
            <a:spLocks noGrp="1" noChangeArrowheads="1"/>
          </p:cNvSpPr>
          <p:nvPr>
            <p:ph type="body" idx="1"/>
          </p:nvPr>
        </p:nvSpPr>
        <p:spPr>
          <a:xfrm>
            <a:off x="1" y="764155"/>
            <a:ext cx="8890376" cy="5074121"/>
          </a:xfrm>
        </p:spPr>
        <p:txBody>
          <a:bodyPr rtlCol="0">
            <a:normAutofit lnSpcReduction="10000"/>
          </a:bodyPr>
          <a:lstStyle/>
          <a:p>
            <a:pPr>
              <a:lnSpc>
                <a:spcPct val="90000"/>
              </a:lnSpc>
              <a:defRPr/>
            </a:pPr>
            <a:r>
              <a:rPr lang="en-US" sz="2400" b="1" u="sng" dirty="0" smtClean="0">
                <a:latin typeface="+mj-lt"/>
                <a:ea typeface="ＭＳ Ｐゴシック" pitchFamily="34" charset="-128"/>
              </a:rPr>
              <a:t>sPHENIX is a major upgrade to the PHENIX detector</a:t>
            </a:r>
            <a:r>
              <a:rPr lang="en-US" sz="2400" b="1" dirty="0" smtClean="0">
                <a:latin typeface="+mj-lt"/>
                <a:ea typeface="ＭＳ Ｐゴシック" pitchFamily="34" charset="-128"/>
              </a:rPr>
              <a:t>. It is a large-acceptance, high-rate detector for Heavy Ion physics that repurposes  </a:t>
            </a:r>
            <a:r>
              <a:rPr lang="en-US" sz="2400" b="1" dirty="0" smtClean="0">
                <a:solidFill>
                  <a:srgbClr val="0080FF"/>
                </a:solidFill>
                <a:latin typeface="+mj-lt"/>
                <a:ea typeface="ＭＳ Ｐゴシック" pitchFamily="34" charset="-128"/>
              </a:rPr>
              <a:t>&gt;$20M </a:t>
            </a:r>
            <a:r>
              <a:rPr lang="en-US" sz="2400" b="1" dirty="0" smtClean="0">
                <a:latin typeface="+mj-lt"/>
                <a:ea typeface="ＭＳ Ｐゴシック" pitchFamily="34" charset="-128"/>
              </a:rPr>
              <a:t>in existing PHENIX equipment, infrastructure and support facilities</a:t>
            </a:r>
          </a:p>
          <a:p>
            <a:pPr>
              <a:lnSpc>
                <a:spcPct val="90000"/>
              </a:lnSpc>
              <a:defRPr/>
            </a:pPr>
            <a:r>
              <a:rPr lang="en-US" sz="2400" b="1" dirty="0" smtClean="0">
                <a:latin typeface="+mj-lt"/>
                <a:ea typeface="ＭＳ Ｐゴシック" pitchFamily="34" charset="-128"/>
              </a:rPr>
              <a:t>The detector is optimized to measure jet and heavy quark physics by incorporating a </a:t>
            </a:r>
            <a:r>
              <a:rPr lang="en-US" sz="2400" b="1" dirty="0">
                <a:latin typeface="+mj-lt"/>
                <a:ea typeface="ＭＳ Ｐゴシック" pitchFamily="34" charset="-128"/>
              </a:rPr>
              <a:t>T</a:t>
            </a:r>
            <a:r>
              <a:rPr lang="en-US" sz="2400" b="1" dirty="0" smtClean="0">
                <a:latin typeface="+mj-lt"/>
                <a:ea typeface="ＭＳ Ｐゴシック" pitchFamily="34" charset="-128"/>
              </a:rPr>
              <a:t>racker, full EM and Hadronic calorimeter coverage at |</a:t>
            </a:r>
            <a:r>
              <a:rPr lang="en-US" sz="2400" b="1" dirty="0" smtClean="0">
                <a:latin typeface="+mj-lt"/>
                <a:ea typeface="ＭＳ Ｐゴシック" pitchFamily="34" charset="-128"/>
                <a:sym typeface="Symbol" pitchFamily="18" charset="2"/>
              </a:rPr>
              <a:t></a:t>
            </a:r>
            <a:r>
              <a:rPr lang="en-US" sz="2400" b="1" dirty="0" smtClean="0">
                <a:latin typeface="+mj-lt"/>
                <a:ea typeface="ＭＳ Ｐゴシック" pitchFamily="34" charset="-128"/>
              </a:rPr>
              <a:t>| &lt; 1.1,  and a </a:t>
            </a:r>
            <a:r>
              <a:rPr lang="en-US" sz="2400" b="1" dirty="0" smtClean="0">
                <a:solidFill>
                  <a:srgbClr val="0080FF"/>
                </a:solidFill>
                <a:latin typeface="+mj-lt"/>
                <a:ea typeface="ＭＳ Ｐゴシック" pitchFamily="34" charset="-128"/>
              </a:rPr>
              <a:t>1.5 T solenoidal magnetic field.</a:t>
            </a:r>
          </a:p>
          <a:p>
            <a:pPr>
              <a:lnSpc>
                <a:spcPct val="90000"/>
              </a:lnSpc>
              <a:defRPr/>
            </a:pPr>
            <a:r>
              <a:rPr lang="en-US" sz="2400" b="1" dirty="0" smtClean="0">
                <a:latin typeface="+mj-lt"/>
                <a:ea typeface="ＭＳ Ｐゴシック" pitchFamily="34" charset="-128"/>
              </a:rPr>
              <a:t>It will utilize much of the infrastructure already existing in the PHENIX detector complex and the </a:t>
            </a:r>
            <a:r>
              <a:rPr lang="en-US" sz="2400" b="1" dirty="0" smtClean="0">
                <a:solidFill>
                  <a:srgbClr val="0080FF"/>
                </a:solidFill>
                <a:latin typeface="+mj-lt"/>
                <a:ea typeface="ＭＳ Ｐゴシック" pitchFamily="34" charset="-128"/>
              </a:rPr>
              <a:t>BaBar SC-magnet.  </a:t>
            </a:r>
            <a:r>
              <a:rPr lang="en-US" sz="2400" b="1" dirty="0" smtClean="0">
                <a:latin typeface="+mj-lt"/>
                <a:ea typeface="ＭＳ Ｐゴシック" pitchFamily="34" charset="-128"/>
              </a:rPr>
              <a:t>The Min Bias Trigger Detector is the reused</a:t>
            </a:r>
            <a:r>
              <a:rPr lang="en-US" sz="2400" b="1" dirty="0" smtClean="0">
                <a:solidFill>
                  <a:srgbClr val="00B0F0"/>
                </a:solidFill>
                <a:latin typeface="+mj-lt"/>
                <a:ea typeface="ＭＳ Ｐゴシック" pitchFamily="34" charset="-128"/>
              </a:rPr>
              <a:t> </a:t>
            </a:r>
            <a:r>
              <a:rPr lang="en-US" sz="2400" b="1" dirty="0" smtClean="0">
                <a:solidFill>
                  <a:srgbClr val="0080FF"/>
                </a:solidFill>
                <a:latin typeface="+mj-lt"/>
                <a:ea typeface="ＭＳ Ｐゴシック" pitchFamily="34" charset="-128"/>
              </a:rPr>
              <a:t>PHENIX Beam Beam Counter with upgraded electronics.</a:t>
            </a:r>
          </a:p>
          <a:p>
            <a:pPr>
              <a:lnSpc>
                <a:spcPct val="90000"/>
              </a:lnSpc>
              <a:defRPr/>
            </a:pPr>
            <a:r>
              <a:rPr lang="en-US" sz="2400" b="1" dirty="0" smtClean="0">
                <a:solidFill>
                  <a:srgbClr val="0080FF"/>
                </a:solidFill>
                <a:latin typeface="+mj-lt"/>
                <a:ea typeface="ＭＳ Ｐゴシック" pitchFamily="34" charset="-128"/>
              </a:rPr>
              <a:t>A bottom-up resource-loaded project plan has sPHENIX assembled, commissioned and ready to take data in January 2023 based on the DOE-ONP guidance for the Critical Decision from earlier this year.</a:t>
            </a:r>
          </a:p>
          <a:p>
            <a:pPr marL="609600" indent="-609600" eaLnBrk="1" fontAlgn="auto" hangingPunct="1">
              <a:lnSpc>
                <a:spcPct val="90000"/>
              </a:lnSpc>
              <a:spcAft>
                <a:spcPts val="0"/>
              </a:spcAft>
              <a:buFontTx/>
              <a:buNone/>
              <a:defRPr/>
            </a:pPr>
            <a:endParaRPr lang="en-US" sz="2000" b="1" dirty="0" smtClean="0">
              <a:solidFill>
                <a:srgbClr val="00B0F0"/>
              </a:solidFill>
              <a:latin typeface="Times New Roman" pitchFamily="18" charset="0"/>
              <a:ea typeface="ＭＳ Ｐゴシック" pitchFamily="34" charset="-128"/>
            </a:endParaRPr>
          </a:p>
        </p:txBody>
      </p: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13946925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8763000" cy="728662"/>
          </a:xfrm>
        </p:spPr>
        <p:txBody>
          <a:bodyPr/>
          <a:lstStyle/>
          <a:p>
            <a:r>
              <a:rPr lang="en-US" sz="3200" dirty="0" smtClean="0"/>
              <a:t>sPHENIX </a:t>
            </a:r>
            <a:r>
              <a:rPr lang="en-US" sz="3200" dirty="0" err="1" smtClean="0"/>
              <a:t>Descope</a:t>
            </a:r>
            <a:r>
              <a:rPr lang="en-US" sz="3200" dirty="0" smtClean="0"/>
              <a:t> Scenario -2, No IHCal, 85% EMCal</a:t>
            </a:r>
            <a:endParaRPr lang="en-US" sz="3200" dirty="0"/>
          </a:p>
        </p:txBody>
      </p:sp>
      <p:sp>
        <p:nvSpPr>
          <p:cNvPr id="4" name="Date Placeholder 3"/>
          <p:cNvSpPr>
            <a:spLocks noGrp="1"/>
          </p:cNvSpPr>
          <p:nvPr>
            <p:ph type="dt" sz="half" idx="10"/>
          </p:nvPr>
        </p:nvSpPr>
        <p:spPr/>
        <p:txBody>
          <a:bodyPr/>
          <a:lstStyle/>
          <a:p>
            <a:pPr>
              <a:defRPr/>
            </a:pPr>
            <a:r>
              <a:rPr lang="en-US" altLang="en-US" smtClean="0"/>
              <a:t>Aug 2-4, 2017</a:t>
            </a:r>
            <a:endParaRPr lang="en-US" altLang="en-US"/>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20</a:t>
            </a:fld>
            <a:endParaRPr lang="en-US" alt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91" t="15935" r="43516" b="4680"/>
          <a:stretch/>
        </p:blipFill>
        <p:spPr bwMode="auto">
          <a:xfrm>
            <a:off x="1836820" y="838200"/>
            <a:ext cx="563078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60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rmAutofit/>
          </a:bodyPr>
          <a:lstStyle/>
          <a:p>
            <a:r>
              <a:rPr lang="en-US" dirty="0" smtClean="0"/>
              <a:t>Impacts of the De-scope Options</a:t>
            </a:r>
            <a:endParaRPr lang="en-US" dirty="0"/>
          </a:p>
        </p:txBody>
      </p:sp>
      <p:sp>
        <p:nvSpPr>
          <p:cNvPr id="3" name="Content Placeholder 2"/>
          <p:cNvSpPr>
            <a:spLocks noGrp="1"/>
          </p:cNvSpPr>
          <p:nvPr>
            <p:ph idx="1"/>
          </p:nvPr>
        </p:nvSpPr>
        <p:spPr>
          <a:xfrm>
            <a:off x="228600" y="1066800"/>
            <a:ext cx="8458200" cy="5257800"/>
          </a:xfrm>
        </p:spPr>
        <p:txBody>
          <a:bodyPr>
            <a:normAutofit fontScale="92500" lnSpcReduction="20000"/>
          </a:bodyPr>
          <a:lstStyle/>
          <a:p>
            <a:r>
              <a:rPr lang="en-US" sz="2000" dirty="0" smtClean="0"/>
              <a:t>Building ½ the EMCal will reduce our acceptance for Upsilons by almost a factor of four. In addition we lose </a:t>
            </a:r>
            <a:r>
              <a:rPr lang="en-US" sz="2000" dirty="0" smtClean="0">
                <a:latin typeface="Symbol" panose="05050102010706020507" pitchFamily="18" charset="2"/>
              </a:rPr>
              <a:t>g</a:t>
            </a:r>
            <a:r>
              <a:rPr lang="en-US" sz="2000" dirty="0" smtClean="0"/>
              <a:t>+jet statistics, direct </a:t>
            </a:r>
            <a:r>
              <a:rPr lang="en-US" sz="2000" dirty="0" smtClean="0">
                <a:latin typeface="Symbol" panose="05050102010706020507" pitchFamily="18" charset="2"/>
              </a:rPr>
              <a:t>g</a:t>
            </a:r>
            <a:r>
              <a:rPr lang="en-US" sz="2000" dirty="0" smtClean="0"/>
              <a:t> statistics and our ability to look at jets over a full range of R values due the restrictions on the acceptance. The other physics capabilities of the detector are preserved.</a:t>
            </a:r>
          </a:p>
          <a:p>
            <a:endParaRPr lang="en-US" sz="2000" dirty="0"/>
          </a:p>
          <a:p>
            <a:r>
              <a:rPr lang="en-US" sz="2000" dirty="0" smtClean="0"/>
              <a:t>Building No IHCal will reduce our e/h separation due to leakage out the back of the EMCal which in turn creates a bigger combinatorics background for the upsilon through hadron misidentification as an electron. </a:t>
            </a:r>
          </a:p>
          <a:p>
            <a:endParaRPr lang="en-US" sz="2000" dirty="0"/>
          </a:p>
          <a:p>
            <a:r>
              <a:rPr lang="en-US" sz="2000" dirty="0" smtClean="0"/>
              <a:t>The collaboration has agreed to study the physics impact of these issues in detail and recommend a de-scope option. In the mean time institutions involved with the EMCal (UIUC+UM) and IHCal (ISU&amp;WSU) are investigating the possibility of an NSF MRI proposal or proposals to fund components of these subsystems. Initial talks with Garcia-Solis and Opper of NSF were  promising but incipient. </a:t>
            </a:r>
          </a:p>
          <a:p>
            <a:endParaRPr lang="en-US" sz="2000" dirty="0"/>
          </a:p>
          <a:p>
            <a:r>
              <a:rPr lang="en-US" sz="2000" dirty="0" smtClean="0"/>
              <a:t>International funding is also being pursued with IHEP-Protvino as a possible contributor to the IHCal. Other endeavors such as Saclay contributing to the TPC would free up funds that could be directed to restore parts of our de-scoped subsystems. Recent discussions with new potential Chinese collaborators for work on the EMCal also are promising.   </a:t>
            </a:r>
            <a:endParaRPr lang="en-US" sz="2000" dirty="0"/>
          </a:p>
        </p:txBody>
      </p:sp>
      <p:sp>
        <p:nvSpPr>
          <p:cNvPr id="4" name="Date Placeholder 3"/>
          <p:cNvSpPr>
            <a:spLocks noGrp="1"/>
          </p:cNvSpPr>
          <p:nvPr>
            <p:ph type="dt" sz="half" idx="10"/>
          </p:nvPr>
        </p:nvSpPr>
        <p:spPr/>
        <p:txBody>
          <a:bodyPr/>
          <a:lstStyle/>
          <a:p>
            <a:r>
              <a:rPr lang="en-US" smtClean="0"/>
              <a:t>Aug 2-4, 2017</a:t>
            </a:r>
            <a:endParaRPr lang="en-US" dirty="0"/>
          </a:p>
        </p:txBody>
      </p:sp>
      <p:sp>
        <p:nvSpPr>
          <p:cNvPr id="6" name="Slide Number Placeholder 5"/>
          <p:cNvSpPr>
            <a:spLocks noGrp="1"/>
          </p:cNvSpPr>
          <p:nvPr>
            <p:ph type="sldNum" sz="quarter" idx="12"/>
          </p:nvPr>
        </p:nvSpPr>
        <p:spPr/>
        <p:txBody>
          <a:bodyPr/>
          <a:lstStyle/>
          <a:p>
            <a:fld id="{7E1EE8A8-54A7-4FD3-9DBD-07A7338F60E1}" type="slidenum">
              <a:rPr lang="en-US" smtClean="0"/>
              <a:t>21</a:t>
            </a:fld>
            <a:endParaRPr lang="en-US" dirty="0"/>
          </a:p>
        </p:txBody>
      </p:sp>
      <p:sp>
        <p:nvSpPr>
          <p:cNvPr id="7" name="Footer Placeholder 6"/>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61325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55734"/>
          </a:xfrm>
          <a:noFill/>
        </p:spPr>
        <p:txBody>
          <a:bodyPr>
            <a:normAutofit/>
          </a:bodyPr>
          <a:lstStyle/>
          <a:p>
            <a:r>
              <a:rPr lang="en-US" sz="2800" dirty="0" smtClean="0">
                <a:solidFill>
                  <a:srgbClr val="000000"/>
                </a:solidFill>
              </a:rPr>
              <a:t>Long Lead-Time Items for Letter or Authorization or CD-3a</a:t>
            </a:r>
            <a:endParaRPr lang="en-US" sz="2800" dirty="0">
              <a:solidFill>
                <a:srgbClr val="000000"/>
              </a:solidFill>
            </a:endParaRPr>
          </a:p>
        </p:txBody>
      </p:sp>
      <p:sp>
        <p:nvSpPr>
          <p:cNvPr id="4" name="Content Placeholder 3"/>
          <p:cNvSpPr>
            <a:spLocks noGrp="1"/>
          </p:cNvSpPr>
          <p:nvPr>
            <p:ph idx="1"/>
          </p:nvPr>
        </p:nvSpPr>
        <p:spPr>
          <a:xfrm>
            <a:off x="152400" y="1447800"/>
            <a:ext cx="8763000" cy="5211764"/>
          </a:xfrm>
        </p:spPr>
        <p:txBody>
          <a:bodyPr>
            <a:normAutofit/>
          </a:bodyPr>
          <a:lstStyle/>
          <a:p>
            <a:pPr marL="0" indent="0">
              <a:buNone/>
            </a:pPr>
            <a:r>
              <a:rPr lang="en-US" sz="2400" b="1" dirty="0" smtClean="0"/>
              <a:t>SiPMs for EMCal and HCal				$1.0M</a:t>
            </a:r>
          </a:p>
          <a:p>
            <a:pPr marL="0" indent="0">
              <a:buNone/>
            </a:pPr>
            <a:r>
              <a:rPr lang="en-US" sz="2400" b="1" dirty="0" smtClean="0"/>
              <a:t>Outer HCal Steel					$5.3M</a:t>
            </a:r>
          </a:p>
          <a:p>
            <a:pPr marL="0" indent="0">
              <a:buNone/>
            </a:pPr>
            <a:r>
              <a:rPr lang="en-US" sz="2400" b="1" dirty="0" smtClean="0"/>
              <a:t>Scintillating Tiles for HCal				$1.8M</a:t>
            </a:r>
          </a:p>
          <a:p>
            <a:pPr marL="0" indent="0">
              <a:buNone/>
            </a:pPr>
            <a:r>
              <a:rPr lang="en-US" sz="2400" b="1" dirty="0" smtClean="0"/>
              <a:t>Scintillating Fibers for EMCal (1/2 order)		$0.7M</a:t>
            </a:r>
          </a:p>
          <a:p>
            <a:pPr marL="0" indent="0">
              <a:buNone/>
            </a:pPr>
            <a:r>
              <a:rPr lang="en-US" sz="2400" b="1" dirty="0" smtClean="0"/>
              <a:t>Each items has a long production time, long queue time or both. All are for detectors on or near the critical path.</a:t>
            </a:r>
            <a:endParaRPr lang="en-US" sz="2400" b="1" dirty="0"/>
          </a:p>
        </p:txBody>
      </p:sp>
      <p:sp>
        <p:nvSpPr>
          <p:cNvPr id="2" name="Date Placeholder 1"/>
          <p:cNvSpPr>
            <a:spLocks noGrp="1"/>
          </p:cNvSpPr>
          <p:nvPr>
            <p:ph type="dt" sz="half" idx="10"/>
          </p:nvPr>
        </p:nvSpPr>
        <p:spPr/>
        <p:txBody>
          <a:bodyPr/>
          <a:lstStyle/>
          <a:p>
            <a:r>
              <a:rPr lang="en-US" smtClean="0"/>
              <a:t>Aug 2-4, 2017</a:t>
            </a:r>
            <a:endParaRPr lang="en-US"/>
          </a:p>
        </p:txBody>
      </p:sp>
      <p:sp>
        <p:nvSpPr>
          <p:cNvPr id="6" name="Slide Number Placeholder 5"/>
          <p:cNvSpPr>
            <a:spLocks noGrp="1"/>
          </p:cNvSpPr>
          <p:nvPr>
            <p:ph type="sldNum" sz="quarter" idx="12"/>
          </p:nvPr>
        </p:nvSpPr>
        <p:spPr/>
        <p:txBody>
          <a:bodyPr/>
          <a:lstStyle/>
          <a:p>
            <a:fld id="{CCEF628B-186B-FA45-9DC2-994E05F59E41}" type="slidenum">
              <a:rPr lang="en-US" smtClean="0"/>
              <a:t>22</a:t>
            </a:fld>
            <a:endParaRPr lang="en-US"/>
          </a:p>
        </p:txBody>
      </p:sp>
      <p:sp>
        <p:nvSpPr>
          <p:cNvPr id="7" name="TextBox 6"/>
          <p:cNvSpPr txBox="1"/>
          <p:nvPr/>
        </p:nvSpPr>
        <p:spPr>
          <a:xfrm>
            <a:off x="76200" y="3962400"/>
            <a:ext cx="8915400" cy="2585323"/>
          </a:xfrm>
          <a:prstGeom prst="rect">
            <a:avLst/>
          </a:prstGeom>
          <a:noFill/>
        </p:spPr>
        <p:txBody>
          <a:bodyPr wrap="square" rtlCol="0">
            <a:spAutoFit/>
          </a:bodyPr>
          <a:lstStyle/>
          <a:p>
            <a:r>
              <a:rPr lang="en-US" b="1" dirty="0"/>
              <a:t>P</a:t>
            </a:r>
            <a:r>
              <a:rPr lang="en-US" b="1" dirty="0" smtClean="0"/>
              <a:t>rocure of </a:t>
            </a:r>
            <a:r>
              <a:rPr lang="en-US" b="1" dirty="0"/>
              <a:t>those long-lead “items” through authorization from the PME in advance of CD-2 </a:t>
            </a:r>
            <a:r>
              <a:rPr lang="en-US" b="1" dirty="0" smtClean="0"/>
              <a:t>would be carried out via </a:t>
            </a:r>
            <a:r>
              <a:rPr lang="en-US" b="1" dirty="0"/>
              <a:t>a tailoring strategy (Letter of Authorization) </a:t>
            </a:r>
            <a:endParaRPr lang="en-US" b="1" dirty="0" smtClean="0"/>
          </a:p>
          <a:p>
            <a:r>
              <a:rPr lang="en-US" b="1" dirty="0" smtClean="0"/>
              <a:t>Justification:</a:t>
            </a:r>
            <a:endParaRPr lang="en-US" b="1" dirty="0"/>
          </a:p>
          <a:p>
            <a:pPr lvl="0"/>
            <a:r>
              <a:rPr lang="en-US" dirty="0"/>
              <a:t>1.      Reduce overall project risk</a:t>
            </a:r>
          </a:p>
          <a:p>
            <a:pPr lvl="0"/>
            <a:r>
              <a:rPr lang="en-US" dirty="0"/>
              <a:t>2.      Materials will be needed regardless of . . . </a:t>
            </a:r>
          </a:p>
          <a:p>
            <a:pPr lvl="0"/>
            <a:r>
              <a:rPr lang="en-US" dirty="0"/>
              <a:t>3.      Contract option already in placed to be executed with excellent price</a:t>
            </a:r>
          </a:p>
          <a:p>
            <a:pPr lvl="0"/>
            <a:r>
              <a:rPr lang="en-US" dirty="0"/>
              <a:t>4.      Reduce project schedule </a:t>
            </a:r>
          </a:p>
          <a:p>
            <a:pPr lvl="0"/>
            <a:r>
              <a:rPr lang="en-US" dirty="0"/>
              <a:t>5.      Reduce overall cost to project (estimated to be .  .  .  )</a:t>
            </a:r>
          </a:p>
          <a:p>
            <a:endParaRPr lang="en-US" dirty="0"/>
          </a:p>
        </p:txBody>
      </p:sp>
      <p:sp>
        <p:nvSpPr>
          <p:cNvPr id="8" name="TextBox 7"/>
          <p:cNvSpPr txBox="1"/>
          <p:nvPr/>
        </p:nvSpPr>
        <p:spPr>
          <a:xfrm>
            <a:off x="152400" y="838200"/>
            <a:ext cx="8839200" cy="646331"/>
          </a:xfrm>
          <a:prstGeom prst="rect">
            <a:avLst/>
          </a:prstGeom>
          <a:noFill/>
        </p:spPr>
        <p:txBody>
          <a:bodyPr wrap="square" rtlCol="0">
            <a:spAutoFit/>
          </a:bodyPr>
          <a:lstStyle/>
          <a:p>
            <a:r>
              <a:rPr lang="en-US" b="1" dirty="0" smtClean="0">
                <a:solidFill>
                  <a:srgbClr val="0099FF"/>
                </a:solidFill>
              </a:rPr>
              <a:t>Two options for Long Lead procurements:  Letter of Authorization from the Project Management Executive (J. </a:t>
            </a:r>
            <a:r>
              <a:rPr lang="en-US" b="1" dirty="0" err="1" smtClean="0">
                <a:solidFill>
                  <a:srgbClr val="0099FF"/>
                </a:solidFill>
              </a:rPr>
              <a:t>Gillo</a:t>
            </a:r>
            <a:r>
              <a:rPr lang="en-US" b="1" dirty="0" smtClean="0">
                <a:solidFill>
                  <a:srgbClr val="0099FF"/>
                </a:solidFill>
              </a:rPr>
              <a:t>), or CD-3a authorization.</a:t>
            </a:r>
            <a:endParaRPr lang="en-US" b="1" dirty="0">
              <a:solidFill>
                <a:srgbClr val="0099FF"/>
              </a:solidFill>
            </a:endParaRPr>
          </a:p>
        </p:txBody>
      </p:sp>
      <p:sp>
        <p:nvSpPr>
          <p:cNvPr id="9" name="Footer Placeholder 8"/>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359808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728662"/>
          </a:xfrm>
        </p:spPr>
        <p:txBody>
          <a:bodyPr/>
          <a:lstStyle/>
          <a:p>
            <a:r>
              <a:rPr lang="en-US" dirty="0" smtClean="0"/>
              <a:t>Labor Supporting for sPHENIX MIE </a:t>
            </a:r>
            <a:endParaRPr lang="en-US" dirty="0"/>
          </a:p>
        </p:txBody>
      </p:sp>
      <p:sp>
        <p:nvSpPr>
          <p:cNvPr id="3" name="Text Placeholder 2"/>
          <p:cNvSpPr>
            <a:spLocks noGrp="1"/>
          </p:cNvSpPr>
          <p:nvPr>
            <p:ph type="body" idx="1"/>
          </p:nvPr>
        </p:nvSpPr>
        <p:spPr>
          <a:xfrm>
            <a:off x="462429" y="914400"/>
            <a:ext cx="4040188" cy="639762"/>
          </a:xfrm>
        </p:spPr>
        <p:txBody>
          <a:bodyPr/>
          <a:lstStyle/>
          <a:p>
            <a:r>
              <a:rPr lang="en-US" dirty="0" smtClean="0"/>
              <a:t>WBS 1.1 through 1.7</a:t>
            </a:r>
            <a:endParaRPr lang="en-US" dirty="0"/>
          </a:p>
        </p:txBody>
      </p:sp>
      <p:sp>
        <p:nvSpPr>
          <p:cNvPr id="5" name="Text Placeholder 4"/>
          <p:cNvSpPr>
            <a:spLocks noGrp="1"/>
          </p:cNvSpPr>
          <p:nvPr>
            <p:ph type="body" sz="quarter" idx="3"/>
          </p:nvPr>
        </p:nvSpPr>
        <p:spPr>
          <a:xfrm>
            <a:off x="4604084" y="914400"/>
            <a:ext cx="4041775" cy="639762"/>
          </a:xfrm>
        </p:spPr>
        <p:txBody>
          <a:bodyPr/>
          <a:lstStyle/>
          <a:p>
            <a:r>
              <a:rPr lang="en-US" dirty="0" smtClean="0"/>
              <a:t>FTE Profile</a:t>
            </a:r>
            <a:endParaRPr lang="en-US"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2765680983"/>
              </p:ext>
            </p:extLst>
          </p:nvPr>
        </p:nvGraphicFramePr>
        <p:xfrm>
          <a:off x="4640178" y="1600200"/>
          <a:ext cx="4041775" cy="2514600"/>
        </p:xfrm>
        <a:graphic>
          <a:graphicData uri="http://schemas.openxmlformats.org/drawingml/2006/table">
            <a:tbl>
              <a:tblPr/>
              <a:tblGrid>
                <a:gridCol w="783181"/>
                <a:gridCol w="1065686"/>
                <a:gridCol w="380402"/>
                <a:gridCol w="358026"/>
                <a:gridCol w="358026"/>
                <a:gridCol w="358026"/>
                <a:gridCol w="380402"/>
                <a:gridCol w="358026"/>
              </a:tblGrid>
              <a:tr h="167941">
                <a:tc>
                  <a:txBody>
                    <a:bodyPr/>
                    <a:lstStyle/>
                    <a:p>
                      <a:pPr algn="l" fontAlgn="b"/>
                      <a:endParaRPr lang="en-US" sz="1000" b="0" i="0" u="none" strike="noStrike" dirty="0">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r>
              <a:tr h="167941">
                <a:tc>
                  <a:txBody>
                    <a:bodyPr/>
                    <a:lstStyle/>
                    <a:p>
                      <a:pPr algn="l" fontAlgn="b"/>
                      <a:r>
                        <a:rPr lang="en-US" sz="1000" b="1" i="0" u="none" strike="noStrike">
                          <a:solidFill>
                            <a:srgbClr val="000000"/>
                          </a:solidFill>
                          <a:effectLst/>
                          <a:latin typeface="Calibri"/>
                        </a:rPr>
                        <a:t>WBS Level</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000" b="1" i="0" u="none" strike="noStrike">
                          <a:solidFill>
                            <a:srgbClr val="000000"/>
                          </a:solidFill>
                          <a:effectLst/>
                          <a:latin typeface="Calibri"/>
                        </a:rPr>
                        <a:t>Group</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dirty="0">
                          <a:solidFill>
                            <a:srgbClr val="000000"/>
                          </a:solidFill>
                          <a:effectLst/>
                          <a:latin typeface="Calibri"/>
                        </a:rPr>
                        <a:t>  FY 17</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18</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19</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20</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21</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22</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67941">
                <a:tc>
                  <a:txBody>
                    <a:bodyPr/>
                    <a:lstStyle/>
                    <a:p>
                      <a:pPr algn="l" fontAlgn="b"/>
                      <a:r>
                        <a:rPr lang="en-US" sz="1000" b="1" i="0" u="none" strike="noStrike">
                          <a:solidFill>
                            <a:srgbClr val="000000"/>
                          </a:solidFill>
                          <a:effectLst/>
                          <a:latin typeface="Calibri"/>
                        </a:rPr>
                        <a:t>BNL</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Purchased Services</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0.18</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0.48</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0.12</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Scientific</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2.65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3.65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2.40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4.02</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2.79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0.32</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a:rPr>
                        <a:t>Technical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4.70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2.15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2.40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10.79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5.47</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0.11</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Professional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6.10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6.03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4.38</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8.73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6.23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0.55</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Administrative</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0.40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0.57</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r>
              <a:tr h="167941">
                <a:tc>
                  <a:txBody>
                    <a:bodyPr/>
                    <a:lstStyle/>
                    <a:p>
                      <a:pPr algn="l" fontAlgn="b"/>
                      <a:r>
                        <a:rPr lang="en-US" sz="1000" b="1" i="0" u="none" strike="noStrike">
                          <a:solidFill>
                            <a:srgbClr val="000000"/>
                          </a:solidFill>
                          <a:effectLst/>
                          <a:latin typeface="Calibri"/>
                        </a:rPr>
                        <a:t>BNL Sum</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l" fontAlgn="b"/>
                      <a:r>
                        <a:rPr lang="en-US" sz="1000" b="1" i="0" u="none" strike="noStrike">
                          <a:solidFill>
                            <a:srgbClr val="000000"/>
                          </a:solidFill>
                          <a:effectLst/>
                          <a:latin typeface="Calibri"/>
                        </a:rPr>
                        <a:t> </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13.84</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12.41</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9.96</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24.61</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15.18</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1.08</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r>
              <a:tr h="167941">
                <a:tc>
                  <a:txBody>
                    <a:bodyPr/>
                    <a:lstStyle/>
                    <a:p>
                      <a:pPr algn="l" fontAlgn="b"/>
                      <a:r>
                        <a:rPr lang="en-US" sz="1000" b="1" i="0" u="none" strike="noStrike">
                          <a:solidFill>
                            <a:srgbClr val="000000"/>
                          </a:solidFill>
                          <a:effectLst/>
                          <a:latin typeface="Calibri"/>
                        </a:rPr>
                        <a:t>Non-BNL</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Scientific</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2.24</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1.12</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1.21</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3.68</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0.20</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Student</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3.29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6.05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36.16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19.43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0.27</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Technical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1.80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1.28</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0.56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6.01</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3.42</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Professional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0.15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0.23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0.46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0.71</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0.10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Postdoc</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0.82</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1.46</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1.61</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r>
              <a:tr h="167941">
                <a:tc>
                  <a:txBody>
                    <a:bodyPr/>
                    <a:lstStyle/>
                    <a:p>
                      <a:pPr algn="l" fontAlgn="b"/>
                      <a:r>
                        <a:rPr lang="en-US" sz="1000" b="1" i="0" u="none" strike="noStrike">
                          <a:solidFill>
                            <a:srgbClr val="000000"/>
                          </a:solidFill>
                          <a:effectLst/>
                          <a:latin typeface="Calibri"/>
                        </a:rPr>
                        <a:t>Non-BNL Sum</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l" fontAlgn="b"/>
                      <a:r>
                        <a:rPr lang="en-US" sz="1000" b="1" i="0" u="none" strike="noStrike">
                          <a:solidFill>
                            <a:srgbClr val="000000"/>
                          </a:solidFill>
                          <a:effectLst/>
                          <a:latin typeface="Calibri"/>
                        </a:rPr>
                        <a:t> </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6.15</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5.93</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9.10</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48.01</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24.75</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0.27</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r>
              <a:tr h="163426">
                <a:tc>
                  <a:txBody>
                    <a:bodyPr/>
                    <a:lstStyle/>
                    <a:p>
                      <a:pPr algn="l" fontAlgn="b"/>
                      <a:r>
                        <a:rPr lang="en-US" sz="1000" b="1" i="0" u="none" strike="noStrike">
                          <a:solidFill>
                            <a:srgbClr val="000000"/>
                          </a:solidFill>
                          <a:effectLst/>
                          <a:latin typeface="Calibri"/>
                        </a:rPr>
                        <a:t>Grand Total</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20.00</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18.34</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19.06</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72.63</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39.94</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dirty="0">
                          <a:solidFill>
                            <a:srgbClr val="000000"/>
                          </a:solidFill>
                          <a:effectLst/>
                          <a:latin typeface="Calibri"/>
                        </a:rPr>
                        <a:t>1.34</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306556182"/>
              </p:ext>
            </p:extLst>
          </p:nvPr>
        </p:nvGraphicFramePr>
        <p:xfrm>
          <a:off x="228600" y="1661527"/>
          <a:ext cx="4191000" cy="384492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altLang="en-US" smtClean="0"/>
              <a:t>Aug 2-4, 2017</a:t>
            </a:r>
            <a:endParaRPr lang="en-US" altLang="en-US"/>
          </a:p>
        </p:txBody>
      </p:sp>
      <p:sp>
        <p:nvSpPr>
          <p:cNvPr id="9" name="Slide Number Placeholder 8"/>
          <p:cNvSpPr>
            <a:spLocks noGrp="1"/>
          </p:cNvSpPr>
          <p:nvPr>
            <p:ph type="sldNum" sz="quarter" idx="12"/>
          </p:nvPr>
        </p:nvSpPr>
        <p:spPr/>
        <p:txBody>
          <a:bodyPr/>
          <a:lstStyle/>
          <a:p>
            <a:fld id="{6BE62ED1-0628-4F6E-8766-956371ABBD5B}" type="slidenum">
              <a:rPr lang="en-US" altLang="en-US" smtClean="0"/>
              <a:pPr/>
              <a:t>23</a:t>
            </a:fld>
            <a:endParaRPr lang="en-US" altLang="en-US"/>
          </a:p>
        </p:txBody>
      </p:sp>
      <p:sp>
        <p:nvSpPr>
          <p:cNvPr id="11" name="TextBox 10"/>
          <p:cNvSpPr txBox="1"/>
          <p:nvPr/>
        </p:nvSpPr>
        <p:spPr>
          <a:xfrm>
            <a:off x="4343400" y="4213714"/>
            <a:ext cx="4731217" cy="2031325"/>
          </a:xfrm>
          <a:prstGeom prst="rect">
            <a:avLst/>
          </a:prstGeom>
          <a:noFill/>
          <a:ln>
            <a:solidFill>
              <a:srgbClr val="0099FF"/>
            </a:solidFill>
          </a:ln>
        </p:spPr>
        <p:txBody>
          <a:bodyPr wrap="square" rtlCol="0">
            <a:spAutoFit/>
          </a:bodyPr>
          <a:lstStyle/>
          <a:p>
            <a:pPr marL="285750" indent="-285750">
              <a:buFont typeface="Arial" panose="020B0604020202020204" pitchFamily="34" charset="0"/>
              <a:buChar char="•"/>
            </a:pPr>
            <a:r>
              <a:rPr lang="en-US" dirty="0" smtClean="0"/>
              <a:t>The student contribution is commensurate with past student contributions from the same institutions on similar detector projects</a:t>
            </a:r>
          </a:p>
          <a:p>
            <a:pPr marL="285750" indent="-285750">
              <a:buFont typeface="Arial" panose="020B0604020202020204" pitchFamily="34" charset="0"/>
              <a:buChar char="•"/>
            </a:pPr>
            <a:r>
              <a:rPr lang="en-US" dirty="0"/>
              <a:t>We will secure the non-BNL labor contributions with Memoranda of Agreement between Institutions.</a:t>
            </a:r>
          </a:p>
          <a:p>
            <a:pPr marL="285750" indent="-285750">
              <a:buFont typeface="Arial" panose="020B0604020202020204" pitchFamily="34" charset="0"/>
              <a:buChar char="•"/>
            </a:pPr>
            <a:endParaRPr lang="en-US" dirty="0"/>
          </a:p>
        </p:txBody>
      </p:sp>
      <p:sp>
        <p:nvSpPr>
          <p:cNvPr id="12" name="Footer Placeholder 11"/>
          <p:cNvSpPr>
            <a:spLocks noGrp="1"/>
          </p:cNvSpPr>
          <p:nvPr>
            <p:ph type="ftr" sz="quarter" idx="11"/>
          </p:nvPr>
        </p:nvSpPr>
        <p:spPr/>
        <p:txBody>
          <a:bodyPr/>
          <a:lstStyle/>
          <a:p>
            <a:pPr>
              <a:defRPr/>
            </a:pPr>
            <a:r>
              <a:rPr lang="en-US" smtClean="0"/>
              <a:t>sPHENIX Director's Review </a:t>
            </a:r>
            <a:endParaRPr lang="en-US" dirty="0"/>
          </a:p>
        </p:txBody>
      </p:sp>
      <p:sp>
        <p:nvSpPr>
          <p:cNvPr id="6" name="TextBox 5"/>
          <p:cNvSpPr txBox="1"/>
          <p:nvPr/>
        </p:nvSpPr>
        <p:spPr>
          <a:xfrm>
            <a:off x="457200" y="5791200"/>
            <a:ext cx="3506827" cy="646331"/>
          </a:xfrm>
          <a:prstGeom prst="rect">
            <a:avLst/>
          </a:prstGeom>
          <a:noFill/>
        </p:spPr>
        <p:txBody>
          <a:bodyPr wrap="none" rtlCol="0">
            <a:spAutoFit/>
          </a:bodyPr>
          <a:lstStyle/>
          <a:p>
            <a:r>
              <a:rPr lang="en-US" b="1" dirty="0" smtClean="0"/>
              <a:t>No FTE contingency shown in plots</a:t>
            </a:r>
          </a:p>
          <a:p>
            <a:r>
              <a:rPr lang="en-US" b="1" dirty="0"/>
              <a:t>o</a:t>
            </a:r>
            <a:r>
              <a:rPr lang="en-US" b="1" dirty="0" smtClean="0"/>
              <a:t>r spreadsheet</a:t>
            </a:r>
            <a:endParaRPr lang="en-US" b="1" dirty="0"/>
          </a:p>
        </p:txBody>
      </p:sp>
    </p:spTree>
    <p:extLst>
      <p:ext uri="{BB962C8B-B14F-4D97-AF65-F5344CB8AC3E}">
        <p14:creationId xmlns:p14="http://schemas.microsoft.com/office/powerpoint/2010/main" val="2570407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839200" cy="838200"/>
          </a:xfrm>
        </p:spPr>
        <p:txBody>
          <a:bodyPr/>
          <a:lstStyle/>
          <a:p>
            <a:r>
              <a:rPr lang="en-US" sz="3200" dirty="0" smtClean="0"/>
              <a:t>Labor Supporting </a:t>
            </a:r>
            <a:r>
              <a:rPr lang="en-US" sz="3200" dirty="0" err="1" smtClean="0"/>
              <a:t>MIE+Infra</a:t>
            </a:r>
            <a:r>
              <a:rPr lang="en-US" sz="3200" dirty="0" smtClean="0"/>
              <a:t>/Facility Upgrade +INTT</a:t>
            </a:r>
            <a:endParaRPr lang="en-US" sz="3200" dirty="0"/>
          </a:p>
        </p:txBody>
      </p:sp>
      <p:sp>
        <p:nvSpPr>
          <p:cNvPr id="8" name="Text Placeholder 7"/>
          <p:cNvSpPr>
            <a:spLocks noGrp="1"/>
          </p:cNvSpPr>
          <p:nvPr>
            <p:ph type="body" sz="quarter" idx="3"/>
          </p:nvPr>
        </p:nvSpPr>
        <p:spPr>
          <a:xfrm>
            <a:off x="4572000" y="1600200"/>
            <a:ext cx="4191001" cy="609600"/>
          </a:xfrm>
        </p:spPr>
        <p:txBody>
          <a:bodyPr>
            <a:normAutofit fontScale="62500" lnSpcReduction="20000"/>
          </a:bodyPr>
          <a:lstStyle/>
          <a:p>
            <a:endParaRPr lang="en-US" dirty="0" smtClean="0"/>
          </a:p>
          <a:p>
            <a:pPr algn="ctr"/>
            <a:r>
              <a:rPr lang="en-US" sz="3400" dirty="0" smtClean="0"/>
              <a:t>FTE Profile by Fiscal Year</a:t>
            </a:r>
          </a:p>
          <a:p>
            <a:endParaRPr lang="en-US" dirty="0"/>
          </a:p>
        </p:txBody>
      </p:sp>
      <p:sp>
        <p:nvSpPr>
          <p:cNvPr id="9" name="Text Placeholder 4"/>
          <p:cNvSpPr>
            <a:spLocks noGrp="1"/>
          </p:cNvSpPr>
          <p:nvPr>
            <p:ph type="body" idx="1"/>
          </p:nvPr>
        </p:nvSpPr>
        <p:spPr>
          <a:xfrm>
            <a:off x="457200" y="1447801"/>
            <a:ext cx="3810000" cy="609600"/>
          </a:xfrm>
        </p:spPr>
        <p:txBody>
          <a:bodyPr/>
          <a:lstStyle/>
          <a:p>
            <a:r>
              <a:rPr lang="en-US" dirty="0" smtClean="0"/>
              <a:t>FTE Profile by Category</a:t>
            </a:r>
            <a:endParaRPr lang="en-US" dirty="0"/>
          </a:p>
        </p:txBody>
      </p:sp>
      <p:graphicFrame>
        <p:nvGraphicFramePr>
          <p:cNvPr id="11" name="Content Placeholder 10"/>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nvPr>
        </p:nvGraphicFramePr>
        <p:xfrm>
          <a:off x="4645025" y="2890961"/>
          <a:ext cx="4041775" cy="2519115"/>
        </p:xfrm>
        <a:graphic>
          <a:graphicData uri="http://schemas.openxmlformats.org/drawingml/2006/table">
            <a:tbl>
              <a:tblPr/>
              <a:tblGrid>
                <a:gridCol w="783181"/>
                <a:gridCol w="1065686"/>
                <a:gridCol w="380402"/>
                <a:gridCol w="358026"/>
                <a:gridCol w="358026"/>
                <a:gridCol w="358026"/>
                <a:gridCol w="380402"/>
                <a:gridCol w="358026"/>
              </a:tblGrid>
              <a:tr h="167941">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397" marR="8397" marT="8397" marB="0" anchor="b">
                    <a:lnL>
                      <a:noFill/>
                    </a:lnL>
                    <a:lnR>
                      <a:noFill/>
                    </a:lnR>
                    <a:lnT>
                      <a:noFill/>
                    </a:lnT>
                    <a:lnB>
                      <a:noFill/>
                    </a:lnB>
                  </a:tcPr>
                </a:tc>
              </a:tr>
              <a:tr h="167941">
                <a:tc>
                  <a:txBody>
                    <a:bodyPr/>
                    <a:lstStyle/>
                    <a:p>
                      <a:pPr algn="l" fontAlgn="b"/>
                      <a:r>
                        <a:rPr lang="en-US" sz="1000" b="1" i="0" u="none" strike="noStrike">
                          <a:solidFill>
                            <a:srgbClr val="000000"/>
                          </a:solidFill>
                          <a:effectLst/>
                          <a:latin typeface="Calibri"/>
                        </a:rPr>
                        <a:t>WBS Level</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000" b="1" i="0" u="none" strike="noStrike">
                          <a:solidFill>
                            <a:srgbClr val="000000"/>
                          </a:solidFill>
                          <a:effectLst/>
                          <a:latin typeface="Calibri"/>
                        </a:rPr>
                        <a:t>Group</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17</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18</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19</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20</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21</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000" b="1" i="0" u="none" strike="noStrike">
                          <a:solidFill>
                            <a:srgbClr val="000000"/>
                          </a:solidFill>
                          <a:effectLst/>
                          <a:latin typeface="Calibri"/>
                        </a:rPr>
                        <a:t> FY 22</a:t>
                      </a:r>
                    </a:p>
                  </a:txBody>
                  <a:tcPr marL="8397" marR="8397" marT="839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67941">
                <a:tc>
                  <a:txBody>
                    <a:bodyPr/>
                    <a:lstStyle/>
                    <a:p>
                      <a:pPr algn="l" fontAlgn="b"/>
                      <a:r>
                        <a:rPr lang="en-US" sz="1000" b="1" i="0" u="none" strike="noStrike">
                          <a:solidFill>
                            <a:srgbClr val="000000"/>
                          </a:solidFill>
                          <a:effectLst/>
                          <a:latin typeface="Calibri"/>
                        </a:rPr>
                        <a:t>BNL</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Purchased Services</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0.05</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0.22</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0.26</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1.04</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0.37</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1.47</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Scientific</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3.29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4.39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3.03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4.64</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3.21</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1.94</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Technical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8.35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4.59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5.28</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14.71</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6.93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5.58</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Professional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11.64</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9.12</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6.62</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12.75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7.20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1.94</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Administrative</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0.40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0.57</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0.09</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r>
              <a:tr h="167941">
                <a:tc>
                  <a:txBody>
                    <a:bodyPr/>
                    <a:lstStyle/>
                    <a:p>
                      <a:pPr algn="l" fontAlgn="b"/>
                      <a:r>
                        <a:rPr lang="en-US" sz="1000" b="1" i="0" u="none" strike="noStrike">
                          <a:solidFill>
                            <a:srgbClr val="000000"/>
                          </a:solidFill>
                          <a:effectLst/>
                          <a:latin typeface="Calibri"/>
                        </a:rPr>
                        <a:t>BNL Sum</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l" fontAlgn="b"/>
                      <a:r>
                        <a:rPr lang="en-US" sz="1000" b="1" i="0" u="none" strike="noStrike">
                          <a:solidFill>
                            <a:srgbClr val="000000"/>
                          </a:solidFill>
                          <a:effectLst/>
                          <a:latin typeface="Calibri"/>
                        </a:rPr>
                        <a:t> </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23.73</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18.90</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15.78</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33.73</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18.29</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11.02</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EEECE1"/>
                    </a:solidFill>
                  </a:tcPr>
                </a:tc>
              </a:tr>
              <a:tr h="167941">
                <a:tc>
                  <a:txBody>
                    <a:bodyPr/>
                    <a:lstStyle/>
                    <a:p>
                      <a:pPr algn="l" fontAlgn="b"/>
                      <a:r>
                        <a:rPr lang="en-US" sz="1000" b="1" i="0" u="none" strike="noStrike">
                          <a:solidFill>
                            <a:srgbClr val="000000"/>
                          </a:solidFill>
                          <a:effectLst/>
                          <a:latin typeface="Calibri"/>
                        </a:rPr>
                        <a:t>Non-BNL</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Scientific</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2.31</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1.13</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1.21</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3.68</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0.20</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w="6350" cap="flat" cmpd="sng" algn="ctr">
                      <a:solidFill>
                        <a:srgbClr val="4F81BD"/>
                      </a:solidFill>
                      <a:prstDash val="solid"/>
                      <a:round/>
                      <a:headEnd type="none" w="med" len="med"/>
                      <a:tailEnd type="none" w="med" len="med"/>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Student</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3.29</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6.05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36.16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19.43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6.27</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Technical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1.80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1.28</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0.56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6.01</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3.42</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Professional</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0.15</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0.23</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0.46</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0.71</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0.10</a:t>
                      </a:r>
                    </a:p>
                  </a:txBody>
                  <a:tcPr marL="8397" marR="8397" marT="8397"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a:noFill/>
                    </a:lnB>
                  </a:tcPr>
                </a:tc>
              </a:tr>
              <a:tr h="167941">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Postdoc</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0.82</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1.46</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1.61</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0.00</a:t>
                      </a:r>
                    </a:p>
                  </a:txBody>
                  <a:tcPr marL="8397" marR="8397" marT="8397" marB="0" anchor="b">
                    <a:lnL>
                      <a:noFill/>
                    </a:lnL>
                    <a:lnR>
                      <a:noFill/>
                    </a:lnR>
                    <a:lnT>
                      <a:noFill/>
                    </a:lnT>
                    <a:lnB w="6350" cap="flat" cmpd="sng" algn="ctr">
                      <a:solidFill>
                        <a:srgbClr val="4F81BD"/>
                      </a:solidFill>
                      <a:prstDash val="solid"/>
                      <a:round/>
                      <a:headEnd type="none" w="med" len="med"/>
                      <a:tailEnd type="none" w="med" len="med"/>
                    </a:lnB>
                  </a:tcPr>
                </a:tc>
              </a:tr>
              <a:tr h="167941">
                <a:tc>
                  <a:txBody>
                    <a:bodyPr/>
                    <a:lstStyle/>
                    <a:p>
                      <a:pPr algn="l" fontAlgn="b"/>
                      <a:r>
                        <a:rPr lang="en-US" sz="1000" b="1" i="0" u="none" strike="noStrike">
                          <a:solidFill>
                            <a:srgbClr val="000000"/>
                          </a:solidFill>
                          <a:effectLst/>
                          <a:latin typeface="Calibri"/>
                        </a:rPr>
                        <a:t>Non-BNL Sum</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l" fontAlgn="b"/>
                      <a:r>
                        <a:rPr lang="en-US" sz="1000" b="1" i="0" u="none" strike="noStrike">
                          <a:solidFill>
                            <a:srgbClr val="000000"/>
                          </a:solidFill>
                          <a:effectLst/>
                          <a:latin typeface="Calibri"/>
                        </a:rPr>
                        <a:t> </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6.23</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5.94</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9.10</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48.01</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24.75</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000" b="1" i="0" u="none" strike="noStrike">
                          <a:solidFill>
                            <a:srgbClr val="000000"/>
                          </a:solidFill>
                          <a:effectLst/>
                          <a:latin typeface="Calibri"/>
                        </a:rPr>
                        <a:t>6.27</a:t>
                      </a:r>
                    </a:p>
                  </a:txBody>
                  <a:tcPr marL="8397" marR="8397" marT="839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EEECE1"/>
                    </a:solidFill>
                  </a:tcPr>
                </a:tc>
              </a:tr>
              <a:tr h="167941">
                <a:tc>
                  <a:txBody>
                    <a:bodyPr/>
                    <a:lstStyle/>
                    <a:p>
                      <a:pPr algn="l" fontAlgn="b"/>
                      <a:r>
                        <a:rPr lang="en-US" sz="1000" b="1" i="0" u="none" strike="noStrike">
                          <a:solidFill>
                            <a:srgbClr val="000000"/>
                          </a:solidFill>
                          <a:effectLst/>
                          <a:latin typeface="Calibri"/>
                        </a:rPr>
                        <a:t>Grand Total</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en-US" sz="1000" b="1" i="0" u="none" strike="noStrike">
                        <a:solidFill>
                          <a:srgbClr val="000000"/>
                        </a:solidFill>
                        <a:effectLst/>
                        <a:latin typeface="Calibri"/>
                      </a:endParaRP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29.95</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24.84</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24.88</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81.75</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a:solidFill>
                            <a:srgbClr val="000000"/>
                          </a:solidFill>
                          <a:effectLst/>
                          <a:latin typeface="Calibri"/>
                        </a:rPr>
                        <a:t>43.04</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000" b="1" i="0" u="none" strike="noStrike" dirty="0">
                          <a:solidFill>
                            <a:srgbClr val="000000"/>
                          </a:solidFill>
                          <a:effectLst/>
                          <a:latin typeface="Calibri"/>
                        </a:rPr>
                        <a:t>17.29</a:t>
                      </a:r>
                    </a:p>
                  </a:txBody>
                  <a:tcPr marL="8397" marR="8397" marT="839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3" name="TextBox 2"/>
          <p:cNvSpPr txBox="1"/>
          <p:nvPr/>
        </p:nvSpPr>
        <p:spPr>
          <a:xfrm>
            <a:off x="1371600" y="1066800"/>
            <a:ext cx="2084225" cy="461665"/>
          </a:xfrm>
          <a:prstGeom prst="rect">
            <a:avLst/>
          </a:prstGeom>
          <a:noFill/>
        </p:spPr>
        <p:txBody>
          <a:bodyPr wrap="none" rtlCol="0">
            <a:spAutoFit/>
          </a:bodyPr>
          <a:lstStyle/>
          <a:p>
            <a:r>
              <a:rPr lang="en-US" sz="2400" b="1" dirty="0" smtClean="0"/>
              <a:t>WBS 1.1 – 1.11</a:t>
            </a:r>
            <a:endParaRPr lang="en-US" sz="2400" b="1" dirty="0"/>
          </a:p>
        </p:txBody>
      </p:sp>
      <p:sp>
        <p:nvSpPr>
          <p:cNvPr id="4" name="Date Placeholder 3"/>
          <p:cNvSpPr>
            <a:spLocks noGrp="1"/>
          </p:cNvSpPr>
          <p:nvPr>
            <p:ph type="dt" sz="half" idx="10"/>
          </p:nvPr>
        </p:nvSpPr>
        <p:spPr/>
        <p:txBody>
          <a:bodyPr/>
          <a:lstStyle/>
          <a:p>
            <a:pPr>
              <a:defRPr/>
            </a:pPr>
            <a:r>
              <a:rPr lang="en-US" altLang="en-US" smtClean="0"/>
              <a:t>Aug 2-4, 2017</a:t>
            </a:r>
            <a:endParaRPr lang="en-US" altLang="en-US"/>
          </a:p>
        </p:txBody>
      </p:sp>
      <p:sp>
        <p:nvSpPr>
          <p:cNvPr id="6" name="Slide Number Placeholder 5"/>
          <p:cNvSpPr>
            <a:spLocks noGrp="1"/>
          </p:cNvSpPr>
          <p:nvPr>
            <p:ph type="sldNum" sz="quarter" idx="12"/>
          </p:nvPr>
        </p:nvSpPr>
        <p:spPr/>
        <p:txBody>
          <a:bodyPr/>
          <a:lstStyle/>
          <a:p>
            <a:fld id="{6BE62ED1-0628-4F6E-8766-956371ABBD5B}" type="slidenum">
              <a:rPr lang="en-US" altLang="en-US" smtClean="0"/>
              <a:pPr/>
              <a:t>24</a:t>
            </a:fld>
            <a:endParaRPr lang="en-US" altLang="en-US"/>
          </a:p>
        </p:txBody>
      </p:sp>
      <p:sp>
        <p:nvSpPr>
          <p:cNvPr id="7" name="Footer Placeholder 6"/>
          <p:cNvSpPr>
            <a:spLocks noGrp="1"/>
          </p:cNvSpPr>
          <p:nvPr>
            <p:ph type="ftr" sz="quarter" idx="11"/>
          </p:nvPr>
        </p:nvSpPr>
        <p:spPr/>
        <p:txBody>
          <a:bodyPr/>
          <a:lstStyle/>
          <a:p>
            <a:pPr>
              <a:defRPr/>
            </a:pPr>
            <a:r>
              <a:rPr lang="en-US" smtClean="0"/>
              <a:t>sPHENIX Director's Review </a:t>
            </a:r>
            <a:endParaRPr lang="en-US" dirty="0"/>
          </a:p>
        </p:txBody>
      </p:sp>
      <p:sp>
        <p:nvSpPr>
          <p:cNvPr id="13" name="TextBox 12"/>
          <p:cNvSpPr txBox="1"/>
          <p:nvPr/>
        </p:nvSpPr>
        <p:spPr>
          <a:xfrm>
            <a:off x="5105400" y="5638800"/>
            <a:ext cx="3506827" cy="646331"/>
          </a:xfrm>
          <a:prstGeom prst="rect">
            <a:avLst/>
          </a:prstGeom>
          <a:noFill/>
        </p:spPr>
        <p:txBody>
          <a:bodyPr wrap="none" rtlCol="0">
            <a:spAutoFit/>
          </a:bodyPr>
          <a:lstStyle/>
          <a:p>
            <a:r>
              <a:rPr lang="en-US" b="1" dirty="0" smtClean="0"/>
              <a:t>No FTE contingency shown in plots</a:t>
            </a:r>
          </a:p>
          <a:p>
            <a:r>
              <a:rPr lang="en-US" b="1" dirty="0"/>
              <a:t>o</a:t>
            </a:r>
            <a:r>
              <a:rPr lang="en-US" b="1" dirty="0" smtClean="0"/>
              <a:t>r spreadsheet</a:t>
            </a:r>
            <a:endParaRPr lang="en-US" b="1" dirty="0"/>
          </a:p>
        </p:txBody>
      </p:sp>
    </p:spTree>
    <p:extLst>
      <p:ext uri="{BB962C8B-B14F-4D97-AF65-F5344CB8AC3E}">
        <p14:creationId xmlns:p14="http://schemas.microsoft.com/office/powerpoint/2010/main" val="3569203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6300"/>
          </a:xfrm>
          <a:noFill/>
        </p:spPr>
        <p:txBody>
          <a:bodyPr>
            <a:noAutofit/>
          </a:bodyPr>
          <a:lstStyle/>
          <a:p>
            <a:r>
              <a:rPr lang="en-US" sz="4000" dirty="0" smtClean="0">
                <a:solidFill>
                  <a:srgbClr val="000000"/>
                </a:solidFill>
              </a:rPr>
              <a:t>Proposed Key Performance Parameters</a:t>
            </a:r>
            <a:endParaRPr lang="en-US" sz="4000" dirty="0">
              <a:solidFill>
                <a:srgbClr val="000000"/>
              </a:solidFill>
            </a:endParaRPr>
          </a:p>
        </p:txBody>
      </p:sp>
      <p:sp>
        <p:nvSpPr>
          <p:cNvPr id="5" name="Date Placeholder 4"/>
          <p:cNvSpPr>
            <a:spLocks noGrp="1"/>
          </p:cNvSpPr>
          <p:nvPr>
            <p:ph type="dt" sz="half" idx="10"/>
          </p:nvPr>
        </p:nvSpPr>
        <p:spPr/>
        <p:txBody>
          <a:bodyPr/>
          <a:lstStyle/>
          <a:p>
            <a:r>
              <a:rPr lang="en-US" smtClean="0"/>
              <a:t>Aug 2-4, 2017</a:t>
            </a:r>
            <a:endParaRPr lang="en-US"/>
          </a:p>
        </p:txBody>
      </p:sp>
      <p:sp>
        <p:nvSpPr>
          <p:cNvPr id="7" name="Slide Number Placeholder 6"/>
          <p:cNvSpPr>
            <a:spLocks noGrp="1"/>
          </p:cNvSpPr>
          <p:nvPr>
            <p:ph type="sldNum" sz="quarter" idx="12"/>
          </p:nvPr>
        </p:nvSpPr>
        <p:spPr/>
        <p:txBody>
          <a:bodyPr/>
          <a:lstStyle/>
          <a:p>
            <a:fld id="{03373FCA-49B2-5F4E-82E4-6A3A4BFCA892}" type="slidenum">
              <a:rPr lang="en-US" smtClean="0"/>
              <a:t>25</a:t>
            </a:fld>
            <a:endParaRPr lang="en-US"/>
          </a:p>
        </p:txBody>
      </p:sp>
      <p:sp>
        <p:nvSpPr>
          <p:cNvPr id="3" name="TextBox 2"/>
          <p:cNvSpPr txBox="1"/>
          <p:nvPr/>
        </p:nvSpPr>
        <p:spPr>
          <a:xfrm>
            <a:off x="354974" y="914400"/>
            <a:ext cx="8610600" cy="1015663"/>
          </a:xfrm>
          <a:prstGeom prst="rect">
            <a:avLst/>
          </a:prstGeom>
          <a:noFill/>
        </p:spPr>
        <p:txBody>
          <a:bodyPr wrap="square" rtlCol="0">
            <a:spAutoFit/>
          </a:bodyPr>
          <a:lstStyle/>
          <a:p>
            <a:r>
              <a:rPr lang="en-US" sz="2000" b="1" dirty="0" smtClean="0"/>
              <a:t>Installation is NOT part of the MIE and not a deliverable. Beam collisions are not needed to satisfy the KPP’s.</a:t>
            </a:r>
          </a:p>
          <a:p>
            <a:r>
              <a:rPr lang="en-US" sz="2000" b="1" dirty="0" smtClean="0"/>
              <a:t>Preliminary KPP’s listed in the PPEP. They are under Discussion with DOE-ONP</a:t>
            </a:r>
            <a:endParaRPr lang="en-US" sz="2000" b="1"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412" t="24694" r="3525" b="28784"/>
          <a:stretch/>
        </p:blipFill>
        <p:spPr bwMode="auto">
          <a:xfrm>
            <a:off x="176548" y="2133600"/>
            <a:ext cx="8967452" cy="394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423557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2"/>
            <a:ext cx="9144000" cy="889585"/>
          </a:xfrm>
          <a:noFill/>
        </p:spPr>
        <p:txBody>
          <a:bodyPr>
            <a:normAutofit/>
          </a:bodyPr>
          <a:lstStyle/>
          <a:p>
            <a:r>
              <a:rPr lang="en-US" dirty="0" smtClean="0">
                <a:solidFill>
                  <a:srgbClr val="000000"/>
                </a:solidFill>
              </a:rPr>
              <a:t>Oversight and Project Meetings</a:t>
            </a:r>
            <a:endParaRPr lang="en-US" dirty="0">
              <a:solidFill>
                <a:srgbClr val="000000"/>
              </a:solidFill>
            </a:endParaRPr>
          </a:p>
        </p:txBody>
      </p:sp>
      <p:sp>
        <p:nvSpPr>
          <p:cNvPr id="3" name="Content Placeholder 2"/>
          <p:cNvSpPr>
            <a:spLocks noGrp="1"/>
          </p:cNvSpPr>
          <p:nvPr>
            <p:ph idx="1"/>
          </p:nvPr>
        </p:nvSpPr>
        <p:spPr>
          <a:xfrm>
            <a:off x="185195" y="914400"/>
            <a:ext cx="8501605" cy="5740192"/>
          </a:xfrm>
        </p:spPr>
        <p:txBody>
          <a:bodyPr>
            <a:normAutofit fontScale="77500" lnSpcReduction="20000"/>
          </a:bodyPr>
          <a:lstStyle/>
          <a:p>
            <a:pPr marL="0" indent="0">
              <a:buNone/>
            </a:pPr>
            <a:r>
              <a:rPr lang="en-US" sz="2000" b="1" dirty="0" smtClean="0"/>
              <a:t>Oversight</a:t>
            </a:r>
          </a:p>
          <a:p>
            <a:r>
              <a:rPr lang="en-US" sz="2000" dirty="0" smtClean="0"/>
              <a:t>Biweekly sPHENIX meeting with DOE BHSO</a:t>
            </a:r>
          </a:p>
          <a:p>
            <a:r>
              <a:rPr lang="en-US" sz="2000" dirty="0" smtClean="0"/>
              <a:t>Monthly sPHENIX meeting with DOE-ONP</a:t>
            </a:r>
          </a:p>
          <a:p>
            <a:r>
              <a:rPr lang="en-US" sz="2000" dirty="0" smtClean="0"/>
              <a:t>Monthly PHENIX R&amp;R(decommissioning) meeting with DOE-ONP</a:t>
            </a:r>
          </a:p>
          <a:p>
            <a:r>
              <a:rPr lang="en-US" sz="2000" dirty="0" smtClean="0"/>
              <a:t>Biweekly meeting with BNL ALD’s Project Management Group</a:t>
            </a:r>
          </a:p>
          <a:p>
            <a:r>
              <a:rPr lang="en-US" sz="2000" dirty="0" smtClean="0"/>
              <a:t>8 internal BNL reviews of the subsystems</a:t>
            </a:r>
          </a:p>
          <a:p>
            <a:r>
              <a:rPr lang="en-US" sz="2000" dirty="0" smtClean="0"/>
              <a:t>2 BNL Director’s reviews with external committees.</a:t>
            </a:r>
          </a:p>
          <a:p>
            <a:endParaRPr lang="en-US" sz="2000" dirty="0"/>
          </a:p>
          <a:p>
            <a:pPr marL="0" indent="0">
              <a:buNone/>
            </a:pPr>
            <a:r>
              <a:rPr lang="en-US" sz="2000" b="1" dirty="0" smtClean="0"/>
              <a:t>Project Meetings</a:t>
            </a:r>
          </a:p>
          <a:p>
            <a:r>
              <a:rPr lang="en-US" sz="2000" dirty="0" smtClean="0"/>
              <a:t>Weekly Management meeting</a:t>
            </a:r>
          </a:p>
          <a:p>
            <a:r>
              <a:rPr lang="en-US" sz="2000" dirty="0"/>
              <a:t>Weekly simulations </a:t>
            </a:r>
            <a:r>
              <a:rPr lang="en-US" sz="2000" dirty="0" smtClean="0"/>
              <a:t>meeting</a:t>
            </a:r>
          </a:p>
          <a:p>
            <a:r>
              <a:rPr lang="en-US" sz="2000" dirty="0" smtClean="0"/>
              <a:t>Biweekly meetings for each MIE subsystems</a:t>
            </a:r>
          </a:p>
          <a:p>
            <a:r>
              <a:rPr lang="en-US" sz="2000" dirty="0" smtClean="0"/>
              <a:t>Biweekly meetings for S</a:t>
            </a:r>
            <a:r>
              <a:rPr lang="en-US" sz="2000" dirty="0"/>
              <a:t>C</a:t>
            </a:r>
            <a:r>
              <a:rPr lang="en-US" sz="2000" dirty="0" smtClean="0"/>
              <a:t>-magnet</a:t>
            </a:r>
          </a:p>
          <a:p>
            <a:r>
              <a:rPr lang="en-US" sz="2000" dirty="0" smtClean="0"/>
              <a:t>Biweekly sPHENIX engineering meeting</a:t>
            </a:r>
          </a:p>
          <a:p>
            <a:r>
              <a:rPr lang="en-US" sz="2000" dirty="0" smtClean="0"/>
              <a:t>Biweekly Tracking meeting</a:t>
            </a:r>
          </a:p>
          <a:p>
            <a:r>
              <a:rPr lang="en-US" sz="2000" dirty="0" smtClean="0"/>
              <a:t>Biweekly L2 Managers meeting  </a:t>
            </a:r>
          </a:p>
          <a:p>
            <a:endParaRPr lang="en-US" sz="2000" dirty="0" smtClean="0"/>
          </a:p>
          <a:p>
            <a:pPr marL="0" indent="0">
              <a:buNone/>
            </a:pPr>
            <a:r>
              <a:rPr lang="en-US" sz="2000" dirty="0" smtClean="0"/>
              <a:t>In addition there is a biweekly  General Meeting for the whole collaboration at which the Project reports and a biannual Collaboration meeting.</a:t>
            </a:r>
          </a:p>
          <a:p>
            <a:pPr marL="0" indent="0">
              <a:buNone/>
            </a:pPr>
            <a:endParaRPr lang="en-US" sz="2000" b="1" dirty="0"/>
          </a:p>
          <a:p>
            <a:pPr marL="0" indent="0">
              <a:buNone/>
            </a:pPr>
            <a:r>
              <a:rPr lang="en-US" sz="2600" b="1" dirty="0" smtClean="0">
                <a:solidFill>
                  <a:srgbClr val="0080FF"/>
                </a:solidFill>
              </a:rPr>
              <a:t>We’ve held 900 sPHENIX meetings over the last 3 years. It is a very active collaboration.</a:t>
            </a:r>
            <a:endParaRPr lang="en-US" sz="2600" b="1" dirty="0">
              <a:solidFill>
                <a:srgbClr val="0080FF"/>
              </a:solidFill>
            </a:endParaRPr>
          </a:p>
        </p:txBody>
      </p:sp>
      <p:sp>
        <p:nvSpPr>
          <p:cNvPr id="4" name="Date Placeholder 3"/>
          <p:cNvSpPr>
            <a:spLocks noGrp="1"/>
          </p:cNvSpPr>
          <p:nvPr>
            <p:ph type="dt" sz="half" idx="10"/>
          </p:nvPr>
        </p:nvSpPr>
        <p:spPr/>
        <p:txBody>
          <a:bodyPr/>
          <a:lstStyle/>
          <a:p>
            <a:r>
              <a:rPr lang="en-US" smtClean="0"/>
              <a:t>Aug 2-4, 2017</a:t>
            </a:r>
            <a:endParaRPr lang="en-US"/>
          </a:p>
        </p:txBody>
      </p:sp>
      <p:sp>
        <p:nvSpPr>
          <p:cNvPr id="6" name="Slide Number Placeholder 5"/>
          <p:cNvSpPr>
            <a:spLocks noGrp="1"/>
          </p:cNvSpPr>
          <p:nvPr>
            <p:ph type="sldNum" sz="quarter" idx="12"/>
          </p:nvPr>
        </p:nvSpPr>
        <p:spPr/>
        <p:txBody>
          <a:bodyPr/>
          <a:lstStyle/>
          <a:p>
            <a:fld id="{CCEF628B-186B-FA45-9DC2-994E05F59E41}" type="slidenum">
              <a:rPr lang="en-US" smtClean="0"/>
              <a:t>26</a:t>
            </a:fld>
            <a:endParaRPr lang="en-US"/>
          </a:p>
        </p:txBody>
      </p:sp>
      <p:sp>
        <p:nvSpPr>
          <p:cNvPr id="7" name="Footer Placeholder 6"/>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35947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9144000" cy="712688"/>
          </a:xfrm>
          <a:noFill/>
        </p:spPr>
        <p:txBody>
          <a:bodyPr/>
          <a:lstStyle/>
          <a:p>
            <a:r>
              <a:rPr lang="en-US" dirty="0" smtClean="0">
                <a:solidFill>
                  <a:srgbClr val="000000"/>
                </a:solidFill>
              </a:rPr>
              <a:t>Summary</a:t>
            </a:r>
            <a:endParaRPr lang="en-US" dirty="0">
              <a:solidFill>
                <a:srgbClr val="000000"/>
              </a:solidFill>
            </a:endParaRPr>
          </a:p>
        </p:txBody>
      </p:sp>
      <p:sp>
        <p:nvSpPr>
          <p:cNvPr id="2" name="Content Placeholder 1"/>
          <p:cNvSpPr>
            <a:spLocks noGrp="1"/>
          </p:cNvSpPr>
          <p:nvPr>
            <p:ph idx="1"/>
          </p:nvPr>
        </p:nvSpPr>
        <p:spPr>
          <a:xfrm>
            <a:off x="23261" y="838200"/>
            <a:ext cx="8824689" cy="5688111"/>
          </a:xfrm>
        </p:spPr>
        <p:txBody>
          <a:bodyPr>
            <a:normAutofit fontScale="92500" lnSpcReduction="10000"/>
          </a:bodyPr>
          <a:lstStyle/>
          <a:p>
            <a:r>
              <a:rPr lang="en-US" sz="2000" dirty="0" smtClean="0"/>
              <a:t>sPHENIX is a major upgrade to the PHENIX experiment that will utilize &gt;$20M in existing equipment. The sPHENIX scientific collaboration is a new organization that was formed 1.5 years ago. </a:t>
            </a:r>
          </a:p>
          <a:p>
            <a:r>
              <a:rPr lang="en-US" sz="2000" dirty="0" smtClean="0"/>
              <a:t>The sPHENIX Project team is established and has been working together for </a:t>
            </a:r>
            <a:r>
              <a:rPr lang="en-US" sz="2000" dirty="0"/>
              <a:t>3</a:t>
            </a:r>
            <a:r>
              <a:rPr lang="en-US" sz="2000" dirty="0" smtClean="0"/>
              <a:t> years. </a:t>
            </a:r>
          </a:p>
          <a:p>
            <a:pPr lvl="1"/>
            <a:r>
              <a:rPr lang="en-US" sz="1800" b="1" dirty="0" smtClean="0"/>
              <a:t>The Project Organization including L2’s and CAMs is </a:t>
            </a:r>
            <a:r>
              <a:rPr lang="en-US" sz="1800" dirty="0" smtClean="0"/>
              <a:t>established</a:t>
            </a:r>
            <a:r>
              <a:rPr lang="en-US" sz="1800" b="1" dirty="0" smtClean="0"/>
              <a:t>.</a:t>
            </a:r>
          </a:p>
          <a:p>
            <a:r>
              <a:rPr lang="en-US" sz="2000" dirty="0"/>
              <a:t>We have releases  </a:t>
            </a:r>
            <a:r>
              <a:rPr lang="en-US" sz="2000" dirty="0" smtClean="0"/>
              <a:t>or advanced </a:t>
            </a:r>
            <a:r>
              <a:rPr lang="en-US" sz="2000" dirty="0"/>
              <a:t>draft </a:t>
            </a:r>
            <a:r>
              <a:rPr lang="en-US" sz="2000" dirty="0" smtClean="0"/>
              <a:t>of </a:t>
            </a:r>
            <a:r>
              <a:rPr lang="en-US" sz="2000" dirty="0"/>
              <a:t>the documents for required for CD-1 including a CDR(300 pages, 200 figures) and a preliminary PEP.</a:t>
            </a:r>
          </a:p>
          <a:p>
            <a:pPr lvl="1"/>
            <a:r>
              <a:rPr lang="en-US" sz="1800" dirty="0"/>
              <a:t>They are available on the review web site</a:t>
            </a:r>
            <a:r>
              <a:rPr lang="en-US" sz="1800" dirty="0" smtClean="0"/>
              <a:t>.</a:t>
            </a:r>
            <a:endParaRPr lang="en-US" sz="2200" b="1" dirty="0" smtClean="0"/>
          </a:p>
          <a:p>
            <a:r>
              <a:rPr lang="en-US" sz="2000" dirty="0" smtClean="0"/>
              <a:t>There is a newly revised Resource-loaded schedule with a bottom-up cost and contingency estimate.</a:t>
            </a:r>
          </a:p>
          <a:p>
            <a:pPr lvl="1"/>
            <a:r>
              <a:rPr lang="en-US" sz="1800" b="1" dirty="0" smtClean="0"/>
              <a:t>We are migrating the RLS schedule in MS-Project to P6. </a:t>
            </a:r>
            <a:r>
              <a:rPr lang="en-US" sz="1800" dirty="0" smtClean="0"/>
              <a:t>The L2 Managers and CAMs have yet to review the new P6 implementation. </a:t>
            </a:r>
            <a:r>
              <a:rPr lang="en-US" sz="1800" b="1" dirty="0" smtClean="0"/>
              <a:t> </a:t>
            </a:r>
          </a:p>
          <a:p>
            <a:pPr lvl="1"/>
            <a:r>
              <a:rPr lang="en-US" sz="1800" b="1" dirty="0" smtClean="0"/>
              <a:t>Bottom-up cost estimate exceeds BNL guidance. We’ve established two “straw man” technical de-scope scenarios that fit within budget guidance. We are working with the collaboration and BNL to </a:t>
            </a:r>
            <a:r>
              <a:rPr lang="en-US" sz="1800" dirty="0" smtClean="0"/>
              <a:t>assess the physics impact of those scenarios. </a:t>
            </a:r>
            <a:endParaRPr lang="en-US" sz="1800" b="1" dirty="0" smtClean="0"/>
          </a:p>
          <a:p>
            <a:r>
              <a:rPr lang="en-US" sz="2000" dirty="0" smtClean="0"/>
              <a:t>Project schedule exists that has the MIE Project complete by Dec 2021. The fully installed and commissioned detector in ready for RHIC collisions Jan 2023 with 8 months float.</a:t>
            </a:r>
          </a:p>
          <a:p>
            <a:pPr lvl="1"/>
            <a:r>
              <a:rPr lang="en-US" sz="1800" b="1" dirty="0" smtClean="0"/>
              <a:t>The FY18 </a:t>
            </a:r>
            <a:r>
              <a:rPr lang="en-US" sz="1800" dirty="0" smtClean="0"/>
              <a:t>President’s Budget required DOE to delay sPHENIX 1 year</a:t>
            </a:r>
            <a:endParaRPr lang="en-US" sz="1800" b="1" dirty="0" smtClean="0"/>
          </a:p>
          <a:p>
            <a:endParaRPr lang="en-US" sz="2200" b="1" dirty="0" smtClean="0"/>
          </a:p>
          <a:p>
            <a:endParaRPr lang="en-US" sz="2200" b="1" dirty="0" smtClean="0"/>
          </a:p>
          <a:p>
            <a:endParaRPr lang="en-US" sz="2000" dirty="0" smtClean="0"/>
          </a:p>
          <a:p>
            <a:endParaRPr lang="en-US" sz="2000" dirty="0"/>
          </a:p>
        </p:txBody>
      </p:sp>
      <p:sp>
        <p:nvSpPr>
          <p:cNvPr id="4" name="Date Placeholder 3"/>
          <p:cNvSpPr>
            <a:spLocks noGrp="1"/>
          </p:cNvSpPr>
          <p:nvPr>
            <p:ph type="dt" sz="half" idx="10"/>
          </p:nvPr>
        </p:nvSpPr>
        <p:spPr/>
        <p:txBody>
          <a:bodyPr/>
          <a:lstStyle/>
          <a:p>
            <a:r>
              <a:rPr lang="en-US" smtClean="0"/>
              <a:t>Aug 2-4, 2017</a:t>
            </a:r>
            <a:endParaRPr lang="en-US"/>
          </a:p>
        </p:txBody>
      </p:sp>
      <p:sp>
        <p:nvSpPr>
          <p:cNvPr id="6" name="Slide Number Placeholder 5"/>
          <p:cNvSpPr>
            <a:spLocks noGrp="1"/>
          </p:cNvSpPr>
          <p:nvPr>
            <p:ph type="sldNum" sz="quarter" idx="12"/>
          </p:nvPr>
        </p:nvSpPr>
        <p:spPr/>
        <p:txBody>
          <a:bodyPr/>
          <a:lstStyle/>
          <a:p>
            <a:fld id="{03373FCA-49B2-5F4E-82E4-6A3A4BFCA892}" type="slidenum">
              <a:rPr lang="en-US" smtClean="0"/>
              <a:t>27</a:t>
            </a:fld>
            <a:endParaRPr lang="en-US"/>
          </a:p>
        </p:txBody>
      </p:sp>
      <p:sp>
        <p:nvSpPr>
          <p:cNvPr id="3" name="Footer Placeholder 2"/>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2246958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819400"/>
            <a:ext cx="8229600" cy="1143000"/>
          </a:xfrm>
        </p:spPr>
        <p:txBody>
          <a:bodyPr/>
          <a:lstStyle/>
          <a:p>
            <a:pPr algn="ctr"/>
            <a:r>
              <a:rPr lang="en-US" altLang="en-US" smtClean="0"/>
              <a:t>Back Up</a:t>
            </a:r>
          </a:p>
        </p:txBody>
      </p:sp>
      <p:sp>
        <p:nvSpPr>
          <p:cNvPr id="624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28</a:t>
            </a:fld>
            <a:endParaRPr lang="en-US" altLang="en-US" sz="120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sPHENIX Upgrade Support Labor</a:t>
            </a:r>
            <a:endParaRPr lang="en-US" dirty="0"/>
          </a:p>
        </p:txBody>
      </p:sp>
      <p:sp>
        <p:nvSpPr>
          <p:cNvPr id="4" name="Date Placeholder 3"/>
          <p:cNvSpPr>
            <a:spLocks noGrp="1"/>
          </p:cNvSpPr>
          <p:nvPr>
            <p:ph type="dt" sz="half" idx="10"/>
          </p:nvPr>
        </p:nvSpPr>
        <p:spPr/>
        <p:txBody>
          <a:bodyPr/>
          <a:lstStyle/>
          <a:p>
            <a:pPr>
              <a:defRPr/>
            </a:pPr>
            <a:r>
              <a:rPr lang="en-US" altLang="en-US" smtClean="0"/>
              <a:t>Aug 2-4, 2017</a:t>
            </a:r>
            <a:endParaRPr lang="en-US" altLang="en-US"/>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29</a:t>
            </a:fld>
            <a:endParaRPr lang="en-US" alt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9" t="15644" r="28926" b="5264"/>
          <a:stretch/>
        </p:blipFill>
        <p:spPr bwMode="auto">
          <a:xfrm>
            <a:off x="1905000" y="914400"/>
            <a:ext cx="5333999" cy="582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1200" y="5715000"/>
            <a:ext cx="3265738" cy="646331"/>
          </a:xfrm>
          <a:prstGeom prst="rect">
            <a:avLst/>
          </a:prstGeom>
          <a:noFill/>
        </p:spPr>
        <p:txBody>
          <a:bodyPr wrap="none" rtlCol="0">
            <a:spAutoFit/>
          </a:bodyPr>
          <a:lstStyle/>
          <a:p>
            <a:r>
              <a:rPr lang="en-US" b="1" dirty="0" smtClean="0"/>
              <a:t>30% Labor contingency included</a:t>
            </a:r>
          </a:p>
          <a:p>
            <a:r>
              <a:rPr lang="en-US" b="1" dirty="0" smtClean="0"/>
              <a:t>In budget</a:t>
            </a:r>
            <a:endParaRPr lang="en-US" b="1" dirty="0"/>
          </a:p>
        </p:txBody>
      </p:sp>
    </p:spTree>
    <p:extLst>
      <p:ext uri="{BB962C8B-B14F-4D97-AF65-F5344CB8AC3E}">
        <p14:creationId xmlns:p14="http://schemas.microsoft.com/office/powerpoint/2010/main" val="401221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5410200"/>
            <a:ext cx="5029200" cy="533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000080"/>
                </a:solidFill>
                <a:cs typeface="Arial" pitchFamily="34" charset="0"/>
              </a:rPr>
              <a:t>Aug 2-4, 2017</a:t>
            </a: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solidFill>
                  <a:srgbClr val="000080"/>
                </a:solidFill>
                <a:cs typeface="Arial" pitchFamily="34" charset="0"/>
              </a:rPr>
              <a:pPr eaLnBrk="1" hangingPunct="1"/>
              <a:t>3</a:t>
            </a:fld>
            <a:endParaRPr lang="en-US" altLang="en-US" sz="1200">
              <a:solidFill>
                <a:srgbClr val="898989"/>
              </a:solidFill>
              <a:cs typeface="Arial" pitchFamily="34" charset="0"/>
            </a:endParaRPr>
          </a:p>
        </p:txBody>
      </p:sp>
      <p:sp>
        <p:nvSpPr>
          <p:cNvPr id="18436" name="Title 3"/>
          <p:cNvSpPr>
            <a:spLocks noGrp="1"/>
          </p:cNvSpPr>
          <p:nvPr>
            <p:ph type="title"/>
          </p:nvPr>
        </p:nvSpPr>
        <p:spPr>
          <a:xfrm>
            <a:off x="0" y="0"/>
            <a:ext cx="9144000" cy="715963"/>
          </a:xfrm>
        </p:spPr>
        <p:txBody>
          <a:bodyPr/>
          <a:lstStyle/>
          <a:p>
            <a:pPr eaLnBrk="1" hangingPunct="1"/>
            <a:r>
              <a:rPr lang="en-US" altLang="en-US" dirty="0" smtClean="0">
                <a:solidFill>
                  <a:srgbClr val="000000"/>
                </a:solidFill>
              </a:rPr>
              <a:t>sPHENIX Conceptual Design</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105" r="8140"/>
          <a:stretch/>
        </p:blipFill>
        <p:spPr>
          <a:xfrm>
            <a:off x="34213" y="1146630"/>
            <a:ext cx="3704254" cy="4321629"/>
          </a:xfrm>
          <a:prstGeom prst="rect">
            <a:avLst/>
          </a:prstGeom>
        </p:spPr>
      </p:pic>
      <p:sp>
        <p:nvSpPr>
          <p:cNvPr id="13" name="Content Placeholder 2"/>
          <p:cNvSpPr txBox="1">
            <a:spLocks/>
          </p:cNvSpPr>
          <p:nvPr/>
        </p:nvSpPr>
        <p:spPr bwMode="auto">
          <a:xfrm>
            <a:off x="3581401" y="777171"/>
            <a:ext cx="5562600" cy="524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20000"/>
              </a:spcBef>
              <a:buFontTx/>
              <a:buChar char="•"/>
            </a:pPr>
            <a:r>
              <a:rPr lang="en-US" b="1" dirty="0">
                <a:latin typeface="+mj-lt"/>
              </a:rPr>
              <a:t>Uniform </a:t>
            </a:r>
            <a:r>
              <a:rPr lang="en-US" b="1" dirty="0" smtClean="0">
                <a:latin typeface="+mj-lt"/>
              </a:rPr>
              <a:t>fiducial acceptance </a:t>
            </a:r>
            <a:r>
              <a:rPr lang="en-US" b="1" dirty="0">
                <a:latin typeface="+mj-lt"/>
              </a:rPr>
              <a:t>-1&lt;η&lt;1 and 0&lt;φ&lt;2π</a:t>
            </a:r>
          </a:p>
          <a:p>
            <a:pPr eaLnBrk="1" hangingPunct="1">
              <a:spcBef>
                <a:spcPct val="20000"/>
              </a:spcBef>
              <a:buFontTx/>
              <a:buChar char="•"/>
            </a:pPr>
            <a:r>
              <a:rPr lang="en-US" b="1" dirty="0">
                <a:latin typeface="+mj-lt"/>
              </a:rPr>
              <a:t>Superconducting solenoid enabling high resolution tracking</a:t>
            </a:r>
          </a:p>
          <a:p>
            <a:pPr eaLnBrk="1" hangingPunct="1">
              <a:spcBef>
                <a:spcPct val="20000"/>
              </a:spcBef>
              <a:buFontTx/>
              <a:buChar char="•"/>
            </a:pPr>
            <a:r>
              <a:rPr lang="en-US" b="1" dirty="0" err="1">
                <a:latin typeface="+mj-lt"/>
              </a:rPr>
              <a:t>Hadronic</a:t>
            </a:r>
            <a:r>
              <a:rPr lang="en-US" b="1" dirty="0">
                <a:latin typeface="+mj-lt"/>
              </a:rPr>
              <a:t> calorimeter doubling as flux return</a:t>
            </a:r>
          </a:p>
          <a:p>
            <a:pPr eaLnBrk="1" hangingPunct="1">
              <a:spcBef>
                <a:spcPct val="20000"/>
              </a:spcBef>
              <a:buFontTx/>
              <a:buChar char="•"/>
            </a:pPr>
            <a:r>
              <a:rPr lang="en-US" b="1" dirty="0">
                <a:latin typeface="+mj-lt"/>
              </a:rPr>
              <a:t>Compact electromagnetic calorimeter to allowing fine segmentation at a small radius</a:t>
            </a:r>
          </a:p>
          <a:p>
            <a:pPr eaLnBrk="1" hangingPunct="1">
              <a:spcBef>
                <a:spcPct val="20000"/>
              </a:spcBef>
              <a:buFontTx/>
              <a:buChar char="•"/>
            </a:pPr>
            <a:r>
              <a:rPr lang="en-US" b="1" dirty="0">
                <a:latin typeface="+mj-lt"/>
              </a:rPr>
              <a:t>Solid state </a:t>
            </a:r>
            <a:r>
              <a:rPr lang="en-US" b="1" dirty="0" err="1">
                <a:latin typeface="+mj-lt"/>
              </a:rPr>
              <a:t>photodetectors</a:t>
            </a:r>
            <a:r>
              <a:rPr lang="en-US" b="1" dirty="0">
                <a:latin typeface="+mj-lt"/>
              </a:rPr>
              <a:t> that work in a magnetic field, have low cost, do not require high voltage</a:t>
            </a:r>
          </a:p>
          <a:p>
            <a:pPr eaLnBrk="1" hangingPunct="1">
              <a:spcBef>
                <a:spcPct val="20000"/>
              </a:spcBef>
              <a:buFontTx/>
              <a:buChar char="•"/>
            </a:pPr>
            <a:r>
              <a:rPr lang="en-US" b="1" dirty="0">
                <a:latin typeface="+mj-lt"/>
              </a:rPr>
              <a:t>Common readout electronics in the calorimeters</a:t>
            </a:r>
          </a:p>
          <a:p>
            <a:pPr eaLnBrk="1" hangingPunct="1">
              <a:spcBef>
                <a:spcPct val="20000"/>
              </a:spcBef>
              <a:buFontTx/>
              <a:buChar char="•"/>
            </a:pPr>
            <a:r>
              <a:rPr lang="en-US" b="1" dirty="0">
                <a:latin typeface="+mj-lt"/>
              </a:rPr>
              <a:t>High rate 15 kHz in AA allows for large unbiased MB data sample</a:t>
            </a:r>
          </a:p>
          <a:p>
            <a:pPr eaLnBrk="1" hangingPunct="1">
              <a:spcBef>
                <a:spcPct val="20000"/>
              </a:spcBef>
              <a:buFontTx/>
              <a:buChar char="•"/>
            </a:pPr>
            <a:r>
              <a:rPr lang="en-US" b="1" dirty="0">
                <a:latin typeface="+mj-lt"/>
              </a:rPr>
              <a:t>Utilization of existing </a:t>
            </a:r>
            <a:r>
              <a:rPr lang="en-US" b="1" dirty="0" smtClean="0">
                <a:latin typeface="+mj-lt"/>
              </a:rPr>
              <a:t>PHENIX </a:t>
            </a:r>
            <a:r>
              <a:rPr lang="en-US" b="1" dirty="0" err="1" smtClean="0">
                <a:latin typeface="+mj-lt"/>
              </a:rPr>
              <a:t>exp</a:t>
            </a:r>
            <a:r>
              <a:rPr lang="en-US" b="1" dirty="0" smtClean="0">
                <a:latin typeface="+mj-lt"/>
              </a:rPr>
              <a:t>  </a:t>
            </a:r>
            <a:r>
              <a:rPr lang="en-US" b="1" dirty="0">
                <a:latin typeface="+mj-lt"/>
              </a:rPr>
              <a:t>Infrastructure</a:t>
            </a:r>
          </a:p>
          <a:p>
            <a:pPr eaLnBrk="1" hangingPunct="1">
              <a:spcBef>
                <a:spcPct val="20000"/>
              </a:spcBef>
              <a:buFontTx/>
              <a:buChar char="•"/>
            </a:pPr>
            <a:r>
              <a:rPr lang="en-US" b="1" dirty="0" smtClean="0">
                <a:latin typeface="+mj-lt"/>
              </a:rPr>
              <a:t>Compact TPC  250 </a:t>
            </a:r>
            <a:r>
              <a:rPr lang="en-US" b="1" dirty="0" smtClean="0">
                <a:latin typeface="+mj-lt"/>
                <a:cs typeface="Symbol" charset="2"/>
              </a:rPr>
              <a:t>m</a:t>
            </a:r>
            <a:r>
              <a:rPr lang="en-US" b="1" dirty="0" smtClean="0">
                <a:latin typeface="+mj-lt"/>
              </a:rPr>
              <a:t>m hit res &amp; continuous readout</a:t>
            </a:r>
          </a:p>
          <a:p>
            <a:pPr eaLnBrk="1" hangingPunct="1">
              <a:spcBef>
                <a:spcPct val="20000"/>
              </a:spcBef>
              <a:buFontTx/>
              <a:buChar char="•"/>
            </a:pPr>
            <a:r>
              <a:rPr lang="en-US" b="1" dirty="0" smtClean="0">
                <a:latin typeface="+mj-lt"/>
              </a:rPr>
              <a:t>4 Intermediate silicon strip tracking layers (Japanese funds)</a:t>
            </a:r>
          </a:p>
          <a:p>
            <a:pPr eaLnBrk="1" hangingPunct="1">
              <a:spcBef>
                <a:spcPct val="20000"/>
              </a:spcBef>
              <a:buFontTx/>
              <a:buChar char="•"/>
            </a:pPr>
            <a:r>
              <a:rPr lang="en-US" b="1" dirty="0" smtClean="0">
                <a:latin typeface="+mj-lt"/>
              </a:rPr>
              <a:t> 3 layer – 2</a:t>
            </a:r>
            <a:r>
              <a:rPr lang="en-US" b="1" dirty="0" smtClean="0">
                <a:latin typeface="Symbol" panose="05050102010706020507" pitchFamily="18" charset="2"/>
              </a:rPr>
              <a:t>p</a:t>
            </a:r>
            <a:r>
              <a:rPr lang="en-US" b="1" dirty="0" smtClean="0">
                <a:latin typeface="+mj-lt"/>
              </a:rPr>
              <a:t> MAPS-based vertex  </a:t>
            </a:r>
            <a:r>
              <a:rPr lang="en-US" b="1" dirty="0" err="1" smtClean="0">
                <a:latin typeface="+mj-lt"/>
              </a:rPr>
              <a:t>det</a:t>
            </a:r>
            <a:r>
              <a:rPr lang="en-US" b="1" dirty="0" smtClean="0">
                <a:latin typeface="+mj-lt"/>
              </a:rPr>
              <a:t> (DOE-Upgrade)</a:t>
            </a:r>
            <a:endParaRPr lang="en-US" b="1" dirty="0">
              <a:latin typeface="+mj-lt"/>
            </a:endParaRPr>
          </a:p>
        </p:txBody>
      </p:sp>
      <p:sp>
        <p:nvSpPr>
          <p:cNvPr id="14" name="TextBox 13"/>
          <p:cNvSpPr txBox="1"/>
          <p:nvPr/>
        </p:nvSpPr>
        <p:spPr>
          <a:xfrm>
            <a:off x="790287" y="6091535"/>
            <a:ext cx="7896513" cy="461665"/>
          </a:xfrm>
          <a:prstGeom prst="rect">
            <a:avLst/>
          </a:prstGeom>
          <a:solidFill>
            <a:srgbClr val="0080FF"/>
          </a:solidFill>
        </p:spPr>
        <p:txBody>
          <a:bodyPr wrap="none" rtlCol="0">
            <a:spAutoFit/>
          </a:bodyPr>
          <a:lstStyle/>
          <a:p>
            <a:r>
              <a:rPr lang="en-US" sz="2400" b="1" dirty="0" smtClean="0">
                <a:solidFill>
                  <a:schemeClr val="bg1"/>
                </a:solidFill>
              </a:rPr>
              <a:t>Most Detector components are at an advanced state of R&amp;D</a:t>
            </a:r>
            <a:endParaRPr lang="en-US" sz="2400" b="1" dirty="0">
              <a:solidFill>
                <a:schemeClr val="bg1"/>
              </a:solidFill>
            </a:endParaRPr>
          </a:p>
        </p:txBody>
      </p: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
        <p:nvSpPr>
          <p:cNvPr id="4" name="TextBox 3"/>
          <p:cNvSpPr txBox="1"/>
          <p:nvPr/>
        </p:nvSpPr>
        <p:spPr>
          <a:xfrm>
            <a:off x="528618" y="5410200"/>
            <a:ext cx="2595582" cy="400110"/>
          </a:xfrm>
          <a:prstGeom prst="rect">
            <a:avLst/>
          </a:prstGeom>
          <a:noFill/>
        </p:spPr>
        <p:txBody>
          <a:bodyPr wrap="none" rtlCol="0">
            <a:spAutoFit/>
          </a:bodyPr>
          <a:lstStyle/>
          <a:p>
            <a:r>
              <a:rPr lang="en-US" sz="2000" b="1" dirty="0" smtClean="0"/>
              <a:t>Not part of this review</a:t>
            </a:r>
            <a:endParaRPr lang="en-US" sz="2000" b="1" dirty="0"/>
          </a:p>
        </p:txBody>
      </p:sp>
      <p:cxnSp>
        <p:nvCxnSpPr>
          <p:cNvPr id="9" name="Straight Arrow Connector 8"/>
          <p:cNvCxnSpPr/>
          <p:nvPr/>
        </p:nvCxnSpPr>
        <p:spPr>
          <a:xfrm>
            <a:off x="3048000" y="5638800"/>
            <a:ext cx="609600" cy="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Split M&amp;S and Labor</a:t>
            </a:r>
            <a:endParaRPr lang="en-US" dirty="0"/>
          </a:p>
        </p:txBody>
      </p:sp>
      <p:sp>
        <p:nvSpPr>
          <p:cNvPr id="3" name="Text Placeholder 2"/>
          <p:cNvSpPr>
            <a:spLocks noGrp="1"/>
          </p:cNvSpPr>
          <p:nvPr>
            <p:ph type="body" idx="1"/>
          </p:nvPr>
        </p:nvSpPr>
        <p:spPr>
          <a:xfrm>
            <a:off x="381000" y="1066800"/>
            <a:ext cx="4040188" cy="639762"/>
          </a:xfrm>
        </p:spPr>
        <p:txBody>
          <a:bodyPr/>
          <a:lstStyle/>
          <a:p>
            <a:r>
              <a:rPr lang="en-US" dirty="0" smtClean="0"/>
              <a:t>Capital Project Scope</a:t>
            </a:r>
            <a:endParaRPr lang="en-US" dirty="0"/>
          </a:p>
        </p:txBody>
      </p:sp>
      <p:sp>
        <p:nvSpPr>
          <p:cNvPr id="5" name="Text Placeholder 4"/>
          <p:cNvSpPr>
            <a:spLocks noGrp="1"/>
          </p:cNvSpPr>
          <p:nvPr>
            <p:ph type="body" sz="quarter" idx="3"/>
          </p:nvPr>
        </p:nvSpPr>
        <p:spPr>
          <a:xfrm>
            <a:off x="4648200" y="1066800"/>
            <a:ext cx="4041775" cy="639762"/>
          </a:xfrm>
        </p:spPr>
        <p:txBody>
          <a:bodyPr/>
          <a:lstStyle/>
          <a:p>
            <a:r>
              <a:rPr lang="en-US" dirty="0" smtClean="0"/>
              <a:t>RHIC  Operations Scope</a:t>
            </a:r>
            <a:endParaRPr lang="en-US" dirty="0"/>
          </a:p>
        </p:txBody>
      </p:sp>
      <p:sp>
        <p:nvSpPr>
          <p:cNvPr id="7" name="Date Placeholder 6"/>
          <p:cNvSpPr>
            <a:spLocks noGrp="1"/>
          </p:cNvSpPr>
          <p:nvPr>
            <p:ph type="dt" sz="half" idx="10"/>
          </p:nvPr>
        </p:nvSpPr>
        <p:spPr/>
        <p:txBody>
          <a:bodyPr/>
          <a:lstStyle/>
          <a:p>
            <a:pPr>
              <a:defRPr/>
            </a:pPr>
            <a:r>
              <a:rPr lang="en-US" altLang="en-US" smtClean="0">
                <a:solidFill>
                  <a:prstClr val="black"/>
                </a:solidFill>
              </a:rPr>
              <a:t>Aug 2-4, 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p>
            <a:fld id="{6BE62ED1-0628-4F6E-8766-956371ABBD5B}" type="slidenum">
              <a:rPr lang="en-US" altLang="en-US" smtClean="0">
                <a:solidFill>
                  <a:prstClr val="black"/>
                </a:solidFill>
              </a:rPr>
              <a:pPr/>
              <a:t>30</a:t>
            </a:fld>
            <a:endParaRPr lang="en-US" altLang="en-US" dirty="0">
              <a:solidFill>
                <a:prstClr val="black"/>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684326762"/>
              </p:ext>
            </p:extLst>
          </p:nvPr>
        </p:nvGraphicFramePr>
        <p:xfrm>
          <a:off x="228600" y="1905000"/>
          <a:ext cx="4267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2125208368"/>
              </p:ext>
            </p:extLst>
          </p:nvPr>
        </p:nvGraphicFramePr>
        <p:xfrm>
          <a:off x="3810000" y="4114800"/>
          <a:ext cx="5029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373534695"/>
              </p:ext>
            </p:extLst>
          </p:nvPr>
        </p:nvGraphicFramePr>
        <p:xfrm>
          <a:off x="4419600" y="1752600"/>
          <a:ext cx="42672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57200" y="4343400"/>
            <a:ext cx="3124200" cy="461665"/>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rPr>
              <a:t>38.6 AY K$ </a:t>
            </a:r>
            <a:r>
              <a:rPr lang="en-US" sz="1200" b="1" dirty="0" smtClean="0">
                <a:solidFill>
                  <a:prstClr val="black"/>
                </a:solidFill>
              </a:rPr>
              <a:t>w/Contingency</a:t>
            </a:r>
          </a:p>
          <a:p>
            <a:pPr fontAlgn="base">
              <a:spcBef>
                <a:spcPct val="0"/>
              </a:spcBef>
              <a:spcAft>
                <a:spcPct val="0"/>
              </a:spcAft>
            </a:pPr>
            <a:r>
              <a:rPr lang="en-US" sz="1200" b="1" dirty="0" smtClean="0">
                <a:solidFill>
                  <a:prstClr val="black"/>
                </a:solidFill>
              </a:rPr>
              <a:t>32 AY K$ w/ Contingency after descope</a:t>
            </a:r>
            <a:endParaRPr lang="en-US" sz="1200" b="1" dirty="0">
              <a:solidFill>
                <a:prstClr val="black"/>
              </a:solidFill>
            </a:endParaRPr>
          </a:p>
        </p:txBody>
      </p:sp>
      <p:sp>
        <p:nvSpPr>
          <p:cNvPr id="15" name="TextBox 14"/>
          <p:cNvSpPr txBox="1"/>
          <p:nvPr/>
        </p:nvSpPr>
        <p:spPr>
          <a:xfrm>
            <a:off x="6248400" y="6019800"/>
            <a:ext cx="1864613" cy="276999"/>
          </a:xfrm>
          <a:prstGeom prst="rect">
            <a:avLst/>
          </a:prstGeom>
          <a:noFill/>
        </p:spPr>
        <p:txBody>
          <a:bodyPr wrap="none" rtlCol="0">
            <a:spAutoFit/>
          </a:bodyPr>
          <a:lstStyle/>
          <a:p>
            <a:pPr fontAlgn="base">
              <a:spcBef>
                <a:spcPct val="0"/>
              </a:spcBef>
              <a:spcAft>
                <a:spcPct val="0"/>
              </a:spcAft>
            </a:pPr>
            <a:r>
              <a:rPr lang="en-US" sz="1200" b="1" dirty="0">
                <a:solidFill>
                  <a:prstClr val="black"/>
                </a:solidFill>
                <a:ea typeface="MS PGothic" pitchFamily="34" charset="-128"/>
              </a:rPr>
              <a:t>18.3 AY k$ w/Contingency</a:t>
            </a:r>
          </a:p>
        </p:txBody>
      </p:sp>
      <p:sp>
        <p:nvSpPr>
          <p:cNvPr id="4" name="Footer Placeholder 3"/>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329954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Risk Matrix</a:t>
            </a:r>
            <a:endParaRPr lang="en-US" dirty="0"/>
          </a:p>
        </p:txBody>
      </p:sp>
      <p:sp>
        <p:nvSpPr>
          <p:cNvPr id="7" name="Date Placeholder 6"/>
          <p:cNvSpPr>
            <a:spLocks noGrp="1"/>
          </p:cNvSpPr>
          <p:nvPr>
            <p:ph type="dt" sz="half" idx="10"/>
          </p:nvPr>
        </p:nvSpPr>
        <p:spPr/>
        <p:txBody>
          <a:bodyPr/>
          <a:lstStyle/>
          <a:p>
            <a:pPr>
              <a:defRPr/>
            </a:pPr>
            <a:r>
              <a:rPr lang="en-US" altLang="en-US" smtClean="0"/>
              <a:t>Aug 2-4, 2017</a:t>
            </a:r>
            <a:endParaRPr lang="en-US" altLang="en-US"/>
          </a:p>
        </p:txBody>
      </p:sp>
      <p:sp>
        <p:nvSpPr>
          <p:cNvPr id="8" name="Footer Placeholder 7"/>
          <p:cNvSpPr>
            <a:spLocks noGrp="1"/>
          </p:cNvSpPr>
          <p:nvPr>
            <p:ph type="ftr" sz="quarter" idx="11"/>
          </p:nvPr>
        </p:nvSpPr>
        <p:spPr/>
        <p:txBody>
          <a:bodyPr/>
          <a:lstStyle/>
          <a:p>
            <a:pPr>
              <a:defRPr/>
            </a:pPr>
            <a:r>
              <a:rPr lang="en-US" smtClean="0"/>
              <a:t>sPHENIX Director's Review </a:t>
            </a:r>
            <a:endParaRPr lang="en-US" dirty="0"/>
          </a:p>
        </p:txBody>
      </p:sp>
      <p:sp>
        <p:nvSpPr>
          <p:cNvPr id="9" name="Slide Number Placeholder 8"/>
          <p:cNvSpPr>
            <a:spLocks noGrp="1"/>
          </p:cNvSpPr>
          <p:nvPr>
            <p:ph type="sldNum" sz="quarter" idx="12"/>
          </p:nvPr>
        </p:nvSpPr>
        <p:spPr/>
        <p:txBody>
          <a:bodyPr/>
          <a:lstStyle/>
          <a:p>
            <a:fld id="{6BE62ED1-0628-4F6E-8766-956371ABBD5B}" type="slidenum">
              <a:rPr lang="en-US" altLang="en-US" smtClean="0"/>
              <a:pPr/>
              <a:t>31</a:t>
            </a:fld>
            <a:endParaRPr lang="en-US" altLang="en-US"/>
          </a:p>
        </p:txBody>
      </p:sp>
      <p:pic>
        <p:nvPicPr>
          <p:cNvPr id="11" name="Picture 10" descr="Screen Shot 2017-07-31 at 11.15.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54692"/>
            <a:ext cx="8839200" cy="5774708"/>
          </a:xfrm>
          <a:prstGeom prst="rect">
            <a:avLst/>
          </a:prstGeom>
        </p:spPr>
      </p:pic>
    </p:spTree>
    <p:extLst>
      <p:ext uri="{BB962C8B-B14F-4D97-AF65-F5344CB8AC3E}">
        <p14:creationId xmlns:p14="http://schemas.microsoft.com/office/powerpoint/2010/main" val="2554706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152400"/>
            <a:ext cx="8458200" cy="563563"/>
          </a:xfrm>
        </p:spPr>
        <p:txBody>
          <a:bodyPr/>
          <a:lstStyle/>
          <a:p>
            <a:r>
              <a:rPr lang="en-US" sz="4000" dirty="0" smtClean="0"/>
              <a:t>sPHENIX BOE Contingency </a:t>
            </a:r>
            <a:r>
              <a:rPr lang="en-US" sz="4000" dirty="0"/>
              <a:t>Guidelines</a:t>
            </a:r>
            <a:endParaRPr lang="en-US" altLang="en-US" sz="4000" dirty="0" smtClean="0"/>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32</a:t>
            </a:fld>
            <a:endParaRPr lang="en-US" altLang="en-US" sz="1200">
              <a:solidFill>
                <a:srgbClr val="898989"/>
              </a:solidFill>
            </a:endParaRPr>
          </a:p>
        </p:txBody>
      </p:sp>
      <p:graphicFrame>
        <p:nvGraphicFramePr>
          <p:cNvPr id="6" name="Table"/>
          <p:cNvGraphicFramePr>
            <a:graphicFrameLocks noChangeAspect="1"/>
          </p:cNvGraphicFramePr>
          <p:nvPr>
            <p:extLst>
              <p:ext uri="{D42A27DB-BD31-4B8C-83A1-F6EECF244321}">
                <p14:modId xmlns:p14="http://schemas.microsoft.com/office/powerpoint/2010/main" val="2112160772"/>
              </p:ext>
            </p:extLst>
          </p:nvPr>
        </p:nvGraphicFramePr>
        <p:xfrm>
          <a:off x="152400" y="1295400"/>
          <a:ext cx="8686800" cy="5260577"/>
        </p:xfrm>
        <a:graphic>
          <a:graphicData uri="http://schemas.openxmlformats.org/drawingml/2006/table">
            <a:tbl>
              <a:tblPr firstRow="1"/>
              <a:tblGrid>
                <a:gridCol w="758729">
                  <a:extLst>
                    <a:ext uri="{9D8B030D-6E8A-4147-A177-3AD203B41FA5}">
                      <a16:colId xmlns:a16="http://schemas.microsoft.com/office/drawing/2014/main" xmlns="" val="20000"/>
                    </a:ext>
                  </a:extLst>
                </a:gridCol>
                <a:gridCol w="1660649">
                  <a:extLst>
                    <a:ext uri="{9D8B030D-6E8A-4147-A177-3AD203B41FA5}">
                      <a16:colId xmlns:a16="http://schemas.microsoft.com/office/drawing/2014/main" xmlns="" val="20001"/>
                    </a:ext>
                  </a:extLst>
                </a:gridCol>
                <a:gridCol w="1473235">
                  <a:extLst>
                    <a:ext uri="{9D8B030D-6E8A-4147-A177-3AD203B41FA5}">
                      <a16:colId xmlns:a16="http://schemas.microsoft.com/office/drawing/2014/main" xmlns="" val="20002"/>
                    </a:ext>
                  </a:extLst>
                </a:gridCol>
                <a:gridCol w="4794187">
                  <a:extLst>
                    <a:ext uri="{9D8B030D-6E8A-4147-A177-3AD203B41FA5}">
                      <a16:colId xmlns:a16="http://schemas.microsoft.com/office/drawing/2014/main" xmlns="" val="20003"/>
                    </a:ext>
                  </a:extLst>
                </a:gridCol>
              </a:tblGrid>
              <a:tr h="289229">
                <a:tc>
                  <a:txBody>
                    <a:bodyPr/>
                    <a:lstStyle/>
                    <a:p>
                      <a:pPr defTabSz="650240">
                        <a:defRPr sz="1400">
                          <a:solidFill>
                            <a:srgbClr val="000000"/>
                          </a:solidFill>
                          <a:sym typeface="Helvetica"/>
                        </a:defRPr>
                      </a:pPr>
                      <a:endParaRPr sz="1000" dirty="0"/>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Type of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a:sym typeface="Helvetica"/>
                        </a:rPr>
                        <a:t>Contingency %</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defTabSz="650240">
                        <a:defRPr b="0">
                          <a:solidFill>
                            <a:srgbClr val="000000"/>
                          </a:solidFill>
                        </a:defRPr>
                      </a:pPr>
                      <a:r>
                        <a:rPr sz="1000" b="1" dirty="0">
                          <a:sym typeface="Helvetica"/>
                        </a:rPr>
                        <a:t>Description</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0"/>
                  </a:ext>
                </a:extLst>
              </a:tr>
              <a:tr h="274880">
                <a:tc>
                  <a:txBody>
                    <a:bodyPr/>
                    <a:lstStyle/>
                    <a:p>
                      <a:pPr algn="l" defTabSz="650240"/>
                      <a:r>
                        <a:rPr sz="1000" dirty="0" err="1">
                          <a:latin typeface="Lucida Grande"/>
                          <a:ea typeface="Lucida Grande"/>
                          <a:cs typeface="Lucida Grande"/>
                          <a:sym typeface="Lucida Grande"/>
                        </a:rPr>
                        <a:t>L1</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Actual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Actual costs incurred on activities completed to date.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1"/>
                  </a:ext>
                </a:extLst>
              </a:tr>
              <a:tr h="574749">
                <a:tc>
                  <a:txBody>
                    <a:bodyPr/>
                    <a:lstStyle/>
                    <a:p>
                      <a:pPr algn="l" defTabSz="650240"/>
                      <a:r>
                        <a:rPr sz="1000" dirty="0" err="1">
                          <a:latin typeface="Lucida Grande"/>
                          <a:ea typeface="Lucida Grande"/>
                          <a:cs typeface="Lucida Grande"/>
                          <a:sym typeface="Lucida Grande"/>
                        </a:rPr>
                        <a:t>L2</a:t>
                      </a:r>
                      <a:endParaRPr sz="1000" dirty="0">
                        <a:latin typeface="Lucida Grande"/>
                        <a:ea typeface="Lucida Grande"/>
                        <a:cs typeface="Lucida Grande"/>
                        <a:sym typeface="Lucida Grande"/>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Level of Effort Tasks</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0%-20%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Support type activities that must be done to support other work activities or the entire project effort, where estimated effort is based on the duration of the activities it is supporting.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2"/>
                  </a:ext>
                </a:extLst>
              </a:tr>
              <a:tr h="729548">
                <a:tc>
                  <a:txBody>
                    <a:bodyPr/>
                    <a:lstStyle/>
                    <a:p>
                      <a:pPr algn="l" defTabSz="650240"/>
                      <a:r>
                        <a:rPr sz="1000">
                          <a:latin typeface="Lucida Grande"/>
                          <a:ea typeface="Lucida Grande"/>
                          <a:cs typeface="Lucida Grande"/>
                          <a:sym typeface="Lucida Grande"/>
                        </a:rPr>
                        <a:t>L3</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Advanced</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10%-25%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Based on experience with documented identical or nearly identical work. Development of activities, resource requirements, and schedule constraints are highly mature. Technical requirements are very straightforward to achieve.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3"/>
                  </a:ext>
                </a:extLst>
              </a:tr>
              <a:tr h="729548">
                <a:tc>
                  <a:txBody>
                    <a:bodyPr/>
                    <a:lstStyle/>
                    <a:p>
                      <a:pPr algn="l" defTabSz="650240"/>
                      <a:r>
                        <a:rPr sz="1000">
                          <a:latin typeface="Lucida Grande"/>
                          <a:ea typeface="Lucida Grande"/>
                          <a:cs typeface="Lucida Grande"/>
                          <a:sym typeface="Lucida Grande"/>
                        </a:rPr>
                        <a:t>L4</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Preliminary</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25%-40%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direct experience with similar work. Development of activities, resource requirements, and schedule constraints are defined as preliminary (beyond conceptual) design level. Technical requirements are achievable and with some precedent.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4"/>
                  </a:ext>
                </a:extLst>
              </a:tr>
              <a:tr h="729548">
                <a:tc>
                  <a:txBody>
                    <a:bodyPr/>
                    <a:lstStyle/>
                    <a:p>
                      <a:pPr algn="l" defTabSz="650240"/>
                      <a:r>
                        <a:rPr sz="1000">
                          <a:latin typeface="Lucida Grande"/>
                          <a:ea typeface="Lucida Grande"/>
                          <a:cs typeface="Lucida Grande"/>
                          <a:sym typeface="Lucida Grande"/>
                        </a:rPr>
                        <a:t>L5</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Conceptual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40%-60%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expert judgment using some experience as a reference. Development of activities, resource requirements, and schedule constraints are defined at a conceptual level. Technical requirements are moderately challenging.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5"/>
                  </a:ext>
                </a:extLst>
              </a:tr>
              <a:tr h="729548">
                <a:tc>
                  <a:txBody>
                    <a:bodyPr/>
                    <a:lstStyle/>
                    <a:p>
                      <a:pPr algn="l" defTabSz="650240"/>
                      <a:r>
                        <a:rPr sz="1000">
                          <a:latin typeface="Lucida Grande"/>
                          <a:ea typeface="Lucida Grande"/>
                          <a:cs typeface="Lucida Grande"/>
                          <a:sym typeface="Lucida Grande"/>
                        </a:rPr>
                        <a:t>L6</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Pre-conceptual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60%-80%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expert judgment without similar  experience. Development of activities, resource requirements, and schedule constraints are defined at a pre-conceptual level. Technical requirements are moderately challenging.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6"/>
                  </a:ext>
                </a:extLst>
              </a:tr>
              <a:tr h="574749">
                <a:tc>
                  <a:txBody>
                    <a:bodyPr/>
                    <a:lstStyle/>
                    <a:p>
                      <a:pPr algn="l" defTabSz="650240"/>
                      <a:r>
                        <a:rPr sz="1000">
                          <a:latin typeface="Lucida Grande"/>
                          <a:ea typeface="Lucida Grande"/>
                          <a:cs typeface="Lucida Grande"/>
                          <a:sym typeface="Lucida Grande"/>
                        </a:rPr>
                        <a:t>L7</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Rough Estimate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80%-100%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Based on expert judgment without similar  experience. Development of activities, resource requirements, and schedule constraints is largely incomplete. Technical requirements are challenging.</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7"/>
                  </a:ext>
                </a:extLst>
              </a:tr>
              <a:tr h="574749">
                <a:tc>
                  <a:txBody>
                    <a:bodyPr/>
                    <a:lstStyle/>
                    <a:p>
                      <a:pPr algn="l" defTabSz="650240"/>
                      <a:r>
                        <a:rPr sz="1000">
                          <a:latin typeface="Lucida Grande"/>
                          <a:ea typeface="Lucida Grande"/>
                          <a:cs typeface="Lucida Grande"/>
                          <a:sym typeface="Lucida Grande"/>
                        </a:rPr>
                        <a:t>L8</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Beyond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a:latin typeface="Lucida Grande"/>
                          <a:ea typeface="Lucida Grande"/>
                          <a:cs typeface="Lucida Grande"/>
                          <a:sym typeface="Lucida Grande"/>
                        </a:rPr>
                        <a:t>&gt; 100%</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tc>
                  <a:txBody>
                    <a:bodyPr/>
                    <a:lstStyle/>
                    <a:p>
                      <a:pPr algn="l" defTabSz="650240"/>
                      <a:r>
                        <a:rPr sz="1000" dirty="0">
                          <a:latin typeface="Lucida Grande"/>
                          <a:ea typeface="Lucida Grande"/>
                          <a:cs typeface="Lucida Grande"/>
                          <a:sym typeface="Lucida Grande"/>
                        </a:rPr>
                        <a:t>No experience available for reference. Activities, resource requirements, and schedule constraints are completely undeveloped. Technical requirements are beyond state of the art.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bg1"/>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685800" y="914400"/>
            <a:ext cx="7696200" cy="338554"/>
          </a:xfrm>
          <a:prstGeom prst="rect">
            <a:avLst/>
          </a:prstGeom>
          <a:solidFill>
            <a:schemeClr val="bg2"/>
          </a:solidFill>
        </p:spPr>
        <p:txBody>
          <a:bodyPr wrap="square" rtlCol="0">
            <a:spAutoFit/>
          </a:bodyPr>
          <a:lstStyle/>
          <a:p>
            <a:r>
              <a:rPr lang="en-US" sz="1600" u="sng" dirty="0" smtClean="0"/>
              <a:t>Labor Bottom-Up Contingency</a:t>
            </a:r>
            <a:r>
              <a:rPr lang="en-US" sz="1600" dirty="0" smtClean="0"/>
              <a:t>  - Uniformly Graded Approach to Risk Across All Subsystems</a:t>
            </a:r>
          </a:p>
        </p:txBody>
      </p:sp>
      <p:sp>
        <p:nvSpPr>
          <p:cNvPr id="3" name="Footer Placeholder 2"/>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11794533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a:noFill/>
        </p:spPr>
        <p:txBody>
          <a:bodyPr>
            <a:noAutofit/>
          </a:bodyPr>
          <a:lstStyle/>
          <a:p>
            <a:r>
              <a:rPr lang="en-US" dirty="0" smtClean="0"/>
              <a:t>Technical Status</a:t>
            </a:r>
            <a:endParaRPr lang="en-US" dirty="0"/>
          </a:p>
        </p:txBody>
      </p:sp>
      <p:sp>
        <p:nvSpPr>
          <p:cNvPr id="5" name="Content Placeholder 4"/>
          <p:cNvSpPr>
            <a:spLocks noGrp="1"/>
          </p:cNvSpPr>
          <p:nvPr>
            <p:ph idx="1"/>
          </p:nvPr>
        </p:nvSpPr>
        <p:spPr>
          <a:xfrm>
            <a:off x="76200" y="838200"/>
            <a:ext cx="8991600" cy="5943600"/>
          </a:xfrm>
        </p:spPr>
        <p:txBody>
          <a:bodyPr>
            <a:normAutofit fontScale="77500" lnSpcReduction="20000"/>
          </a:bodyPr>
          <a:lstStyle/>
          <a:p>
            <a:pPr marL="0" indent="0">
              <a:buNone/>
            </a:pPr>
            <a:r>
              <a:rPr lang="en-US" sz="2000" b="1" u="sng" dirty="0" smtClean="0">
                <a:solidFill>
                  <a:srgbClr val="0080FF"/>
                </a:solidFill>
              </a:rPr>
              <a:t>1.2 TPC:</a:t>
            </a:r>
            <a:r>
              <a:rPr lang="en-US" sz="2000" b="1" u="sng" dirty="0" smtClean="0"/>
              <a:t> </a:t>
            </a:r>
            <a:r>
              <a:rPr lang="en-US" sz="2000" dirty="0" smtClean="0"/>
              <a:t>Mechanical design is advanced. In 1</a:t>
            </a:r>
            <a:r>
              <a:rPr lang="en-US" sz="2000" baseline="30000" dirty="0" smtClean="0"/>
              <a:t>st</a:t>
            </a:r>
            <a:r>
              <a:rPr lang="en-US" sz="2000" dirty="0" smtClean="0"/>
              <a:t> round of prototyping but we’re building on ALICE, STAR and EIC R&amp;D work. Full scale prototype with limited readout, ready fall 2017.</a:t>
            </a:r>
          </a:p>
          <a:p>
            <a:pPr marL="0" indent="0">
              <a:buNone/>
            </a:pPr>
            <a:r>
              <a:rPr lang="en-US" sz="2000" dirty="0" smtClean="0"/>
              <a:t>Two electronics boards needed FEE and DAM. Both based on existing boards.</a:t>
            </a:r>
          </a:p>
          <a:p>
            <a:pPr marL="0" indent="0">
              <a:buNone/>
            </a:pPr>
            <a:r>
              <a:rPr lang="en-US" sz="2000" dirty="0" smtClean="0"/>
              <a:t>1</a:t>
            </a:r>
            <a:r>
              <a:rPr lang="en-US" sz="2000" baseline="30000" dirty="0" smtClean="0"/>
              <a:t>st</a:t>
            </a:r>
            <a:r>
              <a:rPr lang="en-US" sz="2000" dirty="0" smtClean="0"/>
              <a:t> prototype FEE produced &amp; being tested in BNL Instrumentation. Similar to both ALICE </a:t>
            </a:r>
            <a:r>
              <a:rPr lang="en-US" sz="2000" dirty="0"/>
              <a:t>&amp;</a:t>
            </a:r>
            <a:r>
              <a:rPr lang="en-US" sz="2000" dirty="0" smtClean="0"/>
              <a:t> STAR boards. </a:t>
            </a:r>
          </a:p>
          <a:p>
            <a:pPr marL="0" indent="0">
              <a:buNone/>
            </a:pPr>
            <a:r>
              <a:rPr lang="en-US" sz="2000" dirty="0" smtClean="0"/>
              <a:t>DAM will be ATLAS FELIX board w/ new firmware. Testing in BNL Instrumentation has started with FELIX 1.5</a:t>
            </a:r>
          </a:p>
          <a:p>
            <a:pPr marL="0" indent="0">
              <a:buNone/>
            </a:pPr>
            <a:r>
              <a:rPr lang="en-US" sz="2000" b="1" u="sng" dirty="0" smtClean="0">
                <a:solidFill>
                  <a:srgbClr val="0080FF"/>
                </a:solidFill>
              </a:rPr>
              <a:t>1.3 EMCal</a:t>
            </a:r>
            <a:r>
              <a:rPr lang="en-US" sz="2000" b="1" u="sng" dirty="0" smtClean="0"/>
              <a:t>: </a:t>
            </a:r>
            <a:r>
              <a:rPr lang="en-US" sz="2000" dirty="0" smtClean="0"/>
              <a:t>2</a:t>
            </a:r>
            <a:r>
              <a:rPr lang="en-US" sz="2000" baseline="30000" dirty="0" smtClean="0"/>
              <a:t>nd</a:t>
            </a:r>
            <a:r>
              <a:rPr lang="en-US" sz="2000" dirty="0" smtClean="0"/>
              <a:t> round of prototyping complete. Test beam analysis ongoing but initial results show that we are going to meet performance spec. Needs 1 more round of small prototype plus preproduction.</a:t>
            </a:r>
          </a:p>
          <a:p>
            <a:pPr marL="0" indent="0">
              <a:buNone/>
            </a:pPr>
            <a:r>
              <a:rPr lang="en-US" sz="2000" b="1" u="sng" dirty="0" smtClean="0">
                <a:solidFill>
                  <a:srgbClr val="0080FF"/>
                </a:solidFill>
              </a:rPr>
              <a:t>1.4 HCal:</a:t>
            </a:r>
            <a:r>
              <a:rPr lang="en-US" sz="2000" b="1" dirty="0" smtClean="0">
                <a:solidFill>
                  <a:srgbClr val="0080FF"/>
                </a:solidFill>
              </a:rPr>
              <a:t>  </a:t>
            </a:r>
            <a:r>
              <a:rPr lang="en-US" sz="2000" dirty="0" smtClean="0"/>
              <a:t>Advanced.</a:t>
            </a:r>
            <a:r>
              <a:rPr lang="en-US" sz="2000" b="1" u="sng" dirty="0" smtClean="0"/>
              <a:t> </a:t>
            </a:r>
            <a:r>
              <a:rPr lang="en-US" sz="2000" dirty="0" smtClean="0"/>
              <a:t>2</a:t>
            </a:r>
            <a:r>
              <a:rPr lang="en-US" sz="2000" baseline="30000" dirty="0" smtClean="0"/>
              <a:t>ND</a:t>
            </a:r>
            <a:r>
              <a:rPr lang="en-US" sz="2000" dirty="0" smtClean="0"/>
              <a:t> round of prototyping complete. Meets performance specs. Detector design complete. Full size </a:t>
            </a:r>
            <a:r>
              <a:rPr lang="en-US" sz="2000" dirty="0" err="1" smtClean="0"/>
              <a:t>mech</a:t>
            </a:r>
            <a:r>
              <a:rPr lang="en-US" sz="2000" dirty="0" smtClean="0"/>
              <a:t> prototype for IHCal exists. Full size prototype for OHCal complete at vendor in 2 weeks. Working on installation plans.  </a:t>
            </a:r>
          </a:p>
          <a:p>
            <a:pPr marL="0" indent="0">
              <a:buNone/>
            </a:pPr>
            <a:r>
              <a:rPr lang="en-US" sz="2000" b="1" u="sng" dirty="0" smtClean="0">
                <a:solidFill>
                  <a:srgbClr val="0080FF"/>
                </a:solidFill>
              </a:rPr>
              <a:t>1.5 Calorimeter Electronics:</a:t>
            </a:r>
            <a:r>
              <a:rPr lang="en-US" sz="2000" b="1" dirty="0" smtClean="0"/>
              <a:t>   </a:t>
            </a:r>
            <a:r>
              <a:rPr lang="en-US" sz="2000" dirty="0" smtClean="0"/>
              <a:t>Advanced.</a:t>
            </a:r>
            <a:r>
              <a:rPr lang="en-US" sz="2000" b="1" dirty="0" smtClean="0"/>
              <a:t> </a:t>
            </a:r>
            <a:r>
              <a:rPr lang="en-US" sz="2000" dirty="0" smtClean="0"/>
              <a:t>Hamamatsu </a:t>
            </a:r>
            <a:r>
              <a:rPr lang="en-US" sz="2000" dirty="0" err="1" smtClean="0"/>
              <a:t>SiPM</a:t>
            </a:r>
            <a:r>
              <a:rPr lang="en-US" sz="2000" dirty="0" smtClean="0"/>
              <a:t> chosen. Preamp design done except for optimization of form factor(board size and shape). Digitizer board done. Working on back plane and crate controller. Nine months from ready to start production. </a:t>
            </a:r>
          </a:p>
          <a:p>
            <a:pPr marL="0" indent="0">
              <a:buNone/>
            </a:pPr>
            <a:r>
              <a:rPr lang="en-US" sz="2000" b="1" u="sng" dirty="0" smtClean="0">
                <a:solidFill>
                  <a:srgbClr val="0099FF"/>
                </a:solidFill>
              </a:rPr>
              <a:t>1.6 DAQ/Trigger:</a:t>
            </a:r>
            <a:r>
              <a:rPr lang="en-US" sz="2000" dirty="0" smtClean="0">
                <a:solidFill>
                  <a:srgbClr val="0099FF"/>
                </a:solidFill>
              </a:rPr>
              <a:t>  </a:t>
            </a:r>
            <a:r>
              <a:rPr lang="en-US" sz="2000" dirty="0" smtClean="0"/>
              <a:t>Costed upgrade commercial equipment for existing DAQ. Trigger simulations to identify rejection requirements.</a:t>
            </a:r>
          </a:p>
          <a:p>
            <a:pPr marL="0" indent="0">
              <a:buNone/>
            </a:pPr>
            <a:r>
              <a:rPr lang="en-US" sz="2000" b="1" u="sng" dirty="0" smtClean="0">
                <a:solidFill>
                  <a:srgbClr val="0099FF"/>
                </a:solidFill>
              </a:rPr>
              <a:t>1.7 Min Bias Detector: </a:t>
            </a:r>
            <a:r>
              <a:rPr lang="en-US" sz="2000" dirty="0" smtClean="0"/>
              <a:t>Reuse of existing PHENIX Detector. </a:t>
            </a:r>
          </a:p>
          <a:p>
            <a:pPr marL="0" indent="0">
              <a:buNone/>
            </a:pPr>
            <a:r>
              <a:rPr lang="en-US" sz="2000" b="1" u="sng" dirty="0" smtClean="0">
                <a:solidFill>
                  <a:srgbClr val="0080FF"/>
                </a:solidFill>
              </a:rPr>
              <a:t>1.8 Magnet:</a:t>
            </a:r>
            <a:r>
              <a:rPr lang="en-US" sz="2000" b="1" u="sng" dirty="0" smtClean="0"/>
              <a:t> </a:t>
            </a:r>
            <a:r>
              <a:rPr lang="en-US" sz="2000" dirty="0" smtClean="0"/>
              <a:t>Exists. Former </a:t>
            </a:r>
            <a:r>
              <a:rPr lang="en-US" sz="2000" dirty="0" err="1" smtClean="0"/>
              <a:t>BaBar</a:t>
            </a:r>
            <a:r>
              <a:rPr lang="en-US" sz="2000" dirty="0" smtClean="0"/>
              <a:t> magnet passed cold low-field test. Full-field test Sept 2017. Conceptual design exists for cryo, PS, controls. </a:t>
            </a:r>
          </a:p>
          <a:p>
            <a:pPr marL="0" indent="0">
              <a:buNone/>
            </a:pPr>
            <a:r>
              <a:rPr lang="en-US" sz="2000" b="1" u="sng" dirty="0" smtClean="0">
                <a:solidFill>
                  <a:srgbClr val="0099FF"/>
                </a:solidFill>
              </a:rPr>
              <a:t>1.9 Infrastructure:</a:t>
            </a:r>
            <a:r>
              <a:rPr lang="en-US" sz="2000" b="1" dirty="0" smtClean="0">
                <a:solidFill>
                  <a:srgbClr val="0099FF"/>
                </a:solidFill>
              </a:rPr>
              <a:t>    </a:t>
            </a:r>
            <a:r>
              <a:rPr lang="en-US" sz="2000" dirty="0" smtClean="0"/>
              <a:t>Early planning stages.</a:t>
            </a:r>
            <a:r>
              <a:rPr lang="en-US" sz="2000" b="1" u="sng" dirty="0" smtClean="0">
                <a:solidFill>
                  <a:srgbClr val="0099FF"/>
                </a:solidFill>
              </a:rPr>
              <a:t> </a:t>
            </a:r>
          </a:p>
          <a:p>
            <a:pPr marL="0" indent="0">
              <a:buNone/>
            </a:pPr>
            <a:r>
              <a:rPr lang="en-US" sz="2000" b="1" u="sng" dirty="0" smtClean="0">
                <a:solidFill>
                  <a:srgbClr val="0080FF"/>
                </a:solidFill>
              </a:rPr>
              <a:t>1.10 Integration </a:t>
            </a:r>
            <a:r>
              <a:rPr lang="en-US" sz="2000" b="1" u="sng" dirty="0">
                <a:solidFill>
                  <a:srgbClr val="0080FF"/>
                </a:solidFill>
              </a:rPr>
              <a:t>&amp; Installation</a:t>
            </a:r>
            <a:r>
              <a:rPr lang="en-US" sz="2000" b="1" u="sng" dirty="0">
                <a:solidFill>
                  <a:srgbClr val="0099FF"/>
                </a:solidFill>
              </a:rPr>
              <a:t>: </a:t>
            </a:r>
            <a:r>
              <a:rPr lang="en-US" sz="2000" dirty="0"/>
              <a:t>Conceptual design exists for outer detector. Engineering work started for </a:t>
            </a:r>
            <a:r>
              <a:rPr lang="en-US" sz="2000" dirty="0" err="1"/>
              <a:t>for</a:t>
            </a:r>
            <a:r>
              <a:rPr lang="en-US" sz="2000" dirty="0"/>
              <a:t> inner detectors: TPC, INTT, MVTX, Min Bias Det. </a:t>
            </a:r>
          </a:p>
          <a:p>
            <a:pPr marL="0" indent="0">
              <a:buNone/>
            </a:pPr>
            <a:r>
              <a:rPr lang="en-US" sz="2000" b="1" u="sng" dirty="0" smtClean="0">
                <a:solidFill>
                  <a:srgbClr val="0080FF"/>
                </a:solidFill>
              </a:rPr>
              <a:t>1.11 Intermediate Tracker:</a:t>
            </a:r>
            <a:r>
              <a:rPr lang="en-US" sz="2000" b="1" dirty="0" smtClean="0">
                <a:solidFill>
                  <a:srgbClr val="0080FF"/>
                </a:solidFill>
              </a:rPr>
              <a:t>  </a:t>
            </a:r>
            <a:r>
              <a:rPr lang="en-US" sz="2000" dirty="0" smtClean="0"/>
              <a:t>First round of prototyping with Si strip ladder produced and being tested at BNL. </a:t>
            </a:r>
            <a:endParaRPr lang="en-US" sz="2000" dirty="0"/>
          </a:p>
        </p:txBody>
      </p:sp>
      <p:sp>
        <p:nvSpPr>
          <p:cNvPr id="2" name="Date Placeholder 1"/>
          <p:cNvSpPr>
            <a:spLocks noGrp="1"/>
          </p:cNvSpPr>
          <p:nvPr>
            <p:ph type="dt" sz="half" idx="10"/>
          </p:nvPr>
        </p:nvSpPr>
        <p:spPr/>
        <p:txBody>
          <a:bodyPr/>
          <a:lstStyle/>
          <a:p>
            <a:r>
              <a:rPr lang="en-US" smtClean="0"/>
              <a:t>Aug 2-4, 2017</a:t>
            </a:r>
            <a:endParaRPr lang="en-US" dirty="0"/>
          </a:p>
        </p:txBody>
      </p:sp>
      <p:sp>
        <p:nvSpPr>
          <p:cNvPr id="6" name="Slide Number Placeholder 5"/>
          <p:cNvSpPr>
            <a:spLocks noGrp="1"/>
          </p:cNvSpPr>
          <p:nvPr>
            <p:ph type="sldNum" sz="quarter" idx="12"/>
          </p:nvPr>
        </p:nvSpPr>
        <p:spPr/>
        <p:txBody>
          <a:bodyPr/>
          <a:lstStyle/>
          <a:p>
            <a:fld id="{A7F2DC63-B672-4441-90C2-304C3F899E27}" type="slidenum">
              <a:rPr lang="en-US" smtClean="0"/>
              <a:t>33</a:t>
            </a:fld>
            <a:endParaRPr lang="en-US"/>
          </a:p>
        </p:txBody>
      </p:sp>
      <p:sp>
        <p:nvSpPr>
          <p:cNvPr id="7" name="Footer Placeholder 6"/>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135347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0"/>
            <a:ext cx="9144000" cy="762000"/>
          </a:xfrm>
        </p:spPr>
        <p:txBody>
          <a:bodyPr/>
          <a:lstStyle/>
          <a:p>
            <a:r>
              <a:rPr lang="en-US" altLang="en-US" sz="3200" dirty="0" smtClean="0">
                <a:solidFill>
                  <a:srgbClr val="000000"/>
                </a:solidFill>
                <a:cs typeface="Times New Roman" pitchFamily="18" charset="0"/>
              </a:rPr>
              <a:t>sPHENIX Critical Path EMCal through Installation</a:t>
            </a:r>
          </a:p>
        </p:txBody>
      </p:sp>
      <p:sp>
        <p:nvSpPr>
          <p:cNvPr id="378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CB08786-E3B0-4A3C-A9ED-F8AB8B18C032}" type="slidenum">
              <a:rPr lang="en-US" altLang="en-US" sz="1200">
                <a:solidFill>
                  <a:srgbClr val="898989"/>
                </a:solidFill>
              </a:rPr>
              <a:pPr eaLnBrk="1" hangingPunct="1"/>
              <a:t>34</a:t>
            </a:fld>
            <a:endParaRPr lang="en-US" altLang="en-US" sz="1200">
              <a:solidFill>
                <a:srgbClr val="898989"/>
              </a:solidFill>
            </a:endParaRPr>
          </a:p>
        </p:txBody>
      </p:sp>
      <p:sp>
        <p:nvSpPr>
          <p:cNvPr id="37892"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46" t="15638" r="42471" b="12369"/>
          <a:stretch/>
        </p:blipFill>
        <p:spPr bwMode="auto">
          <a:xfrm>
            <a:off x="1143000" y="838200"/>
            <a:ext cx="7086600" cy="581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sPHENIX Extraordinary Project Rates</a:t>
            </a:r>
            <a:endParaRPr lang="en-US" sz="4000" dirty="0"/>
          </a:p>
        </p:txBody>
      </p:sp>
      <p:sp>
        <p:nvSpPr>
          <p:cNvPr id="4" name="Date Placeholder 3"/>
          <p:cNvSpPr>
            <a:spLocks noGrp="1"/>
          </p:cNvSpPr>
          <p:nvPr>
            <p:ph type="dt" sz="half" idx="10"/>
          </p:nvPr>
        </p:nvSpPr>
        <p:spPr/>
        <p:txBody>
          <a:bodyPr/>
          <a:lstStyle/>
          <a:p>
            <a:pPr>
              <a:defRPr/>
            </a:pPr>
            <a:r>
              <a:rPr lang="en-US" altLang="en-US" smtClean="0"/>
              <a:t>Aug 2-4, 2017</a:t>
            </a:r>
            <a:endParaRPr lang="en-US" altLang="en-US"/>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35</a:t>
            </a:fld>
            <a:endParaRPr lang="en-US" altLang="en-US"/>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91" t="18656" r="41967" b="22559"/>
          <a:stretch/>
        </p:blipFill>
        <p:spPr bwMode="auto">
          <a:xfrm>
            <a:off x="1600200" y="1066799"/>
            <a:ext cx="6810770" cy="571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324516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4</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57200" y="76200"/>
            <a:ext cx="8229600" cy="762000"/>
          </a:xfrm>
        </p:spPr>
        <p:txBody>
          <a:bodyPr/>
          <a:lstStyle/>
          <a:p>
            <a:pPr eaLnBrk="1" hangingPunct="1">
              <a:defRPr/>
            </a:pPr>
            <a:r>
              <a:rPr lang="en-US" sz="4800" dirty="0" smtClean="0">
                <a:solidFill>
                  <a:srgbClr val="000000"/>
                </a:solidFill>
                <a:latin typeface="+mn-lt"/>
                <a:ea typeface="MS PGothic" charset="0"/>
              </a:rPr>
              <a:t>The Three Parts of sPHENIX </a:t>
            </a:r>
            <a:endParaRPr lang="en-US" sz="4800" dirty="0">
              <a:solidFill>
                <a:srgbClr val="000000"/>
              </a:solidFill>
              <a:latin typeface="+mn-lt"/>
              <a:ea typeface="MS PGothic"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7" name="TextBox 6"/>
          <p:cNvSpPr txBox="1"/>
          <p:nvPr/>
        </p:nvSpPr>
        <p:spPr>
          <a:xfrm>
            <a:off x="76200" y="990600"/>
            <a:ext cx="8991600" cy="1200328"/>
          </a:xfrm>
          <a:prstGeom prst="rect">
            <a:avLst/>
          </a:prstGeom>
          <a:noFill/>
          <a:ln w="28575">
            <a:solidFill>
              <a:srgbClr val="0080FF"/>
            </a:solidFill>
          </a:ln>
        </p:spPr>
        <p:txBody>
          <a:bodyPr wrap="square" rtlCol="0">
            <a:spAutoFit/>
          </a:bodyPr>
          <a:lstStyle/>
          <a:p>
            <a:r>
              <a:rPr lang="en-US" sz="2400" b="1" dirty="0" smtClean="0"/>
              <a:t>MIE Cost range is $29-35M  			</a:t>
            </a:r>
            <a:r>
              <a:rPr lang="en-US" sz="2400" b="1" dirty="0" smtClean="0">
                <a:solidFill>
                  <a:srgbClr val="3399FF"/>
                </a:solidFill>
              </a:rPr>
              <a:t>DOE funded &amp; Managed</a:t>
            </a:r>
            <a:endParaRPr lang="en-US" sz="2400" b="1" dirty="0">
              <a:solidFill>
                <a:srgbClr val="3399FF"/>
              </a:solidFill>
            </a:endParaRPr>
          </a:p>
          <a:p>
            <a:r>
              <a:rPr lang="en-US" sz="2400" b="1" dirty="0" smtClean="0"/>
              <a:t>Upgrade Support is  ~$20M 			</a:t>
            </a:r>
            <a:r>
              <a:rPr lang="en-US" sz="2400" b="1" dirty="0" smtClean="0">
                <a:solidFill>
                  <a:srgbClr val="3399FF"/>
                </a:solidFill>
              </a:rPr>
              <a:t>BNL Funded &amp; Managed</a:t>
            </a:r>
          </a:p>
          <a:p>
            <a:r>
              <a:rPr lang="en-US" sz="2400" b="1" dirty="0" smtClean="0"/>
              <a:t>Infrastructure/Facility Upgrade ~$20M 	</a:t>
            </a:r>
            <a:r>
              <a:rPr lang="en-US" sz="2400" b="1" dirty="0" smtClean="0">
                <a:solidFill>
                  <a:srgbClr val="3399FF"/>
                </a:solidFill>
              </a:rPr>
              <a:t>BNL Funded &amp; Managed</a:t>
            </a:r>
            <a:endParaRPr lang="en-US" sz="2400" dirty="0">
              <a:solidFill>
                <a:srgbClr val="3399FF"/>
              </a:solidFill>
            </a:endParaRPr>
          </a:p>
        </p:txBody>
      </p:sp>
      <p:sp>
        <p:nvSpPr>
          <p:cNvPr id="8" name="Content Placeholder 3"/>
          <p:cNvSpPr>
            <a:spLocks noGrp="1"/>
          </p:cNvSpPr>
          <p:nvPr>
            <p:ph idx="1"/>
          </p:nvPr>
        </p:nvSpPr>
        <p:spPr>
          <a:xfrm>
            <a:off x="228600" y="2362200"/>
            <a:ext cx="8763000" cy="4343400"/>
          </a:xfrm>
        </p:spPr>
        <p:txBody>
          <a:bodyPr>
            <a:normAutofit/>
          </a:bodyPr>
          <a:lstStyle/>
          <a:p>
            <a:pPr marL="914400" lvl="1" indent="-457200">
              <a:buFont typeface="+mj-lt"/>
              <a:buAutoNum type="alphaUcPeriod"/>
            </a:pPr>
            <a:r>
              <a:rPr lang="en-US" b="1" dirty="0" smtClean="0">
                <a:solidFill>
                  <a:srgbClr val="0099FF"/>
                </a:solidFill>
                <a:latin typeface="+mj-lt"/>
              </a:rPr>
              <a:t>sPHENIX MIE </a:t>
            </a:r>
            <a:r>
              <a:rPr lang="en-US" b="1" dirty="0" smtClean="0">
                <a:latin typeface="+mj-lt"/>
              </a:rPr>
              <a:t>Upgrade covering the detector (Project Management, TPC, EMCal, HCal, Calorimeter Electronics, DAQ/</a:t>
            </a:r>
            <a:r>
              <a:rPr lang="en-US" b="1" dirty="0" smtClean="0">
                <a:latin typeface="+mj-lt"/>
              </a:rPr>
              <a:t>Trigger, Min Bias Detector)</a:t>
            </a:r>
            <a:r>
              <a:rPr lang="en-US" b="1" dirty="0" smtClean="0">
                <a:latin typeface="+mj-lt"/>
              </a:rPr>
              <a:t>. Dominated by M&amp;S costs. The MIE carries  labor for Project Management and ~$1M in paid University labor for building things.</a:t>
            </a:r>
          </a:p>
          <a:p>
            <a:pPr marL="914400" lvl="1" indent="-457200">
              <a:buFont typeface="+mj-lt"/>
              <a:buAutoNum type="alphaUcPeriod"/>
            </a:pPr>
            <a:r>
              <a:rPr lang="en-US" b="1" dirty="0" smtClean="0">
                <a:solidFill>
                  <a:srgbClr val="0099FF"/>
                </a:solidFill>
                <a:latin typeface="+mj-lt"/>
              </a:rPr>
              <a:t>Upgrade Support </a:t>
            </a:r>
            <a:r>
              <a:rPr lang="en-US" b="1" dirty="0" smtClean="0">
                <a:latin typeface="+mj-lt"/>
              </a:rPr>
              <a:t> is 100% </a:t>
            </a:r>
            <a:r>
              <a:rPr lang="en-US" dirty="0" smtClean="0">
                <a:latin typeface="+mj-lt"/>
              </a:rPr>
              <a:t>BNL</a:t>
            </a:r>
            <a:r>
              <a:rPr lang="en-US" b="1" dirty="0" smtClean="0">
                <a:latin typeface="+mj-lt"/>
              </a:rPr>
              <a:t> labor that  supports the sPHENIX MIE upgrade. Primarily the Phys </a:t>
            </a:r>
            <a:r>
              <a:rPr lang="en-US" b="1" dirty="0" err="1" smtClean="0">
                <a:latin typeface="+mj-lt"/>
              </a:rPr>
              <a:t>Dept</a:t>
            </a:r>
            <a:r>
              <a:rPr lang="en-US" b="1" dirty="0" smtClean="0">
                <a:latin typeface="+mj-lt"/>
              </a:rPr>
              <a:t> PHENIX/sPHENIX technical support group augmented by CAD, Magnet Div and Instrumentation Div.</a:t>
            </a:r>
          </a:p>
          <a:p>
            <a:pPr marL="914400" lvl="1" indent="-457200">
              <a:buFont typeface="+mj-lt"/>
              <a:buAutoNum type="alphaUcPeriod"/>
            </a:pPr>
            <a:r>
              <a:rPr lang="en-US" b="1" dirty="0" smtClean="0">
                <a:solidFill>
                  <a:srgbClr val="0099FF"/>
                </a:solidFill>
                <a:latin typeface="+mj-lt"/>
              </a:rPr>
              <a:t>Infrastructure and Facility Upgrade </a:t>
            </a:r>
            <a:r>
              <a:rPr lang="en-US" b="1" dirty="0" smtClean="0">
                <a:latin typeface="+mj-lt"/>
              </a:rPr>
              <a:t>of the 1008 complex . Combination of  M&amp;S and Labor. Purpose is the upgrade of 1008 to modern standards. Enables  </a:t>
            </a:r>
            <a:r>
              <a:rPr lang="en-US" b="1" dirty="0" err="1" smtClean="0">
                <a:latin typeface="+mj-lt"/>
              </a:rPr>
              <a:t>cryo</a:t>
            </a:r>
            <a:r>
              <a:rPr lang="en-US" b="1" dirty="0" smtClean="0">
                <a:latin typeface="+mj-lt"/>
              </a:rPr>
              <a:t> operations in 1008 and provides a facility optimized for the operation of a modern detector</a:t>
            </a:r>
            <a:r>
              <a:rPr lang="en-US" sz="1800" b="1" dirty="0" smtClean="0">
                <a:latin typeface="+mj-lt"/>
              </a:rPr>
              <a:t>.</a:t>
            </a:r>
          </a:p>
          <a:p>
            <a:pPr marL="0" indent="0">
              <a:buNone/>
            </a:pPr>
            <a:endParaRPr lang="en-US" sz="2000" b="1" dirty="0">
              <a:latin typeface="+mj-lt"/>
            </a:endParaRPr>
          </a:p>
        </p:txBody>
      </p: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a:noFill/>
        </p:spPr>
        <p:txBody>
          <a:bodyPr>
            <a:noAutofit/>
          </a:bodyPr>
          <a:lstStyle/>
          <a:p>
            <a:r>
              <a:rPr lang="en-US" sz="4000" dirty="0" smtClean="0">
                <a:solidFill>
                  <a:srgbClr val="000000"/>
                </a:solidFill>
              </a:rPr>
              <a:t>WBS  of sPHENIX MIE &amp; Support Effort</a:t>
            </a:r>
            <a:endParaRPr lang="en-US" sz="4000" dirty="0">
              <a:solidFill>
                <a:srgbClr val="00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105" r="8140"/>
          <a:stretch/>
        </p:blipFill>
        <p:spPr>
          <a:xfrm>
            <a:off x="34212" y="1146629"/>
            <a:ext cx="4232988" cy="4938485"/>
          </a:xfrm>
          <a:prstGeom prst="rect">
            <a:avLst/>
          </a:prstGeom>
        </p:spPr>
      </p:pic>
      <p:sp>
        <p:nvSpPr>
          <p:cNvPr id="2" name="Date Placeholder 1"/>
          <p:cNvSpPr>
            <a:spLocks noGrp="1"/>
          </p:cNvSpPr>
          <p:nvPr>
            <p:ph type="dt" sz="half" idx="10"/>
          </p:nvPr>
        </p:nvSpPr>
        <p:spPr/>
        <p:txBody>
          <a:bodyPr/>
          <a:lstStyle/>
          <a:p>
            <a:r>
              <a:rPr lang="en-US" smtClean="0"/>
              <a:t>Aug 2-4, 2017</a:t>
            </a:r>
            <a:endParaRPr lang="en-US" dirty="0"/>
          </a:p>
        </p:txBody>
      </p:sp>
      <p:sp>
        <p:nvSpPr>
          <p:cNvPr id="6" name="Slide Number Placeholder 5"/>
          <p:cNvSpPr>
            <a:spLocks noGrp="1"/>
          </p:cNvSpPr>
          <p:nvPr>
            <p:ph type="sldNum" sz="quarter" idx="12"/>
          </p:nvPr>
        </p:nvSpPr>
        <p:spPr/>
        <p:txBody>
          <a:bodyPr/>
          <a:lstStyle/>
          <a:p>
            <a:fld id="{67768997-1228-B644-96C5-49F0937B56CD}" type="slidenum">
              <a:rPr lang="en-US" smtClean="0"/>
              <a:t>5</a:t>
            </a:fld>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53" t="39796" r="9047" b="25204"/>
          <a:stretch/>
        </p:blipFill>
        <p:spPr bwMode="auto">
          <a:xfrm>
            <a:off x="4495800" y="1444090"/>
            <a:ext cx="4488773" cy="2061110"/>
          </a:xfrm>
          <a:prstGeom prst="rect">
            <a:avLst/>
          </a:prstGeom>
          <a:noFill/>
          <a:ln w="57150" cmpd="sng">
            <a:solidFill>
              <a:srgbClr val="0099FF"/>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8999" t="62551" r="10102" b="19592"/>
          <a:stretch/>
        </p:blipFill>
        <p:spPr bwMode="auto">
          <a:xfrm>
            <a:off x="4489840" y="4267200"/>
            <a:ext cx="4488773" cy="1057804"/>
          </a:xfrm>
          <a:prstGeom prst="rect">
            <a:avLst/>
          </a:prstGeom>
          <a:noFill/>
          <a:ln w="28575">
            <a:solidFill>
              <a:srgbClr val="0099FF"/>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038601" y="3801210"/>
            <a:ext cx="4980272" cy="338554"/>
          </a:xfrm>
          <a:prstGeom prst="rect">
            <a:avLst/>
          </a:prstGeom>
          <a:solidFill>
            <a:srgbClr val="0099FF"/>
          </a:solidFill>
        </p:spPr>
        <p:txBody>
          <a:bodyPr wrap="square" rtlCol="0">
            <a:spAutoFit/>
          </a:bodyPr>
          <a:lstStyle/>
          <a:p>
            <a:r>
              <a:rPr lang="en-US" sz="1600" b="1" dirty="0" smtClean="0">
                <a:solidFill>
                  <a:schemeClr val="bg1"/>
                </a:solidFill>
              </a:rPr>
              <a:t>Support Activities managed by the sPHENIX Project team</a:t>
            </a:r>
            <a:endParaRPr lang="en-US" sz="1600" b="1" dirty="0">
              <a:solidFill>
                <a:schemeClr val="bg1"/>
              </a:solidFill>
            </a:endParaRPr>
          </a:p>
        </p:txBody>
      </p:sp>
      <p:pic>
        <p:nvPicPr>
          <p:cNvPr id="1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9959" t="63061" r="9801" b="22756"/>
          <a:stretch/>
        </p:blipFill>
        <p:spPr bwMode="auto">
          <a:xfrm>
            <a:off x="4495800" y="5943600"/>
            <a:ext cx="4501758" cy="853676"/>
          </a:xfrm>
          <a:prstGeom prst="rect">
            <a:avLst/>
          </a:prstGeom>
          <a:noFill/>
          <a:ln w="28575">
            <a:solidFill>
              <a:srgbClr val="0099FF"/>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4051435" y="5486400"/>
            <a:ext cx="4980272" cy="338554"/>
          </a:xfrm>
          <a:prstGeom prst="rect">
            <a:avLst/>
          </a:prstGeom>
          <a:solidFill>
            <a:srgbClr val="0099FF"/>
          </a:solidFill>
        </p:spPr>
        <p:txBody>
          <a:bodyPr wrap="square" rtlCol="0">
            <a:spAutoFit/>
          </a:bodyPr>
          <a:lstStyle/>
          <a:p>
            <a:r>
              <a:rPr lang="en-US" sz="1600" b="1" dirty="0" smtClean="0">
                <a:solidFill>
                  <a:schemeClr val="bg1"/>
                </a:solidFill>
              </a:rPr>
              <a:t>Parallel Activities funded from other sources</a:t>
            </a:r>
            <a:endParaRPr lang="en-US" sz="1600" b="1" dirty="0">
              <a:solidFill>
                <a:schemeClr val="bg1"/>
              </a:solidFill>
            </a:endParaRPr>
          </a:p>
        </p:txBody>
      </p:sp>
      <p:sp>
        <p:nvSpPr>
          <p:cNvPr id="5" name="TextBox 4"/>
          <p:cNvSpPr txBox="1"/>
          <p:nvPr/>
        </p:nvSpPr>
        <p:spPr>
          <a:xfrm>
            <a:off x="6019800" y="838200"/>
            <a:ext cx="685855" cy="461665"/>
          </a:xfrm>
          <a:prstGeom prst="rect">
            <a:avLst/>
          </a:prstGeom>
          <a:solidFill>
            <a:srgbClr val="0099FF"/>
          </a:solidFill>
        </p:spPr>
        <p:txBody>
          <a:bodyPr wrap="none" rtlCol="0">
            <a:spAutoFit/>
          </a:bodyPr>
          <a:lstStyle/>
          <a:p>
            <a:r>
              <a:rPr lang="en-US" sz="2400" b="1" dirty="0" smtClean="0">
                <a:solidFill>
                  <a:schemeClr val="bg1"/>
                </a:solidFill>
              </a:rPr>
              <a:t>MIE</a:t>
            </a:r>
            <a:endParaRPr lang="en-US" sz="2400" b="1" dirty="0">
              <a:solidFill>
                <a:schemeClr val="bg1"/>
              </a:solidFill>
            </a:endParaRPr>
          </a:p>
        </p:txBody>
      </p:sp>
    </p:spTree>
    <p:extLst>
      <p:ext uri="{BB962C8B-B14F-4D97-AF65-F5344CB8AC3E}">
        <p14:creationId xmlns:p14="http://schemas.microsoft.com/office/powerpoint/2010/main" val="5621804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0"/>
            <a:ext cx="9144000" cy="677863"/>
          </a:xfrm>
          <a:noFill/>
        </p:spPr>
        <p:txBody>
          <a:bodyPr/>
          <a:lstStyle/>
          <a:p>
            <a:r>
              <a:rPr lang="en-US" altLang="en-US" dirty="0" smtClean="0">
                <a:solidFill>
                  <a:srgbClr val="000000"/>
                </a:solidFill>
                <a:latin typeface="+mn-lt"/>
                <a:cs typeface="Times New Roman" pitchFamily="18" charset="0"/>
              </a:rPr>
              <a:t> sPHENIX Schedule  </a:t>
            </a:r>
          </a:p>
        </p:txBody>
      </p:sp>
      <p:sp>
        <p:nvSpPr>
          <p:cNvPr id="41986" name="Content Placeholder 2"/>
          <p:cNvSpPr>
            <a:spLocks noGrp="1"/>
          </p:cNvSpPr>
          <p:nvPr>
            <p:ph idx="1"/>
          </p:nvPr>
        </p:nvSpPr>
        <p:spPr>
          <a:xfrm>
            <a:off x="87764" y="762000"/>
            <a:ext cx="9023350" cy="5943600"/>
          </a:xfrm>
        </p:spPr>
        <p:txBody>
          <a:bodyPr>
            <a:noAutofit/>
          </a:bodyPr>
          <a:lstStyle/>
          <a:p>
            <a:pPr marL="0" indent="0">
              <a:buFont typeface="Arial" pitchFamily="34" charset="0"/>
              <a:buNone/>
            </a:pPr>
            <a:r>
              <a:rPr lang="en-US" altLang="en-US" sz="1800" b="1" dirty="0" smtClean="0">
                <a:cs typeface="Times New Roman" pitchFamily="18" charset="0"/>
              </a:rPr>
              <a:t>     sPHENIX passes DOE Science Review				Apr 2015     </a:t>
            </a:r>
          </a:p>
          <a:p>
            <a:pPr marL="0" indent="0">
              <a:buFont typeface="Arial" pitchFamily="34" charset="0"/>
              <a:buNone/>
            </a:pPr>
            <a:r>
              <a:rPr lang="en-US" altLang="en-US" sz="1800" b="1" dirty="0" smtClean="0">
                <a:cs typeface="Times New Roman" pitchFamily="18" charset="0"/>
              </a:rPr>
              <a:t>     CD-0 Mission Need Approved					Sep 2016</a:t>
            </a:r>
          </a:p>
          <a:p>
            <a:pPr marL="0" indent="0">
              <a:buFont typeface="Arial" pitchFamily="34" charset="0"/>
              <a:buNone/>
            </a:pPr>
            <a:r>
              <a:rPr lang="en-US" altLang="en-US" sz="1800" b="1" dirty="0">
                <a:cs typeface="Times New Roman" pitchFamily="18" charset="0"/>
              </a:rPr>
              <a:t> </a:t>
            </a:r>
            <a:r>
              <a:rPr lang="en-US" altLang="en-US" sz="1800" b="1" dirty="0" smtClean="0">
                <a:cs typeface="Times New Roman" pitchFamily="18" charset="0"/>
              </a:rPr>
              <a:t>    </a:t>
            </a:r>
            <a:r>
              <a:rPr lang="en-US" altLang="en-US" sz="1800" b="1" dirty="0" smtClean="0">
                <a:solidFill>
                  <a:srgbClr val="0080FF"/>
                </a:solidFill>
                <a:cs typeface="Times New Roman" pitchFamily="18" charset="0"/>
              </a:rPr>
              <a:t>BNL Director’s pre CD-1 Review					Sep 2017	 </a:t>
            </a:r>
            <a:endParaRPr lang="en-US" altLang="en-US" sz="1800" b="1" dirty="0" smtClean="0">
              <a:cs typeface="Times New Roman" pitchFamily="18" charset="0"/>
            </a:endParaRPr>
          </a:p>
          <a:p>
            <a:pPr marL="0" indent="0">
              <a:buFont typeface="Arial" pitchFamily="34" charset="0"/>
              <a:buNone/>
            </a:pPr>
            <a:r>
              <a:rPr lang="en-US" altLang="en-US" sz="1800" b="1" dirty="0" smtClean="0">
                <a:cs typeface="Times New Roman" pitchFamily="18" charset="0"/>
              </a:rPr>
              <a:t>     </a:t>
            </a:r>
            <a:r>
              <a:rPr lang="en-US" altLang="en-US" sz="1800" b="1" dirty="0" smtClean="0">
                <a:solidFill>
                  <a:srgbClr val="0080FF"/>
                </a:solidFill>
                <a:cs typeface="Times New Roman" pitchFamily="18" charset="0"/>
              </a:rPr>
              <a:t>OPA-CD-1/CD-3a Review 						Spring 2018</a:t>
            </a:r>
            <a:endParaRPr lang="en-US" altLang="en-US" sz="1800" b="1" dirty="0" smtClean="0">
              <a:solidFill>
                <a:srgbClr val="0033CC"/>
              </a:solidFill>
              <a:cs typeface="Times New Roman" pitchFamily="18" charset="0"/>
            </a:endParaRPr>
          </a:p>
          <a:p>
            <a:pPr marL="0" indent="0">
              <a:buFont typeface="Arial" pitchFamily="34" charset="0"/>
              <a:buNone/>
            </a:pPr>
            <a:r>
              <a:rPr lang="en-US" altLang="en-US" sz="1800" b="1" dirty="0" smtClean="0">
                <a:cs typeface="Times New Roman" pitchFamily="18" charset="0"/>
              </a:rPr>
              <a:t>     CD-1/CD-3a  </a:t>
            </a:r>
            <a:r>
              <a:rPr lang="en-US" altLang="en-US" sz="1800" b="1" dirty="0" smtClean="0">
                <a:cs typeface="Times New Roman" pitchFamily="18" charset="0"/>
              </a:rPr>
              <a:t>authorization (?)</a:t>
            </a:r>
            <a:r>
              <a:rPr lang="en-US" altLang="en-US" sz="1800" b="1" dirty="0" smtClean="0">
                <a:cs typeface="Times New Roman" pitchFamily="18" charset="0"/>
              </a:rPr>
              <a:t>					Dec  2018</a:t>
            </a:r>
            <a:endParaRPr lang="en-US" altLang="en-US" sz="1800" b="1" dirty="0">
              <a:cs typeface="Times New Roman" pitchFamily="18" charset="0"/>
            </a:endParaRPr>
          </a:p>
          <a:p>
            <a:pPr marL="0" indent="0">
              <a:buFont typeface="Arial" pitchFamily="34" charset="0"/>
              <a:buNone/>
            </a:pPr>
            <a:r>
              <a:rPr lang="en-US" altLang="en-US" sz="1800" b="1" dirty="0" smtClean="0">
                <a:cs typeface="Times New Roman" pitchFamily="18" charset="0"/>
              </a:rPr>
              <a:t>     Fabrication (orders) of long lead time components begins		Dec 2018</a:t>
            </a:r>
          </a:p>
          <a:p>
            <a:pPr marL="0" indent="0">
              <a:buFont typeface="Arial" pitchFamily="34" charset="0"/>
              <a:buNone/>
            </a:pPr>
            <a:r>
              <a:rPr lang="en-US" altLang="en-US" sz="1800" b="1" dirty="0" smtClean="0">
                <a:cs typeface="Times New Roman" pitchFamily="18" charset="0"/>
              </a:rPr>
              <a:t>     All Preproduction R&amp;D and Design complete				Spring 2019</a:t>
            </a:r>
          </a:p>
          <a:p>
            <a:pPr marL="0" indent="0">
              <a:buFont typeface="Arial" pitchFamily="34" charset="0"/>
              <a:buNone/>
            </a:pPr>
            <a:r>
              <a:rPr lang="en-US" altLang="en-US" sz="1800" b="1" dirty="0" smtClean="0">
                <a:cs typeface="Times New Roman" pitchFamily="18" charset="0"/>
              </a:rPr>
              <a:t>     </a:t>
            </a:r>
            <a:r>
              <a:rPr lang="en-US" altLang="en-US" sz="1800" b="1" dirty="0" smtClean="0">
                <a:solidFill>
                  <a:srgbClr val="0080FF"/>
                </a:solidFill>
                <a:cs typeface="Times New Roman" pitchFamily="18" charset="0"/>
              </a:rPr>
              <a:t>OPA- CD-2/CD-3b review 						Spring  2019</a:t>
            </a:r>
            <a:endParaRPr lang="en-US" altLang="en-US" sz="1800" b="1" dirty="0">
              <a:solidFill>
                <a:srgbClr val="0080FF"/>
              </a:solidFill>
              <a:cs typeface="Times New Roman" pitchFamily="18" charset="0"/>
            </a:endParaRPr>
          </a:p>
          <a:p>
            <a:pPr marL="0" indent="0">
              <a:buFont typeface="Arial" pitchFamily="34" charset="0"/>
              <a:buNone/>
            </a:pPr>
            <a:r>
              <a:rPr lang="en-US" altLang="en-US" sz="1800" b="1" dirty="0" smtClean="0">
                <a:cs typeface="Times New Roman" pitchFamily="18" charset="0"/>
              </a:rPr>
              <a:t>     CD-2/CD-3b</a:t>
            </a:r>
            <a:r>
              <a:rPr lang="en-US" altLang="en-US" sz="1800" b="1" dirty="0">
                <a:cs typeface="Times New Roman" pitchFamily="18" charset="0"/>
              </a:rPr>
              <a:t> </a:t>
            </a:r>
            <a:r>
              <a:rPr lang="en-US" altLang="en-US" sz="1800" b="1" dirty="0" smtClean="0">
                <a:cs typeface="Times New Roman" pitchFamily="18" charset="0"/>
              </a:rPr>
              <a:t> </a:t>
            </a:r>
            <a:r>
              <a:rPr lang="en-US" altLang="en-US" sz="1800" b="1" dirty="0" smtClean="0">
                <a:cs typeface="Times New Roman" pitchFamily="18" charset="0"/>
              </a:rPr>
              <a:t>authorization (?)</a:t>
            </a:r>
            <a:r>
              <a:rPr lang="en-US" altLang="en-US" sz="1800" b="1" dirty="0" smtClean="0">
                <a:cs typeface="Times New Roman" pitchFamily="18" charset="0"/>
              </a:rPr>
              <a:t>					Aug 2019</a:t>
            </a:r>
          </a:p>
          <a:p>
            <a:pPr marL="0" indent="0">
              <a:buFont typeface="Arial" pitchFamily="34" charset="0"/>
              <a:buNone/>
            </a:pPr>
            <a:r>
              <a:rPr lang="en-US" altLang="en-US" sz="1800" b="1" dirty="0">
                <a:cs typeface="Times New Roman" pitchFamily="18" charset="0"/>
              </a:rPr>
              <a:t> </a:t>
            </a:r>
            <a:r>
              <a:rPr lang="en-US" altLang="en-US" sz="1800" b="1" dirty="0" smtClean="0">
                <a:cs typeface="Times New Roman" pitchFamily="18" charset="0"/>
              </a:rPr>
              <a:t>    All fabrication (orders) begin					Aug 2019</a:t>
            </a:r>
          </a:p>
          <a:p>
            <a:pPr marL="0" indent="0">
              <a:buFont typeface="Arial" pitchFamily="34" charset="0"/>
              <a:buNone/>
            </a:pPr>
            <a:r>
              <a:rPr lang="en-US" altLang="en-US" sz="1800" b="1" dirty="0" smtClean="0">
                <a:cs typeface="Times New Roman" pitchFamily="18" charset="0"/>
              </a:rPr>
              <a:t>     sPHENIX installation begins in 1008 Facility				Apr 2021</a:t>
            </a:r>
          </a:p>
          <a:p>
            <a:pPr marL="0" indent="0">
              <a:buFont typeface="Arial" pitchFamily="34" charset="0"/>
              <a:buNone/>
            </a:pPr>
            <a:r>
              <a:rPr lang="en-US" altLang="en-US" sz="1800" b="1" dirty="0">
                <a:cs typeface="Times New Roman" pitchFamily="18" charset="0"/>
              </a:rPr>
              <a:t> </a:t>
            </a:r>
            <a:r>
              <a:rPr lang="en-US" altLang="en-US" sz="1800" b="1" dirty="0" smtClean="0">
                <a:cs typeface="Times New Roman" pitchFamily="18" charset="0"/>
              </a:rPr>
              <a:t>    </a:t>
            </a:r>
            <a:r>
              <a:rPr lang="en-US" altLang="en-US" sz="1800" b="1" dirty="0" smtClean="0">
                <a:solidFill>
                  <a:srgbClr val="0099FF"/>
                </a:solidFill>
                <a:cs typeface="Times New Roman" pitchFamily="18" charset="0"/>
              </a:rPr>
              <a:t>MIE deliverables complete					Dec 2021</a:t>
            </a:r>
            <a:r>
              <a:rPr lang="en-US" altLang="en-US" sz="1800" b="1" dirty="0" smtClean="0">
                <a:cs typeface="Times New Roman" pitchFamily="18" charset="0"/>
              </a:rPr>
              <a:t>	</a:t>
            </a:r>
            <a:endParaRPr lang="en-US" altLang="en-US" sz="1800" b="1" dirty="0">
              <a:cs typeface="Times New Roman" pitchFamily="18" charset="0"/>
            </a:endParaRPr>
          </a:p>
          <a:p>
            <a:pPr marL="0" indent="0">
              <a:buFont typeface="Arial" pitchFamily="34" charset="0"/>
              <a:buNone/>
            </a:pPr>
            <a:r>
              <a:rPr lang="en-US" altLang="en-US" sz="1800" b="1" dirty="0" smtClean="0">
                <a:cs typeface="Times New Roman" pitchFamily="18" charset="0"/>
              </a:rPr>
              <a:t>     sPHENIX Installed, cabled, ready to commission			Jul 2022</a:t>
            </a:r>
          </a:p>
          <a:p>
            <a:pPr marL="0" indent="0">
              <a:buFont typeface="Arial" pitchFamily="34" charset="0"/>
              <a:buNone/>
            </a:pPr>
            <a:r>
              <a:rPr lang="en-US" altLang="en-US" sz="1800" b="1" dirty="0" smtClean="0">
                <a:cs typeface="Times New Roman" pitchFamily="18" charset="0"/>
              </a:rPr>
              <a:t>     Initial commissioning complete					Sep 2022</a:t>
            </a:r>
          </a:p>
          <a:p>
            <a:pPr marL="0" indent="0">
              <a:buFont typeface="Arial" pitchFamily="34" charset="0"/>
              <a:buNone/>
            </a:pPr>
            <a:r>
              <a:rPr lang="en-US" altLang="en-US" sz="1800" b="1" dirty="0">
                <a:cs typeface="Times New Roman" pitchFamily="18" charset="0"/>
              </a:rPr>
              <a:t> </a:t>
            </a:r>
            <a:r>
              <a:rPr lang="en-US" altLang="en-US" sz="1800" b="1" dirty="0" smtClean="0">
                <a:cs typeface="Times New Roman" pitchFamily="18" charset="0"/>
              </a:rPr>
              <a:t>    First RHIC beam for sPHENIX			</a:t>
            </a:r>
            <a:r>
              <a:rPr lang="en-US" altLang="en-US" sz="1800" b="1" dirty="0">
                <a:cs typeface="Times New Roman" pitchFamily="18" charset="0"/>
              </a:rPr>
              <a:t>	</a:t>
            </a:r>
            <a:r>
              <a:rPr lang="en-US" altLang="en-US" sz="1800" b="1" dirty="0" smtClean="0">
                <a:cs typeface="Times New Roman" pitchFamily="18" charset="0"/>
              </a:rPr>
              <a:t>	Jan 2023</a:t>
            </a:r>
          </a:p>
          <a:p>
            <a:pPr marL="0" indent="0">
              <a:buFont typeface="Arial" pitchFamily="34" charset="0"/>
              <a:buNone/>
            </a:pPr>
            <a:r>
              <a:rPr lang="en-US" altLang="en-US" sz="1800" b="1" dirty="0" smtClean="0">
                <a:cs typeface="Times New Roman" pitchFamily="18" charset="0"/>
              </a:rPr>
              <a:t>    </a:t>
            </a:r>
            <a:r>
              <a:rPr lang="en-US" altLang="en-US" sz="1800" b="1" dirty="0" smtClean="0">
                <a:solidFill>
                  <a:srgbClr val="0080FF"/>
                </a:solidFill>
                <a:cs typeface="Times New Roman" pitchFamily="18" charset="0"/>
              </a:rPr>
              <a:t> CD-4 Approval							Jan 2024</a:t>
            </a:r>
          </a:p>
          <a:p>
            <a:pPr marL="0" indent="0">
              <a:buFont typeface="Arial" pitchFamily="34" charset="0"/>
              <a:buNone/>
            </a:pPr>
            <a:r>
              <a:rPr lang="en-US" altLang="en-US" sz="1800" b="1" dirty="0" smtClean="0">
                <a:solidFill>
                  <a:srgbClr val="0080FF"/>
                </a:solidFill>
                <a:cs typeface="Times New Roman" pitchFamily="18" charset="0"/>
              </a:rPr>
              <a:t>The Resource-loaded Schedule contains 6 months of float to Jan 2023 first beam @ RHIC</a:t>
            </a:r>
          </a:p>
          <a:p>
            <a:pPr marL="0" indent="0">
              <a:buFont typeface="Arial" pitchFamily="34" charset="0"/>
              <a:buNone/>
            </a:pPr>
            <a:r>
              <a:rPr lang="en-US" altLang="en-US" sz="1800" b="1" dirty="0" smtClean="0">
                <a:solidFill>
                  <a:srgbClr val="0080FF"/>
                </a:solidFill>
                <a:cs typeface="Times New Roman" pitchFamily="18" charset="0"/>
              </a:rPr>
              <a:t>The MIE has 24 months of float to CD-4</a:t>
            </a:r>
          </a:p>
        </p:txBody>
      </p:sp>
      <p:sp>
        <p:nvSpPr>
          <p:cNvPr id="4" name="Date Placeholder 3"/>
          <p:cNvSpPr>
            <a:spLocks noGrp="1"/>
          </p:cNvSpPr>
          <p:nvPr>
            <p:ph type="dt" sz="quarter" idx="10"/>
          </p:nvPr>
        </p:nvSpPr>
        <p:spPr/>
        <p:txBody>
          <a:bodyPr/>
          <a:lstStyle/>
          <a:p>
            <a:pPr>
              <a:defRPr/>
            </a:pPr>
            <a:r>
              <a:rPr lang="en-US" smtClean="0"/>
              <a:t>Aug 2-4, 2017</a:t>
            </a:r>
            <a:endParaRPr lang="en-US" dirty="0"/>
          </a:p>
        </p:txBody>
      </p:sp>
      <p:sp>
        <p:nvSpPr>
          <p:cNvPr id="419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C1A753D-6C42-4D74-B2DA-A30168E722DC}" type="slidenum">
              <a:rPr lang="en-US" altLang="en-US" sz="1200">
                <a:solidFill>
                  <a:srgbClr val="898989"/>
                </a:solidFill>
              </a:rPr>
              <a:pPr eaLnBrk="1" hangingPunct="1"/>
              <a:t>6</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3303742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799"/>
          </a:xfrm>
          <a:noFill/>
        </p:spPr>
        <p:txBody>
          <a:bodyPr>
            <a:noAutofit/>
          </a:bodyPr>
          <a:lstStyle/>
          <a:p>
            <a:r>
              <a:rPr lang="en-US" sz="3200" dirty="0" smtClean="0">
                <a:solidFill>
                  <a:srgbClr val="000000"/>
                </a:solidFill>
              </a:rPr>
              <a:t>CD-1 Documents Available to the Committee</a:t>
            </a:r>
            <a:endParaRPr lang="en-US" sz="3200" dirty="0">
              <a:solidFill>
                <a:srgbClr val="000000"/>
              </a:solidFill>
            </a:endParaRPr>
          </a:p>
        </p:txBody>
      </p:sp>
      <p:sp>
        <p:nvSpPr>
          <p:cNvPr id="3" name="Content Placeholder 2"/>
          <p:cNvSpPr>
            <a:spLocks noGrp="1"/>
          </p:cNvSpPr>
          <p:nvPr>
            <p:ph idx="1"/>
          </p:nvPr>
        </p:nvSpPr>
        <p:spPr>
          <a:xfrm>
            <a:off x="195947" y="762000"/>
            <a:ext cx="8958480" cy="5827936"/>
          </a:xfrm>
        </p:spPr>
        <p:txBody>
          <a:bodyPr>
            <a:normAutofit/>
          </a:bodyPr>
          <a:lstStyle/>
          <a:p>
            <a:pPr>
              <a:buFont typeface="+mj-lt"/>
              <a:buAutoNum type="arabicPeriod"/>
            </a:pPr>
            <a:r>
              <a:rPr lang="en-US" sz="1800" b="1" dirty="0" smtClean="0"/>
              <a:t>Project Team Organization</a:t>
            </a:r>
          </a:p>
          <a:p>
            <a:pPr>
              <a:buFont typeface="+mj-lt"/>
              <a:buAutoNum type="arabicPeriod"/>
            </a:pPr>
            <a:r>
              <a:rPr lang="en-US" sz="1800" b="1" dirty="0" smtClean="0"/>
              <a:t>WBS (WBS Dictionary)</a:t>
            </a:r>
          </a:p>
          <a:p>
            <a:pPr>
              <a:buFont typeface="+mj-lt"/>
              <a:buAutoNum type="arabicPeriod"/>
            </a:pPr>
            <a:r>
              <a:rPr lang="en-US" sz="1800" b="1" dirty="0" smtClean="0"/>
              <a:t>Basis </a:t>
            </a:r>
            <a:r>
              <a:rPr lang="en-US" sz="1800" b="1" dirty="0"/>
              <a:t>of </a:t>
            </a:r>
            <a:r>
              <a:rPr lang="en-US" sz="1800" b="1" dirty="0" smtClean="0"/>
              <a:t>Estimate documents </a:t>
            </a:r>
          </a:p>
          <a:p>
            <a:pPr>
              <a:buFont typeface="+mj-lt"/>
              <a:buAutoNum type="arabicPeriod"/>
            </a:pPr>
            <a:r>
              <a:rPr lang="en-US" sz="1800" b="1" dirty="0"/>
              <a:t>Contingency Risk/Analysis </a:t>
            </a:r>
            <a:r>
              <a:rPr lang="en-US" sz="1800" b="1" dirty="0" smtClean="0"/>
              <a:t>				</a:t>
            </a:r>
          </a:p>
          <a:p>
            <a:pPr>
              <a:buFont typeface="+mj-lt"/>
              <a:buAutoNum type="arabicPeriod"/>
            </a:pPr>
            <a:r>
              <a:rPr lang="en-US" sz="1800" b="1" dirty="0" smtClean="0"/>
              <a:t>Project Schedule </a:t>
            </a:r>
          </a:p>
          <a:p>
            <a:pPr>
              <a:buFont typeface="+mj-lt"/>
              <a:buAutoNum type="arabicPeriod"/>
            </a:pPr>
            <a:r>
              <a:rPr lang="en-US" sz="1800" b="1" dirty="0"/>
              <a:t>Critical Milestones</a:t>
            </a:r>
            <a:endParaRPr lang="en-US" sz="1800" b="1" dirty="0" smtClean="0"/>
          </a:p>
          <a:p>
            <a:pPr>
              <a:buFont typeface="+mj-lt"/>
              <a:buAutoNum type="arabicPeriod"/>
            </a:pPr>
            <a:r>
              <a:rPr lang="en-US" sz="1800" b="1" dirty="0" smtClean="0"/>
              <a:t>Proposed Funding Profile </a:t>
            </a:r>
          </a:p>
          <a:p>
            <a:pPr>
              <a:buFont typeface="+mj-lt"/>
              <a:buAutoNum type="arabicPeriod"/>
            </a:pPr>
            <a:r>
              <a:rPr lang="en-US" sz="1800" b="1" dirty="0" smtClean="0"/>
              <a:t>Proposed Labor Profile 	</a:t>
            </a:r>
          </a:p>
          <a:p>
            <a:pPr>
              <a:buFont typeface="+mj-lt"/>
              <a:buAutoNum type="arabicPeriod"/>
            </a:pPr>
            <a:r>
              <a:rPr lang="en-US" sz="1800" b="1" dirty="0" smtClean="0"/>
              <a:t>Preliminary </a:t>
            </a:r>
            <a:r>
              <a:rPr lang="en-US" sz="1800" b="1" dirty="0"/>
              <a:t>Hazard Analysis </a:t>
            </a:r>
            <a:r>
              <a:rPr lang="en-US" sz="1800" b="1" dirty="0" smtClean="0"/>
              <a:t>Report</a:t>
            </a:r>
            <a:endParaRPr lang="en-US" sz="1800" b="1" dirty="0" smtClean="0">
              <a:solidFill>
                <a:srgbClr val="00B050"/>
              </a:solidFill>
            </a:endParaRPr>
          </a:p>
          <a:p>
            <a:pPr>
              <a:buFont typeface="+mj-lt"/>
              <a:buAutoNum type="arabicPeriod"/>
            </a:pPr>
            <a:r>
              <a:rPr lang="en-US" sz="1800" b="1" dirty="0"/>
              <a:t>NEPA </a:t>
            </a:r>
            <a:r>
              <a:rPr lang="en-US" sz="1800" b="1" dirty="0" smtClean="0"/>
              <a:t>form		 </a:t>
            </a:r>
          </a:p>
          <a:p>
            <a:pPr>
              <a:buFont typeface="+mj-lt"/>
              <a:buAutoNum type="arabicPeriod"/>
            </a:pPr>
            <a:r>
              <a:rPr lang="en-US" sz="1800" b="1" dirty="0" smtClean="0"/>
              <a:t>Integrated Safety Management  Plan</a:t>
            </a:r>
            <a:endParaRPr lang="en-US" sz="1800" b="1" dirty="0" smtClean="0">
              <a:solidFill>
                <a:srgbClr val="008000"/>
              </a:solidFill>
            </a:endParaRPr>
          </a:p>
          <a:p>
            <a:pPr>
              <a:buFont typeface="+mj-lt"/>
              <a:buAutoNum type="arabicPeriod"/>
            </a:pPr>
            <a:r>
              <a:rPr lang="en-US" sz="1800" b="1" dirty="0"/>
              <a:t>Conceptual Design/Conceptual Design </a:t>
            </a:r>
            <a:r>
              <a:rPr lang="en-US" sz="1800" b="1" dirty="0" smtClean="0"/>
              <a:t>Report-</a:t>
            </a:r>
            <a:endParaRPr lang="en-US" sz="1800" b="1" dirty="0" smtClean="0">
              <a:solidFill>
                <a:srgbClr val="00B050"/>
              </a:solidFill>
            </a:endParaRPr>
          </a:p>
          <a:p>
            <a:pPr>
              <a:buFont typeface="+mj-lt"/>
              <a:buAutoNum type="arabicPeriod"/>
            </a:pPr>
            <a:r>
              <a:rPr lang="en-US" sz="1800" b="1" dirty="0" smtClean="0"/>
              <a:t>Acquisition Strategy</a:t>
            </a:r>
            <a:r>
              <a:rPr lang="en-US" sz="1800" b="1" dirty="0" smtClean="0">
                <a:solidFill>
                  <a:srgbClr val="0080FF"/>
                </a:solidFill>
              </a:rPr>
              <a:t>	</a:t>
            </a:r>
            <a:endParaRPr lang="en-US" sz="1800" b="1" dirty="0">
              <a:solidFill>
                <a:srgbClr val="0080FF"/>
              </a:solidFill>
            </a:endParaRPr>
          </a:p>
          <a:p>
            <a:pPr>
              <a:buFont typeface="+mj-lt"/>
              <a:buAutoNum type="arabicPeriod"/>
            </a:pPr>
            <a:r>
              <a:rPr lang="en-US" sz="1800" b="1" dirty="0" smtClean="0"/>
              <a:t>Preliminary </a:t>
            </a:r>
            <a:r>
              <a:rPr lang="en-US" sz="1800" b="1" dirty="0"/>
              <a:t>Project Execution </a:t>
            </a:r>
            <a:r>
              <a:rPr lang="en-US" sz="1800" b="1" dirty="0" smtClean="0"/>
              <a:t>Plan</a:t>
            </a:r>
            <a:r>
              <a:rPr lang="en-US" sz="1800" b="1" dirty="0">
                <a:solidFill>
                  <a:srgbClr val="3399FF"/>
                </a:solidFill>
              </a:rPr>
              <a:t>	 </a:t>
            </a:r>
          </a:p>
          <a:p>
            <a:pPr>
              <a:buFont typeface="+mj-lt"/>
              <a:buAutoNum type="arabicPeriod"/>
            </a:pPr>
            <a:r>
              <a:rPr lang="en-US" sz="1800" b="1" dirty="0"/>
              <a:t>Preliminary Risk Assessment and Risk </a:t>
            </a:r>
            <a:r>
              <a:rPr lang="en-US" sz="1800" b="1" dirty="0" smtClean="0"/>
              <a:t>Registry</a:t>
            </a:r>
            <a:endParaRPr lang="en-US" sz="1800" b="1" dirty="0">
              <a:solidFill>
                <a:srgbClr val="3399FF"/>
              </a:solidFill>
            </a:endParaRPr>
          </a:p>
          <a:p>
            <a:pPr>
              <a:buFont typeface="+mj-lt"/>
              <a:buAutoNum type="arabicPeriod"/>
            </a:pPr>
            <a:r>
              <a:rPr lang="en-US" sz="1800" b="1" dirty="0" smtClean="0"/>
              <a:t>Security </a:t>
            </a:r>
            <a:r>
              <a:rPr lang="en-US" sz="1800" b="1" dirty="0"/>
              <a:t>Vulnerability </a:t>
            </a:r>
            <a:r>
              <a:rPr lang="en-US" sz="1800" b="1" dirty="0" smtClean="0"/>
              <a:t>Assessments (Equipment protection </a:t>
            </a:r>
            <a:r>
              <a:rPr lang="en-US" sz="1800" b="1" dirty="0"/>
              <a:t>&amp; cyber security</a:t>
            </a:r>
            <a:r>
              <a:rPr lang="en-US" sz="1800" b="1" dirty="0" smtClean="0"/>
              <a:t>) </a:t>
            </a:r>
          </a:p>
          <a:p>
            <a:pPr>
              <a:buFont typeface="+mj-lt"/>
              <a:buAutoNum type="arabicPeriod"/>
            </a:pPr>
            <a:r>
              <a:rPr lang="en-US" sz="1800" b="1" dirty="0" smtClean="0"/>
              <a:t>Alternate Analysis</a:t>
            </a:r>
            <a:r>
              <a:rPr lang="en-US" sz="1800" b="1" dirty="0"/>
              <a:t>	</a:t>
            </a:r>
            <a:r>
              <a:rPr lang="en-US" sz="1800" b="1" dirty="0">
                <a:solidFill>
                  <a:srgbClr val="3399FF"/>
                </a:solidFill>
              </a:rPr>
              <a:t> </a:t>
            </a:r>
            <a:r>
              <a:rPr lang="en-US" sz="1800" b="1" dirty="0" smtClean="0"/>
              <a:t> </a:t>
            </a:r>
            <a:endParaRPr lang="en-US" sz="1000" b="1" dirty="0"/>
          </a:p>
        </p:txBody>
      </p:sp>
      <p:sp>
        <p:nvSpPr>
          <p:cNvPr id="4" name="Date Placeholder 3"/>
          <p:cNvSpPr>
            <a:spLocks noGrp="1"/>
          </p:cNvSpPr>
          <p:nvPr>
            <p:ph type="dt" sz="half" idx="10"/>
          </p:nvPr>
        </p:nvSpPr>
        <p:spPr/>
        <p:txBody>
          <a:bodyPr/>
          <a:lstStyle/>
          <a:p>
            <a:r>
              <a:rPr lang="en-US" smtClean="0"/>
              <a:t>Aug 2-4, 2017</a:t>
            </a:r>
            <a:endParaRPr lang="en-US"/>
          </a:p>
        </p:txBody>
      </p:sp>
      <p:sp>
        <p:nvSpPr>
          <p:cNvPr id="12" name="Slide Number Placeholder 11"/>
          <p:cNvSpPr>
            <a:spLocks noGrp="1"/>
          </p:cNvSpPr>
          <p:nvPr>
            <p:ph type="sldNum" sz="quarter" idx="12"/>
          </p:nvPr>
        </p:nvSpPr>
        <p:spPr/>
        <p:txBody>
          <a:bodyPr/>
          <a:lstStyle/>
          <a:p>
            <a:fld id="{800BA27C-76D8-40E7-A241-FE650688C857}" type="slidenum">
              <a:rPr lang="en-US" smtClean="0"/>
              <a:t>7</a:t>
            </a:fld>
            <a:endParaRPr lang="en-US"/>
          </a:p>
        </p:txBody>
      </p:sp>
      <p:sp>
        <p:nvSpPr>
          <p:cNvPr id="5" name="Footer Placeholder 4"/>
          <p:cNvSpPr>
            <a:spLocks noGrp="1"/>
          </p:cNvSpPr>
          <p:nvPr>
            <p:ph type="ftr" sz="quarter" idx="11"/>
          </p:nvPr>
        </p:nvSpPr>
        <p:spPr/>
        <p:txBody>
          <a:bodyPr/>
          <a:lstStyle/>
          <a:p>
            <a:pPr>
              <a:defRPr/>
            </a:pPr>
            <a:r>
              <a:rPr lang="en-US" smtClean="0"/>
              <a:t>sPHENIX Director's Review </a:t>
            </a:r>
            <a:endParaRPr lang="en-US" dirty="0"/>
          </a:p>
        </p:txBody>
      </p:sp>
    </p:spTree>
    <p:extLst>
      <p:ext uri="{BB962C8B-B14F-4D97-AF65-F5344CB8AC3E}">
        <p14:creationId xmlns:p14="http://schemas.microsoft.com/office/powerpoint/2010/main" val="1387178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5400"/>
            <a:ext cx="8229600" cy="563563"/>
          </a:xfrm>
        </p:spPr>
        <p:txBody>
          <a:bodyPr/>
          <a:lstStyle/>
          <a:p>
            <a:r>
              <a:rPr lang="en-US" altLang="en-US" sz="4800" dirty="0" smtClean="0"/>
              <a:t>Project Organization</a:t>
            </a:r>
          </a:p>
        </p:txBody>
      </p:sp>
      <p:pic>
        <p:nvPicPr>
          <p:cNvPr id="2" name="Picture 1" descr="sPHENIX_Org_chart_rev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066800"/>
            <a:ext cx="7696200" cy="5767019"/>
          </a:xfrm>
          <a:prstGeom prst="rect">
            <a:avLst/>
          </a:prstGeom>
        </p:spPr>
      </p:pic>
      <p:sp>
        <p:nvSpPr>
          <p:cNvPr id="7" name="TextBox 6"/>
          <p:cNvSpPr txBox="1"/>
          <p:nvPr/>
        </p:nvSpPr>
        <p:spPr>
          <a:xfrm>
            <a:off x="0" y="762000"/>
            <a:ext cx="6429965" cy="338554"/>
          </a:xfrm>
          <a:prstGeom prst="rect">
            <a:avLst/>
          </a:prstGeom>
          <a:noFill/>
        </p:spPr>
        <p:txBody>
          <a:bodyPr wrap="none" rtlCol="0">
            <a:spAutoFit/>
          </a:bodyPr>
          <a:lstStyle/>
          <a:p>
            <a:pPr algn="ctr"/>
            <a:r>
              <a:rPr lang="en-US" sz="1600" b="1" dirty="0">
                <a:solidFill>
                  <a:srgbClr val="0000FF"/>
                </a:solidFill>
              </a:rPr>
              <a:t>https://</a:t>
            </a:r>
            <a:r>
              <a:rPr lang="en-US" sz="1600" b="1" dirty="0" err="1">
                <a:solidFill>
                  <a:srgbClr val="0000FF"/>
                </a:solidFill>
              </a:rPr>
              <a:t>docdb.sphenix.bnl.gov</a:t>
            </a:r>
            <a:r>
              <a:rPr lang="en-US" sz="1600" b="1" dirty="0">
                <a:solidFill>
                  <a:srgbClr val="0000FF"/>
                </a:solidFill>
              </a:rPr>
              <a:t>/0001/000104/001/sPHENIX-</a:t>
            </a:r>
            <a:r>
              <a:rPr lang="en-US" sz="1600" b="1" dirty="0" err="1">
                <a:solidFill>
                  <a:srgbClr val="0000FF"/>
                </a:solidFill>
              </a:rPr>
              <a:t>Bios.docx.pdf</a:t>
            </a:r>
            <a:endParaRPr lang="en-US" sz="1600" b="1"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5400"/>
            <a:ext cx="8229600" cy="563563"/>
          </a:xfrm>
        </p:spPr>
        <p:txBody>
          <a:bodyPr/>
          <a:lstStyle/>
          <a:p>
            <a:r>
              <a:rPr lang="en-US" altLang="en-US" sz="4800" dirty="0" smtClean="0"/>
              <a:t>Project Organization</a:t>
            </a:r>
          </a:p>
        </p:txBody>
      </p:sp>
      <p:pic>
        <p:nvPicPr>
          <p:cNvPr id="2" name="Picture 1" descr="sPHENIX_Org_chart_rev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066800"/>
            <a:ext cx="7696200" cy="5767019"/>
          </a:xfrm>
          <a:prstGeom prst="rect">
            <a:avLst/>
          </a:prstGeom>
        </p:spPr>
      </p:pic>
      <p:sp>
        <p:nvSpPr>
          <p:cNvPr id="5" name="Rectangle 4"/>
          <p:cNvSpPr/>
          <p:nvPr/>
        </p:nvSpPr>
        <p:spPr>
          <a:xfrm>
            <a:off x="4876800" y="5181600"/>
            <a:ext cx="3810000" cy="1447800"/>
          </a:xfrm>
          <a:prstGeom prst="rect">
            <a:avLst/>
          </a:prstGeom>
          <a:noFill/>
          <a:ln w="12700" cmpd="sng">
            <a:solidFill>
              <a:srgbClr val="009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001000" y="4724400"/>
            <a:ext cx="560558" cy="369332"/>
          </a:xfrm>
          <a:prstGeom prst="rect">
            <a:avLst/>
          </a:prstGeom>
          <a:noFill/>
        </p:spPr>
        <p:txBody>
          <a:bodyPr wrap="none" rtlCol="0">
            <a:spAutoFit/>
          </a:bodyPr>
          <a:lstStyle/>
          <a:p>
            <a:r>
              <a:rPr lang="en-US" b="1" dirty="0" smtClean="0">
                <a:solidFill>
                  <a:srgbClr val="0099FF"/>
                </a:solidFill>
              </a:rPr>
              <a:t>MIE</a:t>
            </a:r>
            <a:endParaRPr lang="en-US" b="1" dirty="0">
              <a:solidFill>
                <a:srgbClr val="0099FF"/>
              </a:solidFill>
            </a:endParaRPr>
          </a:p>
        </p:txBody>
      </p:sp>
      <p:sp>
        <p:nvSpPr>
          <p:cNvPr id="8" name="Rectangle 7"/>
          <p:cNvSpPr/>
          <p:nvPr/>
        </p:nvSpPr>
        <p:spPr>
          <a:xfrm>
            <a:off x="685800" y="5257800"/>
            <a:ext cx="1752600" cy="15240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3257" y="4876800"/>
            <a:ext cx="2403272" cy="369332"/>
          </a:xfrm>
          <a:prstGeom prst="rect">
            <a:avLst/>
          </a:prstGeom>
          <a:noFill/>
        </p:spPr>
        <p:txBody>
          <a:bodyPr wrap="none" rtlCol="0">
            <a:spAutoFit/>
          </a:bodyPr>
          <a:lstStyle/>
          <a:p>
            <a:r>
              <a:rPr lang="en-US" dirty="0" smtClean="0">
                <a:solidFill>
                  <a:srgbClr val="0000FF"/>
                </a:solidFill>
              </a:rPr>
              <a:t>Infrastructure &amp; Facility</a:t>
            </a:r>
            <a:endParaRPr lang="en-US" dirty="0">
              <a:solidFill>
                <a:srgbClr val="0000FF"/>
              </a:solidFill>
            </a:endParaRPr>
          </a:p>
        </p:txBody>
      </p:sp>
    </p:spTree>
    <p:extLst>
      <p:ext uri="{BB962C8B-B14F-4D97-AF65-F5344CB8AC3E}">
        <p14:creationId xmlns:p14="http://schemas.microsoft.com/office/powerpoint/2010/main" val="29702364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17605</TotalTime>
  <Words>3464</Words>
  <Application>Microsoft Macintosh PowerPoint</Application>
  <PresentationFormat>On-screen Show (4:3)</PresentationFormat>
  <Paragraphs>655</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sPHENIX Director’s Review Project Overview </vt:lpstr>
      <vt:lpstr>What is sPHENIX ?PHENIX?</vt:lpstr>
      <vt:lpstr>sPHENIX Conceptual Design</vt:lpstr>
      <vt:lpstr>The Three Parts of sPHENIX </vt:lpstr>
      <vt:lpstr>WBS  of sPHENIX MIE &amp; Support Effort</vt:lpstr>
      <vt:lpstr> sPHENIX Schedule  </vt:lpstr>
      <vt:lpstr>CD-1 Documents Available to the Committee</vt:lpstr>
      <vt:lpstr>Project Organization</vt:lpstr>
      <vt:lpstr>Project Organization</vt:lpstr>
      <vt:lpstr>L2 and CAM Structure of MIE</vt:lpstr>
      <vt:lpstr>L2 Managers &amp; Control Account Managers</vt:lpstr>
      <vt:lpstr>Resource-Loaded Schedule Status</vt:lpstr>
      <vt:lpstr>sPHENIX BOE Contingency Guidelines</vt:lpstr>
      <vt:lpstr>Basis of Estimate</vt:lpstr>
      <vt:lpstr>sPHENIX Critical Path Calculated in P6</vt:lpstr>
      <vt:lpstr>Major Project Milestones for L2 Subsystems</vt:lpstr>
      <vt:lpstr>The MIE Part of sPHENIX </vt:lpstr>
      <vt:lpstr>sPHENIX Cost Estimate – Full Scope</vt:lpstr>
      <vt:lpstr>sPHENIX Descope Scenario -1, 50% EMCal</vt:lpstr>
      <vt:lpstr>sPHENIX Descope Scenario -2, No IHCal, 85% EMCal</vt:lpstr>
      <vt:lpstr>Impacts of the De-scope Options</vt:lpstr>
      <vt:lpstr>Long Lead-Time Items for Letter or Authorization or CD-3a</vt:lpstr>
      <vt:lpstr>Labor Supporting for sPHENIX MIE </vt:lpstr>
      <vt:lpstr>Labor Supporting MIE+Infra/Facility Upgrade +INTT</vt:lpstr>
      <vt:lpstr>Proposed Key Performance Parameters</vt:lpstr>
      <vt:lpstr>Oversight and Project Meetings</vt:lpstr>
      <vt:lpstr>Summary</vt:lpstr>
      <vt:lpstr>Back Up</vt:lpstr>
      <vt:lpstr>sPHENIX Upgrade Support Labor</vt:lpstr>
      <vt:lpstr>Funding Split M&amp;S and Labor</vt:lpstr>
      <vt:lpstr>Risk Matrix</vt:lpstr>
      <vt:lpstr>sPHENIX BOE Contingency Guidelines</vt:lpstr>
      <vt:lpstr>Technical Status</vt:lpstr>
      <vt:lpstr>sPHENIX Critical Path EMCal through Installation</vt:lpstr>
      <vt:lpstr>sPHENIX Extraordinary Project Rates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191</cp:revision>
  <cp:lastPrinted>2015-10-28T19:08:40Z</cp:lastPrinted>
  <dcterms:created xsi:type="dcterms:W3CDTF">2015-10-24T00:32:43Z</dcterms:created>
  <dcterms:modified xsi:type="dcterms:W3CDTF">2017-08-01T04:20:30Z</dcterms:modified>
</cp:coreProperties>
</file>