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05" r:id="rId2"/>
    <p:sldId id="315" r:id="rId3"/>
    <p:sldId id="316" r:id="rId4"/>
    <p:sldId id="317" r:id="rId5"/>
    <p:sldId id="318" r:id="rId6"/>
    <p:sldId id="319" r:id="rId7"/>
    <p:sldId id="337"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192" y="1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7/26/17</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7/26/17</a:t>
            </a:fld>
            <a:endParaRPr lang="en-US" alt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detector from outside in</a:t>
            </a:r>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3</a:t>
            </a:fld>
            <a:endParaRPr lang="en-US" altLang="en-US"/>
          </a:p>
        </p:txBody>
      </p:sp>
    </p:spTree>
    <p:extLst>
      <p:ext uri="{BB962C8B-B14F-4D97-AF65-F5344CB8AC3E}">
        <p14:creationId xmlns:p14="http://schemas.microsoft.com/office/powerpoint/2010/main" val="11050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0"/>
            <a:ext cx="8686800" cy="1470025"/>
          </a:xfrm>
          <a:solidFill>
            <a:srgbClr val="3399FF"/>
          </a:solidFill>
        </p:spPr>
        <p:txBody>
          <a:bodyPr/>
          <a:lstStyle>
            <a:lvl1pPr algn="ct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884238"/>
            <a:ext cx="1981200" cy="56689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84238"/>
            <a:ext cx="5791200"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124201"/>
            <a:ext cx="7772400" cy="762000"/>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04800" y="762001"/>
            <a:ext cx="8610600" cy="6096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4" name="Footer Placeholder 4"/>
          <p:cNvSpPr>
            <a:spLocks noGrp="1"/>
          </p:cNvSpPr>
          <p:nvPr>
            <p:ph type="ftr" sz="quarter" idx="11"/>
          </p:nvPr>
        </p:nvSpPr>
        <p:spPr>
          <a:xfrm>
            <a:off x="3200400" y="6569075"/>
            <a:ext cx="2895600" cy="288925"/>
          </a:xfrm>
        </p:spPr>
        <p:txBody>
          <a:bodyPr/>
          <a:lstStyle>
            <a:lvl1pPr>
              <a:defRPr/>
            </a:lvl1pPr>
          </a:lstStyle>
          <a:p>
            <a:pPr>
              <a:defRPr/>
            </a:pPr>
            <a:r>
              <a:rPr lang="en-US" smtClean="0"/>
              <a:t>sPHENIX Director's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914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56388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Aug 2-4, 2017</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3338"/>
            <a:ext cx="82296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0" y="6629400"/>
            <a:ext cx="2133600" cy="22860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Aug 2-4, 2017</a:t>
            </a:r>
            <a:endParaRPr lang="en-US" altLang="en-US" dirty="0"/>
          </a:p>
        </p:txBody>
      </p:sp>
      <p:sp>
        <p:nvSpPr>
          <p:cNvPr id="5" name="Footer Placeholder 4"/>
          <p:cNvSpPr>
            <a:spLocks noGrp="1"/>
          </p:cNvSpPr>
          <p:nvPr>
            <p:ph type="ftr" sz="quarter" idx="3"/>
          </p:nvPr>
        </p:nvSpPr>
        <p:spPr>
          <a:xfrm>
            <a:off x="3171031" y="6553200"/>
            <a:ext cx="2895600" cy="2762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sPHENIX Director's Review</a:t>
            </a:r>
            <a:endParaRPr lang="en-US" dirty="0"/>
          </a:p>
        </p:txBody>
      </p:sp>
      <p:sp>
        <p:nvSpPr>
          <p:cNvPr id="6" name="Slide Number Placeholder 5"/>
          <p:cNvSpPr>
            <a:spLocks noGrp="1"/>
          </p:cNvSpPr>
          <p:nvPr>
            <p:ph type="sldNum" sz="quarter" idx="4"/>
          </p:nvPr>
        </p:nvSpPr>
        <p:spPr>
          <a:xfrm>
            <a:off x="8609806" y="6492875"/>
            <a:ext cx="534194"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5" y="7620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032" name="Picture 8" descr="sPHENIX.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66088" y="100013"/>
            <a:ext cx="10874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hyperlink" Target="https://arxiv.org/abs/1704.01461" TargetMode="External"/><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304800" y="762000"/>
            <a:ext cx="8610600" cy="1600200"/>
          </a:xfrm>
          <a:solidFill>
            <a:srgbClr val="0099FF"/>
          </a:solidFill>
        </p:spPr>
        <p:txBody>
          <a:bodyPr/>
          <a:lstStyle/>
          <a:p>
            <a:pPr algn="ctr"/>
            <a:r>
              <a:rPr lang="en-US" altLang="en-US" dirty="0" err="1" smtClean="0">
                <a:solidFill>
                  <a:schemeClr val="bg1"/>
                </a:solidFill>
              </a:rPr>
              <a:t>sPHENIX</a:t>
            </a:r>
            <a:r>
              <a:rPr lang="en-US" altLang="en-US" dirty="0" smtClean="0">
                <a:solidFill>
                  <a:schemeClr val="bg1"/>
                </a:solidFill>
              </a:rPr>
              <a:t> </a:t>
            </a:r>
            <a:r>
              <a:rPr lang="en-US" altLang="en-US" dirty="0" smtClean="0"/>
              <a:t>Detector Overview</a:t>
            </a:r>
            <a:r>
              <a:rPr lang="en-US" altLang="en-US" dirty="0" smtClean="0">
                <a:solidFill>
                  <a:schemeClr val="bg1"/>
                </a:solidFill>
              </a:rPr>
              <a:t/>
            </a:r>
            <a:br>
              <a:rPr lang="en-US" altLang="en-US" dirty="0" smtClean="0">
                <a:solidFill>
                  <a:schemeClr val="bg1"/>
                </a:solidFill>
              </a:rPr>
            </a:br>
            <a:endParaRPr lang="en-US" altLang="en-US" dirty="0" smtClean="0">
              <a:solidFill>
                <a:schemeClr val="bg1"/>
              </a:solidFill>
            </a:endParaRPr>
          </a:p>
        </p:txBody>
      </p:sp>
      <p:sp>
        <p:nvSpPr>
          <p:cNvPr id="15362" name="Subtitle 3"/>
          <p:cNvSpPr>
            <a:spLocks noGrp="1"/>
          </p:cNvSpPr>
          <p:nvPr>
            <p:ph type="subTitle" idx="1"/>
          </p:nvPr>
        </p:nvSpPr>
        <p:spPr/>
        <p:txBody>
          <a:bodyPr/>
          <a:lstStyle/>
          <a:p>
            <a:r>
              <a:rPr lang="en-US" altLang="en-US" sz="3600" dirty="0" smtClean="0">
                <a:solidFill>
                  <a:srgbClr val="0099FF"/>
                </a:solidFill>
              </a:rPr>
              <a:t>John Haggerty</a:t>
            </a:r>
          </a:p>
          <a:p>
            <a:r>
              <a:rPr lang="en-US" altLang="en-US" sz="3600" b="0" i="1" dirty="0" smtClean="0">
                <a:solidFill>
                  <a:srgbClr val="0099FF"/>
                </a:solidFill>
              </a:rPr>
              <a:t>Brookhaven National Laboratory</a:t>
            </a:r>
          </a:p>
          <a:p>
            <a:endParaRPr lang="en-US" altLang="en-US" sz="4000" dirty="0" smtClean="0">
              <a:solidFill>
                <a:srgbClr val="0099FF"/>
              </a:solidFill>
            </a:endParaRP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smtClean="0">
                <a:solidFill>
                  <a:srgbClr val="898989"/>
                </a:solidFill>
              </a:rPr>
              <a:t>Aug 2-4, 2017</a:t>
            </a:r>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a:solidFill>
                <a:srgbClr val="898989"/>
              </a:solidFill>
            </a:endParaRPr>
          </a:p>
        </p:txBody>
      </p:sp>
      <p:cxnSp>
        <p:nvCxnSpPr>
          <p:cNvPr id="7" name="Straight Connector 6"/>
          <p:cNvCxnSpPr>
            <a:cxnSpLocks noChangeShapeType="1"/>
          </p:cNvCxnSpPr>
          <p:nvPr/>
        </p:nvCxnSpPr>
        <p:spPr bwMode="auto">
          <a:xfrm>
            <a:off x="287338" y="771525"/>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electronics</a:t>
            </a:r>
            <a:endParaRPr lang="en-US" dirty="0"/>
          </a:p>
        </p:txBody>
      </p:sp>
      <p:sp>
        <p:nvSpPr>
          <p:cNvPr id="3" name="Content Placeholder 2"/>
          <p:cNvSpPr>
            <a:spLocks noGrp="1"/>
          </p:cNvSpPr>
          <p:nvPr>
            <p:ph idx="1"/>
          </p:nvPr>
        </p:nvSpPr>
        <p:spPr/>
        <p:txBody>
          <a:bodyPr/>
          <a:lstStyle/>
          <a:p>
            <a:r>
              <a:rPr lang="en-US" dirty="0" err="1" smtClean="0"/>
              <a:t>SiPM</a:t>
            </a:r>
            <a:r>
              <a:rPr lang="en-US" dirty="0" smtClean="0"/>
              <a:t> </a:t>
            </a:r>
            <a:r>
              <a:rPr lang="en-US" dirty="0" err="1" smtClean="0"/>
              <a:t>photodetector</a:t>
            </a:r>
            <a:r>
              <a:rPr lang="en-US" dirty="0"/>
              <a:t> </a:t>
            </a:r>
            <a:r>
              <a:rPr lang="en-US" dirty="0" smtClean="0"/>
              <a:t>selected</a:t>
            </a:r>
          </a:p>
          <a:p>
            <a:r>
              <a:rPr lang="en-US" dirty="0" smtClean="0"/>
              <a:t>Plans for purchase </a:t>
            </a:r>
            <a:r>
              <a:rPr lang="en-US" dirty="0"/>
              <a:t>and characterization of </a:t>
            </a:r>
            <a:r>
              <a:rPr lang="en-US" dirty="0" err="1"/>
              <a:t>SiPM’s</a:t>
            </a:r>
            <a:r>
              <a:rPr lang="en-US" dirty="0"/>
              <a:t> </a:t>
            </a:r>
            <a:r>
              <a:rPr lang="en-US" dirty="0" smtClean="0"/>
              <a:t>being developed</a:t>
            </a:r>
          </a:p>
          <a:p>
            <a:r>
              <a:rPr lang="en-US" dirty="0" smtClean="0"/>
              <a:t>Preamplifiers on the detector which drive differential analog signals out to racks about 10 m away</a:t>
            </a:r>
          </a:p>
          <a:p>
            <a:r>
              <a:rPr lang="en-US" dirty="0" smtClean="0"/>
              <a:t>Waveform digitizers (60 MHz) packaged in VME which transmit data to DCM II’s in counting house</a:t>
            </a:r>
          </a:p>
          <a:p>
            <a:r>
              <a:rPr lang="en-US" dirty="0" smtClean="0"/>
              <a:t>Low voltage, bias voltage, control, temperature compensation</a:t>
            </a:r>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10</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356242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electronics </a:t>
            </a:r>
            <a:endParaRPr lang="en-US" dirty="0"/>
          </a:p>
        </p:txBody>
      </p:sp>
      <p:sp>
        <p:nvSpPr>
          <p:cNvPr id="3" name="Date Placeholder 2"/>
          <p:cNvSpPr>
            <a:spLocks noGrp="1"/>
          </p:cNvSpPr>
          <p:nvPr>
            <p:ph type="dt" sz="half" idx="10"/>
          </p:nvPr>
        </p:nvSpPr>
        <p:spPr/>
        <p:txBody>
          <a:bodyPr/>
          <a:lstStyle/>
          <a:p>
            <a:pPr>
              <a:defRPr/>
            </a:pPr>
            <a:r>
              <a:rPr lang="en-US" smtClean="0"/>
              <a:t>Aug 2-4, 2017</a:t>
            </a:r>
            <a:endParaRPr lang="en-US" dirty="0"/>
          </a:p>
        </p:txBody>
      </p:sp>
      <p:sp>
        <p:nvSpPr>
          <p:cNvPr id="4" name="Slide Number Placeholder 3"/>
          <p:cNvSpPr>
            <a:spLocks noGrp="1"/>
          </p:cNvSpPr>
          <p:nvPr>
            <p:ph type="sldNum" sz="quarter" idx="12"/>
          </p:nvPr>
        </p:nvSpPr>
        <p:spPr/>
        <p:txBody>
          <a:bodyPr/>
          <a:lstStyle/>
          <a:p>
            <a:pPr>
              <a:defRPr/>
            </a:pPr>
            <a:fld id="{2950818E-4657-4581-99BB-34C41EB081CD}" type="slidenum">
              <a:rPr lang="en-US" smtClean="0"/>
              <a:pPr>
                <a:defRPr/>
              </a:pPr>
              <a:t>11</a:t>
            </a:fld>
            <a:endParaRPr lang="en-US" dirty="0"/>
          </a:p>
        </p:txBody>
      </p:sp>
      <p:pic>
        <p:nvPicPr>
          <p:cNvPr id="5" name="Picture 4" descr="ElectronicsOver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447800"/>
            <a:ext cx="7473188" cy="4314528"/>
          </a:xfrm>
          <a:prstGeom prst="rect">
            <a:avLst/>
          </a:prstGeom>
        </p:spPr>
      </p:pic>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103070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 magnet</a:t>
            </a:r>
            <a:endParaRPr lang="en-US" dirty="0"/>
          </a:p>
        </p:txBody>
      </p:sp>
      <p:sp>
        <p:nvSpPr>
          <p:cNvPr id="3" name="Content Placeholder 2"/>
          <p:cNvSpPr>
            <a:spLocks noGrp="1"/>
          </p:cNvSpPr>
          <p:nvPr>
            <p:ph idx="1"/>
          </p:nvPr>
        </p:nvSpPr>
        <p:spPr>
          <a:xfrm>
            <a:off x="685800" y="1447800"/>
            <a:ext cx="4343400" cy="4648200"/>
          </a:xfrm>
        </p:spPr>
        <p:txBody>
          <a:bodyPr/>
          <a:lstStyle/>
          <a:p>
            <a:r>
              <a:rPr lang="en-US" sz="1800" dirty="0" smtClean="0"/>
              <a:t>High resolution tracking translates to high field</a:t>
            </a:r>
          </a:p>
          <a:p>
            <a:pPr lvl="1"/>
            <a:r>
              <a:rPr lang="en-US" sz="1600" b="0" dirty="0" smtClean="0"/>
              <a:t>1.5 T</a:t>
            </a:r>
          </a:p>
          <a:p>
            <a:pPr lvl="1"/>
            <a:r>
              <a:rPr lang="en-US" sz="1600" b="0" dirty="0" smtClean="0"/>
              <a:t>2.8 m bore</a:t>
            </a:r>
          </a:p>
          <a:p>
            <a:pPr lvl="1"/>
            <a:r>
              <a:rPr lang="en-US" sz="1600" b="0" dirty="0" smtClean="0"/>
              <a:t>3.8 m long</a:t>
            </a:r>
          </a:p>
          <a:p>
            <a:r>
              <a:rPr lang="en-US" sz="1800" dirty="0" smtClean="0"/>
              <a:t>BaBar solenoid arrived at BNL in February 2015</a:t>
            </a:r>
          </a:p>
          <a:p>
            <a:pPr lvl="1"/>
            <a:r>
              <a:rPr lang="en-US" sz="1600" b="0" dirty="0" smtClean="0"/>
              <a:t>Low field test March 2016</a:t>
            </a:r>
          </a:p>
          <a:p>
            <a:pPr lvl="1"/>
            <a:r>
              <a:rPr lang="en-US" sz="1600" b="0" dirty="0" smtClean="0"/>
              <a:t>Preparing now for high field test September 2017</a:t>
            </a:r>
          </a:p>
          <a:p>
            <a:r>
              <a:rPr lang="en-US" sz="1800" dirty="0" smtClean="0"/>
              <a:t>Cryo, power supply, and quench protection for 1008 under development</a:t>
            </a:r>
          </a:p>
          <a:p>
            <a:r>
              <a:rPr lang="en-US" sz="1800" dirty="0" smtClean="0"/>
              <a:t>By this time next year, we aim to have tested the magnet at full field</a:t>
            </a:r>
            <a:endParaRPr lang="en-US" sz="18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12</a:t>
            </a:fld>
            <a:endParaRPr lang="en-US" dirty="0"/>
          </a:p>
        </p:txBody>
      </p:sp>
      <p:pic>
        <p:nvPicPr>
          <p:cNvPr id="7" name="Picture 6" descr="P10101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648" y="14185"/>
            <a:ext cx="3276600" cy="3276600"/>
          </a:xfrm>
          <a:prstGeom prst="rect">
            <a:avLst/>
          </a:prstGeom>
        </p:spPr>
      </p:pic>
      <p:pic>
        <p:nvPicPr>
          <p:cNvPr id="8" name="Picture 7" descr="2017-6-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528687"/>
            <a:ext cx="3276600" cy="2567313"/>
          </a:xfrm>
          <a:prstGeom prst="rect">
            <a:avLst/>
          </a:prstGeom>
        </p:spPr>
      </p:pic>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387718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TPC key features</a:t>
            </a:r>
            <a:endParaRPr lang="en-US" dirty="0"/>
          </a:p>
        </p:txBody>
      </p:sp>
      <p:sp>
        <p:nvSpPr>
          <p:cNvPr id="3" name="Content Placeholder 2"/>
          <p:cNvSpPr>
            <a:spLocks noGrp="1"/>
          </p:cNvSpPr>
          <p:nvPr>
            <p:ph idx="1"/>
          </p:nvPr>
        </p:nvSpPr>
        <p:spPr/>
        <p:txBody>
          <a:bodyPr/>
          <a:lstStyle/>
          <a:p>
            <a:r>
              <a:rPr lang="en-US" sz="2000" dirty="0" smtClean="0"/>
              <a:t>Compact—outer radius 80 cm</a:t>
            </a:r>
          </a:p>
          <a:p>
            <a:r>
              <a:rPr lang="en-US" sz="2000" dirty="0" smtClean="0"/>
              <a:t>3 (radial) x 12 (azimuthal) GEM chambers per end</a:t>
            </a:r>
          </a:p>
          <a:p>
            <a:r>
              <a:rPr lang="en-US" sz="2000" dirty="0" smtClean="0"/>
              <a:t>FEE board being developed around SAMPA ASIC to be used by ALICE and STAR iTPC (no new ASIC development)</a:t>
            </a:r>
          </a:p>
          <a:p>
            <a:r>
              <a:rPr lang="en-US" sz="2000" dirty="0" smtClean="0"/>
              <a:t>Fast gas low diffusion to achieve position resolution &lt; 200 μ</a:t>
            </a:r>
          </a:p>
          <a:p>
            <a:r>
              <a:rPr lang="en-US" sz="2000" dirty="0" smtClean="0"/>
              <a:t>Field distortions minimized by</a:t>
            </a:r>
          </a:p>
          <a:p>
            <a:pPr lvl="1"/>
            <a:r>
              <a:rPr lang="en-US" sz="1800" b="0" dirty="0" smtClean="0"/>
              <a:t>Minimize Ion Back Flow by judicious choice of electric field between GEM foils, pioneered by ALICE</a:t>
            </a:r>
          </a:p>
          <a:p>
            <a:pPr lvl="1"/>
            <a:r>
              <a:rPr lang="en-US" sz="1800" b="0" dirty="0" smtClean="0"/>
              <a:t>Gas choice (low mass, fast drift)</a:t>
            </a:r>
          </a:p>
          <a:p>
            <a:pPr lvl="1"/>
            <a:r>
              <a:rPr lang="en-US" sz="1800" b="0" dirty="0" smtClean="0"/>
              <a:t>High electric field</a:t>
            </a:r>
          </a:p>
          <a:p>
            <a:pPr lvl="1"/>
            <a:r>
              <a:rPr lang="en-US" sz="1800" b="0" dirty="0" smtClean="0"/>
              <a:t>Inner field cage 30→20 cm</a:t>
            </a:r>
          </a:p>
          <a:p>
            <a:r>
              <a:rPr lang="en-US" sz="2200" dirty="0" smtClean="0"/>
              <a:t>Continuous readout</a:t>
            </a:r>
          </a:p>
          <a:p>
            <a:endParaRPr lang="en-US"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13</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174166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TPC detector overview</a:t>
            </a:r>
            <a:endParaRPr lang="en-US" dirty="0"/>
          </a:p>
        </p:txBody>
      </p:sp>
      <p:sp>
        <p:nvSpPr>
          <p:cNvPr id="3" name="Date Placeholder 2"/>
          <p:cNvSpPr>
            <a:spLocks noGrp="1"/>
          </p:cNvSpPr>
          <p:nvPr>
            <p:ph type="dt" sz="half" idx="10"/>
          </p:nvPr>
        </p:nvSpPr>
        <p:spPr/>
        <p:txBody>
          <a:bodyPr/>
          <a:lstStyle/>
          <a:p>
            <a:pPr>
              <a:defRPr/>
            </a:pPr>
            <a:r>
              <a:rPr lang="en-US" smtClean="0"/>
              <a:t>Aug 2-4, 2017</a:t>
            </a:r>
            <a:endParaRPr lang="en-US" dirty="0"/>
          </a:p>
        </p:txBody>
      </p:sp>
      <p:sp>
        <p:nvSpPr>
          <p:cNvPr id="4" name="Slide Number Placeholder 3"/>
          <p:cNvSpPr>
            <a:spLocks noGrp="1"/>
          </p:cNvSpPr>
          <p:nvPr>
            <p:ph type="sldNum" sz="quarter" idx="12"/>
          </p:nvPr>
        </p:nvSpPr>
        <p:spPr/>
        <p:txBody>
          <a:bodyPr/>
          <a:lstStyle/>
          <a:p>
            <a:pPr>
              <a:defRPr/>
            </a:pPr>
            <a:fld id="{2950818E-4657-4581-99BB-34C41EB081CD}" type="slidenum">
              <a:rPr lang="en-US" smtClean="0"/>
              <a:pPr>
                <a:defRPr/>
              </a:pPr>
              <a:t>14</a:t>
            </a:fld>
            <a:endParaRPr lang="en-US" dirty="0"/>
          </a:p>
        </p:txBody>
      </p:sp>
      <p:pic>
        <p:nvPicPr>
          <p:cNvPr id="6" name="Picture 5" descr="04-TPCOver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1930400"/>
            <a:ext cx="7658100" cy="2990850"/>
          </a:xfrm>
          <a:prstGeom prst="rect">
            <a:avLst/>
          </a:prstGeom>
        </p:spPr>
      </p:pic>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2970988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TPC Electronics Overview</a:t>
            </a:r>
            <a:endParaRPr lang="en-US" dirty="0"/>
          </a:p>
        </p:txBody>
      </p:sp>
      <p:sp>
        <p:nvSpPr>
          <p:cNvPr id="4" name="Date Placeholder 3"/>
          <p:cNvSpPr>
            <a:spLocks noGrp="1"/>
          </p:cNvSpPr>
          <p:nvPr>
            <p:ph type="dt" sz="half" idx="10"/>
          </p:nvPr>
        </p:nvSpPr>
        <p:spPr/>
        <p:txBody>
          <a:body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15</a:t>
            </a:fld>
            <a:endParaRPr lang="en-US" altLang="en-US"/>
          </a:p>
        </p:txBody>
      </p:sp>
      <p:pic>
        <p:nvPicPr>
          <p:cNvPr id="7" name="Picture 6" descr="sPHENIXTPCDAM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7924800" cy="5943600"/>
          </a:xfrm>
          <a:prstGeom prst="rect">
            <a:avLst/>
          </a:prstGeom>
          <a:noFill/>
        </p:spPr>
      </p:pic>
    </p:spTree>
    <p:extLst>
      <p:ext uri="{BB962C8B-B14F-4D97-AF65-F5344CB8AC3E}">
        <p14:creationId xmlns:p14="http://schemas.microsoft.com/office/powerpoint/2010/main" val="254593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in TPC</a:t>
            </a:r>
            <a:endParaRPr lang="en-US" dirty="0"/>
          </a:p>
        </p:txBody>
      </p:sp>
      <p:sp>
        <p:nvSpPr>
          <p:cNvPr id="3" name="Content Placeholder 2"/>
          <p:cNvSpPr>
            <a:spLocks noGrp="1"/>
          </p:cNvSpPr>
          <p:nvPr>
            <p:ph idx="1"/>
          </p:nvPr>
        </p:nvSpPr>
        <p:spPr>
          <a:xfrm>
            <a:off x="685800" y="1447800"/>
            <a:ext cx="4800600" cy="4648200"/>
          </a:xfrm>
        </p:spPr>
        <p:txBody>
          <a:bodyPr/>
          <a:lstStyle/>
          <a:p>
            <a:r>
              <a:rPr lang="en-US" sz="2000" dirty="0"/>
              <a:t>Mechanical design and analysis very advanced</a:t>
            </a:r>
          </a:p>
          <a:p>
            <a:r>
              <a:rPr lang="en-US" sz="2000" dirty="0"/>
              <a:t>Full size prototype under construction at SBU</a:t>
            </a:r>
          </a:p>
          <a:p>
            <a:r>
              <a:rPr lang="en-US" sz="2000" dirty="0"/>
              <a:t>Up to 80 kV high voltage material tests</a:t>
            </a:r>
          </a:p>
          <a:p>
            <a:r>
              <a:rPr lang="en-US" sz="2000" dirty="0"/>
              <a:t>Attempt to optimize pad </a:t>
            </a:r>
            <a:r>
              <a:rPr lang="en-US" sz="2000" dirty="0" smtClean="0"/>
              <a:t>design</a:t>
            </a:r>
          </a:p>
          <a:p>
            <a:r>
              <a:rPr lang="en-US" sz="2000" dirty="0" smtClean="0"/>
              <a:t>Complete and test prototype field cage</a:t>
            </a:r>
          </a:p>
          <a:p>
            <a:r>
              <a:rPr lang="en-US" sz="2000" dirty="0" smtClean="0"/>
              <a:t>Prototype FEE card</a:t>
            </a:r>
          </a:p>
          <a:p>
            <a:r>
              <a:rPr lang="en-US" sz="2000" dirty="0" smtClean="0"/>
              <a:t>Set up tests with FELIX board</a:t>
            </a:r>
          </a:p>
          <a:p>
            <a:r>
              <a:rPr lang="en-US" sz="2000" dirty="0" smtClean="0"/>
              <a:t>Inner Region Integration </a:t>
            </a:r>
            <a:r>
              <a:rPr lang="en-US" sz="2000" dirty="0"/>
              <a:t>T</a:t>
            </a:r>
            <a:r>
              <a:rPr lang="en-US" sz="2000" dirty="0" smtClean="0"/>
              <a:t>ask Force</a:t>
            </a:r>
          </a:p>
          <a:p>
            <a:r>
              <a:rPr lang="en-US" sz="2000" dirty="0" smtClean="0"/>
              <a:t>Simulations</a:t>
            </a:r>
          </a:p>
          <a:p>
            <a:r>
              <a:rPr lang="en-US" sz="2000" dirty="0" smtClean="0"/>
              <a:t>Consider how we can do a truly comprehensive system test</a:t>
            </a:r>
            <a:endParaRPr lang="en-US" sz="20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16</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pic>
        <p:nvPicPr>
          <p:cNvPr id="7" name="Picture 6" descr="IMG_43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0" y="1066800"/>
            <a:ext cx="3556000" cy="2667000"/>
          </a:xfrm>
          <a:prstGeom prst="rect">
            <a:avLst/>
          </a:prstGeom>
        </p:spPr>
      </p:pic>
      <p:pic>
        <p:nvPicPr>
          <p:cNvPr id="10" name="Picture 9"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962400"/>
            <a:ext cx="2895600" cy="2507363"/>
          </a:xfrm>
          <a:prstGeom prst="rect">
            <a:avLst/>
          </a:prstGeom>
        </p:spPr>
      </p:pic>
    </p:spTree>
    <p:extLst>
      <p:ext uri="{BB962C8B-B14F-4D97-AF65-F5344CB8AC3E}">
        <p14:creationId xmlns:p14="http://schemas.microsoft.com/office/powerpoint/2010/main" val="1983961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simulation</a:t>
            </a:r>
            <a:endParaRPr lang="en-US" dirty="0"/>
          </a:p>
        </p:txBody>
      </p:sp>
      <p:sp>
        <p:nvSpPr>
          <p:cNvPr id="3" name="Content Placeholder 2"/>
          <p:cNvSpPr>
            <a:spLocks noGrp="1"/>
          </p:cNvSpPr>
          <p:nvPr>
            <p:ph idx="1"/>
          </p:nvPr>
        </p:nvSpPr>
        <p:spPr>
          <a:xfrm>
            <a:off x="685800" y="1447800"/>
            <a:ext cx="4724400" cy="4648200"/>
          </a:xfrm>
        </p:spPr>
        <p:txBody>
          <a:bodyPr/>
          <a:lstStyle/>
          <a:p>
            <a:r>
              <a:rPr lang="en-US" dirty="0" smtClean="0"/>
              <a:t>Comprehensive tracking simulation and reconstruction is under way and aim to model realistic cluster size and two hit resolution</a:t>
            </a:r>
          </a:p>
          <a:p>
            <a:r>
              <a:rPr lang="en-US" dirty="0" smtClean="0"/>
              <a:t>Material budget and incorporation of hits from INTT and MVTX to be included</a:t>
            </a:r>
          </a:p>
          <a:p>
            <a:r>
              <a:rPr lang="en-US" dirty="0" smtClean="0"/>
              <a:t>Pattern recognition and fitting under intense scrutiny, mass resolution </a:t>
            </a:r>
            <a:r>
              <a:rPr lang="en-US" dirty="0" smtClean="0">
                <a:latin typeface="Cambria"/>
                <a:cs typeface="Cambria"/>
              </a:rPr>
              <a:t>~</a:t>
            </a:r>
            <a:r>
              <a:rPr lang="en-US" dirty="0" smtClean="0"/>
              <a:t>90 MeV</a:t>
            </a:r>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17</a:t>
            </a:fld>
            <a:endParaRPr lang="en-US" dirty="0"/>
          </a:p>
        </p:txBody>
      </p:sp>
      <p:sp>
        <p:nvSpPr>
          <p:cNvPr id="7" name="Footer Placeholder 6"/>
          <p:cNvSpPr>
            <a:spLocks noGrp="1"/>
          </p:cNvSpPr>
          <p:nvPr>
            <p:ph type="ftr" sz="quarter" idx="11"/>
          </p:nvPr>
        </p:nvSpPr>
        <p:spPr/>
        <p:txBody>
          <a:bodyPr/>
          <a:lstStyle/>
          <a:p>
            <a:pPr>
              <a:defRPr/>
            </a:pPr>
            <a:r>
              <a:rPr lang="en-US" smtClean="0"/>
              <a:t>sPHENIX Director's Review</a:t>
            </a:r>
            <a:endParaRPr lang="en-US" dirty="0"/>
          </a:p>
        </p:txBody>
      </p:sp>
      <p:pic>
        <p:nvPicPr>
          <p:cNvPr id="6" name="Picture 5" descr="ups_3states_pp_197p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12844" y="1397556"/>
            <a:ext cx="3251102" cy="3351591"/>
          </a:xfrm>
          <a:prstGeom prst="rect">
            <a:avLst/>
          </a:prstGeom>
        </p:spPr>
      </p:pic>
    </p:spTree>
    <p:extLst>
      <p:ext uri="{BB962C8B-B14F-4D97-AF65-F5344CB8AC3E}">
        <p14:creationId xmlns:p14="http://schemas.microsoft.com/office/powerpoint/2010/main" val="103018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Bias Detector</a:t>
            </a:r>
            <a:endParaRPr lang="en-US" dirty="0"/>
          </a:p>
        </p:txBody>
      </p:sp>
      <p:sp>
        <p:nvSpPr>
          <p:cNvPr id="3" name="Content Placeholder 2"/>
          <p:cNvSpPr>
            <a:spLocks noGrp="1"/>
          </p:cNvSpPr>
          <p:nvPr>
            <p:ph idx="1"/>
          </p:nvPr>
        </p:nvSpPr>
        <p:spPr>
          <a:xfrm>
            <a:off x="685800" y="1447800"/>
            <a:ext cx="4038600" cy="4648200"/>
          </a:xfrm>
        </p:spPr>
        <p:txBody>
          <a:bodyPr/>
          <a:lstStyle/>
          <a:p>
            <a:r>
              <a:rPr lang="en-US" sz="2000" dirty="0" smtClean="0"/>
              <a:t>This detector was the PHENIX BB counter and we expect to use it in sPHENIX</a:t>
            </a:r>
          </a:p>
          <a:p>
            <a:r>
              <a:rPr lang="en-US" sz="2000" dirty="0" smtClean="0"/>
              <a:t>Existing electronics could be resurrected, but development of a  relatively simple shaper board would allow us to use the new calorimeter electronics</a:t>
            </a:r>
          </a:p>
          <a:p>
            <a:r>
              <a:rPr lang="en-US" sz="2000" dirty="0" smtClean="0"/>
              <a:t>PHENIX BB operated in a magnetic field, some testing and judicious choice of location is needed</a:t>
            </a:r>
          </a:p>
          <a:p>
            <a:r>
              <a:rPr lang="en-US" sz="2000" dirty="0" smtClean="0"/>
              <a:t>Trigger based on technology being developed for calorimeter trigger</a:t>
            </a:r>
          </a:p>
          <a:p>
            <a:endParaRPr lang="en-US" sz="20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18</a:t>
            </a:fld>
            <a:endParaRPr lang="en-US" dirty="0"/>
          </a:p>
        </p:txBody>
      </p:sp>
      <p:pic>
        <p:nvPicPr>
          <p:cNvPr id="6" name="Picture 5" descr="phenix_bb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447800"/>
            <a:ext cx="4147793" cy="1581509"/>
          </a:xfrm>
          <a:prstGeom prst="rect">
            <a:avLst/>
          </a:prstGeom>
        </p:spPr>
      </p:pic>
      <p:pic>
        <p:nvPicPr>
          <p:cNvPr id="7" name="Picture 6" descr="mb_read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845" y="3505200"/>
            <a:ext cx="4373154" cy="1769484"/>
          </a:xfrm>
          <a:prstGeom prst="rect">
            <a:avLst/>
          </a:prstGeom>
        </p:spPr>
      </p:pic>
      <p:sp>
        <p:nvSpPr>
          <p:cNvPr id="8" name="Footer Placeholder 7"/>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1689119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a:t>
            </a:r>
            <a:endParaRPr lang="en-US" dirty="0"/>
          </a:p>
        </p:txBody>
      </p:sp>
      <p:sp>
        <p:nvSpPr>
          <p:cNvPr id="3" name="Content Placeholder 2"/>
          <p:cNvSpPr>
            <a:spLocks noGrp="1"/>
          </p:cNvSpPr>
          <p:nvPr>
            <p:ph idx="1"/>
          </p:nvPr>
        </p:nvSpPr>
        <p:spPr/>
        <p:txBody>
          <a:bodyPr/>
          <a:lstStyle/>
          <a:p>
            <a:r>
              <a:rPr lang="en-US" dirty="0" smtClean="0"/>
              <a:t>Calorimeter readout uses a modest number of DCM II’s developed for PHENIX, as does INTT</a:t>
            </a:r>
          </a:p>
          <a:p>
            <a:r>
              <a:rPr lang="en-US" dirty="0" smtClean="0"/>
              <a:t>Tests with DCM II achieved 15 kHz/90% live</a:t>
            </a:r>
          </a:p>
          <a:p>
            <a:r>
              <a:rPr lang="en-US" dirty="0" smtClean="0"/>
              <a:t>Modest redesign of timing system and trigger manager (“GTM” and  “GL1” in PHENIX parlance)</a:t>
            </a:r>
          </a:p>
          <a:p>
            <a:r>
              <a:rPr lang="en-US" dirty="0" smtClean="0"/>
              <a:t>TPC readout is a significant challenge in data volume and rates, prototyping under way will allow </a:t>
            </a:r>
          </a:p>
          <a:p>
            <a:r>
              <a:rPr lang="en-US" dirty="0" smtClean="0"/>
              <a:t>Data logging rate feasible today, likely to be even more feasible in five years</a:t>
            </a:r>
          </a:p>
          <a:p>
            <a:endParaRPr lang="en-US"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19</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316075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sPHENIX?</a:t>
            </a:r>
            <a:endParaRPr lang="en-US" dirty="0"/>
          </a:p>
        </p:txBody>
      </p:sp>
      <p:sp>
        <p:nvSpPr>
          <p:cNvPr id="3" name="Content Placeholder 2"/>
          <p:cNvSpPr>
            <a:spLocks noGrp="1"/>
          </p:cNvSpPr>
          <p:nvPr>
            <p:ph idx="1"/>
          </p:nvPr>
        </p:nvSpPr>
        <p:spPr/>
        <p:txBody>
          <a:bodyPr/>
          <a:lstStyle/>
          <a:p>
            <a:r>
              <a:rPr lang="en-US" sz="2200" dirty="0" smtClean="0"/>
              <a:t>sPHENIX is a proposal for a major upgrade to the PHENIX detector capable of making high statistics measurements of:</a:t>
            </a:r>
          </a:p>
          <a:p>
            <a:pPr lvl="1"/>
            <a:r>
              <a:rPr lang="en-US" sz="2200" b="0" dirty="0" smtClean="0"/>
              <a:t>Jets with tracking and calorimetric reconstruction</a:t>
            </a:r>
          </a:p>
          <a:p>
            <a:pPr lvl="1"/>
            <a:r>
              <a:rPr lang="en-US" sz="2200" b="0" dirty="0" smtClean="0"/>
              <a:t>Jet correlations</a:t>
            </a:r>
          </a:p>
          <a:p>
            <a:pPr lvl="1"/>
            <a:r>
              <a:rPr lang="en-US" sz="2200" b="0" dirty="0" smtClean="0"/>
              <a:t>Upsilon states</a:t>
            </a:r>
          </a:p>
          <a:p>
            <a:r>
              <a:rPr lang="en-US" sz="2200" dirty="0" smtClean="0"/>
              <a:t>A proposal in July 2012 led to the DOE reviews in July 2014 and May 2015 affirmed the science case which was subsequently included in the September 2015 NSAC Long Range Plan and led to a CD-0 approval September 2016</a:t>
            </a:r>
          </a:p>
          <a:p>
            <a:r>
              <a:rPr lang="en-US" sz="2200" dirty="0" smtClean="0"/>
              <a:t>A new sPHENIX collaboration was formed in December 2015 which continues to grow to realize this detector and harvest its physics </a:t>
            </a:r>
            <a:endParaRPr lang="en-US" sz="22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2</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76270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a:t>
            </a:r>
            <a:endParaRPr lang="en-US" dirty="0"/>
          </a:p>
        </p:txBody>
      </p:sp>
      <p:sp>
        <p:nvSpPr>
          <p:cNvPr id="3" name="Content Placeholder 2"/>
          <p:cNvSpPr>
            <a:spLocks noGrp="1"/>
          </p:cNvSpPr>
          <p:nvPr>
            <p:ph idx="1"/>
          </p:nvPr>
        </p:nvSpPr>
        <p:spPr>
          <a:xfrm>
            <a:off x="457200" y="1600200"/>
            <a:ext cx="3276600" cy="4495800"/>
          </a:xfrm>
        </p:spPr>
        <p:txBody>
          <a:bodyPr/>
          <a:lstStyle/>
          <a:p>
            <a:endParaRPr lang="en-US" sz="2000" dirty="0" smtClean="0"/>
          </a:p>
          <a:p>
            <a:r>
              <a:rPr lang="en-US" sz="2000" dirty="0" smtClean="0"/>
              <a:t>Calorimeter electronics is designed to drive for trigger primitives on fiber at crossing rate</a:t>
            </a:r>
          </a:p>
          <a:p>
            <a:r>
              <a:rPr lang="en-US" sz="2000" dirty="0" smtClean="0"/>
              <a:t>Trigger studies/simulation under way </a:t>
            </a:r>
            <a:endParaRPr lang="en-US" sz="20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20</a:t>
            </a:fld>
            <a:endParaRPr lang="en-US" dirty="0"/>
          </a:p>
        </p:txBody>
      </p:sp>
      <p:pic>
        <p:nvPicPr>
          <p:cNvPr id="6" name="Picture 5" descr="figure_sphenix_level1_ecalorimeter_schema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524000"/>
            <a:ext cx="5197169" cy="3110534"/>
          </a:xfrm>
          <a:prstGeom prst="rect">
            <a:avLst/>
          </a:prstGeom>
        </p:spPr>
      </p:pic>
      <p:sp>
        <p:nvSpPr>
          <p:cNvPr id="7" name="Footer Placeholder 6"/>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1769555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prototype, simulation</a:t>
            </a:r>
            <a:endParaRPr lang="en-US" dirty="0"/>
          </a:p>
        </p:txBody>
      </p:sp>
      <p:sp>
        <p:nvSpPr>
          <p:cNvPr id="3" name="Content Placeholder 2"/>
          <p:cNvSpPr>
            <a:spLocks noGrp="1"/>
          </p:cNvSpPr>
          <p:nvPr>
            <p:ph idx="1"/>
          </p:nvPr>
        </p:nvSpPr>
        <p:spPr>
          <a:xfrm>
            <a:off x="5715000" y="4038600"/>
            <a:ext cx="3276600" cy="2438400"/>
          </a:xfrm>
        </p:spPr>
        <p:txBody>
          <a:bodyPr/>
          <a:lstStyle/>
          <a:p>
            <a:r>
              <a:rPr lang="en-US" sz="2000" dirty="0" smtClean="0"/>
              <a:t>Continued design, engineering, and analysis</a:t>
            </a:r>
          </a:p>
          <a:p>
            <a:r>
              <a:rPr lang="en-US" sz="2000" dirty="0" smtClean="0"/>
              <a:t>Ever increasing fidelity to simulations</a:t>
            </a:r>
          </a:p>
          <a:p>
            <a:r>
              <a:rPr lang="en-US" sz="2000" dirty="0" smtClean="0"/>
              <a:t>Another beam test 2/2018</a:t>
            </a:r>
          </a:p>
          <a:p>
            <a:r>
              <a:rPr lang="en-US" sz="2000" dirty="0" smtClean="0"/>
              <a:t>Tests of other detector systems</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21</a:t>
            </a:fld>
            <a:endParaRPr lang="en-US" alt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0638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352" b="2538"/>
          <a:stretch/>
        </p:blipFill>
        <p:spPr>
          <a:xfrm>
            <a:off x="5029200" y="1066800"/>
            <a:ext cx="3886200" cy="2819400"/>
          </a:xfrm>
          <a:prstGeom prst="rect">
            <a:avLst/>
          </a:prstGeom>
        </p:spPr>
      </p:pic>
      <p:pic>
        <p:nvPicPr>
          <p:cNvPr id="9" name="Picture 8"/>
          <p:cNvPicPr>
            <a:picLocks noChangeAspect="1"/>
          </p:cNvPicPr>
          <p:nvPr/>
        </p:nvPicPr>
        <p:blipFill>
          <a:blip r:embed="rId4"/>
          <a:stretch>
            <a:fillRect/>
          </a:stretch>
        </p:blipFill>
        <p:spPr>
          <a:xfrm>
            <a:off x="12700" y="4114800"/>
            <a:ext cx="5644325" cy="1981200"/>
          </a:xfrm>
          <a:prstGeom prst="rect">
            <a:avLst/>
          </a:prstGeom>
        </p:spPr>
      </p:pic>
    </p:spTree>
    <p:extLst>
      <p:ext uri="{BB962C8B-B14F-4D97-AF65-F5344CB8AC3E}">
        <p14:creationId xmlns:p14="http://schemas.microsoft.com/office/powerpoint/2010/main" val="307738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2000" dirty="0" smtClean="0"/>
              <a:t>We are building sPHENIX with a philosophy of prototype/test/simulate/review to limit surprises at first collisions</a:t>
            </a:r>
          </a:p>
          <a:p>
            <a:r>
              <a:rPr lang="en-US" sz="2000" dirty="0" smtClean="0"/>
              <a:t>Calorimeter and calorimeter electronics very far along the development arc and have achieved required performance; could be ready for production next year, with experience of constructing and handling full size prototypes</a:t>
            </a:r>
          </a:p>
          <a:p>
            <a:r>
              <a:rPr lang="en-US" sz="2000" dirty="0" smtClean="0"/>
              <a:t>The magnet will be tested at full field in the next few months</a:t>
            </a:r>
          </a:p>
          <a:p>
            <a:r>
              <a:rPr lang="en-US" sz="2000" dirty="0" smtClean="0"/>
              <a:t>The TPC and the TPC electronics are deep into development, and rely on technology being developed for ALICE and STAR</a:t>
            </a:r>
          </a:p>
          <a:p>
            <a:r>
              <a:rPr lang="en-US" sz="2000" dirty="0" smtClean="0"/>
              <a:t>The MBD detector exists and needs a modest amount of testing and development</a:t>
            </a:r>
          </a:p>
          <a:p>
            <a:r>
              <a:rPr lang="en-US" sz="2000" dirty="0" smtClean="0"/>
              <a:t>DAQ and Trigger build on PHENIX experience, but need the first round of hardware to establish that the reference design is practical</a:t>
            </a:r>
            <a:endParaRPr lang="en-US" sz="2000"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22</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46689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Aug 2-4, 2017</a:t>
            </a:r>
            <a:endParaRPr lang="en-US" dirty="0"/>
          </a:p>
        </p:txBody>
      </p:sp>
      <p:sp>
        <p:nvSpPr>
          <p:cNvPr id="3" name="Slide Number Placeholder 2"/>
          <p:cNvSpPr>
            <a:spLocks noGrp="1"/>
          </p:cNvSpPr>
          <p:nvPr>
            <p:ph type="sldNum" sz="quarter" idx="12"/>
          </p:nvPr>
        </p:nvSpPr>
        <p:spPr/>
        <p:txBody>
          <a:bodyPr/>
          <a:lstStyle/>
          <a:p>
            <a:pPr>
              <a:defRPr/>
            </a:pPr>
            <a:fld id="{246C209D-BF23-4BA8-B35B-A8B8BBF387FD}" type="slidenum">
              <a:rPr lang="en-US" smtClean="0"/>
              <a:pPr>
                <a:defRPr/>
              </a:pPr>
              <a:t>3</a:t>
            </a:fld>
            <a:endParaRPr lang="en-US" dirty="0"/>
          </a:p>
        </p:txBody>
      </p:sp>
      <p:pic>
        <p:nvPicPr>
          <p:cNvPr id="4" name="Picture 3" descr="sPhenix-Assembly-Labeled-With-Tracking-Shaded_with_Black_Lines-3600-BRI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00" y="0"/>
            <a:ext cx="7884795" cy="6858000"/>
          </a:xfrm>
          <a:prstGeom prst="rect">
            <a:avLst/>
          </a:prstGeom>
        </p:spPr>
      </p:pic>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12" name="Rectangle 11"/>
          <p:cNvSpPr/>
          <p:nvPr/>
        </p:nvSpPr>
        <p:spPr>
          <a:xfrm>
            <a:off x="8229600" y="0"/>
            <a:ext cx="9144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73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28662"/>
          </a:xfrm>
        </p:spPr>
        <p:txBody>
          <a:bodyPr/>
          <a:lstStyle/>
          <a:p>
            <a:r>
              <a:rPr lang="en-US" sz="4000" dirty="0" smtClean="0"/>
              <a:t>The sPHENIX Detector—Calorimetry	</a:t>
            </a:r>
            <a:endParaRPr lang="en-US" sz="4000" dirty="0"/>
          </a:p>
        </p:txBody>
      </p:sp>
      <p:sp>
        <p:nvSpPr>
          <p:cNvPr id="3" name="Content Placeholder 2"/>
          <p:cNvSpPr>
            <a:spLocks noGrp="1"/>
          </p:cNvSpPr>
          <p:nvPr>
            <p:ph idx="1"/>
          </p:nvPr>
        </p:nvSpPr>
        <p:spPr/>
        <p:txBody>
          <a:bodyPr/>
          <a:lstStyle/>
          <a:p>
            <a:r>
              <a:rPr lang="en-US" dirty="0" smtClean="0"/>
              <a:t>Novel sampling hadronic and electromagnetic calorimetry</a:t>
            </a:r>
          </a:p>
          <a:p>
            <a:pPr lvl="1"/>
            <a:r>
              <a:rPr lang="en-US" b="0" dirty="0" smtClean="0"/>
              <a:t>“Tilted plate” HCAL populated with extruded scintillating tiles with light collected by embedded fiber</a:t>
            </a:r>
          </a:p>
          <a:p>
            <a:pPr lvl="1"/>
            <a:r>
              <a:rPr lang="en-US" b="0" dirty="0" smtClean="0"/>
              <a:t>Tungsten-scintillating fiber SPACAL with </a:t>
            </a:r>
            <a:r>
              <a:rPr lang="en-US" b="0" dirty="0" smtClean="0">
                <a:latin typeface="Cambria"/>
                <a:cs typeface="Cambria"/>
              </a:rPr>
              <a:t>~</a:t>
            </a:r>
            <a:r>
              <a:rPr lang="en-US" b="0" dirty="0" smtClean="0"/>
              <a:t>7 mm radiation length allows for compact design which can fit inside the solenoid</a:t>
            </a:r>
          </a:p>
          <a:p>
            <a:pPr lvl="1"/>
            <a:r>
              <a:rPr lang="en-US" b="0" dirty="0" smtClean="0"/>
              <a:t>In both calorimeters, light collected to SiPM’s which are</a:t>
            </a:r>
          </a:p>
          <a:p>
            <a:pPr lvl="2"/>
            <a:r>
              <a:rPr lang="en-US" sz="1600" b="0" dirty="0" smtClean="0"/>
              <a:t>Compact</a:t>
            </a:r>
          </a:p>
          <a:p>
            <a:pPr lvl="2"/>
            <a:r>
              <a:rPr lang="en-US" sz="1600" b="0" dirty="0" smtClean="0"/>
              <a:t>Don’t require high voltage </a:t>
            </a:r>
          </a:p>
          <a:p>
            <a:pPr lvl="2"/>
            <a:r>
              <a:rPr lang="en-US" sz="1600" b="0" dirty="0" smtClean="0"/>
              <a:t>Work in magnetic field</a:t>
            </a:r>
          </a:p>
          <a:p>
            <a:pPr lvl="2"/>
            <a:r>
              <a:rPr lang="en-US" sz="1600" b="0" dirty="0" smtClean="0"/>
              <a:t>Large signal that allows us easily to cable out analog signal</a:t>
            </a:r>
          </a:p>
          <a:p>
            <a:pPr lvl="1"/>
            <a:r>
              <a:rPr lang="en-US" b="0" dirty="0" smtClean="0"/>
              <a:t>Common electronics including low cost 60 MHz waveform digitizers</a:t>
            </a:r>
          </a:p>
          <a:p>
            <a:pPr lvl="1"/>
            <a:endParaRPr lang="en-US" b="0" dirty="0" smtClean="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4</a:t>
            </a:fld>
            <a:endParaRPr lang="en-US" dirty="0"/>
          </a:p>
        </p:txBody>
      </p:sp>
      <p:sp>
        <p:nvSpPr>
          <p:cNvPr id="6" name="Footer Placeholder 5"/>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80729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Calorimeters</a:t>
            </a:r>
            <a:endParaRPr lang="en-US" dirty="0"/>
          </a:p>
        </p:txBody>
      </p:sp>
      <p:sp>
        <p:nvSpPr>
          <p:cNvPr id="3" name="Date Placeholder 2"/>
          <p:cNvSpPr>
            <a:spLocks noGrp="1"/>
          </p:cNvSpPr>
          <p:nvPr>
            <p:ph type="dt" sz="half" idx="10"/>
          </p:nvPr>
        </p:nvSpPr>
        <p:spPr/>
        <p:txBody>
          <a:bodyPr/>
          <a:lstStyle/>
          <a:p>
            <a:pPr>
              <a:defRPr/>
            </a:pPr>
            <a:r>
              <a:rPr lang="en-US" smtClean="0"/>
              <a:t>Aug 2-4, 2017</a:t>
            </a:r>
            <a:endParaRPr lang="en-US" dirty="0"/>
          </a:p>
        </p:txBody>
      </p:sp>
      <p:sp>
        <p:nvSpPr>
          <p:cNvPr id="4" name="Slide Number Placeholder 3"/>
          <p:cNvSpPr>
            <a:spLocks noGrp="1"/>
          </p:cNvSpPr>
          <p:nvPr>
            <p:ph type="sldNum" sz="quarter" idx="12"/>
          </p:nvPr>
        </p:nvSpPr>
        <p:spPr/>
        <p:txBody>
          <a:bodyPr/>
          <a:lstStyle/>
          <a:p>
            <a:pPr>
              <a:defRPr/>
            </a:pPr>
            <a:fld id="{2950818E-4657-4581-99BB-34C41EB081CD}" type="slidenum">
              <a:rPr lang="en-US" smtClean="0"/>
              <a:pPr>
                <a:defRPr/>
              </a:pPr>
              <a:t>5</a:t>
            </a:fld>
            <a:endParaRPr lang="en-US" dirty="0"/>
          </a:p>
        </p:txBody>
      </p:sp>
      <p:pic>
        <p:nvPicPr>
          <p:cNvPr id="6" name="Picture 5" descr="IMG_41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400"/>
            <a:ext cx="2228850" cy="2971800"/>
          </a:xfrm>
          <a:prstGeom prst="rect">
            <a:avLst/>
          </a:prstGeom>
        </p:spPr>
      </p:pic>
      <p:pic>
        <p:nvPicPr>
          <p:cNvPr id="7" name="Picture 6" descr="t1044_ti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71600"/>
            <a:ext cx="4517136" cy="1658112"/>
          </a:xfrm>
          <a:prstGeom prst="rect">
            <a:avLst/>
          </a:prstGeom>
        </p:spPr>
      </p:pic>
      <p:pic>
        <p:nvPicPr>
          <p:cNvPr id="9" name="Picture 8" descr="Prototype2Pion32GeV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657600"/>
            <a:ext cx="3854275" cy="2100580"/>
          </a:xfrm>
          <a:prstGeom prst="rect">
            <a:avLst/>
          </a:prstGeom>
        </p:spPr>
      </p:pic>
      <p:sp>
        <p:nvSpPr>
          <p:cNvPr id="10" name="TextBox 9"/>
          <p:cNvSpPr txBox="1"/>
          <p:nvPr/>
        </p:nvSpPr>
        <p:spPr>
          <a:xfrm>
            <a:off x="457200" y="4648200"/>
            <a:ext cx="1702008" cy="400110"/>
          </a:xfrm>
          <a:prstGeom prst="rect">
            <a:avLst/>
          </a:prstGeom>
          <a:noFill/>
        </p:spPr>
        <p:txBody>
          <a:bodyPr wrap="none" rtlCol="0">
            <a:spAutoFit/>
          </a:bodyPr>
          <a:lstStyle/>
          <a:p>
            <a:r>
              <a:rPr lang="en-US" sz="2000" dirty="0" smtClean="0">
                <a:latin typeface="+mn-lt"/>
                <a:cs typeface="Helvetica Neue Light"/>
              </a:rPr>
              <a:t>EMCAL towers</a:t>
            </a:r>
            <a:endParaRPr lang="en-US" sz="2000" dirty="0">
              <a:latin typeface="+mn-lt"/>
              <a:cs typeface="Helvetica Neue Light"/>
            </a:endParaRPr>
          </a:p>
        </p:txBody>
      </p:sp>
      <p:sp>
        <p:nvSpPr>
          <p:cNvPr id="11" name="TextBox 10"/>
          <p:cNvSpPr txBox="1"/>
          <p:nvPr/>
        </p:nvSpPr>
        <p:spPr>
          <a:xfrm>
            <a:off x="4648200" y="3200400"/>
            <a:ext cx="1225115" cy="400110"/>
          </a:xfrm>
          <a:prstGeom prst="rect">
            <a:avLst/>
          </a:prstGeom>
          <a:noFill/>
        </p:spPr>
        <p:txBody>
          <a:bodyPr wrap="none" rtlCol="0">
            <a:spAutoFit/>
          </a:bodyPr>
          <a:lstStyle/>
          <a:p>
            <a:r>
              <a:rPr lang="en-US" sz="2000" dirty="0" smtClean="0">
                <a:latin typeface="+mn-lt"/>
                <a:cs typeface="Helvetica Neue Light"/>
              </a:rPr>
              <a:t>HCAL tiles</a:t>
            </a:r>
            <a:endParaRPr lang="en-US" sz="2000" dirty="0">
              <a:latin typeface="+mn-lt"/>
              <a:cs typeface="Helvetica Neue Light"/>
            </a:endParaRPr>
          </a:p>
        </p:txBody>
      </p:sp>
      <p:sp>
        <p:nvSpPr>
          <p:cNvPr id="12" name="TextBox 11"/>
          <p:cNvSpPr txBox="1"/>
          <p:nvPr/>
        </p:nvSpPr>
        <p:spPr>
          <a:xfrm>
            <a:off x="4572000" y="5791200"/>
            <a:ext cx="2192051" cy="400110"/>
          </a:xfrm>
          <a:prstGeom prst="rect">
            <a:avLst/>
          </a:prstGeom>
          <a:noFill/>
        </p:spPr>
        <p:txBody>
          <a:bodyPr wrap="none" rtlCol="0">
            <a:spAutoFit/>
          </a:bodyPr>
          <a:lstStyle/>
          <a:p>
            <a:r>
              <a:rPr lang="en-US" sz="2000" dirty="0" smtClean="0">
                <a:latin typeface="+mn-lt"/>
                <a:cs typeface="Helvetica Neue Light"/>
              </a:rPr>
              <a:t>GEANT4 simulation</a:t>
            </a:r>
            <a:endParaRPr lang="en-US" sz="2000" dirty="0">
              <a:latin typeface="+mn-lt"/>
              <a:cs typeface="Helvetica Neue Light"/>
            </a:endParaRPr>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pic>
        <p:nvPicPr>
          <p:cNvPr id="14" name="Picture 13" descr="sphenix_geant_j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581400"/>
            <a:ext cx="2907834" cy="2149623"/>
          </a:xfrm>
          <a:prstGeom prst="rect">
            <a:avLst/>
          </a:prstGeom>
        </p:spPr>
      </p:pic>
    </p:spTree>
    <p:extLst>
      <p:ext uri="{BB962C8B-B14F-4D97-AF65-F5344CB8AC3E}">
        <p14:creationId xmlns:p14="http://schemas.microsoft.com/office/powerpoint/2010/main" val="171502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beam tests</a:t>
            </a:r>
            <a:endParaRPr lang="en-US" dirty="0"/>
          </a:p>
        </p:txBody>
      </p:sp>
      <p:sp>
        <p:nvSpPr>
          <p:cNvPr id="3" name="Date Placeholder 2"/>
          <p:cNvSpPr>
            <a:spLocks noGrp="1"/>
          </p:cNvSpPr>
          <p:nvPr>
            <p:ph type="dt" sz="half" idx="10"/>
          </p:nvPr>
        </p:nvSpPr>
        <p:spPr/>
        <p:txBody>
          <a:bodyPr/>
          <a:lstStyle/>
          <a:p>
            <a:pPr>
              <a:defRPr/>
            </a:pPr>
            <a:r>
              <a:rPr lang="en-US" smtClean="0"/>
              <a:t>Aug 2-4, 2017</a:t>
            </a:r>
            <a:endParaRPr lang="en-US" dirty="0"/>
          </a:p>
        </p:txBody>
      </p:sp>
      <p:sp>
        <p:nvSpPr>
          <p:cNvPr id="4" name="Slide Number Placeholder 3"/>
          <p:cNvSpPr>
            <a:spLocks noGrp="1"/>
          </p:cNvSpPr>
          <p:nvPr>
            <p:ph type="sldNum" sz="quarter" idx="12"/>
          </p:nvPr>
        </p:nvSpPr>
        <p:spPr/>
        <p:txBody>
          <a:bodyPr/>
          <a:lstStyle/>
          <a:p>
            <a:pPr>
              <a:defRPr/>
            </a:pPr>
            <a:fld id="{2950818E-4657-4581-99BB-34C41EB081CD}" type="slidenum">
              <a:rPr lang="en-US" smtClean="0"/>
              <a:pPr>
                <a:defRPr/>
              </a:pPr>
              <a:t>6</a:t>
            </a:fld>
            <a:endParaRPr lang="en-US" dirty="0"/>
          </a:p>
        </p:txBody>
      </p:sp>
      <p:pic>
        <p:nvPicPr>
          <p:cNvPr id="5" name="Picture 4" descr="P10007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2337217" cy="1752600"/>
          </a:xfrm>
          <a:prstGeom prst="rect">
            <a:avLst/>
          </a:prstGeom>
        </p:spPr>
      </p:pic>
      <p:pic>
        <p:nvPicPr>
          <p:cNvPr id="6" name="Picture 5" descr="IMG_23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371600"/>
            <a:ext cx="3124200" cy="2342732"/>
          </a:xfrm>
          <a:prstGeom prst="rect">
            <a:avLst/>
          </a:prstGeom>
        </p:spPr>
      </p:pic>
      <p:pic>
        <p:nvPicPr>
          <p:cNvPr id="8" name="Picture 7" descr="IMG_56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379" y="1219200"/>
            <a:ext cx="3656621" cy="2741976"/>
          </a:xfrm>
          <a:prstGeom prst="rect">
            <a:avLst/>
          </a:prstGeom>
        </p:spPr>
      </p:pic>
      <p:sp>
        <p:nvSpPr>
          <p:cNvPr id="9" name="TextBox 8"/>
          <p:cNvSpPr txBox="1"/>
          <p:nvPr/>
        </p:nvSpPr>
        <p:spPr>
          <a:xfrm>
            <a:off x="0" y="3962400"/>
            <a:ext cx="2494192" cy="830997"/>
          </a:xfrm>
          <a:prstGeom prst="rect">
            <a:avLst/>
          </a:prstGeom>
          <a:noFill/>
        </p:spPr>
        <p:txBody>
          <a:bodyPr wrap="none" rtlCol="0">
            <a:spAutoFit/>
          </a:bodyPr>
          <a:lstStyle/>
          <a:p>
            <a:pPr algn="ctr"/>
            <a:r>
              <a:rPr lang="en-US" dirty="0" smtClean="0">
                <a:latin typeface="Helvetica Neue Light"/>
                <a:cs typeface="Helvetica Neue Light"/>
              </a:rPr>
              <a:t>February 2014</a:t>
            </a:r>
          </a:p>
          <a:p>
            <a:pPr algn="ctr"/>
            <a:r>
              <a:rPr lang="en-US" dirty="0" smtClean="0">
                <a:latin typeface="Helvetica Neue Light"/>
                <a:cs typeface="Helvetica Neue Light"/>
              </a:rPr>
              <a:t>Proof of principle</a:t>
            </a:r>
            <a:endParaRPr lang="en-US" dirty="0">
              <a:latin typeface="Helvetica Neue Light"/>
              <a:cs typeface="Helvetica Neue Light"/>
            </a:endParaRPr>
          </a:p>
        </p:txBody>
      </p:sp>
      <p:sp>
        <p:nvSpPr>
          <p:cNvPr id="10" name="TextBox 9"/>
          <p:cNvSpPr txBox="1"/>
          <p:nvPr/>
        </p:nvSpPr>
        <p:spPr>
          <a:xfrm>
            <a:off x="2667508" y="4191000"/>
            <a:ext cx="2795000" cy="1200328"/>
          </a:xfrm>
          <a:prstGeom prst="rect">
            <a:avLst/>
          </a:prstGeom>
          <a:noFill/>
        </p:spPr>
        <p:txBody>
          <a:bodyPr wrap="none" rtlCol="0">
            <a:spAutoFit/>
          </a:bodyPr>
          <a:lstStyle/>
          <a:p>
            <a:pPr algn="ctr"/>
            <a:r>
              <a:rPr lang="en-US" dirty="0" smtClean="0">
                <a:latin typeface="Helvetica Neue Light"/>
                <a:cs typeface="Helvetica Neue Light"/>
              </a:rPr>
              <a:t>February 2016</a:t>
            </a:r>
          </a:p>
          <a:p>
            <a:pPr algn="ctr"/>
            <a:r>
              <a:rPr lang="en-US" dirty="0" smtClean="0">
                <a:latin typeface="Helvetica Neue Light"/>
                <a:cs typeface="Helvetica Neue Light"/>
              </a:rPr>
              <a:t>η~0 </a:t>
            </a:r>
          </a:p>
          <a:p>
            <a:pPr algn="ctr"/>
            <a:r>
              <a:rPr lang="en-US" dirty="0" smtClean="0">
                <a:latin typeface="Helvetica Neue Light"/>
                <a:cs typeface="Helvetica Neue Light"/>
              </a:rPr>
              <a:t>sPHENIX geometry</a:t>
            </a:r>
            <a:endParaRPr lang="en-US" dirty="0">
              <a:latin typeface="Helvetica Neue Light"/>
              <a:cs typeface="Helvetica Neue Light"/>
            </a:endParaRPr>
          </a:p>
        </p:txBody>
      </p:sp>
      <p:sp>
        <p:nvSpPr>
          <p:cNvPr id="11" name="TextBox 10"/>
          <p:cNvSpPr txBox="1"/>
          <p:nvPr/>
        </p:nvSpPr>
        <p:spPr>
          <a:xfrm>
            <a:off x="6324600" y="4724400"/>
            <a:ext cx="2186416" cy="830997"/>
          </a:xfrm>
          <a:prstGeom prst="rect">
            <a:avLst/>
          </a:prstGeom>
          <a:noFill/>
        </p:spPr>
        <p:txBody>
          <a:bodyPr wrap="none" rtlCol="0">
            <a:spAutoFit/>
          </a:bodyPr>
          <a:lstStyle/>
          <a:p>
            <a:pPr algn="ctr"/>
            <a:r>
              <a:rPr lang="en-US" dirty="0" smtClean="0">
                <a:latin typeface="Helvetica Neue Light"/>
                <a:cs typeface="Helvetica Neue Light"/>
              </a:rPr>
              <a:t>February 2017</a:t>
            </a:r>
          </a:p>
          <a:p>
            <a:pPr algn="ctr"/>
            <a:r>
              <a:rPr lang="en-US" dirty="0" smtClean="0">
                <a:latin typeface="Helvetica Neue Light"/>
                <a:cs typeface="Helvetica Neue Light"/>
              </a:rPr>
              <a:t>η~0.9</a:t>
            </a:r>
            <a:endParaRPr lang="en-US" dirty="0">
              <a:latin typeface="Helvetica Neue Light"/>
              <a:cs typeface="Helvetica Neue Light"/>
            </a:endParaRPr>
          </a:p>
        </p:txBody>
      </p:sp>
      <p:sp>
        <p:nvSpPr>
          <p:cNvPr id="13" name="TextBox 12"/>
          <p:cNvSpPr txBox="1"/>
          <p:nvPr/>
        </p:nvSpPr>
        <p:spPr>
          <a:xfrm>
            <a:off x="2438400" y="5486400"/>
            <a:ext cx="3472605" cy="646331"/>
          </a:xfrm>
          <a:prstGeom prst="rect">
            <a:avLst/>
          </a:prstGeom>
          <a:noFill/>
        </p:spPr>
        <p:txBody>
          <a:bodyPr wrap="none" rtlCol="0">
            <a:spAutoFit/>
          </a:bodyPr>
          <a:lstStyle/>
          <a:p>
            <a:pPr algn="ctr"/>
            <a:r>
              <a:rPr lang="mr-IN" sz="1800" dirty="0">
                <a:latin typeface="Helvetica Neue Light"/>
                <a:cs typeface="Helvetica Neue Light"/>
                <a:hlinkClick r:id="rId5"/>
              </a:rPr>
              <a:t>https://arxiv.org/abs/</a:t>
            </a:r>
            <a:r>
              <a:rPr lang="mr-IN" sz="1800" dirty="0" smtClean="0">
                <a:latin typeface="Helvetica Neue Light"/>
                <a:cs typeface="Helvetica Neue Light"/>
                <a:hlinkClick r:id="rId5"/>
              </a:rPr>
              <a:t>1704.01461</a:t>
            </a:r>
            <a:endParaRPr lang="en-US" sz="1800" dirty="0" smtClean="0">
              <a:latin typeface="Helvetica Neue Light"/>
              <a:cs typeface="Helvetica Neue Light"/>
            </a:endParaRPr>
          </a:p>
          <a:p>
            <a:pPr algn="ctr"/>
            <a:r>
              <a:rPr lang="en-US" dirty="0" smtClean="0">
                <a:latin typeface="Helvetica Neue Light"/>
                <a:cs typeface="Helvetica Neue Light"/>
              </a:rPr>
              <a:t>(submitted to IEEE TNS)</a:t>
            </a:r>
            <a:endParaRPr lang="en-US" sz="1800" dirty="0">
              <a:latin typeface="Helvetica Neue Light"/>
              <a:cs typeface="Helvetica Neue Light"/>
            </a:endParaRPr>
          </a:p>
        </p:txBody>
      </p:sp>
      <p:sp>
        <p:nvSpPr>
          <p:cNvPr id="7" name="Footer Placeholder 6"/>
          <p:cNvSpPr>
            <a:spLocks noGrp="1"/>
          </p:cNvSpPr>
          <p:nvPr>
            <p:ph type="ftr" sz="quarter" idx="11"/>
          </p:nvPr>
        </p:nvSpPr>
        <p:spPr/>
        <p:txBody>
          <a:bodyPr/>
          <a:lstStyle/>
          <a:p>
            <a:pPr>
              <a:defRPr/>
            </a:pPr>
            <a:r>
              <a:rPr lang="en-US" smtClean="0"/>
              <a:t>sPHENIX Director's Review</a:t>
            </a:r>
            <a:endParaRPr lang="en-US" dirty="0"/>
          </a:p>
        </p:txBody>
      </p:sp>
    </p:spTree>
    <p:extLst>
      <p:ext uri="{BB962C8B-B14F-4D97-AF65-F5344CB8AC3E}">
        <p14:creationId xmlns:p14="http://schemas.microsoft.com/office/powerpoint/2010/main" val="285730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EMCAL beam tests</a:t>
            </a:r>
            <a:endParaRPr lang="en-US" dirty="0"/>
          </a:p>
        </p:txBody>
      </p:sp>
      <p:sp>
        <p:nvSpPr>
          <p:cNvPr id="3" name="Content Placeholder 2"/>
          <p:cNvSpPr>
            <a:spLocks noGrp="1"/>
          </p:cNvSpPr>
          <p:nvPr>
            <p:ph idx="1"/>
          </p:nvPr>
        </p:nvSpPr>
        <p:spPr>
          <a:xfrm>
            <a:off x="533400" y="1143000"/>
            <a:ext cx="8153400" cy="2362200"/>
          </a:xfrm>
        </p:spPr>
        <p:txBody>
          <a:bodyPr/>
          <a:lstStyle/>
          <a:p>
            <a:r>
              <a:rPr lang="en-US" dirty="0" smtClean="0"/>
              <a:t>Uniformity of tower response studied extensively in beam with electron showers led to better understanding of boundaries and how to minimize the degradation in resolution</a:t>
            </a:r>
          </a:p>
          <a:p>
            <a:r>
              <a:rPr lang="en-US" dirty="0" smtClean="0"/>
              <a:t> Results consistent with simulation</a:t>
            </a:r>
          </a:p>
          <a:p>
            <a:r>
              <a:rPr lang="en-US" dirty="0" smtClean="0"/>
              <a:t>Beam tests of η</a:t>
            </a:r>
            <a:r>
              <a:rPr lang="en-US" dirty="0" smtClean="0">
                <a:latin typeface="Cambria"/>
                <a:cs typeface="Cambria"/>
              </a:rPr>
              <a:t>~</a:t>
            </a:r>
            <a:r>
              <a:rPr lang="en-US" dirty="0" smtClean="0"/>
              <a:t>0 (2016) and </a:t>
            </a:r>
            <a:r>
              <a:rPr lang="en-US" dirty="0"/>
              <a:t>η</a:t>
            </a:r>
            <a:r>
              <a:rPr lang="en-US" dirty="0" smtClean="0">
                <a:latin typeface="Cambria"/>
                <a:cs typeface="Cambria"/>
              </a:rPr>
              <a:t>~</a:t>
            </a:r>
            <a:r>
              <a:rPr lang="en-US" dirty="0" smtClean="0"/>
              <a:t>0.9 (2017) leading to a final η</a:t>
            </a:r>
            <a:r>
              <a:rPr lang="en-US" dirty="0">
                <a:latin typeface="Cambria"/>
                <a:cs typeface="Cambria"/>
              </a:rPr>
              <a:t>~</a:t>
            </a:r>
            <a:r>
              <a:rPr lang="en-US" dirty="0"/>
              <a:t>0.9 </a:t>
            </a:r>
            <a:r>
              <a:rPr lang="en-US" dirty="0" smtClean="0"/>
              <a:t> test in 2018 that will meet requirements</a:t>
            </a:r>
            <a:endParaRPr lang="en-US" dirty="0"/>
          </a:p>
        </p:txBody>
      </p:sp>
      <p:sp>
        <p:nvSpPr>
          <p:cNvPr id="4" name="Date Placeholder 3"/>
          <p:cNvSpPr>
            <a:spLocks noGrp="1"/>
          </p:cNvSpPr>
          <p:nvPr>
            <p:ph type="dt" sz="half" idx="10"/>
          </p:nvPr>
        </p:nvSpPr>
        <p:spPr/>
        <p:txBody>
          <a:bodyPr/>
          <a:lstStyle/>
          <a:p>
            <a:pPr>
              <a:defRPr/>
            </a:pPr>
            <a:r>
              <a:rPr lang="en-US" altLang="en-US" smtClean="0"/>
              <a:t>Aug 2-4, 2017</a:t>
            </a:r>
            <a:endParaRPr lang="en-US" altLang="en-US"/>
          </a:p>
        </p:txBody>
      </p:sp>
      <p:sp>
        <p:nvSpPr>
          <p:cNvPr id="5" name="Footer Placeholder 4"/>
          <p:cNvSpPr>
            <a:spLocks noGrp="1"/>
          </p:cNvSpPr>
          <p:nvPr>
            <p:ph type="ftr" sz="quarter" idx="11"/>
          </p:nvPr>
        </p:nvSpPr>
        <p:spPr/>
        <p:txBody>
          <a:bodyPr/>
          <a:lstStyle/>
          <a:p>
            <a:pPr>
              <a:defRPr/>
            </a:pPr>
            <a:r>
              <a:rPr lang="en-US" smtClean="0"/>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a:p>
        </p:txBody>
      </p:sp>
      <p:pic>
        <p:nvPicPr>
          <p:cNvPr id="7" name="Picture 6" descr="UIUCandTHPCenterofTower_noPreli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18178" y="2842078"/>
            <a:ext cx="2480673" cy="4735830"/>
          </a:xfrm>
          <a:prstGeom prst="rect">
            <a:avLst/>
          </a:prstGeom>
        </p:spPr>
      </p:pic>
      <p:sp>
        <p:nvSpPr>
          <p:cNvPr id="8" name="TextBox 7"/>
          <p:cNvSpPr txBox="1"/>
          <p:nvPr/>
        </p:nvSpPr>
        <p:spPr>
          <a:xfrm>
            <a:off x="5791200" y="6019800"/>
            <a:ext cx="2692940" cy="369332"/>
          </a:xfrm>
          <a:prstGeom prst="rect">
            <a:avLst/>
          </a:prstGeom>
          <a:noFill/>
        </p:spPr>
        <p:txBody>
          <a:bodyPr wrap="none" rtlCol="0">
            <a:spAutoFit/>
          </a:bodyPr>
          <a:lstStyle/>
          <a:p>
            <a:r>
              <a:rPr lang="en-US" dirty="0" smtClean="0"/>
              <a:t>Resolution at tower center</a:t>
            </a:r>
            <a:endParaRPr lang="en-US" dirty="0"/>
          </a:p>
        </p:txBody>
      </p:sp>
    </p:spTree>
    <p:extLst>
      <p:ext uri="{BB962C8B-B14F-4D97-AF65-F5344CB8AC3E}">
        <p14:creationId xmlns:p14="http://schemas.microsoft.com/office/powerpoint/2010/main" val="71973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7162800" cy="728662"/>
          </a:xfrm>
        </p:spPr>
        <p:txBody>
          <a:bodyPr/>
          <a:lstStyle/>
          <a:p>
            <a:r>
              <a:rPr lang="en-US" dirty="0" smtClean="0"/>
              <a:t>HCAL beam tests</a:t>
            </a:r>
            <a:endParaRPr lang="en-US" dirty="0"/>
          </a:p>
        </p:txBody>
      </p:sp>
      <p:sp>
        <p:nvSpPr>
          <p:cNvPr id="3" name="Content Placeholder 2"/>
          <p:cNvSpPr>
            <a:spLocks noGrp="1"/>
          </p:cNvSpPr>
          <p:nvPr>
            <p:ph idx="1"/>
          </p:nvPr>
        </p:nvSpPr>
        <p:spPr>
          <a:xfrm>
            <a:off x="685800" y="1447800"/>
            <a:ext cx="4038600" cy="4648200"/>
          </a:xfrm>
        </p:spPr>
        <p:txBody>
          <a:bodyPr/>
          <a:lstStyle/>
          <a:p>
            <a:r>
              <a:rPr lang="en-US" dirty="0" smtClean="0"/>
              <a:t>Learned calibration techniques, energy response uniformity in tiles</a:t>
            </a:r>
            <a:endParaRPr lang="en-US"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8</a:t>
            </a:fld>
            <a:endParaRPr lang="en-US" dirty="0"/>
          </a:p>
        </p:txBody>
      </p:sp>
      <p:pic>
        <p:nvPicPr>
          <p:cNvPr id="6" name="Picture 5" descr="Hadron_Resolu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40253" y="683372"/>
            <a:ext cx="3253619" cy="4477675"/>
          </a:xfrm>
          <a:prstGeom prst="rect">
            <a:avLst/>
          </a:prstGeom>
        </p:spPr>
      </p:pic>
      <p:sp>
        <p:nvSpPr>
          <p:cNvPr id="8" name="Footer Placeholder 7"/>
          <p:cNvSpPr>
            <a:spLocks noGrp="1"/>
          </p:cNvSpPr>
          <p:nvPr>
            <p:ph type="ftr" sz="quarter" idx="11"/>
          </p:nvPr>
        </p:nvSpPr>
        <p:spPr/>
        <p:txBody>
          <a:bodyPr/>
          <a:lstStyle/>
          <a:p>
            <a:pPr>
              <a:defRPr/>
            </a:pPr>
            <a:r>
              <a:rPr lang="en-US" smtClean="0"/>
              <a:t>sPHENIX Director's Review</a:t>
            </a:r>
            <a:endParaRPr lang="en-US" dirty="0"/>
          </a:p>
        </p:txBody>
      </p:sp>
      <p:pic>
        <p:nvPicPr>
          <p:cNvPr id="10" name="Picture 9"/>
          <p:cNvPicPr>
            <a:picLocks noChangeAspect="1"/>
          </p:cNvPicPr>
          <p:nvPr/>
        </p:nvPicPr>
        <p:blipFill>
          <a:blip r:embed="rId3"/>
          <a:stretch>
            <a:fillRect/>
          </a:stretch>
        </p:blipFill>
        <p:spPr>
          <a:xfrm>
            <a:off x="990600" y="2743200"/>
            <a:ext cx="3538886" cy="3237184"/>
          </a:xfrm>
          <a:prstGeom prst="rect">
            <a:avLst/>
          </a:prstGeom>
          <a:noFill/>
        </p:spPr>
      </p:pic>
      <p:cxnSp>
        <p:nvCxnSpPr>
          <p:cNvPr id="12" name="Straight Arrow Connector 11"/>
          <p:cNvCxnSpPr/>
          <p:nvPr/>
        </p:nvCxnSpPr>
        <p:spPr>
          <a:xfrm flipV="1">
            <a:off x="2438400" y="3352800"/>
            <a:ext cx="76200" cy="2819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98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4495800" cy="685800"/>
          </a:xfrm>
        </p:spPr>
        <p:txBody>
          <a:bodyPr/>
          <a:lstStyle/>
          <a:p>
            <a:r>
              <a:rPr lang="en-US" sz="3200" dirty="0" smtClean="0"/>
              <a:t>Next steps in calorimetry</a:t>
            </a:r>
            <a:endParaRPr lang="en-US" sz="3200" dirty="0"/>
          </a:p>
        </p:txBody>
      </p:sp>
      <p:sp>
        <p:nvSpPr>
          <p:cNvPr id="3" name="Content Placeholder 2"/>
          <p:cNvSpPr>
            <a:spLocks noGrp="1"/>
          </p:cNvSpPr>
          <p:nvPr>
            <p:ph idx="1"/>
          </p:nvPr>
        </p:nvSpPr>
        <p:spPr>
          <a:xfrm>
            <a:off x="685800" y="1447800"/>
            <a:ext cx="4648200" cy="4648200"/>
          </a:xfrm>
        </p:spPr>
        <p:txBody>
          <a:bodyPr/>
          <a:lstStyle/>
          <a:p>
            <a:r>
              <a:rPr lang="en-US" dirty="0" smtClean="0"/>
              <a:t>“Module 0” prototypes of HCAL this year, half-sector of EMCAL next year</a:t>
            </a:r>
          </a:p>
          <a:p>
            <a:r>
              <a:rPr lang="en-US" dirty="0"/>
              <a:t>Back to test beam February 2018 with new “production” η</a:t>
            </a:r>
            <a:r>
              <a:rPr lang="en-US" dirty="0">
                <a:latin typeface="Cambria"/>
                <a:cs typeface="Cambria"/>
              </a:rPr>
              <a:t>~</a:t>
            </a:r>
            <a:r>
              <a:rPr lang="en-US" dirty="0"/>
              <a:t>0.9 calorimeters, new “production” </a:t>
            </a:r>
            <a:r>
              <a:rPr lang="en-US" dirty="0" smtClean="0"/>
              <a:t>digitizers</a:t>
            </a:r>
          </a:p>
          <a:p>
            <a:r>
              <a:rPr lang="en-US" dirty="0" smtClean="0"/>
              <a:t>By this time next year, we aim to have built and operated every piece of the EMCAL and HCAL</a:t>
            </a:r>
            <a:endParaRPr lang="en-US" dirty="0"/>
          </a:p>
          <a:p>
            <a:endParaRPr lang="en-US" dirty="0" smtClean="0"/>
          </a:p>
          <a:p>
            <a:pPr marL="0" indent="0">
              <a:buNone/>
              <a:tabLst>
                <a:tab pos="685800" algn="l"/>
              </a:tabLst>
            </a:pPr>
            <a:endParaRPr lang="en-US" dirty="0"/>
          </a:p>
        </p:txBody>
      </p:sp>
      <p:sp>
        <p:nvSpPr>
          <p:cNvPr id="4" name="Date Placeholder 3"/>
          <p:cNvSpPr>
            <a:spLocks noGrp="1"/>
          </p:cNvSpPr>
          <p:nvPr>
            <p:ph type="dt" sz="half" idx="10"/>
          </p:nvPr>
        </p:nvSpPr>
        <p:spPr/>
        <p:txBody>
          <a:bodyPr/>
          <a:lstStyle/>
          <a:p>
            <a:pPr>
              <a:defRPr/>
            </a:pPr>
            <a:r>
              <a:rPr lang="en-US" smtClean="0"/>
              <a:t>Aug 2-4, 2017</a:t>
            </a:r>
            <a:endParaRPr lang="en-US" dirty="0"/>
          </a:p>
        </p:txBody>
      </p:sp>
      <p:sp>
        <p:nvSpPr>
          <p:cNvPr id="5" name="Slide Number Placeholder 4"/>
          <p:cNvSpPr>
            <a:spLocks noGrp="1"/>
          </p:cNvSpPr>
          <p:nvPr>
            <p:ph type="sldNum" sz="quarter" idx="12"/>
          </p:nvPr>
        </p:nvSpPr>
        <p:spPr/>
        <p:txBody>
          <a:bodyPr/>
          <a:lstStyle/>
          <a:p>
            <a:pPr>
              <a:defRPr/>
            </a:pPr>
            <a:fld id="{B35B8140-A97E-4FC4-A6CB-035B6A01F1FA}" type="slidenum">
              <a:rPr lang="en-US" smtClean="0"/>
              <a:pPr>
                <a:defRPr/>
              </a:pPr>
              <a:t>9</a:t>
            </a:fld>
            <a:endParaRPr lang="en-US" dirty="0"/>
          </a:p>
        </p:txBody>
      </p:sp>
      <p:sp>
        <p:nvSpPr>
          <p:cNvPr id="8" name="Footer Placeholder 7"/>
          <p:cNvSpPr>
            <a:spLocks noGrp="1"/>
          </p:cNvSpPr>
          <p:nvPr>
            <p:ph type="ftr" sz="quarter" idx="11"/>
          </p:nvPr>
        </p:nvSpPr>
        <p:spPr/>
        <p:txBody>
          <a:bodyPr/>
          <a:lstStyle/>
          <a:p>
            <a:pPr>
              <a:defRPr/>
            </a:pPr>
            <a:r>
              <a:rPr lang="en-US" smtClean="0"/>
              <a:t>sPHENIX Director's Review</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605" y="914400"/>
            <a:ext cx="3792395" cy="2133600"/>
          </a:xfrm>
          <a:prstGeom prst="rect">
            <a:avLst/>
          </a:prstGeom>
        </p:spPr>
      </p:pic>
      <p:pic>
        <p:nvPicPr>
          <p:cNvPr id="10" name="Picture 9"/>
          <p:cNvPicPr>
            <a:picLocks noChangeAspect="1"/>
          </p:cNvPicPr>
          <p:nvPr/>
        </p:nvPicPr>
        <p:blipFill>
          <a:blip r:embed="rId3"/>
          <a:stretch>
            <a:fillRect/>
          </a:stretch>
        </p:blipFill>
        <p:spPr>
          <a:xfrm>
            <a:off x="5791200" y="3200400"/>
            <a:ext cx="2880237" cy="3276600"/>
          </a:xfrm>
          <a:prstGeom prst="rect">
            <a:avLst/>
          </a:prstGeom>
        </p:spPr>
      </p:pic>
    </p:spTree>
    <p:extLst>
      <p:ext uri="{BB962C8B-B14F-4D97-AF65-F5344CB8AC3E}">
        <p14:creationId xmlns:p14="http://schemas.microsoft.com/office/powerpoint/2010/main" val="1268085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11582</TotalTime>
  <Words>1258</Words>
  <Application>Microsoft Macintosh PowerPoint</Application>
  <PresentationFormat>On-screen Show (4:3)</PresentationFormat>
  <Paragraphs>185</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sPHENIX Detector Overview </vt:lpstr>
      <vt:lpstr>What is sPHENIX?</vt:lpstr>
      <vt:lpstr>PowerPoint Presentation</vt:lpstr>
      <vt:lpstr>The sPHENIX Detector—Calorimetry </vt:lpstr>
      <vt:lpstr>Calorimeters</vt:lpstr>
      <vt:lpstr>Calorimeter beam tests</vt:lpstr>
      <vt:lpstr>EMCAL beam tests</vt:lpstr>
      <vt:lpstr>HCAL beam tests</vt:lpstr>
      <vt:lpstr>Next steps in calorimetry</vt:lpstr>
      <vt:lpstr>Calorimeter electronics</vt:lpstr>
      <vt:lpstr>Calorimeter electronics </vt:lpstr>
      <vt:lpstr>Solenoid magnet</vt:lpstr>
      <vt:lpstr>TPC key features</vt:lpstr>
      <vt:lpstr>TPC detector overview</vt:lpstr>
      <vt:lpstr>TPC Electronics Overview</vt:lpstr>
      <vt:lpstr>Next steps in TPC</vt:lpstr>
      <vt:lpstr>Tracking simulation</vt:lpstr>
      <vt:lpstr>Minimum Bias Detector</vt:lpstr>
      <vt:lpstr>DAQ</vt:lpstr>
      <vt:lpstr>Trigger</vt:lpstr>
      <vt:lpstr>Design, prototype, simulation</vt:lpstr>
      <vt:lpstr>Summary</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John Haggerty</cp:lastModifiedBy>
  <cp:revision>112</cp:revision>
  <cp:lastPrinted>2015-10-28T19:08:40Z</cp:lastPrinted>
  <dcterms:created xsi:type="dcterms:W3CDTF">2015-10-24T00:32:43Z</dcterms:created>
  <dcterms:modified xsi:type="dcterms:W3CDTF">2017-07-26T20:10:17Z</dcterms:modified>
</cp:coreProperties>
</file>