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5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17" r:id="rId10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992" y="-10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137DB6B-55ED-4249-BA1E-E948113C61F4}" type="datetimeFigureOut">
              <a:rPr lang="en-US" altLang="en-US"/>
              <a:pPr/>
              <a:t>7/26/17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D366E04-6360-4839-8AA2-1749D5CA7F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86746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F8C9284-E3F8-4D87-B0A8-5DBDDC2FC668}" type="datetimeFigureOut">
              <a:rPr lang="en-US" altLang="en-US"/>
              <a:pPr/>
              <a:t>7/26/17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B0354B-7771-4630-B454-53C09215E4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60839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62000"/>
            <a:ext cx="8686800" cy="1470025"/>
          </a:xfrm>
          <a:solidFill>
            <a:srgbClr val="3399FF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8/2/17-8/4/17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1615D7-3BC1-4233-BC99-0E8D4008AB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4482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8/2/17-8/4/17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402D54-6124-4A07-84DF-DC258B2E3D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902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884238"/>
            <a:ext cx="1981200" cy="566896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84238"/>
            <a:ext cx="5791200" cy="5668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8/2/17-8/4/17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D13BC-AB3C-4A21-AA4D-4F8B67A157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6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8/2/17-8/4/17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32B3A-BA38-40C7-ADEE-2A1902CEB2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41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124201"/>
            <a:ext cx="7772400" cy="7620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762001"/>
            <a:ext cx="8610600" cy="609600"/>
          </a:xfrm>
          <a:solidFill>
            <a:srgbClr val="3399FF"/>
          </a:solidFill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8/2/17-8/4/17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FCDEC-F6B6-422E-BA54-90C8645EF9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997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8/2/17-8/4/17</a:t>
            </a: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CB7689-1836-4D61-9E3B-BD5F97E6A3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2442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8/2/17-8/4/17</a:t>
            </a: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E62ED1-0628-4F6E-8766-956371ABB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954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8/2/17-8/4/17</a:t>
            </a: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6569075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0C637-5835-444B-B8C0-92C25AFA20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14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8/2/17-8/4/17</a:t>
            </a: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E5DAE-5A25-4D93-A5BA-3F3E3A62C8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692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8/2/17-8/4/17</a:t>
            </a: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12F53E-39E3-4364-949C-11FEB55F8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481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292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914400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63880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8/2/17-8/4/17</a:t>
            </a: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7F5ED1-7F2B-4A78-A513-4A7819BDBA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531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338"/>
            <a:ext cx="8229600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629400"/>
            <a:ext cx="2133600" cy="228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altLang="en-US" smtClean="0"/>
              <a:t>8/2/17-8/4/17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71031" y="6553200"/>
            <a:ext cx="28956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9806" y="6492875"/>
            <a:ext cx="534194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3C23168-0BC3-45A3-990F-8F7CC9491814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cxnSp>
        <p:nvCxnSpPr>
          <p:cNvPr id="7" name="Straight Connector 6"/>
          <p:cNvCxnSpPr>
            <a:cxnSpLocks noChangeShapeType="1"/>
          </p:cNvCxnSpPr>
          <p:nvPr userDrawn="1"/>
        </p:nvCxnSpPr>
        <p:spPr bwMode="auto">
          <a:xfrm>
            <a:off x="301625" y="762000"/>
            <a:ext cx="8634413" cy="0"/>
          </a:xfrm>
          <a:prstGeom prst="line">
            <a:avLst/>
          </a:prstGeom>
          <a:noFill/>
          <a:ln w="28575">
            <a:solidFill>
              <a:srgbClr val="0080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32" name="Picture 8" descr="sPHENIX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6088" y="100013"/>
            <a:ext cx="1087437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83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8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6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sPHENIX</a:t>
            </a:r>
            <a:r>
              <a:rPr lang="en-US" dirty="0" smtClean="0"/>
              <a:t> Director’s Review</a:t>
            </a:r>
            <a:br>
              <a:rPr lang="en-US" dirty="0" smtClean="0"/>
            </a:br>
            <a:r>
              <a:rPr lang="en-US" dirty="0" smtClean="0"/>
              <a:t> ESH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743200"/>
            <a:ext cx="6629400" cy="3200400"/>
          </a:xfrm>
        </p:spPr>
        <p:txBody>
          <a:bodyPr/>
          <a:lstStyle/>
          <a:p>
            <a:r>
              <a:rPr lang="en-US" dirty="0" smtClean="0">
                <a:solidFill>
                  <a:srgbClr val="3399FF"/>
                </a:solidFill>
              </a:rPr>
              <a:t>Paul Giannotti</a:t>
            </a:r>
          </a:p>
          <a:p>
            <a:endParaRPr lang="en-US" dirty="0"/>
          </a:p>
          <a:p>
            <a:endParaRPr lang="en-US" dirty="0"/>
          </a:p>
          <a:p>
            <a:r>
              <a:rPr lang="en-US" altLang="en-US" dirty="0" smtClean="0">
                <a:solidFill>
                  <a:srgbClr val="0099FF"/>
                </a:solidFill>
              </a:rPr>
              <a:t>August 2-4, </a:t>
            </a:r>
            <a:r>
              <a:rPr lang="en-US" altLang="en-US" dirty="0">
                <a:solidFill>
                  <a:srgbClr val="0099FF"/>
                </a:solidFill>
              </a:rPr>
              <a:t>2017</a:t>
            </a:r>
          </a:p>
          <a:p>
            <a:r>
              <a:rPr lang="en-US" altLang="en-US" dirty="0">
                <a:solidFill>
                  <a:srgbClr val="0099FF"/>
                </a:solidFill>
              </a:rPr>
              <a:t>BNL</a:t>
            </a:r>
          </a:p>
        </p:txBody>
      </p:sp>
    </p:spTree>
    <p:extLst>
      <p:ext uri="{BB962C8B-B14F-4D97-AF65-F5344CB8AC3E}">
        <p14:creationId xmlns:p14="http://schemas.microsoft.com/office/powerpoint/2010/main" val="3590940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5989"/>
            <a:ext cx="8229600" cy="736011"/>
          </a:xfrm>
        </p:spPr>
        <p:txBody>
          <a:bodyPr>
            <a:normAutofit/>
          </a:bodyPr>
          <a:lstStyle/>
          <a:p>
            <a:r>
              <a:rPr lang="en-US" sz="2400" u="sng" dirty="0" smtClean="0"/>
              <a:t>How does the PHENIX Group (Physics) achieve ESSH excellence</a:t>
            </a:r>
            <a:r>
              <a:rPr lang="en-US" sz="2400" dirty="0" smtClean="0"/>
              <a:t>?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879" y="980838"/>
            <a:ext cx="8229600" cy="4699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At the activity level (operations) :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30430" y="1754757"/>
            <a:ext cx="686507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Safe &amp; reliable operation of the experiment via conduct of operations in cooperation with the C-A department and compliance with procedures &amp; technical specifications</a:t>
            </a:r>
          </a:p>
          <a:p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Manage the facility as a standard industrial facility using an industry and BNL OSH policy;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Prevent work related injuries, ill health and incidents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Comply with OSHA regulations and SBMS requirements</a:t>
            </a:r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Implement BNL program of Integrated </a:t>
            </a:r>
            <a:r>
              <a:rPr lang="en-US" dirty="0"/>
              <a:t>S</a:t>
            </a:r>
            <a:r>
              <a:rPr lang="en-US" dirty="0" smtClean="0"/>
              <a:t>afety </a:t>
            </a:r>
            <a:r>
              <a:rPr lang="en-US" dirty="0"/>
              <a:t>M</a:t>
            </a:r>
            <a:r>
              <a:rPr lang="en-US" dirty="0" smtClean="0"/>
              <a:t>anagement system (ISM) via SBMS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19618" y="2955086"/>
            <a:ext cx="6450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0" y="6629400"/>
            <a:ext cx="21336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 smtClean="0">
                <a:solidFill>
                  <a:srgbClr val="898989"/>
                </a:solidFill>
              </a:rPr>
              <a:t>8/2/17-8/4/17</a:t>
            </a:r>
            <a:endParaRPr lang="en-US" altLang="en-US" sz="1200" dirty="0" smtClean="0">
              <a:solidFill>
                <a:srgbClr val="89898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131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3434"/>
            <a:ext cx="8229600" cy="485069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Requirement: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400" dirty="0" smtClean="0"/>
              <a:t>DOE Order 413.3B</a:t>
            </a:r>
          </a:p>
          <a:p>
            <a:pPr marL="0" indent="0">
              <a:buNone/>
            </a:pPr>
            <a:r>
              <a:rPr lang="en-US" sz="2400" dirty="0" smtClean="0"/>
              <a:t>Provide management direction for cost and schedule, safeguards, security, and ESH requirements.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Prepare a preliminary hazard analysis report (PHAR)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Prepare a National Environmental Policy Act (NEPA) report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The above will follow a change control process to the C-AD Safety Assessment Document (SAD). Latest revision August 2016.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Change may or may not be required as determined by a USI screening.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0" y="6629400"/>
            <a:ext cx="21336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 smtClean="0">
                <a:solidFill>
                  <a:srgbClr val="898989"/>
                </a:solidFill>
              </a:rPr>
              <a:t>8/2/17-8/4/17</a:t>
            </a:r>
            <a:endParaRPr lang="en-US" altLang="en-US" sz="1200" dirty="0" smtClean="0">
              <a:solidFill>
                <a:srgbClr val="898989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2180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54282"/>
          </a:xfrm>
        </p:spPr>
        <p:txBody>
          <a:bodyPr>
            <a:normAutofit/>
          </a:bodyPr>
          <a:lstStyle/>
          <a:p>
            <a:r>
              <a:rPr lang="en-US" sz="1800" dirty="0" smtClean="0"/>
              <a:t>The proposed </a:t>
            </a:r>
            <a:r>
              <a:rPr lang="en-US" sz="1800" dirty="0" err="1" smtClean="0"/>
              <a:t>sPHENIX</a:t>
            </a:r>
            <a:r>
              <a:rPr lang="en-US" sz="1800" dirty="0" smtClean="0"/>
              <a:t> Experiment will have most hazards previously evaluated and contained in the current C-AD Safety Assessment Document (SAD) – up for renewal 2021</a:t>
            </a:r>
          </a:p>
          <a:p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Signed off August 2016 by C-AD personnel:</a:t>
            </a:r>
          </a:p>
          <a:p>
            <a:pPr marL="0" indent="0">
              <a:buNone/>
            </a:pPr>
            <a:endParaRPr lang="en-US" sz="1800" dirty="0" smtClean="0"/>
          </a:p>
          <a:p>
            <a:pPr marL="457200" indent="-457200">
              <a:buAutoNum type="arabicParenR"/>
            </a:pPr>
            <a:r>
              <a:rPr lang="en-US" sz="1800" dirty="0" smtClean="0"/>
              <a:t>ESSHQ Associate Chair (Ed </a:t>
            </a:r>
            <a:r>
              <a:rPr lang="en-US" sz="1800" dirty="0" err="1" smtClean="0"/>
              <a:t>Lessard</a:t>
            </a:r>
            <a:r>
              <a:rPr lang="en-US" sz="1800" dirty="0" smtClean="0"/>
              <a:t>)</a:t>
            </a:r>
          </a:p>
          <a:p>
            <a:pPr marL="457200" indent="-457200">
              <a:buAutoNum type="arabicParenR"/>
            </a:pPr>
            <a:r>
              <a:rPr lang="en-US" sz="1800" dirty="0" smtClean="0"/>
              <a:t>ESSH Division Head (Peter </a:t>
            </a:r>
            <a:r>
              <a:rPr lang="en-US" sz="1800" dirty="0" err="1" smtClean="0"/>
              <a:t>Cirnigliaro</a:t>
            </a:r>
            <a:r>
              <a:rPr lang="en-US" sz="1800" dirty="0" smtClean="0"/>
              <a:t>)</a:t>
            </a:r>
          </a:p>
          <a:p>
            <a:pPr marL="457200" indent="-457200">
              <a:buAutoNum type="arabicParenR"/>
            </a:pPr>
            <a:r>
              <a:rPr lang="en-US" sz="1800" dirty="0" smtClean="0"/>
              <a:t>Radiation Safety Committee Chair (Dana Beavis)</a:t>
            </a:r>
          </a:p>
          <a:p>
            <a:pPr marL="457200" indent="-457200">
              <a:buAutoNum type="arabicParenR"/>
            </a:pPr>
            <a:r>
              <a:rPr lang="en-US" sz="1800" dirty="0" smtClean="0"/>
              <a:t>C-AD Chairman (Thomas Rosser)</a:t>
            </a:r>
          </a:p>
          <a:p>
            <a:pPr marL="457200" indent="-457200">
              <a:buAutoNum type="arabicParenR"/>
            </a:pPr>
            <a:r>
              <a:rPr lang="en-US" sz="1800" dirty="0" smtClean="0"/>
              <a:t>Associate Laboratory Director, NPP (Steve </a:t>
            </a:r>
            <a:r>
              <a:rPr lang="en-US" sz="1800" dirty="0" err="1" smtClean="0"/>
              <a:t>Vigdor</a:t>
            </a:r>
            <a:r>
              <a:rPr lang="en-US" sz="1800" dirty="0" smtClean="0"/>
              <a:t>) *</a:t>
            </a:r>
          </a:p>
          <a:p>
            <a:pPr marL="457200" indent="-457200">
              <a:buAutoNum type="arabicParenR"/>
            </a:pPr>
            <a:r>
              <a:rPr lang="en-US" sz="1800" dirty="0" smtClean="0"/>
              <a:t>Deputy Director Operations, BNL (Michael </a:t>
            </a:r>
            <a:r>
              <a:rPr lang="en-US" sz="1800" dirty="0" err="1" smtClean="0"/>
              <a:t>Bebon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r>
              <a:rPr lang="en-US" sz="1800" dirty="0" smtClean="0"/>
              <a:t>* Berndt Mueller</a:t>
            </a:r>
            <a:endParaRPr lang="en-US" sz="1800" dirty="0"/>
          </a:p>
          <a:p>
            <a:r>
              <a:rPr lang="en-US" sz="1800" dirty="0" smtClean="0"/>
              <a:t>New hazards identification &amp; evaluation will follow the </a:t>
            </a:r>
            <a:r>
              <a:rPr lang="en-US" sz="1800" dirty="0" err="1" smtClean="0"/>
              <a:t>Unreviewed</a:t>
            </a:r>
            <a:r>
              <a:rPr lang="en-US" sz="1800" dirty="0" smtClean="0"/>
              <a:t> Safety Issue (USI) process as required by DOE Order 420.2C – Safety of Accelerator Facilities.</a:t>
            </a:r>
          </a:p>
          <a:p>
            <a:pPr marL="0" indent="0">
              <a:buNone/>
            </a:pPr>
            <a:endParaRPr lang="en-US" sz="1800" dirty="0" smtClean="0"/>
          </a:p>
          <a:p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0" y="6629400"/>
            <a:ext cx="21336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 smtClean="0">
                <a:solidFill>
                  <a:srgbClr val="898989"/>
                </a:solidFill>
              </a:rPr>
              <a:t>8/2/17-8/4/17</a:t>
            </a:r>
            <a:endParaRPr lang="en-US" altLang="en-US" sz="1200" dirty="0" smtClean="0">
              <a:solidFill>
                <a:srgbClr val="898989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1928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39906"/>
            <a:ext cx="8229600" cy="566089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Safety Analysis Document Chapters</a:t>
            </a:r>
          </a:p>
          <a:p>
            <a:pPr marL="0" indent="0">
              <a:buNone/>
            </a:pPr>
            <a:r>
              <a:rPr lang="en-US" sz="1400" dirty="0" smtClean="0"/>
              <a:t>ALL the ESSH issues are covered by this document</a:t>
            </a:r>
          </a:p>
          <a:p>
            <a:pPr marL="0" indent="0">
              <a:buNone/>
            </a:pPr>
            <a:endParaRPr lang="en-US" sz="1400" dirty="0"/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Introduction – Statement of C-AD Facility’s mission and protection of workers, public and environment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Results and conclusions of the safety analysis. Evaluates only non-hazard industrial hazards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Site facilities and operation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Safety analysis – identifies ALL hazards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Accelerator Safety Envelope (ASE)</a:t>
            </a:r>
          </a:p>
          <a:p>
            <a:r>
              <a:rPr lang="en-US" sz="1800" u="sng" dirty="0" smtClean="0"/>
              <a:t>Select credited controls to – in order of priority</a:t>
            </a:r>
          </a:p>
          <a:p>
            <a:pPr>
              <a:buFont typeface="+mj-lt"/>
              <a:buAutoNum type="alphaLcParenR"/>
            </a:pPr>
            <a:r>
              <a:rPr lang="en-US" sz="1800" dirty="0" smtClean="0"/>
              <a:t>Passively ensure safety (example -configuration controlled shielding)</a:t>
            </a:r>
          </a:p>
          <a:p>
            <a:pPr>
              <a:buFont typeface="+mj-lt"/>
              <a:buAutoNum type="alphaLcParenR"/>
            </a:pPr>
            <a:r>
              <a:rPr lang="en-US" sz="1800" dirty="0" smtClean="0"/>
              <a:t>Active Control – engineered automatic interlocks are higher reliability than human action</a:t>
            </a:r>
          </a:p>
          <a:p>
            <a:pPr>
              <a:buFont typeface="+mj-lt"/>
              <a:buAutoNum type="alphaLcParenR"/>
            </a:pPr>
            <a:r>
              <a:rPr lang="en-US" sz="1800" dirty="0" smtClean="0"/>
              <a:t>Use Non-Credited control to </a:t>
            </a:r>
            <a:r>
              <a:rPr lang="en-US" sz="1800" u="sng" dirty="0" smtClean="0"/>
              <a:t>prevent</a:t>
            </a:r>
            <a:r>
              <a:rPr lang="en-US" sz="1800" dirty="0" smtClean="0"/>
              <a:t> an event rather than control it</a:t>
            </a:r>
          </a:p>
          <a:p>
            <a:pPr marL="0" indent="0">
              <a:buNone/>
            </a:pPr>
            <a:r>
              <a:rPr lang="en-US" sz="1800" dirty="0" smtClean="0"/>
              <a:t>(example – limit supply of helium to prevent oxygen &lt; 18%)</a:t>
            </a:r>
          </a:p>
          <a:p>
            <a:pPr marL="0" indent="0">
              <a:buNone/>
            </a:pPr>
            <a:endParaRPr lang="en-US" sz="1800" u="sng" dirty="0" smtClean="0"/>
          </a:p>
          <a:p>
            <a:pPr marL="457200" indent="-457200">
              <a:buFont typeface="+mj-lt"/>
              <a:buAutoNum type="alphaLcParenR"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0" y="6629400"/>
            <a:ext cx="21336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 smtClean="0">
                <a:solidFill>
                  <a:srgbClr val="898989"/>
                </a:solidFill>
              </a:rPr>
              <a:t>8/2/17-8/4/17</a:t>
            </a:r>
            <a:endParaRPr lang="en-US" altLang="en-US" sz="1200" dirty="0" smtClean="0">
              <a:solidFill>
                <a:srgbClr val="898989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409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229600" cy="57237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6. Quality Assurance Program – Implements BNL QA program of ISM</a:t>
            </a:r>
            <a:endParaRPr lang="en-US" sz="2400" dirty="0"/>
          </a:p>
          <a:p>
            <a:pPr marL="457200" indent="-457200">
              <a:buFont typeface="+mj-lt"/>
              <a:buAutoNum type="alphaLcPeriod"/>
            </a:pPr>
            <a:r>
              <a:rPr lang="en-US" sz="2000" dirty="0" smtClean="0"/>
              <a:t>Define Work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000" dirty="0" smtClean="0"/>
              <a:t>Identify Hazards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000" dirty="0" smtClean="0"/>
              <a:t>Develop Controls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000" dirty="0" smtClean="0"/>
              <a:t>Perform Work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000" dirty="0" smtClean="0"/>
              <a:t>Feedback &amp; Improve</a:t>
            </a:r>
          </a:p>
          <a:p>
            <a:pPr marL="457200" indent="-457200">
              <a:buFont typeface="+mj-lt"/>
              <a:buAutoNum type="alphaLcPeriod"/>
            </a:pPr>
            <a:endParaRPr lang="en-US" sz="2000" dirty="0"/>
          </a:p>
          <a:p>
            <a:pPr marL="0" indent="0">
              <a:buNone/>
            </a:pPr>
            <a:r>
              <a:rPr lang="en-US" sz="2400" dirty="0" smtClean="0"/>
              <a:t>7. Decommissioning and Decontamination Plan (future)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8. Resource Documentation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APPENDIX 1 Hazards and risk Assessment Screening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0" y="6629400"/>
            <a:ext cx="21336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 smtClean="0">
                <a:solidFill>
                  <a:srgbClr val="898989"/>
                </a:solidFill>
              </a:rPr>
              <a:t>8/2/17-8/4/17</a:t>
            </a:r>
            <a:endParaRPr lang="en-US" altLang="en-US" sz="1200" dirty="0" smtClean="0">
              <a:solidFill>
                <a:srgbClr val="898989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6319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58119"/>
            <a:ext cx="8229600" cy="61522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The Process:</a:t>
            </a:r>
          </a:p>
          <a:p>
            <a:pPr marL="0" indent="0">
              <a:buNone/>
            </a:pPr>
            <a:r>
              <a:rPr lang="en-US" sz="2000" dirty="0" smtClean="0"/>
              <a:t>Rules – Follow DOE order 420.2B Safety of Accelerator Systems, BNL </a:t>
            </a:r>
            <a:r>
              <a:rPr lang="en-US" sz="2000" dirty="0"/>
              <a:t>S</a:t>
            </a:r>
            <a:r>
              <a:rPr lang="en-US" sz="2000" dirty="0" smtClean="0"/>
              <a:t>BMS Accelerator Safety Subject area and the C-AD ESH web.</a:t>
            </a:r>
          </a:p>
          <a:p>
            <a:pPr marL="0" indent="0">
              <a:buNone/>
            </a:pPr>
            <a:r>
              <a:rPr lang="en-US" sz="2000" dirty="0" smtClean="0"/>
              <a:t>Use USI </a:t>
            </a:r>
            <a:r>
              <a:rPr lang="en-US" sz="2000" dirty="0" err="1" smtClean="0"/>
              <a:t>unreviewed</a:t>
            </a:r>
            <a:r>
              <a:rPr lang="en-US" sz="2000" dirty="0" smtClean="0"/>
              <a:t> safety issue process:</a:t>
            </a:r>
          </a:p>
          <a:p>
            <a:pPr marL="0" indent="0">
              <a:buNone/>
            </a:pPr>
            <a:r>
              <a:rPr lang="en-US" sz="2000" dirty="0" smtClean="0"/>
              <a:t>New Hazard?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USI Checklist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Hazard Screening Tool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Design Review </a:t>
            </a:r>
            <a:r>
              <a:rPr lang="en-US" sz="2000" dirty="0" err="1" smtClean="0"/>
              <a:t>Questionaire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Compile a Hazard Screening Report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Accelerator Safety Review Committee (ASSRC), Experimental Safety Committee Review (ESRC) for ESH</a:t>
            </a:r>
          </a:p>
          <a:p>
            <a:pPr marL="0" indent="0">
              <a:buNone/>
            </a:pPr>
            <a:r>
              <a:rPr lang="en-US" sz="2000" dirty="0" smtClean="0"/>
              <a:t>Possible SAD or ASE revision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066800" y="4572000"/>
            <a:ext cx="0" cy="3898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>
            <a:off x="1066800" y="2514600"/>
            <a:ext cx="0" cy="381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066800" y="3200400"/>
            <a:ext cx="0" cy="381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066800" y="3886200"/>
            <a:ext cx="0" cy="381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066800" y="5181600"/>
            <a:ext cx="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0" y="6629400"/>
            <a:ext cx="21336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 smtClean="0">
                <a:solidFill>
                  <a:srgbClr val="898989"/>
                </a:solidFill>
              </a:rPr>
              <a:t>8/2/17-8/4/17</a:t>
            </a:r>
            <a:endParaRPr lang="en-US" altLang="en-US" sz="1200" dirty="0" smtClean="0">
              <a:solidFill>
                <a:srgbClr val="898989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7561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86209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ESSH Starting </a:t>
            </a:r>
            <a:r>
              <a:rPr lang="en-US" sz="2400" dirty="0"/>
              <a:t>P</a:t>
            </a:r>
            <a:r>
              <a:rPr lang="en-US" sz="2400" dirty="0" smtClean="0"/>
              <a:t>oint – Re-review these: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Ionizing Radiation *					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Non-Ionizing Radiation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Hazardous &amp; Toxic Materials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Bio-Hazards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Chemicals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Electrical Energy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Magnetic Fields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RF Fields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Potential Energy (</a:t>
            </a:r>
            <a:r>
              <a:rPr lang="en-US" sz="1200" dirty="0" err="1" smtClean="0"/>
              <a:t>Pressure,Vacuum,Lifting</a:t>
            </a:r>
            <a:r>
              <a:rPr lang="en-US" sz="1200" dirty="0" smtClean="0"/>
              <a:t>)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Kinetic (rotating, Moving Equipment)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Fire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Explosive/Compressed Gasses  * (Large Volumes)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Natural (Wind, Earthquake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Steam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Extreme Heat/Cold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Confined Spaces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ODH  *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Lasers</a:t>
            </a:r>
          </a:p>
          <a:p>
            <a:pPr>
              <a:buFontTx/>
              <a:buChar char="•"/>
            </a:pPr>
            <a:r>
              <a:rPr lang="en-US" sz="1200" dirty="0" smtClean="0"/>
              <a:t>NON-STANDARD HAZARDS</a:t>
            </a:r>
          </a:p>
          <a:p>
            <a:pPr>
              <a:buFontTx/>
              <a:buChar char="•"/>
            </a:pPr>
            <a:endParaRPr lang="en-US" sz="1200" dirty="0"/>
          </a:p>
          <a:p>
            <a:pPr marL="0" indent="0">
              <a:buNone/>
            </a:pPr>
            <a:r>
              <a:rPr lang="en-US" sz="1400" dirty="0" smtClean="0"/>
              <a:t>Special Focus: Beryllium, Lead, Asbestos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400" dirty="0" smtClean="0"/>
              <a:t>Something New: Legionella Bacteria generated by poor maintenance in cooling towers</a:t>
            </a:r>
          </a:p>
          <a:p>
            <a:pPr algn="r">
              <a:buFont typeface="+mj-lt"/>
              <a:buAutoNum type="arabicPeriod"/>
            </a:pP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0" y="6629400"/>
            <a:ext cx="21336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 smtClean="0">
                <a:solidFill>
                  <a:srgbClr val="898989"/>
                </a:solidFill>
              </a:rPr>
              <a:t>8/2/17-8/4/17</a:t>
            </a:r>
            <a:endParaRPr lang="en-US" altLang="en-US" sz="1200" dirty="0" smtClean="0">
              <a:solidFill>
                <a:srgbClr val="898989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5339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8/2/17-8/4/17</a:t>
            </a:r>
            <a:endParaRPr lang="en-US" altLang="en-US"/>
          </a:p>
        </p:txBody>
      </p:sp>
      <p:sp>
        <p:nvSpPr>
          <p:cNvPr id="2" name="TextBox 1"/>
          <p:cNvSpPr txBox="1"/>
          <p:nvPr/>
        </p:nvSpPr>
        <p:spPr>
          <a:xfrm>
            <a:off x="4165654" y="3167390"/>
            <a:ext cx="8126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END</a:t>
            </a:r>
            <a:endParaRPr lang="en-US" sz="2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sPHENIX Director's Review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0614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11721</TotalTime>
  <Words>669</Words>
  <Application>Microsoft Macintosh PowerPoint</Application>
  <PresentationFormat>On-screen Show (4:3)</PresentationFormat>
  <Paragraphs>131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sPHENIX Director’s Review  ESH</vt:lpstr>
      <vt:lpstr>How does the PHENIX Group (Physics) achieve ESSH excellence?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Labor Distribution Sorted by FY and Job Category</dc:title>
  <dc:creator>EdwardOBrien</dc:creator>
  <cp:lastModifiedBy>Don Lynch</cp:lastModifiedBy>
  <cp:revision>171</cp:revision>
  <cp:lastPrinted>2017-07-11T23:38:55Z</cp:lastPrinted>
  <dcterms:created xsi:type="dcterms:W3CDTF">2015-10-24T00:32:43Z</dcterms:created>
  <dcterms:modified xsi:type="dcterms:W3CDTF">2017-07-26T15:37:08Z</dcterms:modified>
</cp:coreProperties>
</file>