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05" r:id="rId2"/>
    <p:sldId id="302" r:id="rId3"/>
    <p:sldId id="335" r:id="rId4"/>
    <p:sldId id="304" r:id="rId5"/>
    <p:sldId id="306" r:id="rId6"/>
    <p:sldId id="303" r:id="rId7"/>
    <p:sldId id="294" r:id="rId8"/>
    <p:sldId id="313" r:id="rId9"/>
    <p:sldId id="312" r:id="rId10"/>
    <p:sldId id="296" r:id="rId11"/>
    <p:sldId id="301" r:id="rId12"/>
    <p:sldId id="315" r:id="rId13"/>
    <p:sldId id="320" r:id="rId14"/>
    <p:sldId id="319" r:id="rId15"/>
    <p:sldId id="318" r:id="rId16"/>
    <p:sldId id="343" r:id="rId17"/>
    <p:sldId id="316" r:id="rId18"/>
    <p:sldId id="324" r:id="rId19"/>
    <p:sldId id="323" r:id="rId20"/>
    <p:sldId id="322" r:id="rId21"/>
    <p:sldId id="337" r:id="rId22"/>
    <p:sldId id="338" r:id="rId23"/>
    <p:sldId id="321" r:id="rId24"/>
    <p:sldId id="336" r:id="rId25"/>
    <p:sldId id="326" r:id="rId26"/>
    <p:sldId id="332" r:id="rId27"/>
    <p:sldId id="314" r:id="rId28"/>
    <p:sldId id="339" r:id="rId29"/>
    <p:sldId id="340" r:id="rId30"/>
    <p:sldId id="341" r:id="rId3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7/25/2017</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7/25/2017</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14</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17</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19</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20</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21</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22</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24</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26</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28</a:t>
            </a:fld>
            <a:endParaRPr lang="en-US" altLang="en-US" sz="1200"/>
          </a:p>
        </p:txBody>
      </p:sp>
    </p:spTree>
    <p:extLst>
      <p:ext uri="{BB962C8B-B14F-4D97-AF65-F5344CB8AC3E}">
        <p14:creationId xmlns:p14="http://schemas.microsoft.com/office/powerpoint/2010/main" val="40327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29</a:t>
            </a:fld>
            <a:endParaRPr lang="en-US" altLang="en-US" sz="1200"/>
          </a:p>
        </p:txBody>
      </p:sp>
    </p:spTree>
    <p:extLst>
      <p:ext uri="{BB962C8B-B14F-4D97-AF65-F5344CB8AC3E}">
        <p14:creationId xmlns:p14="http://schemas.microsoft.com/office/powerpoint/2010/main" val="1654517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30</a:t>
            </a:fld>
            <a:endParaRPr lang="en-US" altLang="en-US" sz="1200"/>
          </a:p>
        </p:txBody>
      </p:sp>
    </p:spTree>
    <p:extLst>
      <p:ext uri="{BB962C8B-B14F-4D97-AF65-F5344CB8AC3E}">
        <p14:creationId xmlns:p14="http://schemas.microsoft.com/office/powerpoint/2010/main" val="32967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8AAFBC1-729B-4E4A-A6C4-DC8DEDA0C435}" type="slidenum">
              <a:rPr lang="en-US" altLang="en-US" sz="1200"/>
              <a:pPr eaLnBrk="1" hangingPunct="1"/>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01BC8C5-26A9-421E-8117-E36AF0753F4E}" type="slidenum">
              <a:rPr lang="en-US" altLang="en-US" sz="1200"/>
              <a:pP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86800" cy="1470025"/>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38"/>
            <a:ext cx="1981200" cy="5668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4238"/>
            <a:ext cx="57912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4" name="Footer Placeholder 4"/>
          <p:cNvSpPr>
            <a:spLocks noGrp="1"/>
          </p:cNvSpPr>
          <p:nvPr>
            <p:ph type="ftr" sz="quarter" idx="11"/>
          </p:nvPr>
        </p:nvSpPr>
        <p:spPr>
          <a:xfrm>
            <a:off x="3200400" y="6569075"/>
            <a:ext cx="2895600" cy="288925"/>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Aug 2-4, 2017</a:t>
            </a:r>
            <a:endParaRPr lang="en-US" altLang="en-US" dirty="0"/>
          </a:p>
        </p:txBody>
      </p:sp>
      <p:sp>
        <p:nvSpPr>
          <p:cNvPr id="5" name="Footer Placeholder 4"/>
          <p:cNvSpPr>
            <a:spLocks noGrp="1"/>
          </p:cNvSpPr>
          <p:nvPr>
            <p:ph type="ftr" sz="quarter" idx="3"/>
          </p:nvPr>
        </p:nvSpPr>
        <p:spPr>
          <a:xfrm>
            <a:off x="3171031" y="6553200"/>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6492875"/>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8" descr="sPHENI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66088" y="100013"/>
            <a:ext cx="10874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bms.bnl.gov/sbmsearch/ProgDesc/CM/CM_PD.cf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mailto:etmurphy@bnl.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mills@bnl.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site/sphenixdirectorsrevie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304800" y="762000"/>
            <a:ext cx="8610600" cy="1600200"/>
          </a:xfrm>
          <a:solidFill>
            <a:srgbClr val="0099FF"/>
          </a:solidFill>
        </p:spPr>
        <p:txBody>
          <a:bodyPr/>
          <a:lstStyle/>
          <a:p>
            <a:pPr algn="ctr"/>
            <a:r>
              <a:rPr lang="en-US" altLang="en-US" dirty="0" smtClean="0">
                <a:solidFill>
                  <a:schemeClr val="bg1"/>
                </a:solidFill>
              </a:rPr>
              <a:t>sPHENIX </a:t>
            </a:r>
            <a:r>
              <a:rPr lang="en-US" altLang="en-US" dirty="0" smtClean="0"/>
              <a:t>Director’s</a:t>
            </a:r>
            <a:r>
              <a:rPr lang="en-US" altLang="en-US" dirty="0" smtClean="0">
                <a:solidFill>
                  <a:schemeClr val="bg1"/>
                </a:solidFill>
              </a:rPr>
              <a:t> Review</a:t>
            </a:r>
            <a:br>
              <a:rPr lang="en-US" altLang="en-US" dirty="0" smtClean="0">
                <a:solidFill>
                  <a:schemeClr val="bg1"/>
                </a:solidFill>
              </a:rPr>
            </a:br>
            <a:endParaRPr lang="en-US" altLang="en-US" dirty="0" smtClean="0">
              <a:solidFill>
                <a:schemeClr val="bg1"/>
              </a:solidFill>
            </a:endParaRPr>
          </a:p>
        </p:txBody>
      </p:sp>
      <p:sp>
        <p:nvSpPr>
          <p:cNvPr id="15362" name="Subtitle 3"/>
          <p:cNvSpPr>
            <a:spLocks noGrp="1"/>
          </p:cNvSpPr>
          <p:nvPr>
            <p:ph type="subTitle" idx="1"/>
          </p:nvPr>
        </p:nvSpPr>
        <p:spPr/>
        <p:txBody>
          <a:bodyPr/>
          <a:lstStyle/>
          <a:p>
            <a:r>
              <a:rPr lang="en-US" altLang="en-US" sz="4000" dirty="0" smtClean="0">
                <a:solidFill>
                  <a:srgbClr val="0099FF"/>
                </a:solidFill>
              </a:rPr>
              <a:t>August 2-4, 2017</a:t>
            </a:r>
          </a:p>
          <a:p>
            <a:r>
              <a:rPr lang="en-US" altLang="en-US" sz="4000" dirty="0" smtClean="0">
                <a:solidFill>
                  <a:srgbClr val="00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7715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10</a:t>
            </a:fld>
            <a:endParaRPr lang="en-US" altLang="en-US" sz="1200">
              <a:solidFill>
                <a:srgbClr val="898989"/>
              </a:solidFill>
            </a:endParaRPr>
          </a:p>
        </p:txBody>
      </p:sp>
      <p:sp>
        <p:nvSpPr>
          <p:cNvPr id="29698" name="Title 1"/>
          <p:cNvSpPr>
            <a:spLocks noGrp="1"/>
          </p:cNvSpPr>
          <p:nvPr>
            <p:ph type="title"/>
          </p:nvPr>
        </p:nvSpPr>
        <p:spPr>
          <a:xfrm>
            <a:off x="304800" y="1"/>
            <a:ext cx="8839200" cy="762000"/>
          </a:xfrm>
        </p:spPr>
        <p:txBody>
          <a:bodyPr/>
          <a:lstStyle/>
          <a:p>
            <a:pPr eaLnBrk="1" hangingPunct="1"/>
            <a:r>
              <a:rPr lang="en-US" sz="2800" b="1" dirty="0"/>
              <a:t>Engineering Design (</a:t>
            </a:r>
            <a:r>
              <a:rPr lang="en-US" sz="2800" b="1" dirty="0" err="1"/>
              <a:t>SBMS</a:t>
            </a:r>
            <a:r>
              <a:rPr lang="en-US" sz="2800" b="1" dirty="0"/>
              <a:t>)</a:t>
            </a:r>
            <a:endParaRPr lang="en-US" altLang="en-US" sz="2800" dirty="0" smtClean="0">
              <a:solidFill>
                <a:srgbClr val="000000"/>
              </a:solidFill>
            </a:endParaRPr>
          </a:p>
        </p:txBody>
      </p:sp>
      <p:sp>
        <p:nvSpPr>
          <p:cNvPr id="8" name="Rectangle 7"/>
          <p:cNvSpPr/>
          <p:nvPr/>
        </p:nvSpPr>
        <p:spPr>
          <a:xfrm>
            <a:off x="3048000" y="43434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sp>
        <p:nvSpPr>
          <p:cNvPr id="2970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7" name="Rectangle 6"/>
          <p:cNvSpPr/>
          <p:nvPr/>
        </p:nvSpPr>
        <p:spPr>
          <a:xfrm>
            <a:off x="381000" y="1295400"/>
            <a:ext cx="5092228" cy="523220"/>
          </a:xfrm>
          <a:prstGeom prst="rect">
            <a:avLst/>
          </a:prstGeom>
        </p:spPr>
        <p:txBody>
          <a:bodyPr wrap="none">
            <a:spAutoFit/>
          </a:bodyPr>
          <a:lstStyle/>
          <a:p>
            <a:r>
              <a:rPr lang="en-US" sz="2800" b="1" dirty="0"/>
              <a:t>Subject Area: </a:t>
            </a:r>
            <a:r>
              <a:rPr lang="en-US" sz="2800" b="1" u="sng" dirty="0"/>
              <a:t>Engineering Design</a:t>
            </a:r>
            <a:endParaRPr lang="en-US" sz="2800" u="sng" dirty="0"/>
          </a:p>
        </p:txBody>
      </p:sp>
      <p:sp>
        <p:nvSpPr>
          <p:cNvPr id="9" name="Rectangle 8"/>
          <p:cNvSpPr/>
          <p:nvPr/>
        </p:nvSpPr>
        <p:spPr>
          <a:xfrm>
            <a:off x="2286000" y="2209800"/>
            <a:ext cx="6248400" cy="3970318"/>
          </a:xfrm>
          <a:prstGeom prst="rect">
            <a:avLst/>
          </a:prstGeom>
        </p:spPr>
        <p:txBody>
          <a:bodyPr wrap="square">
            <a:spAutoFit/>
          </a:bodyPr>
          <a:lstStyle/>
          <a:p>
            <a:r>
              <a:rPr lang="en-US" b="1" dirty="0">
                <a:latin typeface="Arial, Helvetica, sans-serif"/>
              </a:rPr>
              <a:t>Introduction</a:t>
            </a:r>
            <a:r>
              <a:rPr lang="en-US" dirty="0"/>
              <a:t> </a:t>
            </a:r>
            <a:endParaRPr lang="en-US" dirty="0" smtClean="0"/>
          </a:p>
          <a:p>
            <a:endParaRPr lang="en-US" dirty="0"/>
          </a:p>
          <a:p>
            <a:r>
              <a:rPr lang="en-US" dirty="0" smtClean="0"/>
              <a:t>This </a:t>
            </a:r>
            <a:r>
              <a:rPr lang="en-US" dirty="0"/>
              <a:t>subject area describes how to create, modify, distribute, and review engineering calculations, drawings and specifications, and establish configuration control (see the </a:t>
            </a:r>
            <a:r>
              <a:rPr lang="en-US" dirty="0">
                <a:hlinkClick r:id="rId3" tooltip="Configuration Management"/>
              </a:rPr>
              <a:t>Configuration Management</a:t>
            </a:r>
            <a:r>
              <a:rPr lang="en-US" dirty="0"/>
              <a:t> Program Description, or contact the </a:t>
            </a:r>
            <a:r>
              <a:rPr lang="en-US" dirty="0">
                <a:hlinkClick r:id="rId4" tooltip="Configuration Management Subject Matter Expert"/>
              </a:rPr>
              <a:t>Configuration Management Subject Matter Expert</a:t>
            </a:r>
            <a:r>
              <a:rPr lang="en-US" dirty="0"/>
              <a:t>) for both equipment used for scientific purposes and facility construction. It provides for the verification and validation of design adequacy by Technical Authorities (i.e., competent individuals, approved by management, other than those who performed the work), before the approval and implementation of the design. It uses a process that fosters the use of sound engineering/scientific principles, risk management, and standards for design work.</a:t>
            </a:r>
            <a:endParaRPr lang="en-US" dirty="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152400"/>
            <a:ext cx="8382000" cy="563563"/>
          </a:xfrm>
        </p:spPr>
        <p:txBody>
          <a:bodyPr/>
          <a:lstStyle/>
          <a:p>
            <a:r>
              <a:rPr lang="en-US" sz="2800" b="1" dirty="0"/>
              <a:t>Work Planning (</a:t>
            </a:r>
            <a:r>
              <a:rPr lang="en-US" sz="2800" b="1" dirty="0" err="1"/>
              <a:t>SBMS</a:t>
            </a:r>
            <a:r>
              <a:rPr lang="en-US" sz="2800" b="1" dirty="0"/>
              <a:t>)</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11</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6" name="Rectangle 5"/>
          <p:cNvSpPr/>
          <p:nvPr/>
        </p:nvSpPr>
        <p:spPr>
          <a:xfrm>
            <a:off x="76200" y="1066800"/>
            <a:ext cx="8991600" cy="954107"/>
          </a:xfrm>
          <a:prstGeom prst="rect">
            <a:avLst/>
          </a:prstGeom>
        </p:spPr>
        <p:txBody>
          <a:bodyPr wrap="square">
            <a:spAutoFit/>
          </a:bodyPr>
          <a:lstStyle/>
          <a:p>
            <a:r>
              <a:rPr lang="en-US" sz="2800" b="1" dirty="0"/>
              <a:t>Subject Area: </a:t>
            </a:r>
            <a:endParaRPr lang="en-US" sz="2800" b="1" dirty="0" smtClean="0"/>
          </a:p>
          <a:p>
            <a:r>
              <a:rPr lang="en-US" sz="2800" b="1" u="sng" dirty="0" smtClean="0"/>
              <a:t>Work </a:t>
            </a:r>
            <a:r>
              <a:rPr lang="en-US" sz="2800" b="1" u="sng" dirty="0"/>
              <a:t>Planning and Control for Experiments and Operations</a:t>
            </a:r>
            <a:endParaRPr lang="en-US" sz="2800" u="sng" dirty="0"/>
          </a:p>
        </p:txBody>
      </p:sp>
      <p:sp>
        <p:nvSpPr>
          <p:cNvPr id="7" name="Rectangle 6"/>
          <p:cNvSpPr/>
          <p:nvPr/>
        </p:nvSpPr>
        <p:spPr>
          <a:xfrm>
            <a:off x="1981200" y="2590800"/>
            <a:ext cx="6781800" cy="3416320"/>
          </a:xfrm>
          <a:prstGeom prst="rect">
            <a:avLst/>
          </a:prstGeom>
        </p:spPr>
        <p:txBody>
          <a:bodyPr wrap="square">
            <a:spAutoFit/>
          </a:bodyPr>
          <a:lstStyle/>
          <a:p>
            <a:r>
              <a:rPr lang="en-US" b="1" dirty="0">
                <a:latin typeface="Arial, Helvetica, sans-serif"/>
              </a:rPr>
              <a:t>Introduction</a:t>
            </a:r>
            <a:r>
              <a:rPr lang="en-US" dirty="0"/>
              <a:t> </a:t>
            </a:r>
            <a:endParaRPr lang="en-US" dirty="0" smtClean="0"/>
          </a:p>
          <a:p>
            <a:endParaRPr lang="en-US" dirty="0"/>
          </a:p>
          <a:p>
            <a:r>
              <a:rPr lang="en-US" dirty="0" smtClean="0"/>
              <a:t>This </a:t>
            </a:r>
            <a:r>
              <a:rPr lang="en-US" dirty="0"/>
              <a:t>subject area uses the Integrated Safety Management core functions and guiding principles to establish a process for ensuring all work, operational and experimental, is properly planned and implemented to prevent accidents, injuries, and regulatory violations. It establishes requirements at Brookhaven National Laboratory (BNL) so that all work is properly managed by using a level of planning and control commensurate to the Environment, Safety, Security, and Health (ESSH) hazards, job complexities, and work coordination needs.</a:t>
            </a:r>
          </a:p>
          <a:p>
            <a:r>
              <a:rPr lang="en-US" dirty="0"/>
              <a:t>Line management is directly responsible for the protection of the public, the workers, and the environment. </a:t>
            </a:r>
            <a:endParaRPr lang="en-US" dirty="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62743" y="152400"/>
            <a:ext cx="8424057" cy="563563"/>
          </a:xfrm>
        </p:spPr>
        <p:txBody>
          <a:bodyPr/>
          <a:lstStyle/>
          <a:p>
            <a:r>
              <a:rPr lang="en-US" sz="2800" b="1" dirty="0"/>
              <a:t>Project Execution Plan</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12</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8" name="Picture 7" descr="Screen Shot 2017-05-14 at 11.30.55 PM.png"/>
          <p:cNvPicPr>
            <a:picLocks noChangeAspect="1"/>
          </p:cNvPicPr>
          <p:nvPr/>
        </p:nvPicPr>
        <p:blipFill rotWithShape="1">
          <a:blip r:embed="rId3">
            <a:extLst>
              <a:ext uri="{28A0092B-C50C-407E-A947-70E740481C1C}">
                <a14:useLocalDpi xmlns:a14="http://schemas.microsoft.com/office/drawing/2010/main" val="0"/>
              </a:ext>
            </a:extLst>
          </a:blip>
          <a:srcRect l="3338" t="6492" r="3450" b="6234"/>
          <a:stretch/>
        </p:blipFill>
        <p:spPr>
          <a:xfrm>
            <a:off x="262743" y="914400"/>
            <a:ext cx="8691081" cy="5229886"/>
          </a:xfrm>
          <a:prstGeom prst="rect">
            <a:avLst/>
          </a:prstGeom>
        </p:spPr>
      </p:pic>
      <p:sp>
        <p:nvSpPr>
          <p:cNvPr id="9" name="TextBox 8"/>
          <p:cNvSpPr txBox="1"/>
          <p:nvPr/>
        </p:nvSpPr>
        <p:spPr>
          <a:xfrm>
            <a:off x="1630386" y="1616121"/>
            <a:ext cx="6705600" cy="2554545"/>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n-US" sz="2000" dirty="0" smtClean="0"/>
              <a:t>Preliminary Key Performance Parameters</a:t>
            </a:r>
          </a:p>
          <a:p>
            <a:pPr marL="342900" indent="-342900">
              <a:buFont typeface="Arial" panose="020B0604020202020204" pitchFamily="34" charset="0"/>
              <a:buChar char="•"/>
            </a:pPr>
            <a:r>
              <a:rPr lang="en-US" sz="2000" dirty="0" smtClean="0"/>
              <a:t>Organization Chart</a:t>
            </a:r>
          </a:p>
          <a:p>
            <a:pPr marL="342900" indent="-342900">
              <a:buFont typeface="Arial" panose="020B0604020202020204" pitchFamily="34" charset="0"/>
              <a:buChar char="•"/>
            </a:pPr>
            <a:r>
              <a:rPr lang="en-US" sz="2000" dirty="0" smtClean="0"/>
              <a:t>Roles and Responsibilities</a:t>
            </a:r>
          </a:p>
          <a:p>
            <a:pPr marL="342900" indent="-342900">
              <a:buFont typeface="Arial" panose="020B0604020202020204" pitchFamily="34" charset="0"/>
              <a:buChar char="•"/>
            </a:pPr>
            <a:r>
              <a:rPr lang="en-US" sz="2000" dirty="0" smtClean="0"/>
              <a:t>Preliminary Schedule</a:t>
            </a:r>
          </a:p>
          <a:p>
            <a:pPr marL="342900" indent="-342900">
              <a:buFont typeface="Arial" panose="020B0604020202020204" pitchFamily="34" charset="0"/>
              <a:buChar char="•"/>
            </a:pPr>
            <a:r>
              <a:rPr lang="en-US" sz="2000" dirty="0" smtClean="0"/>
              <a:t>Preliminary WBS</a:t>
            </a:r>
          </a:p>
          <a:p>
            <a:pPr marL="342900" indent="-342900">
              <a:buFont typeface="Arial" panose="020B0604020202020204" pitchFamily="34" charset="0"/>
              <a:buChar char="•"/>
            </a:pPr>
            <a:r>
              <a:rPr lang="en-US" sz="2000" dirty="0" smtClean="0"/>
              <a:t>Preliminary Cost Baseline and Funding Profile</a:t>
            </a:r>
          </a:p>
          <a:p>
            <a:pPr marL="342900" indent="-342900">
              <a:buFont typeface="Arial" panose="020B0604020202020204" pitchFamily="34" charset="0"/>
              <a:buChar char="•"/>
            </a:pPr>
            <a:r>
              <a:rPr lang="en-US" sz="2000" dirty="0" smtClean="0"/>
              <a:t>Environmental, Safety, and Health</a:t>
            </a:r>
          </a:p>
          <a:p>
            <a:pPr marL="342900" indent="-342900">
              <a:buFont typeface="Arial" panose="020B0604020202020204" pitchFamily="34" charset="0"/>
              <a:buChar char="•"/>
            </a:pPr>
            <a:r>
              <a:rPr lang="en-US" sz="2000" dirty="0" smtClean="0"/>
              <a:t>Project Management Oversight and Controls</a:t>
            </a:r>
          </a:p>
        </p:txBody>
      </p:sp>
    </p:spTree>
    <p:extLst>
      <p:ext uri="{BB962C8B-B14F-4D97-AF65-F5344CB8AC3E}">
        <p14:creationId xmlns:p14="http://schemas.microsoft.com/office/powerpoint/2010/main" val="3806948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152400"/>
            <a:ext cx="8458200" cy="563563"/>
          </a:xfrm>
        </p:spPr>
        <p:txBody>
          <a:bodyPr/>
          <a:lstStyle/>
          <a:p>
            <a:r>
              <a:rPr lang="en-US" sz="2800" b="1" dirty="0"/>
              <a:t>Conceptual Design Report</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13</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469" t="37590" r="36933" b="13292"/>
          <a:stretch/>
        </p:blipFill>
        <p:spPr bwMode="auto">
          <a:xfrm>
            <a:off x="70059" y="866553"/>
            <a:ext cx="2521481" cy="43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911" t="27139" r="27641" b="25498"/>
          <a:stretch/>
        </p:blipFill>
        <p:spPr bwMode="auto">
          <a:xfrm>
            <a:off x="2456965" y="1981200"/>
            <a:ext cx="6618809" cy="4539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a:t>sPHENIX MS Resource Loaded Schedule</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14</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8" t="20381" b="4891"/>
          <a:stretch/>
        </p:blipFill>
        <p:spPr bwMode="auto">
          <a:xfrm>
            <a:off x="76200" y="1143000"/>
            <a:ext cx="8965777"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13160" y="2286000"/>
            <a:ext cx="6729953" cy="2554545"/>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n-US" sz="2000" dirty="0" smtClean="0"/>
              <a:t>1850+ Tasks and Summary Tasks – Built from Bottom – Up</a:t>
            </a:r>
          </a:p>
          <a:p>
            <a:pPr marL="342900" indent="-342900">
              <a:buFont typeface="Arial" panose="020B0604020202020204" pitchFamily="34" charset="0"/>
              <a:buChar char="•"/>
            </a:pPr>
            <a:r>
              <a:rPr lang="en-US" sz="2000" dirty="0" smtClean="0"/>
              <a:t>Fully Developed by L2 Managers and CAMs Integrated by L2 Managers, CAMs and Project Office</a:t>
            </a:r>
          </a:p>
          <a:p>
            <a:pPr marL="342900" indent="-342900">
              <a:buFont typeface="Arial" panose="020B0604020202020204" pitchFamily="34" charset="0"/>
              <a:buChar char="•"/>
            </a:pPr>
            <a:r>
              <a:rPr lang="en-US" sz="2000" dirty="0" smtClean="0"/>
              <a:t>Tentative CD-1/CD-</a:t>
            </a:r>
            <a:r>
              <a:rPr lang="en-US" sz="2000" dirty="0" err="1" smtClean="0"/>
              <a:t>3a</a:t>
            </a:r>
            <a:r>
              <a:rPr lang="en-US" sz="2000" dirty="0" smtClean="0"/>
              <a:t> Authorization – 12/20/2018</a:t>
            </a:r>
          </a:p>
          <a:p>
            <a:pPr marL="342900" indent="-342900">
              <a:buFont typeface="Arial" panose="020B0604020202020204" pitchFamily="34" charset="0"/>
              <a:buChar char="•"/>
            </a:pPr>
            <a:r>
              <a:rPr lang="en-US" sz="2000" dirty="0"/>
              <a:t>Tentative CD-</a:t>
            </a:r>
            <a:r>
              <a:rPr lang="en-US" sz="2000" dirty="0" err="1"/>
              <a:t>3b</a:t>
            </a:r>
            <a:r>
              <a:rPr lang="en-US" sz="2000" dirty="0"/>
              <a:t> </a:t>
            </a:r>
            <a:r>
              <a:rPr lang="en-US" sz="2000" dirty="0" smtClean="0"/>
              <a:t>Authorization – 8/30/2019</a:t>
            </a:r>
          </a:p>
          <a:p>
            <a:pPr marL="342900" indent="-342900">
              <a:buFont typeface="Arial" panose="020B0604020202020204" pitchFamily="34" charset="0"/>
              <a:buChar char="•"/>
            </a:pPr>
            <a:r>
              <a:rPr lang="en-US" sz="2000" dirty="0" smtClean="0"/>
              <a:t>Reconciled BOE to </a:t>
            </a:r>
            <a:r>
              <a:rPr lang="en-US" sz="2000" dirty="0" err="1" smtClean="0"/>
              <a:t>RLS</a:t>
            </a:r>
            <a:r>
              <a:rPr lang="en-US" sz="2000" dirty="0" smtClean="0"/>
              <a:t> Discrepancies – 7/7/2017</a:t>
            </a:r>
            <a:endParaRPr lang="en-US" sz="2000" dirty="0"/>
          </a:p>
          <a:p>
            <a:pPr marL="342900" indent="-342900">
              <a:buFont typeface="Arial" panose="020B0604020202020204" pitchFamily="34" charset="0"/>
              <a:buChar char="•"/>
            </a:pPr>
            <a:r>
              <a:rPr lang="en-US" sz="2000" dirty="0" smtClean="0"/>
              <a:t>Schedule/Total Cost/Fixed Cost/Resources</a:t>
            </a:r>
          </a:p>
          <a:p>
            <a:pPr marL="342900" indent="-342900">
              <a:buFont typeface="Arial" panose="020B0604020202020204" pitchFamily="34" charset="0"/>
              <a:buChar char="•"/>
            </a:pPr>
            <a:r>
              <a:rPr lang="en-US" sz="2000" dirty="0" smtClean="0"/>
              <a:t>Critical Path/Milestones</a:t>
            </a:r>
          </a:p>
        </p:txBody>
      </p:sp>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31186" y="152400"/>
            <a:ext cx="8458200" cy="563563"/>
          </a:xfrm>
        </p:spPr>
        <p:txBody>
          <a:bodyPr/>
          <a:lstStyle/>
          <a:p>
            <a:r>
              <a:rPr lang="en-US" sz="2800" b="1" dirty="0"/>
              <a:t>sPHENIX MS Project Plan</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15</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5"/>
          <p:cNvPicPr>
            <a:picLocks noChangeAspect="1"/>
          </p:cNvPicPr>
          <p:nvPr/>
        </p:nvPicPr>
        <p:blipFill rotWithShape="1">
          <a:blip r:embed="rId3"/>
          <a:srcRect l="1949" t="18313" r="20477" b="61350"/>
          <a:stretch/>
        </p:blipFill>
        <p:spPr bwMode="auto">
          <a:xfrm>
            <a:off x="63945" y="3810000"/>
            <a:ext cx="9058949" cy="17811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604" t="19430" r="-2238" b="46702"/>
          <a:stretch/>
        </p:blipFill>
        <p:spPr bwMode="auto">
          <a:xfrm>
            <a:off x="976292" y="1042768"/>
            <a:ext cx="7234257" cy="2468880"/>
          </a:xfrm>
          <a:prstGeom prst="rect">
            <a:avLst/>
          </a:prstGeom>
          <a:ln>
            <a:noFill/>
          </a:ln>
          <a:extLst>
            <a:ext uri="{53640926-AAD7-44D8-BBD7-CCE9431645EC}">
              <a14:shadowObscured xmlns:a14="http://schemas.microsoft.com/office/drawing/2010/main"/>
            </a:ext>
          </a:extLst>
        </p:spPr>
      </p:pic>
      <p:sp>
        <p:nvSpPr>
          <p:cNvPr id="8" name="Oval 7"/>
          <p:cNvSpPr/>
          <p:nvPr/>
        </p:nvSpPr>
        <p:spPr>
          <a:xfrm>
            <a:off x="309973" y="1667608"/>
            <a:ext cx="6858000" cy="609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8" idx="4"/>
          </p:cNvCxnSpPr>
          <p:nvPr/>
        </p:nvCxnSpPr>
        <p:spPr>
          <a:xfrm flipH="1">
            <a:off x="3505200" y="2277208"/>
            <a:ext cx="233773" cy="16089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38973" y="2277208"/>
            <a:ext cx="1442627" cy="17613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76200"/>
            <a:ext cx="8382000" cy="563563"/>
          </a:xfrm>
        </p:spPr>
        <p:txBody>
          <a:bodyPr/>
          <a:lstStyle/>
          <a:p>
            <a:r>
              <a:rPr lang="en-US" sz="2400" b="1" dirty="0"/>
              <a:t>Critical Path Through </a:t>
            </a:r>
            <a:r>
              <a:rPr lang="en-US" sz="2400" b="1" dirty="0" err="1"/>
              <a:t>EMCal</a:t>
            </a:r>
            <a:r>
              <a:rPr lang="en-US" sz="2400" b="1" dirty="0"/>
              <a:t> Block and Module Production</a:t>
            </a:r>
            <a:endParaRPr lang="en-US" altLang="en-US" sz="24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16</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54" t="9534" r="36441" b="3272"/>
          <a:stretch/>
        </p:blipFill>
        <p:spPr bwMode="auto">
          <a:xfrm>
            <a:off x="152400" y="425632"/>
            <a:ext cx="8839200" cy="614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369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WBS Dictionary</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17</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5" descr="Screen Shot 2017-05-24 at 11.29.49 PM.png"/>
          <p:cNvPicPr>
            <a:picLocks noChangeAspect="1"/>
          </p:cNvPicPr>
          <p:nvPr/>
        </p:nvPicPr>
        <p:blipFill rotWithShape="1">
          <a:blip r:embed="rId3">
            <a:extLst>
              <a:ext uri="{28A0092B-C50C-407E-A947-70E740481C1C}">
                <a14:useLocalDpi xmlns:a14="http://schemas.microsoft.com/office/drawing/2010/main" val="0"/>
              </a:ext>
            </a:extLst>
          </a:blip>
          <a:srcRect b="8975"/>
          <a:stretch/>
        </p:blipFill>
        <p:spPr>
          <a:xfrm>
            <a:off x="2362200" y="914400"/>
            <a:ext cx="5120331" cy="5410200"/>
          </a:xfrm>
          <a:prstGeom prst="rect">
            <a:avLst/>
          </a:prstGeom>
        </p:spPr>
      </p:pic>
      <p:sp>
        <p:nvSpPr>
          <p:cNvPr id="7" name="TextBox 6"/>
          <p:cNvSpPr txBox="1"/>
          <p:nvPr/>
        </p:nvSpPr>
        <p:spPr>
          <a:xfrm>
            <a:off x="381000" y="2467035"/>
            <a:ext cx="1828800" cy="1015663"/>
          </a:xfrm>
          <a:prstGeom prst="rect">
            <a:avLst/>
          </a:prstGeom>
          <a:solidFill>
            <a:schemeClr val="bg2"/>
          </a:solidFill>
        </p:spPr>
        <p:txBody>
          <a:bodyPr wrap="square" rtlCol="0">
            <a:spAutoFit/>
          </a:bodyPr>
          <a:lstStyle/>
          <a:p>
            <a:r>
              <a:rPr lang="en-US" sz="2000" b="1" dirty="0" smtClean="0"/>
              <a:t>Defined  </a:t>
            </a:r>
            <a:r>
              <a:rPr lang="en-US" sz="2000" b="1" dirty="0"/>
              <a:t>to </a:t>
            </a:r>
            <a:endParaRPr lang="en-US" sz="2000" b="1" dirty="0" smtClean="0"/>
          </a:p>
          <a:p>
            <a:r>
              <a:rPr lang="en-US" sz="2000" b="1" dirty="0" smtClean="0"/>
              <a:t>Work </a:t>
            </a:r>
            <a:r>
              <a:rPr lang="en-US" sz="2000" b="1" dirty="0"/>
              <a:t>Package Level</a:t>
            </a:r>
            <a:endParaRPr lang="en-US" sz="2000" dirty="0" smtClean="0"/>
          </a:p>
        </p:txBody>
      </p:sp>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85750" y="152400"/>
            <a:ext cx="8458200" cy="563563"/>
          </a:xfrm>
        </p:spPr>
        <p:txBody>
          <a:bodyPr/>
          <a:lstStyle/>
          <a:p>
            <a:r>
              <a:rPr lang="en-US" sz="2800" b="1" dirty="0" smtClean="0"/>
              <a:t>sPHENIX WBS </a:t>
            </a:r>
            <a:r>
              <a:rPr lang="en-US" sz="2800" b="1" dirty="0"/>
              <a:t>Dictionary – Examples</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18</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6" name="Rectangle 5"/>
          <p:cNvSpPr/>
          <p:nvPr/>
        </p:nvSpPr>
        <p:spPr>
          <a:xfrm>
            <a:off x="186207" y="4267200"/>
            <a:ext cx="8763000" cy="1785104"/>
          </a:xfrm>
          <a:prstGeom prst="rect">
            <a:avLst/>
          </a:prstGeom>
        </p:spPr>
        <p:txBody>
          <a:bodyPr wrap="square">
            <a:spAutoFit/>
          </a:bodyPr>
          <a:lstStyle/>
          <a:p>
            <a:r>
              <a:rPr lang="en-US" sz="2000" dirty="0">
                <a:solidFill>
                  <a:srgbClr val="000000"/>
                </a:solidFill>
                <a:latin typeface="Helvetica" panose="020B0604020202020204" pitchFamily="34" charset="0"/>
              </a:rPr>
              <a:t>1.4</a:t>
            </a:r>
            <a:r>
              <a:rPr lang="en-US" sz="2000" dirty="0"/>
              <a:t> 	</a:t>
            </a:r>
            <a:r>
              <a:rPr lang="en-US" sz="2000" dirty="0" smtClean="0">
                <a:solidFill>
                  <a:srgbClr val="000000"/>
                </a:solidFill>
                <a:latin typeface="Helvetica" panose="020B0604020202020204" pitchFamily="34" charset="0"/>
              </a:rPr>
              <a:t>1.4.2</a:t>
            </a:r>
            <a:r>
              <a:rPr lang="en-US" sz="2000" dirty="0" smtClean="0"/>
              <a:t> 	</a:t>
            </a:r>
            <a:r>
              <a:rPr lang="en-US" sz="2000" dirty="0" smtClean="0">
                <a:solidFill>
                  <a:srgbClr val="000000"/>
                </a:solidFill>
                <a:latin typeface="Helvetica" panose="020B0604020202020204" pitchFamily="34" charset="0"/>
              </a:rPr>
              <a:t>1.4.2.2</a:t>
            </a:r>
            <a:r>
              <a:rPr lang="en-US" sz="2000" dirty="0" smtClean="0"/>
              <a:t> </a:t>
            </a:r>
            <a:r>
              <a:rPr lang="en-US" sz="2000" dirty="0">
                <a:solidFill>
                  <a:srgbClr val="000000"/>
                </a:solidFill>
                <a:latin typeface="Helvetica" panose="020B0604020202020204" pitchFamily="34" charset="0"/>
              </a:rPr>
              <a:t> </a:t>
            </a:r>
            <a:r>
              <a:rPr lang="en-US" sz="2000" dirty="0" smtClean="0"/>
              <a:t>	</a:t>
            </a:r>
            <a:r>
              <a:rPr lang="en-US" sz="2000" b="1" dirty="0" smtClean="0">
                <a:solidFill>
                  <a:srgbClr val="000000"/>
                </a:solidFill>
                <a:latin typeface="Helvetica" panose="020B0604020202020204" pitchFamily="34" charset="0"/>
              </a:rPr>
              <a:t>Outer </a:t>
            </a:r>
            <a:r>
              <a:rPr lang="en-US" sz="2000" b="1" dirty="0">
                <a:solidFill>
                  <a:srgbClr val="000000"/>
                </a:solidFill>
                <a:latin typeface="Helvetica" panose="020B0604020202020204" pitchFamily="34" charset="0"/>
              </a:rPr>
              <a:t>HCAL Sector Mechanical Structure</a:t>
            </a:r>
            <a:r>
              <a:rPr lang="en-US" sz="2000" dirty="0"/>
              <a:t> </a:t>
            </a:r>
            <a:endParaRPr lang="en-US" sz="2000" dirty="0" smtClean="0"/>
          </a:p>
          <a:p>
            <a:endParaRPr lang="en-US" dirty="0" smtClean="0">
              <a:solidFill>
                <a:srgbClr val="000000"/>
              </a:solidFill>
              <a:latin typeface="Helvetica" panose="020B0604020202020204" pitchFamily="34" charset="0"/>
            </a:endParaRPr>
          </a:p>
          <a:p>
            <a:r>
              <a:rPr lang="en-US" u="sng" dirty="0" smtClean="0">
                <a:solidFill>
                  <a:srgbClr val="000000"/>
                </a:solidFill>
              </a:rPr>
              <a:t>TECHNICAL </a:t>
            </a:r>
            <a:r>
              <a:rPr lang="en-US" u="sng" dirty="0">
                <a:solidFill>
                  <a:srgbClr val="000000"/>
                </a:solidFill>
              </a:rPr>
              <a:t>SCOPE</a:t>
            </a:r>
            <a:r>
              <a:rPr lang="en-US" dirty="0">
                <a:solidFill>
                  <a:srgbClr val="000000"/>
                </a:solidFill>
              </a:rPr>
              <a:t>: </a:t>
            </a:r>
            <a:r>
              <a:rPr lang="en-US" i="1" dirty="0">
                <a:solidFill>
                  <a:srgbClr val="000000"/>
                </a:solidFill>
              </a:rPr>
              <a:t>THIS ITEM CONTAINS ALL TASKS WHICH ARE REQUIRED TO IDENTITY COMPONENTS FOR THE OUTER HCAL MECHANICAL STRUCTURE, DESIGN AND CONSTRUCT THE MECHANICAL ELEMENTS  OF THE OUTER HADRONIC CALORIMETER. WORK STATEMENT:  PROVIDE OUTER HADRONIC CALORIMETER MECHANICAL STRUCTURE.</a:t>
            </a:r>
            <a:r>
              <a:rPr lang="en-US" i="1" dirty="0"/>
              <a:t> </a:t>
            </a:r>
          </a:p>
        </p:txBody>
      </p:sp>
      <p:sp>
        <p:nvSpPr>
          <p:cNvPr id="7" name="TextBox 6"/>
          <p:cNvSpPr txBox="1"/>
          <p:nvPr/>
        </p:nvSpPr>
        <p:spPr>
          <a:xfrm>
            <a:off x="186207" y="1201708"/>
            <a:ext cx="5706755" cy="400110"/>
          </a:xfrm>
          <a:prstGeom prst="rect">
            <a:avLst/>
          </a:prstGeom>
          <a:noFill/>
        </p:spPr>
        <p:txBody>
          <a:bodyPr wrap="none" rtlCol="0">
            <a:spAutoFit/>
          </a:bodyPr>
          <a:lstStyle/>
          <a:p>
            <a:r>
              <a:rPr lang="en-US" sz="2000" b="1" dirty="0" smtClean="0"/>
              <a:t>WBS Dictionary to Work Package Level (Deliverable)</a:t>
            </a:r>
            <a:endParaRPr lang="en-US" sz="2000" b="1" dirty="0"/>
          </a:p>
        </p:txBody>
      </p:sp>
      <p:sp>
        <p:nvSpPr>
          <p:cNvPr id="8" name="Rectangle 7"/>
          <p:cNvSpPr/>
          <p:nvPr/>
        </p:nvSpPr>
        <p:spPr>
          <a:xfrm>
            <a:off x="190500" y="1966538"/>
            <a:ext cx="8648700" cy="1785104"/>
          </a:xfrm>
          <a:prstGeom prst="rect">
            <a:avLst/>
          </a:prstGeom>
        </p:spPr>
        <p:txBody>
          <a:bodyPr wrap="square">
            <a:spAutoFit/>
          </a:bodyPr>
          <a:lstStyle/>
          <a:p>
            <a:r>
              <a:rPr lang="en-US" sz="2000" dirty="0">
                <a:solidFill>
                  <a:srgbClr val="000000"/>
                </a:solidFill>
                <a:latin typeface="Helvetica" panose="020B0604020202020204" pitchFamily="34" charset="0"/>
              </a:rPr>
              <a:t>1.2</a:t>
            </a:r>
            <a:r>
              <a:rPr lang="en-US" sz="2000" dirty="0"/>
              <a:t> </a:t>
            </a:r>
            <a:r>
              <a:rPr lang="en-US" sz="2000" dirty="0" smtClean="0"/>
              <a:t>	</a:t>
            </a:r>
            <a:r>
              <a:rPr lang="en-US" sz="2000" dirty="0" smtClean="0">
                <a:solidFill>
                  <a:srgbClr val="000000"/>
                </a:solidFill>
                <a:latin typeface="Helvetica" panose="020B0604020202020204" pitchFamily="34" charset="0"/>
              </a:rPr>
              <a:t>1.2.1</a:t>
            </a:r>
            <a:r>
              <a:rPr lang="en-US" sz="2000" dirty="0" smtClean="0"/>
              <a:t> 	</a:t>
            </a:r>
            <a:r>
              <a:rPr lang="en-US" sz="2000" dirty="0" smtClean="0">
                <a:solidFill>
                  <a:srgbClr val="000000"/>
                </a:solidFill>
                <a:latin typeface="Helvetica" panose="020B0604020202020204" pitchFamily="34" charset="0"/>
              </a:rPr>
              <a:t>1.2.1.1</a:t>
            </a:r>
            <a:r>
              <a:rPr lang="en-US" sz="2000" dirty="0" smtClean="0"/>
              <a:t> </a:t>
            </a:r>
            <a:r>
              <a:rPr lang="en-US" sz="2000" dirty="0">
                <a:solidFill>
                  <a:srgbClr val="000000"/>
                </a:solidFill>
                <a:latin typeface="Helvetica" panose="020B0604020202020204" pitchFamily="34" charset="0"/>
              </a:rPr>
              <a:t> </a:t>
            </a:r>
            <a:r>
              <a:rPr lang="en-US" sz="2000" dirty="0"/>
              <a:t> </a:t>
            </a:r>
            <a:r>
              <a:rPr lang="en-US" sz="2000" b="1" dirty="0">
                <a:solidFill>
                  <a:srgbClr val="000000"/>
                </a:solidFill>
                <a:latin typeface="Helvetica" panose="020B0604020202020204" pitchFamily="34" charset="0"/>
              </a:rPr>
              <a:t>TPC v1 Field Cage Prototype</a:t>
            </a:r>
            <a:r>
              <a:rPr lang="en-US" sz="2000" dirty="0"/>
              <a:t> </a:t>
            </a:r>
            <a:endParaRPr lang="en-US" sz="2000" dirty="0" smtClean="0"/>
          </a:p>
          <a:p>
            <a:endParaRPr lang="en-US" dirty="0">
              <a:solidFill>
                <a:srgbClr val="000000"/>
              </a:solidFill>
              <a:latin typeface="Helvetica" panose="020B0604020202020204" pitchFamily="34" charset="0"/>
            </a:endParaRPr>
          </a:p>
          <a:p>
            <a:r>
              <a:rPr lang="en-US" u="sng" dirty="0" smtClean="0">
                <a:solidFill>
                  <a:srgbClr val="000000"/>
                </a:solidFill>
              </a:rPr>
              <a:t>TECHNICAL </a:t>
            </a:r>
            <a:r>
              <a:rPr lang="en-US" u="sng" dirty="0">
                <a:solidFill>
                  <a:srgbClr val="000000"/>
                </a:solidFill>
              </a:rPr>
              <a:t>SCOPE</a:t>
            </a:r>
            <a:r>
              <a:rPr lang="en-US" dirty="0">
                <a:solidFill>
                  <a:srgbClr val="000000"/>
                </a:solidFill>
              </a:rPr>
              <a:t>: </a:t>
            </a:r>
            <a:r>
              <a:rPr lang="en-US" i="1" dirty="0">
                <a:solidFill>
                  <a:srgbClr val="000000"/>
                </a:solidFill>
              </a:rPr>
              <a:t>THIS ITEM CONTAINS ALL TASKS WHICH ARE REQUIRED TO IDENTITY COMPONENTS FOR THE TPC FIELD CAGE PROTOTYPE VERSION 1, PERFORM R&amp;D, DESIGN AND CONSTRUCT THE ELEMENTS OF THIS PROTOTYPE.WORK STATEMENT:  PROVIDE PROTOTYPE:  FIELD CAGE V1 PROTOTYPE.</a:t>
            </a:r>
            <a:r>
              <a:rPr lang="en-US" i="1" dirty="0"/>
              <a:t> </a:t>
            </a:r>
          </a:p>
        </p:txBody>
      </p:sp>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152400"/>
            <a:ext cx="8382000" cy="563563"/>
          </a:xfrm>
        </p:spPr>
        <p:txBody>
          <a:bodyPr/>
          <a:lstStyle/>
          <a:p>
            <a:r>
              <a:rPr lang="en-US" sz="2800" b="1" dirty="0" smtClean="0"/>
              <a:t>sPHENIX Basis </a:t>
            </a:r>
            <a:r>
              <a:rPr lang="en-US" sz="2800" b="1" dirty="0"/>
              <a:t>of Estimate</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19</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5"/>
          <p:cNvPicPr>
            <a:picLocks noChangeAspect="1"/>
          </p:cNvPicPr>
          <p:nvPr/>
        </p:nvPicPr>
        <p:blipFill rotWithShape="1">
          <a:blip r:embed="rId3"/>
          <a:srcRect l="7227" t="12950" r="21951" b="5893"/>
          <a:stretch/>
        </p:blipFill>
        <p:spPr>
          <a:xfrm>
            <a:off x="152400" y="1228725"/>
            <a:ext cx="8801099" cy="4724400"/>
          </a:xfrm>
          <a:prstGeom prst="rect">
            <a:avLst/>
          </a:prstGeom>
        </p:spPr>
      </p:pic>
      <p:sp>
        <p:nvSpPr>
          <p:cNvPr id="7" name="Oval 6"/>
          <p:cNvSpPr/>
          <p:nvPr/>
        </p:nvSpPr>
        <p:spPr>
          <a:xfrm>
            <a:off x="2819400" y="56007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719146" y="5772150"/>
            <a:ext cx="1634164" cy="47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53310" y="6063734"/>
            <a:ext cx="1470724" cy="369332"/>
          </a:xfrm>
          <a:prstGeom prst="rect">
            <a:avLst/>
          </a:prstGeom>
          <a:noFill/>
        </p:spPr>
        <p:txBody>
          <a:bodyPr wrap="none" rtlCol="0">
            <a:spAutoFit/>
          </a:bodyPr>
          <a:lstStyle/>
          <a:p>
            <a:r>
              <a:rPr lang="en-US" dirty="0" smtClean="0"/>
              <a:t>See next slide</a:t>
            </a:r>
            <a:endParaRPr lang="en-US" dirty="0"/>
          </a:p>
        </p:txBody>
      </p:sp>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304800" y="630"/>
            <a:ext cx="8382000" cy="762000"/>
          </a:xfrm>
        </p:spPr>
        <p:txBody>
          <a:bodyPr/>
          <a:lstStyle/>
          <a:p>
            <a:pPr eaLnBrk="1" hangingPunct="1">
              <a:defRPr/>
            </a:pPr>
            <a:r>
              <a:rPr lang="en-US" altLang="en-US" sz="2800" b="1" dirty="0"/>
              <a:t>CD-1 Documentation Status</a:t>
            </a:r>
            <a:endParaRPr lang="en-US" sz="2800" b="1" dirty="0">
              <a:solidFill>
                <a:srgbClr val="000000"/>
              </a:solidFill>
              <a:latin typeface="+mn-lt"/>
              <a:ea typeface="MS PGothic"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sp>
        <p:nvSpPr>
          <p:cNvPr id="9" name="Subtitle 3"/>
          <p:cNvSpPr txBox="1">
            <a:spLocks/>
          </p:cNvSpPr>
          <p:nvPr/>
        </p:nvSpPr>
        <p:spPr bwMode="auto">
          <a:xfrm>
            <a:off x="1295400" y="19050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4000" dirty="0" smtClean="0"/>
              <a:t>James Mills</a:t>
            </a:r>
          </a:p>
          <a:p>
            <a:pPr marL="0" indent="0" algn="ctr">
              <a:buNone/>
            </a:pPr>
            <a:r>
              <a:rPr lang="en-US" altLang="en-US" sz="4000" dirty="0" smtClean="0"/>
              <a:t>Brookhaven National Laboratory</a:t>
            </a:r>
          </a:p>
          <a:p>
            <a:pPr marL="0" indent="0" algn="ctr">
              <a:buNone/>
            </a:pPr>
            <a:endParaRPr lang="en-US" altLang="en-US" sz="4000" dirty="0">
              <a:solidFill>
                <a:srgbClr val="0099FF"/>
              </a:solidFill>
            </a:endParaRPr>
          </a:p>
          <a:p>
            <a:pPr marL="0" indent="0" algn="ctr">
              <a:buNone/>
            </a:pPr>
            <a:r>
              <a:rPr lang="en-US" altLang="en-US" sz="1600" dirty="0" err="1" smtClean="0">
                <a:solidFill>
                  <a:srgbClr val="0099FF"/>
                </a:solidFill>
                <a:hlinkClick r:id="rId3"/>
              </a:rPr>
              <a:t>mills@bnl.gov</a:t>
            </a:r>
            <a:endParaRPr lang="en-US" altLang="en-US" sz="1600" dirty="0" smtClean="0">
              <a:solidFill>
                <a:srgbClr val="0099FF"/>
              </a:solidFill>
            </a:endParaRPr>
          </a:p>
          <a:p>
            <a:pPr marL="0" indent="0" algn="ctr">
              <a:buNone/>
            </a:pPr>
            <a:r>
              <a:rPr lang="en-US" altLang="en-US" sz="1600" dirty="0" smtClean="0"/>
              <a:t>631-344-4908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a:t>
            </a:r>
            <a:r>
              <a:rPr lang="en-US" sz="2800" b="1" dirty="0"/>
              <a:t>Basis of Estimate</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20</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5"/>
          <p:cNvPicPr>
            <a:picLocks noChangeAspect="1"/>
          </p:cNvPicPr>
          <p:nvPr/>
        </p:nvPicPr>
        <p:blipFill rotWithShape="1">
          <a:blip r:embed="rId3"/>
          <a:srcRect l="5833" t="16222" r="23082" b="5763"/>
          <a:stretch/>
        </p:blipFill>
        <p:spPr>
          <a:xfrm>
            <a:off x="76200" y="914400"/>
            <a:ext cx="8991600" cy="5550877"/>
          </a:xfrm>
          <a:prstGeom prst="rect">
            <a:avLst/>
          </a:prstGeom>
        </p:spPr>
      </p:pic>
      <p:sp>
        <p:nvSpPr>
          <p:cNvPr id="7" name="Oval 6"/>
          <p:cNvSpPr/>
          <p:nvPr/>
        </p:nvSpPr>
        <p:spPr>
          <a:xfrm>
            <a:off x="2895600" y="6052039"/>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BOE Contingency </a:t>
            </a:r>
            <a:r>
              <a:rPr lang="en-US" sz="2800" b="1" dirty="0"/>
              <a:t>Guidelines</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21</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graphicFrame>
        <p:nvGraphicFramePr>
          <p:cNvPr id="6" name="Table"/>
          <p:cNvGraphicFramePr>
            <a:graphicFrameLocks noChangeAspect="1"/>
          </p:cNvGraphicFramePr>
          <p:nvPr>
            <p:extLst>
              <p:ext uri="{D42A27DB-BD31-4B8C-83A1-F6EECF244321}">
                <p14:modId xmlns:p14="http://schemas.microsoft.com/office/powerpoint/2010/main" val="3246882059"/>
              </p:ext>
            </p:extLst>
          </p:nvPr>
        </p:nvGraphicFramePr>
        <p:xfrm>
          <a:off x="152400" y="1295400"/>
          <a:ext cx="8686800" cy="5246473"/>
        </p:xfrm>
        <a:graphic>
          <a:graphicData uri="http://schemas.openxmlformats.org/drawingml/2006/table">
            <a:tbl>
              <a:tblPr firstRow="1"/>
              <a:tblGrid>
                <a:gridCol w="758729">
                  <a:extLst>
                    <a:ext uri="{9D8B030D-6E8A-4147-A177-3AD203B41FA5}">
                      <a16:colId xmlns:a16="http://schemas.microsoft.com/office/drawing/2014/main" xmlns="" val="20000"/>
                    </a:ext>
                  </a:extLst>
                </a:gridCol>
                <a:gridCol w="1660649">
                  <a:extLst>
                    <a:ext uri="{9D8B030D-6E8A-4147-A177-3AD203B41FA5}">
                      <a16:colId xmlns:a16="http://schemas.microsoft.com/office/drawing/2014/main" xmlns="" val="20001"/>
                    </a:ext>
                  </a:extLst>
                </a:gridCol>
                <a:gridCol w="1473235">
                  <a:extLst>
                    <a:ext uri="{9D8B030D-6E8A-4147-A177-3AD203B41FA5}">
                      <a16:colId xmlns:a16="http://schemas.microsoft.com/office/drawing/2014/main" xmlns="" val="20002"/>
                    </a:ext>
                  </a:extLst>
                </a:gridCol>
                <a:gridCol w="4794187">
                  <a:extLst>
                    <a:ext uri="{9D8B030D-6E8A-4147-A177-3AD203B41FA5}">
                      <a16:colId xmlns:a16="http://schemas.microsoft.com/office/drawing/2014/main" xmlns="" val="20003"/>
                    </a:ext>
                  </a:extLst>
                </a:gridCol>
              </a:tblGrid>
              <a:tr h="289229">
                <a:tc>
                  <a:txBody>
                    <a:bodyPr/>
                    <a:lstStyle/>
                    <a:p>
                      <a:pPr defTabSz="650240">
                        <a:defRPr sz="1400">
                          <a:solidFill>
                            <a:srgbClr val="000000"/>
                          </a:solidFill>
                          <a:sym typeface="Helvetica"/>
                        </a:defRPr>
                      </a:pPr>
                      <a:endParaRPr sz="1000" dirty="0"/>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Type of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Contingency %</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dirty="0">
                          <a:sym typeface="Helvetica"/>
                        </a:rPr>
                        <a:t>Description</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0"/>
                  </a:ext>
                </a:extLst>
              </a:tr>
              <a:tr h="274880">
                <a:tc>
                  <a:txBody>
                    <a:bodyPr/>
                    <a:lstStyle/>
                    <a:p>
                      <a:pPr algn="l" defTabSz="650240"/>
                      <a:r>
                        <a:rPr sz="1000" dirty="0" err="1">
                          <a:latin typeface="Lucida Grande"/>
                          <a:ea typeface="Lucida Grande"/>
                          <a:cs typeface="Lucida Grande"/>
                          <a:sym typeface="Lucida Grande"/>
                        </a:rPr>
                        <a:t>L1</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Actual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Actual costs incurred on activities completed to date.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1"/>
                  </a:ext>
                </a:extLst>
              </a:tr>
              <a:tr h="574749">
                <a:tc>
                  <a:txBody>
                    <a:bodyPr/>
                    <a:lstStyle/>
                    <a:p>
                      <a:pPr algn="l" defTabSz="650240"/>
                      <a:r>
                        <a:rPr sz="1000" dirty="0" err="1">
                          <a:latin typeface="Lucida Grande"/>
                          <a:ea typeface="Lucida Grande"/>
                          <a:cs typeface="Lucida Grande"/>
                          <a:sym typeface="Lucida Grande"/>
                        </a:rPr>
                        <a:t>L2</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Level of Effort Tasks</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0%-20%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Support type activities that must be done to support other work activities or the entire project effort, where estimated effort is based on the duration of the activities it is supporting.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2"/>
                  </a:ext>
                </a:extLst>
              </a:tr>
              <a:tr h="729548">
                <a:tc>
                  <a:txBody>
                    <a:bodyPr/>
                    <a:lstStyle/>
                    <a:p>
                      <a:pPr algn="l" defTabSz="650240"/>
                      <a:r>
                        <a:rPr sz="1000">
                          <a:latin typeface="Lucida Grande"/>
                          <a:ea typeface="Lucida Grande"/>
                          <a:cs typeface="Lucida Grande"/>
                          <a:sym typeface="Lucida Grande"/>
                        </a:rPr>
                        <a:t>L3</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Advanced</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10%-25%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Based on experience with documented identical or nearly identical work. Development of activities, resource requirements, and schedule constraints are highly mature. Technical requirements are very straightforward to achieve.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3"/>
                  </a:ext>
                </a:extLst>
              </a:tr>
              <a:tr h="729548">
                <a:tc>
                  <a:txBody>
                    <a:bodyPr/>
                    <a:lstStyle/>
                    <a:p>
                      <a:pPr algn="l" defTabSz="650240"/>
                      <a:r>
                        <a:rPr sz="1000">
                          <a:latin typeface="Lucida Grande"/>
                          <a:ea typeface="Lucida Grande"/>
                          <a:cs typeface="Lucida Grande"/>
                          <a:sym typeface="Lucida Grande"/>
                        </a:rPr>
                        <a:t>L4</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Preliminary</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25%-40%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direct experience with similar work. Development of activities, resource requirements, and schedule constraints are defined as preliminary (beyond conceptual) design level. Technical requirements are achievable and with some precedent.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4"/>
                  </a:ext>
                </a:extLst>
              </a:tr>
              <a:tr h="729548">
                <a:tc>
                  <a:txBody>
                    <a:bodyPr/>
                    <a:lstStyle/>
                    <a:p>
                      <a:pPr algn="l" defTabSz="650240"/>
                      <a:r>
                        <a:rPr sz="1000">
                          <a:latin typeface="Lucida Grande"/>
                          <a:ea typeface="Lucida Grande"/>
                          <a:cs typeface="Lucida Grande"/>
                          <a:sym typeface="Lucida Grande"/>
                        </a:rPr>
                        <a:t>L5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Conceptual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40%-60%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expert judgment using some experience as a reference. Development of activities, resource requirements, and schedule constraints are defined at a conceptual level. Technical requirements are moderately challenging.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5"/>
                  </a:ext>
                </a:extLst>
              </a:tr>
              <a:tr h="729548">
                <a:tc>
                  <a:txBody>
                    <a:bodyPr/>
                    <a:lstStyle/>
                    <a:p>
                      <a:pPr algn="l" defTabSz="650240"/>
                      <a:r>
                        <a:rPr sz="1000">
                          <a:latin typeface="Lucida Grande"/>
                          <a:ea typeface="Lucida Grande"/>
                          <a:cs typeface="Lucida Grande"/>
                          <a:sym typeface="Lucida Grande"/>
                        </a:rPr>
                        <a:t>L6</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Pre-conceptual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60%-80%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expert judgment without similar  experience. Development of activities, resource requirements, and schedule constraints are defined at a pre-conceptual level. Technical requirements are moderately challenging.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6"/>
                  </a:ext>
                </a:extLst>
              </a:tr>
              <a:tr h="574749">
                <a:tc>
                  <a:txBody>
                    <a:bodyPr/>
                    <a:lstStyle/>
                    <a:p>
                      <a:pPr algn="l" defTabSz="650240"/>
                      <a:r>
                        <a:rPr sz="1000">
                          <a:latin typeface="Lucida Grande"/>
                          <a:ea typeface="Lucida Grande"/>
                          <a:cs typeface="Lucida Grande"/>
                          <a:sym typeface="Lucida Grande"/>
                        </a:rPr>
                        <a:t>L7</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Rough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80%-100%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expert judgment without similar  experience. Development of activities, resource requirements, and schedule constraints is largely incomplete. Technical requirements are challenging.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7"/>
                  </a:ext>
                </a:extLst>
              </a:tr>
              <a:tr h="574749">
                <a:tc>
                  <a:txBody>
                    <a:bodyPr/>
                    <a:lstStyle/>
                    <a:p>
                      <a:pPr algn="l" defTabSz="650240"/>
                      <a:r>
                        <a:rPr sz="1000">
                          <a:latin typeface="Lucida Grande"/>
                          <a:ea typeface="Lucida Grande"/>
                          <a:cs typeface="Lucida Grande"/>
                          <a:sym typeface="Lucida Grande"/>
                        </a:rPr>
                        <a:t>L8</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Beyond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&gt; 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No experience available for reference. Activities, resource requirements, and schedule constraints are completely undeveloped. Technical requirements are beyond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685800" y="914400"/>
            <a:ext cx="7696200" cy="338554"/>
          </a:xfrm>
          <a:prstGeom prst="rect">
            <a:avLst/>
          </a:prstGeom>
          <a:solidFill>
            <a:schemeClr val="bg2"/>
          </a:solidFill>
        </p:spPr>
        <p:txBody>
          <a:bodyPr wrap="square" rtlCol="0">
            <a:spAutoFit/>
          </a:bodyPr>
          <a:lstStyle/>
          <a:p>
            <a:r>
              <a:rPr lang="en-US" sz="1600" u="sng" dirty="0" smtClean="0"/>
              <a:t>Labor Bottom-Up Contingency</a:t>
            </a:r>
            <a:r>
              <a:rPr lang="en-US" sz="1600" dirty="0" smtClean="0"/>
              <a:t>  - Uniformly Graded Approach to Risk Across All Subsystems</a:t>
            </a:r>
          </a:p>
        </p:txBody>
      </p:sp>
    </p:spTree>
    <p:extLst>
      <p:ext uri="{BB962C8B-B14F-4D97-AF65-F5344CB8AC3E}">
        <p14:creationId xmlns:p14="http://schemas.microsoft.com/office/powerpoint/2010/main" val="16510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a:t>sPHENIX BOE </a:t>
            </a:r>
            <a:r>
              <a:rPr lang="en-US" sz="2800" b="1" dirty="0" smtClean="0"/>
              <a:t>Contingency </a:t>
            </a:r>
            <a:r>
              <a:rPr lang="en-US" sz="2800" b="1" dirty="0"/>
              <a:t>Guidelines</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22</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graphicFrame>
        <p:nvGraphicFramePr>
          <p:cNvPr id="6" name="Table"/>
          <p:cNvGraphicFramePr>
            <a:graphicFrameLocks noChangeAspect="1"/>
          </p:cNvGraphicFramePr>
          <p:nvPr>
            <p:extLst>
              <p:ext uri="{D42A27DB-BD31-4B8C-83A1-F6EECF244321}">
                <p14:modId xmlns:p14="http://schemas.microsoft.com/office/powerpoint/2010/main" val="2000295947"/>
              </p:ext>
            </p:extLst>
          </p:nvPr>
        </p:nvGraphicFramePr>
        <p:xfrm>
          <a:off x="38100" y="1676400"/>
          <a:ext cx="8991600" cy="4743345"/>
        </p:xfrm>
        <a:graphic>
          <a:graphicData uri="http://schemas.openxmlformats.org/drawingml/2006/table">
            <a:tbl>
              <a:tblPr firstRow="1"/>
              <a:tblGrid>
                <a:gridCol w="850732">
                  <a:extLst>
                    <a:ext uri="{9D8B030D-6E8A-4147-A177-3AD203B41FA5}">
                      <a16:colId xmlns:a16="http://schemas.microsoft.com/office/drawing/2014/main" xmlns="" val="20000"/>
                    </a:ext>
                  </a:extLst>
                </a:gridCol>
                <a:gridCol w="1707223">
                  <a:extLst>
                    <a:ext uri="{9D8B030D-6E8A-4147-A177-3AD203B41FA5}">
                      <a16:colId xmlns:a16="http://schemas.microsoft.com/office/drawing/2014/main" xmlns="" val="20001"/>
                    </a:ext>
                  </a:extLst>
                </a:gridCol>
                <a:gridCol w="1605986">
                  <a:extLst>
                    <a:ext uri="{9D8B030D-6E8A-4147-A177-3AD203B41FA5}">
                      <a16:colId xmlns:a16="http://schemas.microsoft.com/office/drawing/2014/main" xmlns="" val="20002"/>
                    </a:ext>
                  </a:extLst>
                </a:gridCol>
                <a:gridCol w="4827659">
                  <a:extLst>
                    <a:ext uri="{9D8B030D-6E8A-4147-A177-3AD203B41FA5}">
                      <a16:colId xmlns:a16="http://schemas.microsoft.com/office/drawing/2014/main" xmlns="" val="20003"/>
                    </a:ext>
                  </a:extLst>
                </a:gridCol>
              </a:tblGrid>
              <a:tr h="279887">
                <a:tc>
                  <a:txBody>
                    <a:bodyPr/>
                    <a:lstStyle/>
                    <a:p>
                      <a:pPr defTabSz="650240">
                        <a:defRPr b="0">
                          <a:solidFill>
                            <a:srgbClr val="000000"/>
                          </a:solidFill>
                        </a:defRPr>
                      </a:pPr>
                      <a:r>
                        <a:rPr sz="1000" b="1" dirty="0">
                          <a:sym typeface="Helvetica"/>
                        </a:rPr>
                        <a:t>Code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Type of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Contingency %</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Description</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0"/>
                  </a:ext>
                </a:extLst>
              </a:tr>
              <a:tr h="369451">
                <a:tc>
                  <a:txBody>
                    <a:bodyPr/>
                    <a:lstStyle/>
                    <a:p>
                      <a:pPr algn="l" defTabSz="650240"/>
                      <a:r>
                        <a:rPr sz="1000" dirty="0" err="1">
                          <a:latin typeface="Lucida Grande"/>
                          <a:ea typeface="Lucida Grande"/>
                          <a:cs typeface="Lucida Grande"/>
                          <a:sym typeface="Lucida Grande"/>
                        </a:rPr>
                        <a:t>M1</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Existing Purchase order</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Items have been completed or obligated. (Note: Contact Change Orders are considered a Risk and should not be included )</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1"/>
                  </a:ext>
                </a:extLst>
              </a:tr>
              <a:tr h="369451">
                <a:tc>
                  <a:txBody>
                    <a:bodyPr/>
                    <a:lstStyle/>
                    <a:p>
                      <a:pPr algn="l" defTabSz="650240"/>
                      <a:r>
                        <a:rPr sz="1000">
                          <a:latin typeface="Lucida Grande"/>
                          <a:ea typeface="Lucida Grande"/>
                          <a:cs typeface="Lucida Grande"/>
                          <a:sym typeface="Lucida Grande"/>
                        </a:rPr>
                        <a:t>M2</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Procurement for </a:t>
                      </a:r>
                      <a:r>
                        <a:rPr sz="1000" dirty="0" err="1">
                          <a:latin typeface="Lucida Grande"/>
                          <a:ea typeface="Lucida Grande"/>
                          <a:cs typeface="Lucida Grande"/>
                          <a:sym typeface="Lucida Grande"/>
                        </a:rPr>
                        <a:t>LOE</a:t>
                      </a:r>
                      <a:r>
                        <a:rPr sz="1000" dirty="0">
                          <a:latin typeface="Lucida Grande"/>
                          <a:ea typeface="Lucida Grande"/>
                          <a:cs typeface="Lucida Grande"/>
                          <a:sym typeface="Lucida Grande"/>
                        </a:rPr>
                        <a:t>/Oversight 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0%-20%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M&amp;S items such as travel, software purchases and upgrades, computers, etc. estimated to support LOE efforts and other work activities.</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2"/>
                  </a:ext>
                </a:extLst>
              </a:tr>
              <a:tr h="492602">
                <a:tc>
                  <a:txBody>
                    <a:bodyPr/>
                    <a:lstStyle/>
                    <a:p>
                      <a:pPr algn="l" defTabSz="650240"/>
                      <a:r>
                        <a:rPr sz="1000">
                          <a:latin typeface="Lucida Grande"/>
                          <a:ea typeface="Lucida Grande"/>
                          <a:cs typeface="Lucida Grande"/>
                          <a:sym typeface="Lucida Grande"/>
                        </a:rPr>
                        <a:t>M3</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Advanced</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10%-25%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for which there is a catalog price or recent vendor quote based on a completed or nearly completed design or an existing design with little or no modifications and for which the costs are documented.</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3"/>
                  </a:ext>
                </a:extLst>
              </a:tr>
              <a:tr h="738903">
                <a:tc>
                  <a:txBody>
                    <a:bodyPr/>
                    <a:lstStyle/>
                    <a:p>
                      <a:pPr algn="l" defTabSz="650240"/>
                      <a:r>
                        <a:rPr sz="1000" dirty="0" err="1">
                          <a:latin typeface="Lucida Grande"/>
                          <a:ea typeface="Lucida Grande"/>
                          <a:cs typeface="Lucida Grande"/>
                          <a:sym typeface="Lucida Grande"/>
                        </a:rPr>
                        <a:t>M4</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Preliminary</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25%-40%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can be readily estimated from a reasonably detailed but not completed design; items adapted from existing designs but with moderate modifications, which have documented costs from past projects. A recent vendor survey (e.g., budgetary quote, vendor </a:t>
                      </a:r>
                      <a:r>
                        <a:rPr sz="1000" dirty="0" err="1">
                          <a:latin typeface="Lucida Grande"/>
                          <a:ea typeface="Lucida Grande"/>
                          <a:cs typeface="Lucida Grande"/>
                          <a:sym typeface="Lucida Grande"/>
                        </a:rPr>
                        <a:t>RFI</a:t>
                      </a:r>
                      <a:r>
                        <a:rPr sz="1000" dirty="0">
                          <a:latin typeface="Lucida Grande"/>
                          <a:ea typeface="Lucida Grande"/>
                          <a:cs typeface="Lucida Grande"/>
                          <a:sym typeface="Lucida Grande"/>
                        </a:rPr>
                        <a:t> response) based on a preliminary design belongs here.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4"/>
                  </a:ext>
                </a:extLst>
              </a:tr>
              <a:tr h="492602">
                <a:tc>
                  <a:txBody>
                    <a:bodyPr/>
                    <a:lstStyle/>
                    <a:p>
                      <a:pPr algn="l" defTabSz="650240"/>
                      <a:r>
                        <a:rPr sz="1000">
                          <a:latin typeface="Lucida Grande"/>
                          <a:ea typeface="Lucida Grande"/>
                          <a:cs typeface="Lucida Grande"/>
                          <a:sym typeface="Lucida Grande"/>
                        </a:rPr>
                        <a:t>M5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Conceptual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40%-60%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with a documented conceptual level of design; items adapted from existing designs but with extensive modifications, which have documented costs from past projects.</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5"/>
                  </a:ext>
                </a:extLst>
              </a:tr>
              <a:tr h="615753">
                <a:tc>
                  <a:txBody>
                    <a:bodyPr/>
                    <a:lstStyle/>
                    <a:p>
                      <a:pPr algn="l" defTabSz="650240"/>
                      <a:r>
                        <a:rPr sz="1000">
                          <a:latin typeface="Lucida Grande"/>
                          <a:ea typeface="Lucida Grande"/>
                          <a:cs typeface="Lucida Grande"/>
                          <a:sym typeface="Lucida Grande"/>
                        </a:rPr>
                        <a:t>M6</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Pre-conceptual - Common 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60%-80%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do not have a documented conceptual design, but do have documented costs from past projects. Use of this estimate type indicates little confidence in the estimate. Its use should be minimized when completing the final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6"/>
                  </a:ext>
                </a:extLst>
              </a:tr>
              <a:tr h="492602">
                <a:tc>
                  <a:txBody>
                    <a:bodyPr/>
                    <a:lstStyle/>
                    <a:p>
                      <a:pPr algn="l" defTabSz="650240"/>
                      <a:r>
                        <a:rPr sz="1000">
                          <a:latin typeface="Lucida Grande"/>
                          <a:ea typeface="Lucida Grande"/>
                          <a:cs typeface="Lucida Grande"/>
                          <a:sym typeface="Lucida Grande"/>
                        </a:rPr>
                        <a:t>M7</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Pre-conceptual - Uncommon 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80%-100%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do not have a documented conceptual design, and have no documented costs from past projects. Its use should be minimized when completing the final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7"/>
                  </a:ext>
                </a:extLst>
              </a:tr>
              <a:tr h="492602">
                <a:tc>
                  <a:txBody>
                    <a:bodyPr/>
                    <a:lstStyle/>
                    <a:p>
                      <a:pPr algn="l" defTabSz="650240"/>
                      <a:r>
                        <a:rPr sz="1000" dirty="0" err="1">
                          <a:latin typeface="Lucida Grande"/>
                          <a:ea typeface="Lucida Grande"/>
                          <a:cs typeface="Lucida Grande"/>
                          <a:sym typeface="Lucida Grande"/>
                        </a:rPr>
                        <a:t>M8</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Beyond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&gt; 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do not have a documented conceptual design, and have no documented costs from past projects. Technical requirements are beyond the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2143676" y="990600"/>
            <a:ext cx="4953000" cy="584775"/>
          </a:xfrm>
          <a:prstGeom prst="rect">
            <a:avLst/>
          </a:prstGeom>
          <a:solidFill>
            <a:schemeClr val="bg2"/>
          </a:solidFill>
        </p:spPr>
        <p:txBody>
          <a:bodyPr wrap="square" rtlCol="0">
            <a:spAutoFit/>
          </a:bodyPr>
          <a:lstStyle/>
          <a:p>
            <a:pPr algn="ctr"/>
            <a:r>
              <a:rPr lang="en-US" sz="1600" u="sng" dirty="0" smtClean="0"/>
              <a:t>Materials Bottom-Up Contingency </a:t>
            </a:r>
          </a:p>
          <a:p>
            <a:pPr algn="ctr"/>
            <a:r>
              <a:rPr lang="en-US" sz="1600" dirty="0" smtClean="0"/>
              <a:t>Uniformly Graded Approach to Risk Across All Subsystems</a:t>
            </a:r>
          </a:p>
        </p:txBody>
      </p:sp>
    </p:spTree>
    <p:extLst>
      <p:ext uri="{BB962C8B-B14F-4D97-AF65-F5344CB8AC3E}">
        <p14:creationId xmlns:p14="http://schemas.microsoft.com/office/powerpoint/2010/main" val="4262095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Risk </a:t>
            </a:r>
            <a:r>
              <a:rPr lang="en-US" sz="2800" b="1" dirty="0"/>
              <a:t>Registry</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23</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4452383"/>
              </p:ext>
            </p:extLst>
          </p:nvPr>
        </p:nvGraphicFramePr>
        <p:xfrm>
          <a:off x="152400" y="838200"/>
          <a:ext cx="8839199" cy="5736400"/>
        </p:xfrm>
        <a:graphic>
          <a:graphicData uri="http://schemas.openxmlformats.org/drawingml/2006/table">
            <a:tbl>
              <a:tblPr/>
              <a:tblGrid>
                <a:gridCol w="611819">
                  <a:extLst>
                    <a:ext uri="{9D8B030D-6E8A-4147-A177-3AD203B41FA5}">
                      <a16:colId xmlns:a16="http://schemas.microsoft.com/office/drawing/2014/main" xmlns="" val="20000"/>
                    </a:ext>
                  </a:extLst>
                </a:gridCol>
                <a:gridCol w="869428">
                  <a:extLst>
                    <a:ext uri="{9D8B030D-6E8A-4147-A177-3AD203B41FA5}">
                      <a16:colId xmlns:a16="http://schemas.microsoft.com/office/drawing/2014/main" xmlns="" val="20001"/>
                    </a:ext>
                  </a:extLst>
                </a:gridCol>
                <a:gridCol w="1056599">
                  <a:extLst>
                    <a:ext uri="{9D8B030D-6E8A-4147-A177-3AD203B41FA5}">
                      <a16:colId xmlns:a16="http://schemas.microsoft.com/office/drawing/2014/main" xmlns="" val="20002"/>
                    </a:ext>
                  </a:extLst>
                </a:gridCol>
                <a:gridCol w="1080750">
                  <a:extLst>
                    <a:ext uri="{9D8B030D-6E8A-4147-A177-3AD203B41FA5}">
                      <a16:colId xmlns:a16="http://schemas.microsoft.com/office/drawing/2014/main" xmlns="" val="20003"/>
                    </a:ext>
                  </a:extLst>
                </a:gridCol>
                <a:gridCol w="1298105">
                  <a:extLst>
                    <a:ext uri="{9D8B030D-6E8A-4147-A177-3AD203B41FA5}">
                      <a16:colId xmlns:a16="http://schemas.microsoft.com/office/drawing/2014/main" xmlns="" val="20004"/>
                    </a:ext>
                  </a:extLst>
                </a:gridCol>
                <a:gridCol w="501128">
                  <a:extLst>
                    <a:ext uri="{9D8B030D-6E8A-4147-A177-3AD203B41FA5}">
                      <a16:colId xmlns:a16="http://schemas.microsoft.com/office/drawing/2014/main" xmlns="" val="20005"/>
                    </a:ext>
                  </a:extLst>
                </a:gridCol>
                <a:gridCol w="523268">
                  <a:extLst>
                    <a:ext uri="{9D8B030D-6E8A-4147-A177-3AD203B41FA5}">
                      <a16:colId xmlns:a16="http://schemas.microsoft.com/office/drawing/2014/main" xmlns="" val="20006"/>
                    </a:ext>
                  </a:extLst>
                </a:gridCol>
                <a:gridCol w="611819">
                  <a:extLst>
                    <a:ext uri="{9D8B030D-6E8A-4147-A177-3AD203B41FA5}">
                      <a16:colId xmlns:a16="http://schemas.microsoft.com/office/drawing/2014/main" xmlns="" val="20007"/>
                    </a:ext>
                  </a:extLst>
                </a:gridCol>
                <a:gridCol w="515215">
                  <a:extLst>
                    <a:ext uri="{9D8B030D-6E8A-4147-A177-3AD203B41FA5}">
                      <a16:colId xmlns:a16="http://schemas.microsoft.com/office/drawing/2014/main" xmlns="" val="20008"/>
                    </a:ext>
                  </a:extLst>
                </a:gridCol>
                <a:gridCol w="1771068">
                  <a:extLst>
                    <a:ext uri="{9D8B030D-6E8A-4147-A177-3AD203B41FA5}">
                      <a16:colId xmlns:a16="http://schemas.microsoft.com/office/drawing/2014/main" xmlns="" val="20009"/>
                    </a:ext>
                  </a:extLst>
                </a:gridCol>
              </a:tblGrid>
              <a:tr h="61098">
                <a:tc>
                  <a:txBody>
                    <a:bodyPr/>
                    <a:lstStyle/>
                    <a:p>
                      <a:pPr algn="ctr" fontAlgn="ctr"/>
                      <a:r>
                        <a:rPr lang="en-US" sz="400" b="0" i="0" u="none" strike="noStrike" dirty="0">
                          <a:solidFill>
                            <a:srgbClr val="000000"/>
                          </a:solidFill>
                          <a:effectLst/>
                          <a:latin typeface="Helv"/>
                        </a:rPr>
                        <a:t> </a:t>
                      </a:r>
                    </a:p>
                  </a:txBody>
                  <a:tcPr marL="1271" marR="1271" marT="1271" marB="0" anchor="ctr">
                    <a:lnL w="6350" cap="flat" cmpd="sng" algn="ctr">
                      <a:solidFill>
                        <a:srgbClr val="AAAAA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en-US" sz="400" b="1" i="0" u="none" strike="noStrike" dirty="0">
                          <a:solidFill>
                            <a:srgbClr val="000000"/>
                          </a:solidFill>
                          <a:effectLst/>
                          <a:latin typeface="Calibri"/>
                        </a:rPr>
                        <a:t>sPHENIX Risk Registry</a:t>
                      </a:r>
                    </a:p>
                  </a:txBody>
                  <a:tcPr marL="1271" marR="1271" marT="1271" marB="0" anchor="ctr">
                    <a:lnL w="6350" cap="flat" cmpd="sng" algn="ctr">
                      <a:solidFill>
                        <a:srgbClr val="000000"/>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098">
                <a:tc>
                  <a:txBody>
                    <a:bodyPr/>
                    <a:lstStyle/>
                    <a:p>
                      <a:pPr algn="l" fontAlgn="t"/>
                      <a:r>
                        <a:rPr lang="en-US" sz="400" b="1" i="0" u="none" strike="noStrike">
                          <a:solidFill>
                            <a:srgbClr val="000000"/>
                          </a:solidFill>
                          <a:effectLst/>
                          <a:latin typeface="Calibri"/>
                        </a:rPr>
                        <a:t>Owner</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WBS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Risk Name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Risk trigger (if)</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Consequences (then)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Timeframe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Probability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Impact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Rank</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l" fontAlgn="t"/>
                      <a:r>
                        <a:rPr lang="en-US" sz="400" b="1" i="0" u="none" strike="noStrike">
                          <a:solidFill>
                            <a:srgbClr val="000000"/>
                          </a:solidFill>
                          <a:effectLst/>
                          <a:latin typeface="Calibri"/>
                        </a:rPr>
                        <a:t>Mitigation Plan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extLst>
                  <a:ext uri="{0D108BD9-81ED-4DB2-BD59-A6C34878D82A}">
                    <a16:rowId xmlns:a16="http://schemas.microsoft.com/office/drawing/2014/main" xmlns="" val="10001"/>
                  </a:ext>
                </a:extLst>
              </a:tr>
              <a:tr h="120948">
                <a:tc>
                  <a:txBody>
                    <a:bodyPr/>
                    <a:lstStyle/>
                    <a:p>
                      <a:pPr algn="l" fontAlgn="t"/>
                      <a:r>
                        <a:rPr lang="en-US" sz="400" b="1" i="0" u="none" strike="noStrike" dirty="0" err="1">
                          <a:solidFill>
                            <a:srgbClr val="000000"/>
                          </a:solidFill>
                          <a:effectLst/>
                          <a:latin typeface="Calibri"/>
                        </a:rPr>
                        <a:t>E.O’Brien</a:t>
                      </a:r>
                      <a:endParaRPr lang="en-US" sz="400" b="1" i="0" u="none" strike="noStrike" dirty="0">
                        <a:solidFill>
                          <a:srgbClr val="000000"/>
                        </a:solidFill>
                        <a:effectLst/>
                        <a:latin typeface="Calibri"/>
                      </a:endParaRP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1.1 Management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Departure of Key Personnel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Someone critical to the Project informs of his intention to leave sPHENIX</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delay occurs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Closely work with sPHENIX collaboration to identify a potential replacement.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80798">
                <a:tc>
                  <a:txBody>
                    <a:bodyPr/>
                    <a:lstStyle/>
                    <a:p>
                      <a:pPr algn="l" fontAlgn="t"/>
                      <a:r>
                        <a:rPr lang="en-US" sz="400" b="1" i="0" u="none" strike="noStrike">
                          <a:solidFill>
                            <a:srgbClr val="000000"/>
                          </a:solidFill>
                          <a:effectLst/>
                          <a:latin typeface="Calibri"/>
                        </a:rPr>
                        <a:t>E.O’Brien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1.1 Management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Safety incident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Safety incident resulting in injury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delay occurs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1 month</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Carefully plan all work in accordance with BNL SBMS. Include safety reviews and safety review recommendations implementation in sPHENIX resource loaded schedule.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80798">
                <a:tc>
                  <a:txBody>
                    <a:bodyPr/>
                    <a:lstStyle/>
                    <a:p>
                      <a:pPr algn="l" fontAlgn="t"/>
                      <a:r>
                        <a:rPr lang="en-US" sz="400" b="1" i="0" u="none" strike="noStrike">
                          <a:solidFill>
                            <a:srgbClr val="000000"/>
                          </a:solidFill>
                          <a:effectLst/>
                          <a:latin typeface="Calibri"/>
                        </a:rPr>
                        <a:t>E.O’Brien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1.1 Management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Funding profile stretches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Funds not available on time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Cost increases because procurements need to be broken down into smaller units, or existing quotes expire, or new contracts need to be negotiated.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50%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12-24 months</a:t>
                      </a:r>
                      <a:br>
                        <a:rPr lang="en-US" sz="400" b="1" i="0" u="none" strike="noStrike">
                          <a:solidFill>
                            <a:srgbClr val="000000"/>
                          </a:solidFill>
                          <a:effectLst/>
                          <a:latin typeface="Calibri"/>
                        </a:rPr>
                      </a:br>
                      <a:r>
                        <a:rPr lang="en-US" sz="400" b="1" i="0" u="none" strike="noStrike">
                          <a:solidFill>
                            <a:srgbClr val="000000"/>
                          </a:solidFill>
                          <a:effectLst/>
                          <a:latin typeface="Calibri"/>
                        </a:rPr>
                        <a:t>Cost: $500K</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High</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400" b="1" i="0" u="none" strike="noStrike">
                          <a:solidFill>
                            <a:srgbClr val="000000"/>
                          </a:solidFill>
                          <a:effectLst/>
                          <a:latin typeface="Calibri"/>
                        </a:rPr>
                        <a:t>Work closely with the funding agency so any funding profile changes can be evaluated as early as possible and sPHENIX Project schedule optimally adjusted to match the new funding profile.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20948">
                <a:tc>
                  <a:txBody>
                    <a:bodyPr/>
                    <a:lstStyle/>
                    <a:p>
                      <a:pPr algn="l" fontAlgn="t"/>
                      <a:r>
                        <a:rPr lang="en-US" sz="400" b="1" i="0" u="none" strike="noStrike">
                          <a:solidFill>
                            <a:srgbClr val="000000"/>
                          </a:solidFill>
                          <a:effectLst/>
                          <a:latin typeface="Calibri"/>
                        </a:rPr>
                        <a:t>E.O’Brien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1.1 Management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l" fontAlgn="t"/>
                      <a:r>
                        <a:rPr lang="en-US" sz="400" b="1" i="0" u="none" strike="noStrike">
                          <a:solidFill>
                            <a:srgbClr val="000000"/>
                          </a:solidFill>
                          <a:effectLst/>
                          <a:latin typeface="Calibri"/>
                        </a:rPr>
                        <a:t>Infrastructure support delayed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Infrastructure milestone is delayed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Project activities dependent on Infrastructure milestone are delayed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2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Develop a detailed resource loaded schedule with key milestones for Infrastructure support and closely monitor this schedule for risk triggers.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80798">
                <a:tc>
                  <a:txBody>
                    <a:bodyPr/>
                    <a:lstStyle/>
                    <a:p>
                      <a:pPr algn="l" fontAlgn="t"/>
                      <a:r>
                        <a:rPr lang="en-US" sz="400" b="1" i="0" u="none" strike="noStrike">
                          <a:solidFill>
                            <a:srgbClr val="000000"/>
                          </a:solidFill>
                          <a:effectLst/>
                          <a:latin typeface="Calibri"/>
                        </a:rPr>
                        <a:t>T. Hemmick</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1.2 TPC</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Procure v1a GEMs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Delivery date on v1-shapes GEMs leaves less than one month before magnet test.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The test will require that we use existing GEMs which will be 10x10cm^2.  This will require a special module to adapt the smaller square GEMs to the standard opening.</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R&amp;D Phase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20%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Cost $10k for square-GEM adapter parts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In case the proper GEMs for the v1a prototype are not in hand, an adapter plate will be requires to fit an existing GEM-stack to allow the magnet test to proceed.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188105">
                <a:tc>
                  <a:txBody>
                    <a:bodyPr/>
                    <a:lstStyle/>
                    <a:p>
                      <a:pPr algn="l" fontAlgn="t"/>
                      <a:r>
                        <a:rPr lang="en-US" sz="400" b="1" i="0" u="none" strike="noStrike">
                          <a:solidFill>
                            <a:srgbClr val="000000"/>
                          </a:solidFill>
                          <a:effectLst/>
                          <a:latin typeface="Calibri"/>
                        </a:rPr>
                        <a:t>T. Hemmick</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1.2 TPC</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Performance failure of v2 prototype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The v2 prototype fails in any performance criterion that requires more thasn trivial re-design.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dirty="0">
                          <a:solidFill>
                            <a:srgbClr val="000000"/>
                          </a:solidFill>
                          <a:effectLst/>
                          <a:latin typeface="Calibri"/>
                        </a:rPr>
                        <a:t>If the v2 prototype fails, then there will need to be a v3 prototype added to the cycle.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dirty="0">
                          <a:solidFill>
                            <a:srgbClr val="000000"/>
                          </a:solidFill>
                          <a:effectLst/>
                          <a:latin typeface="Calibri"/>
                        </a:rPr>
                        <a:t>R&amp;D phase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2 months of float lost.  Cost:$15k (only gain structure at risk…new GEMs)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We will add a design cycle of a smaller device than the full sized field cage if the v1 prototype fails. We will proceed on v2 only after success of the small version.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180798">
                <a:tc>
                  <a:txBody>
                    <a:bodyPr/>
                    <a:lstStyle/>
                    <a:p>
                      <a:pPr algn="l" fontAlgn="t"/>
                      <a:r>
                        <a:rPr lang="en-US" sz="400" b="1" i="0" u="none" strike="noStrike">
                          <a:solidFill>
                            <a:srgbClr val="000000"/>
                          </a:solidFill>
                          <a:effectLst/>
                          <a:latin typeface="Calibri"/>
                        </a:rPr>
                        <a:t>T. Hemmick</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1.2 TPC</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Failure or delay of CERN 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Factories wait upon GEM foil delivery and suffer schedule shifts.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The factory production of modules is critical path and will directly affect schedule.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3-5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We will monitor carefully the success of CERN foil production and will hire a technician who will exclusively work on producing GEM foils for our project. If delays still occur, we will seek a second vendor.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80798">
                <a:tc>
                  <a:txBody>
                    <a:bodyPr/>
                    <a:lstStyle/>
                    <a:p>
                      <a:pPr algn="l" fontAlgn="t"/>
                      <a:r>
                        <a:rPr lang="en-US" sz="400" b="1" i="0" u="none" strike="noStrike">
                          <a:solidFill>
                            <a:srgbClr val="000000"/>
                          </a:solidFill>
                          <a:effectLst/>
                          <a:latin typeface="Calibri"/>
                        </a:rPr>
                        <a:t>T. Hemmick</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dirty="0">
                          <a:solidFill>
                            <a:srgbClr val="000000"/>
                          </a:solidFill>
                          <a:effectLst/>
                          <a:latin typeface="Calibri"/>
                        </a:rPr>
                        <a:t>1.2 </a:t>
                      </a:r>
                      <a:r>
                        <a:rPr lang="en-US" sz="400" b="1" i="0" u="none" strike="noStrike" dirty="0" err="1">
                          <a:solidFill>
                            <a:srgbClr val="000000"/>
                          </a:solidFill>
                          <a:effectLst/>
                          <a:latin typeface="Calibri"/>
                        </a:rPr>
                        <a:t>TPC</a:t>
                      </a:r>
                      <a:endParaRPr lang="en-US" sz="400" b="1" i="0" u="none" strike="noStrike" dirty="0">
                        <a:solidFill>
                          <a:srgbClr val="000000"/>
                        </a:solidFill>
                        <a:effectLst/>
                        <a:latin typeface="Calibri"/>
                      </a:endParaRP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D6FE"/>
                    </a:solidFill>
                  </a:tcPr>
                </a:tc>
                <a:tc>
                  <a:txBody>
                    <a:bodyPr/>
                    <a:lstStyle/>
                    <a:p>
                      <a:pPr algn="l" fontAlgn="t"/>
                      <a:r>
                        <a:rPr lang="en-US" sz="400" b="1" i="0" u="none" strike="noStrike">
                          <a:solidFill>
                            <a:srgbClr val="000000"/>
                          </a:solidFill>
                          <a:effectLst/>
                          <a:latin typeface="Calibri"/>
                        </a:rPr>
                        <a:t>SAMPA Chip Failure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SAMPA chips fail to match performance specifications.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Affects delivery of the TPC since FEE must be applied before delivery.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2%</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Unknown since mediation requires action from ALICE.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ALICE and STAR shall be forced to mitigate the situation and if not, alternatives such as the sALTRO and DREAM chips must be considered.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60349">
                <a:tc>
                  <a:txBody>
                    <a:bodyPr/>
                    <a:lstStyle/>
                    <a:p>
                      <a:pPr algn="l" fontAlgn="t"/>
                      <a:r>
                        <a:rPr lang="en-US" sz="400" b="0" i="0" u="none" strike="noStrike">
                          <a:solidFill>
                            <a:srgbClr val="000000"/>
                          </a:solidFill>
                          <a:effectLst/>
                          <a:latin typeface="Helvetica"/>
                        </a:rPr>
                        <a:t>S. Stoll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dirty="0">
                          <a:solidFill>
                            <a:srgbClr val="000000"/>
                          </a:solidFill>
                          <a:effectLst/>
                          <a:latin typeface="Helvetica"/>
                        </a:rPr>
                        <a:t>1.3 </a:t>
                      </a:r>
                      <a:r>
                        <a:rPr lang="en-US" sz="400" b="0" i="0" u="none" strike="noStrike" dirty="0" err="1">
                          <a:solidFill>
                            <a:srgbClr val="000000"/>
                          </a:solidFill>
                          <a:effectLst/>
                          <a:latin typeface="Helvetica"/>
                        </a:rPr>
                        <a:t>EmCal</a:t>
                      </a:r>
                      <a:endParaRPr lang="en-US" sz="400" b="0" i="0" u="none" strike="noStrike" dirty="0">
                        <a:solidFill>
                          <a:srgbClr val="000000"/>
                        </a:solidFill>
                        <a:effectLst/>
                        <a:latin typeface="Helvetica"/>
                      </a:endParaRP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a:solidFill>
                            <a:srgbClr val="000000"/>
                          </a:solidFill>
                          <a:effectLst/>
                          <a:latin typeface="Helvetica"/>
                        </a:rPr>
                        <a:t>Loss of W powder supplier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dirty="0">
                          <a:solidFill>
                            <a:srgbClr val="000000"/>
                          </a:solidFill>
                          <a:effectLst/>
                          <a:latin typeface="Helvetica"/>
                        </a:rPr>
                        <a:t>Failure of the primary supplier of W powder (Tungsten Heavy Powder) to sign a contract and deliver the powder for the final block production at an affordable price.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dirty="0">
                          <a:solidFill>
                            <a:srgbClr val="000000"/>
                          </a:solidFill>
                          <a:effectLst/>
                          <a:latin typeface="Helvetica"/>
                        </a:rPr>
                        <a:t>Would need to obtain a quote and sign a contract with a different supplier for the powder. This will cause a delay in the schedule and possibly an increase in cost. In addition, powder from a different vendor could lead to poorer detector performance.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Low  20%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High.                                                Cost:  price increase &gt; $500k.                      Schedule: 9 mo to rebid/negotiate contract/ place order.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0" i="0" u="none" strike="noStrike" dirty="0">
                          <a:solidFill>
                            <a:srgbClr val="000000"/>
                          </a:solidFill>
                          <a:effectLst/>
                          <a:latin typeface="Helvetica"/>
                        </a:rPr>
                        <a:t>Find another source of W powder which can meet our specs. Some have already been investigated. Attempt to identify primary source of raw powder in China and identify new distributor. Accept degraded detector performance if new powder does not </a:t>
                      </a:r>
                      <a:r>
                        <a:rPr lang="en-US" sz="400" b="0" i="0" u="none" strike="noStrike" dirty="0" err="1">
                          <a:solidFill>
                            <a:srgbClr val="000000"/>
                          </a:solidFill>
                          <a:effectLst/>
                          <a:latin typeface="Helvetica"/>
                        </a:rPr>
                        <a:t>meeet</a:t>
                      </a:r>
                      <a:r>
                        <a:rPr lang="en-US" sz="400" b="0" i="0" u="none" strike="noStrike" dirty="0">
                          <a:solidFill>
                            <a:srgbClr val="000000"/>
                          </a:solidFill>
                          <a:effectLst/>
                          <a:latin typeface="Helvetica"/>
                        </a:rPr>
                        <a:t> specs.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80798">
                <a:tc>
                  <a:txBody>
                    <a:bodyPr/>
                    <a:lstStyle/>
                    <a:p>
                      <a:pPr algn="l" fontAlgn="t"/>
                      <a:r>
                        <a:rPr lang="en-US" sz="400" b="0" i="0" u="none" strike="noStrike">
                          <a:solidFill>
                            <a:srgbClr val="000000"/>
                          </a:solidFill>
                          <a:effectLst/>
                          <a:latin typeface="Helvetica"/>
                        </a:rPr>
                        <a:t>S. Stoll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a:solidFill>
                            <a:srgbClr val="000000"/>
                          </a:solidFill>
                          <a:effectLst/>
                          <a:latin typeface="Helvetica"/>
                        </a:rPr>
                        <a:t>1.3 EmCal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dirty="0">
                          <a:solidFill>
                            <a:srgbClr val="000000"/>
                          </a:solidFill>
                          <a:effectLst/>
                          <a:latin typeface="Helvetica"/>
                        </a:rPr>
                        <a:t>Loss of </a:t>
                      </a:r>
                      <a:r>
                        <a:rPr lang="en-US" sz="400" b="0" i="0" u="none" strike="noStrike" dirty="0" err="1">
                          <a:solidFill>
                            <a:srgbClr val="000000"/>
                          </a:solidFill>
                          <a:effectLst/>
                          <a:latin typeface="Helvetica"/>
                        </a:rPr>
                        <a:t>SciFi</a:t>
                      </a:r>
                      <a:r>
                        <a:rPr lang="en-US" sz="400" b="0" i="0" u="none" strike="noStrike" dirty="0">
                          <a:solidFill>
                            <a:srgbClr val="000000"/>
                          </a:solidFill>
                          <a:effectLst/>
                          <a:latin typeface="Helvetica"/>
                        </a:rPr>
                        <a:t> supplier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Failure of fiber vendor to sign a contract or deliver fiber on time.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Would cause a delay in the schedule and result in higher cost for the fiber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Moderate 30%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Moderate                                      Cost: $1.4M  higher cost for alternate supplier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0" i="0" u="none" strike="noStrike">
                          <a:solidFill>
                            <a:srgbClr val="000000"/>
                          </a:solidFill>
                          <a:effectLst/>
                          <a:latin typeface="Helvetica"/>
                        </a:rPr>
                        <a:t>Two suppliers have been identified. We believe both can meet our specs, but one is roughly 2X high cost. If the lower priced supplier cannot deliver then we must use contingency to purchase from the other supplier.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420199">
                <a:tc>
                  <a:txBody>
                    <a:bodyPr/>
                    <a:lstStyle/>
                    <a:p>
                      <a:pPr algn="l" fontAlgn="t"/>
                      <a:r>
                        <a:rPr lang="en-US" sz="400" b="0" i="0" u="none" strike="noStrike">
                          <a:solidFill>
                            <a:srgbClr val="000000"/>
                          </a:solidFill>
                          <a:effectLst/>
                          <a:latin typeface="Helvetica"/>
                        </a:rPr>
                        <a:t>S. Stoll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a:solidFill>
                            <a:srgbClr val="000000"/>
                          </a:solidFill>
                          <a:effectLst/>
                          <a:latin typeface="Helvetica"/>
                        </a:rPr>
                        <a:t>1.3 EmCal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a:solidFill>
                            <a:srgbClr val="000000"/>
                          </a:solidFill>
                          <a:effectLst/>
                          <a:latin typeface="Helvetica"/>
                        </a:rPr>
                        <a:t>Loss of primary production site for blocks (University of Illinois Urbana Champaign)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dirty="0" err="1">
                          <a:solidFill>
                            <a:srgbClr val="000000"/>
                          </a:solidFill>
                          <a:effectLst/>
                          <a:latin typeface="Helvetica"/>
                        </a:rPr>
                        <a:t>UIUC</a:t>
                      </a:r>
                      <a:r>
                        <a:rPr lang="en-US" sz="400" b="0" i="0" u="none" strike="noStrike" dirty="0">
                          <a:solidFill>
                            <a:srgbClr val="000000"/>
                          </a:solidFill>
                          <a:effectLst/>
                          <a:latin typeface="Helvetica"/>
                        </a:rPr>
                        <a:t> decides to not fabricate the absorber blocks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Would cause a delay in schedule and a significant increase in labor resources required to build the blocks at BNL.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Low 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High                                                  Cost: Slight cost increase to relocate factory to BNL             Schedule: Significant. At least 12 mo. Delay to set up new factory and begin 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High</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400" b="0" i="0" u="none" strike="noStrike">
                          <a:solidFill>
                            <a:srgbClr val="000000"/>
                          </a:solidFill>
                          <a:effectLst/>
                          <a:latin typeface="Helvetica"/>
                        </a:rPr>
                        <a:t>Blocks would have to be built at BNL. However, we would also loose scientific oversight provided by UIUC, student labor, free use of facilities, space, etc.</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180798">
                <a:tc>
                  <a:txBody>
                    <a:bodyPr/>
                    <a:lstStyle/>
                    <a:p>
                      <a:pPr algn="l" fontAlgn="t"/>
                      <a:r>
                        <a:rPr lang="en-US" sz="400" b="0" i="0" u="none" strike="noStrike" dirty="0">
                          <a:solidFill>
                            <a:srgbClr val="000000"/>
                          </a:solidFill>
                          <a:effectLst/>
                          <a:latin typeface="Helvetica"/>
                        </a:rPr>
                        <a:t>S. Stoll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a:solidFill>
                            <a:srgbClr val="000000"/>
                          </a:solidFill>
                          <a:effectLst/>
                          <a:latin typeface="Helvetica"/>
                        </a:rPr>
                        <a:t>1.3 EmCal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EFFE"/>
                    </a:solidFill>
                  </a:tcPr>
                </a:tc>
                <a:tc>
                  <a:txBody>
                    <a:bodyPr/>
                    <a:lstStyle/>
                    <a:p>
                      <a:pPr algn="l" fontAlgn="t"/>
                      <a:r>
                        <a:rPr lang="en-US" sz="400" b="0" i="0" u="none" strike="noStrike">
                          <a:solidFill>
                            <a:srgbClr val="000000"/>
                          </a:solidFill>
                          <a:effectLst/>
                          <a:latin typeface="Helvetica"/>
                        </a:rPr>
                        <a:t>Cannot find a cost effective solution for making light guides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R&amp;D studies and beam tests do not lead to improvements in the light collection uniformity from the modules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Will require position dependent correction for obtaining the desired energy resolution from the detector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R&amp;D phase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High  75%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0" i="0" u="none" strike="noStrike">
                          <a:solidFill>
                            <a:srgbClr val="000000"/>
                          </a:solidFill>
                          <a:effectLst/>
                          <a:latin typeface="Helvetica"/>
                        </a:rPr>
                        <a:t>Low  - Scope: Poorer detector energy resolution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0" i="0" u="none" strike="noStrike">
                          <a:solidFill>
                            <a:srgbClr val="000000"/>
                          </a:solidFill>
                          <a:effectLst/>
                          <a:latin typeface="Helvetica"/>
                        </a:rPr>
                        <a:t>We will have optical quality injection molded light guides produced with what we believe will be the optimal shape given the space constraints of the detector. The resulting energy resolution will be measured in a beam test.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180798">
                <a:tc>
                  <a:txBody>
                    <a:bodyPr/>
                    <a:lstStyle/>
                    <a:p>
                      <a:pPr algn="l" fontAlgn="t"/>
                      <a:r>
                        <a:rPr lang="en-US" sz="400" b="1" i="0" u="none" strike="noStrike">
                          <a:solidFill>
                            <a:srgbClr val="000000"/>
                          </a:solidFill>
                          <a:effectLst/>
                          <a:latin typeface="Calibri"/>
                        </a:rPr>
                        <a:t>J. Lajoie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C0"/>
                    </a:solidFill>
                  </a:tcPr>
                </a:tc>
                <a:tc>
                  <a:txBody>
                    <a:bodyPr/>
                    <a:lstStyle/>
                    <a:p>
                      <a:pPr algn="l" fontAlgn="t"/>
                      <a:r>
                        <a:rPr lang="en-US" sz="400" b="1" i="0" u="none" strike="noStrike">
                          <a:solidFill>
                            <a:srgbClr val="000000"/>
                          </a:solidFill>
                          <a:effectLst/>
                          <a:latin typeface="Calibri"/>
                        </a:rPr>
                        <a:t>1.4 HCal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C0"/>
                    </a:solidFill>
                  </a:tcPr>
                </a:tc>
                <a:tc>
                  <a:txBody>
                    <a:bodyPr/>
                    <a:lstStyle/>
                    <a:p>
                      <a:pPr algn="l" fontAlgn="t"/>
                      <a:r>
                        <a:rPr lang="en-US" sz="400" b="1" i="0" u="none" strike="noStrike" dirty="0">
                          <a:solidFill>
                            <a:srgbClr val="000000"/>
                          </a:solidFill>
                          <a:effectLst/>
                          <a:latin typeface="Calibri"/>
                        </a:rPr>
                        <a:t>Loss of scintillating tile provider (</a:t>
                      </a:r>
                      <a:r>
                        <a:rPr lang="en-US" sz="400" b="1" i="0" u="none" strike="noStrike" dirty="0" err="1">
                          <a:solidFill>
                            <a:srgbClr val="000000"/>
                          </a:solidFill>
                          <a:effectLst/>
                          <a:latin typeface="Calibri"/>
                        </a:rPr>
                        <a:t>Uniplast</a:t>
                      </a:r>
                      <a:r>
                        <a:rPr lang="en-US" sz="400" b="1" i="0" u="none" strike="noStrike" dirty="0">
                          <a:solidFill>
                            <a:srgbClr val="000000"/>
                          </a:solidFill>
                          <a:effectLst/>
                          <a:latin typeface="Calibri"/>
                        </a:rPr>
                        <a: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Uniplast is unable to engage in or complete the production contract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delay in the procurement of the scintillating tiles, along with correspond delays in inner and outer HCAL assembly.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400" b="1" i="0" u="none" strike="noStrike">
                          <a:solidFill>
                            <a:srgbClr val="000000"/>
                          </a:solidFill>
                          <a:effectLst/>
                          <a:latin typeface="Calibri"/>
                        </a:rPr>
                        <a:t>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6-9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Explore alternate scintillator vendors (FNAL, Elgin).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20948">
                <a:tc>
                  <a:txBody>
                    <a:bodyPr/>
                    <a:lstStyle/>
                    <a:p>
                      <a:pPr algn="l" fontAlgn="t"/>
                      <a:r>
                        <a:rPr lang="en-US" sz="400" b="1" i="0" u="none" strike="noStrike">
                          <a:solidFill>
                            <a:srgbClr val="000000"/>
                          </a:solidFill>
                          <a:effectLst/>
                          <a:latin typeface="Calibri"/>
                        </a:rPr>
                        <a:t>J. Lajoie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C0"/>
                    </a:solidFill>
                  </a:tcPr>
                </a:tc>
                <a:tc>
                  <a:txBody>
                    <a:bodyPr/>
                    <a:lstStyle/>
                    <a:p>
                      <a:pPr algn="l" fontAlgn="t"/>
                      <a:r>
                        <a:rPr lang="en-US" sz="400" b="1" i="0" u="none" strike="noStrike">
                          <a:solidFill>
                            <a:srgbClr val="000000"/>
                          </a:solidFill>
                          <a:effectLst/>
                          <a:latin typeface="Calibri"/>
                        </a:rPr>
                        <a:t>1.4 HCal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C0"/>
                    </a:solidFill>
                  </a:tcPr>
                </a:tc>
                <a:tc>
                  <a:txBody>
                    <a:bodyPr/>
                    <a:lstStyle/>
                    <a:p>
                      <a:pPr algn="l" fontAlgn="t"/>
                      <a:r>
                        <a:rPr lang="en-US" sz="400" b="1" i="0" u="none" strike="noStrike">
                          <a:solidFill>
                            <a:srgbClr val="000000"/>
                          </a:solidFill>
                          <a:effectLst/>
                          <a:latin typeface="Calibri"/>
                        </a:rPr>
                        <a:t>Unable to produce inner HCAL in SS310 in a cost effective manner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Evaluation of inner HCAL prototype yields higher than anticipated production costs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delay in finalizing the design of the inner HCAL; re-engineering required.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400" b="1" i="0" u="none" strike="noStrike">
                          <a:solidFill>
                            <a:srgbClr val="000000"/>
                          </a:solidFill>
                          <a:effectLst/>
                          <a:latin typeface="Calibri"/>
                        </a:rPr>
                        <a:t>25%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Investigate value-engineering designs and alternate materials (brass); will require re-engineering.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20948">
                <a:tc>
                  <a:txBody>
                    <a:bodyPr/>
                    <a:lstStyle/>
                    <a:p>
                      <a:pPr algn="l" fontAlgn="t"/>
                      <a:r>
                        <a:rPr lang="en-US" sz="400" b="1" i="0" u="none" strike="noStrike">
                          <a:solidFill>
                            <a:srgbClr val="000000"/>
                          </a:solidFill>
                          <a:effectLst/>
                          <a:latin typeface="Calibri"/>
                        </a:rPr>
                        <a:t>J. Lajoie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C0"/>
                    </a:solidFill>
                  </a:tcPr>
                </a:tc>
                <a:tc>
                  <a:txBody>
                    <a:bodyPr/>
                    <a:lstStyle/>
                    <a:p>
                      <a:pPr algn="l" fontAlgn="t"/>
                      <a:r>
                        <a:rPr lang="en-US" sz="400" b="1" i="0" u="none" strike="noStrike">
                          <a:solidFill>
                            <a:srgbClr val="000000"/>
                          </a:solidFill>
                          <a:effectLst/>
                          <a:latin typeface="Calibri"/>
                        </a:rPr>
                        <a:t>1.4 HCal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E1C0"/>
                    </a:solidFill>
                  </a:tcPr>
                </a:tc>
                <a:tc>
                  <a:txBody>
                    <a:bodyPr/>
                    <a:lstStyle/>
                    <a:p>
                      <a:pPr algn="l" fontAlgn="t"/>
                      <a:r>
                        <a:rPr lang="en-US" sz="400" b="1" i="0" u="none" strike="noStrike">
                          <a:solidFill>
                            <a:srgbClr val="000000"/>
                          </a:solidFill>
                          <a:effectLst/>
                          <a:latin typeface="Calibri"/>
                        </a:rPr>
                        <a:t>Unable to identify suitable site(s) for inner HCAL assembly (scint. and electronics)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No participating University site can identify the space resources for assembly.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delay to set up assembly site at BNL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400" b="1" i="0" u="none" strike="noStrike">
                          <a:solidFill>
                            <a:srgbClr val="000000"/>
                          </a:solidFill>
                          <a:effectLst/>
                          <a:latin typeface="Calibri"/>
                        </a:rPr>
                        <a:t>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Investigate possibility of assembly (scintillator and electronics) at BNL.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132753">
                <a:tc>
                  <a:txBody>
                    <a:bodyPr/>
                    <a:lstStyle/>
                    <a:p>
                      <a:pPr algn="l" fontAlgn="t"/>
                      <a:r>
                        <a:rPr lang="en-US" sz="400" b="1" i="0" u="none" strike="noStrike">
                          <a:solidFill>
                            <a:srgbClr val="000000"/>
                          </a:solidFill>
                          <a:effectLst/>
                          <a:latin typeface="Calibri"/>
                        </a:rPr>
                        <a:t>E. Mannel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1.5 Cal Electronics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Delay in SiPM Delivery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SiPM order not placed on schedule  or  vendor unable to meet production schedule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Delay  in assembly of HCal and EmCal SiPM daughter boards.  Potential delay in HCal and EMCal module assembly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Procurement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50%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Schedule delay 2-3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Closely monitor the procurement stage.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132753">
                <a:tc>
                  <a:txBody>
                    <a:bodyPr/>
                    <a:lstStyle/>
                    <a:p>
                      <a:pPr algn="l" fontAlgn="t"/>
                      <a:r>
                        <a:rPr lang="en-US" sz="400" b="1" i="0" u="none" strike="noStrike">
                          <a:solidFill>
                            <a:srgbClr val="000000"/>
                          </a:solidFill>
                          <a:effectLst/>
                          <a:latin typeface="Calibri"/>
                        </a:rPr>
                        <a:t>E. Mannel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1.5 Cal Electronics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Delay in testing of SiPMs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SiPM Delivery not placed on schedule or vendor unable to meet prodcution schedule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Delay  in assembly of HCal and EMCal SiPM daughter boards.  Potential delay in HCal and EMCal module assembly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50%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Schedule delay 2-3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Increase number of testing stations.  Identify additional collaborators who can contribute to the testing program. Streamline testing program.</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124019">
                <a:tc>
                  <a:txBody>
                    <a:bodyPr/>
                    <a:lstStyle/>
                    <a:p>
                      <a:pPr algn="l" fontAlgn="t"/>
                      <a:r>
                        <a:rPr lang="en-US" sz="400" b="1" i="0" u="none" strike="noStrike">
                          <a:solidFill>
                            <a:srgbClr val="000000"/>
                          </a:solidFill>
                          <a:effectLst/>
                          <a:latin typeface="Calibri"/>
                        </a:rPr>
                        <a:t>E. Mannel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1.5 Cal Electronics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Delay in Assembly of HCal Daughter boards, Preamps, Interface boards, LED Drivers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Procurement of components, issuing of orders.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Potential delay in HCal module assembly  and testing</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25%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Schedule delay 2-3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Staged partial deliveries of boards. Use multiple assembly houses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120948">
                <a:tc>
                  <a:txBody>
                    <a:bodyPr/>
                    <a:lstStyle/>
                    <a:p>
                      <a:pPr algn="l" fontAlgn="t"/>
                      <a:r>
                        <a:rPr lang="en-US" sz="400" b="1" i="0" u="none" strike="noStrike">
                          <a:solidFill>
                            <a:srgbClr val="000000"/>
                          </a:solidFill>
                          <a:effectLst/>
                          <a:latin typeface="Calibri"/>
                        </a:rPr>
                        <a:t>E. Mannel</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1.5 Cal Electronics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400" b="1" i="0" u="none" strike="noStrike">
                          <a:solidFill>
                            <a:srgbClr val="000000"/>
                          </a:solidFill>
                          <a:effectLst/>
                          <a:latin typeface="Calibri"/>
                        </a:rPr>
                        <a:t>Delay in assembly of EMCal Daughter boards, Preamps or Interface boards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Procurement of components, issuing of orders.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Potential delay in EMCal module assembly and testing</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25%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Schedule delay 2-3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Staged partial deliveries of boards. Use multiple assembly houses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120948">
                <a:tc>
                  <a:txBody>
                    <a:bodyPr/>
                    <a:lstStyle/>
                    <a:p>
                      <a:pPr algn="l" fontAlgn="t"/>
                      <a:r>
                        <a:rPr lang="en-US" sz="400" b="1" i="0" u="none" strike="noStrike">
                          <a:solidFill>
                            <a:srgbClr val="000000"/>
                          </a:solidFill>
                          <a:effectLst/>
                          <a:latin typeface="Calibri"/>
                        </a:rPr>
                        <a:t>M. Purschke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1.6 DAQ/Trigger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dirty="0" err="1">
                          <a:solidFill>
                            <a:srgbClr val="000000"/>
                          </a:solidFill>
                          <a:effectLst/>
                          <a:latin typeface="Calibri"/>
                        </a:rPr>
                        <a:t>DAQ</a:t>
                      </a:r>
                      <a:r>
                        <a:rPr lang="en-US" sz="400" b="1" i="0" u="none" strike="noStrike" dirty="0">
                          <a:solidFill>
                            <a:srgbClr val="000000"/>
                          </a:solidFill>
                          <a:effectLst/>
                          <a:latin typeface="Calibri"/>
                        </a:rPr>
                        <a:t> Prototype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Tests with the various prototype stages reveal problems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DAQ prototype throughput and performance is below specifications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25%</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Cost, increase number of boards/PCs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Acquire more expensive PCs / re-design parts of the architecture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r h="180798">
                <a:tc>
                  <a:txBody>
                    <a:bodyPr/>
                    <a:lstStyle/>
                    <a:p>
                      <a:pPr algn="l" fontAlgn="t"/>
                      <a:r>
                        <a:rPr lang="en-US" sz="400" b="1" i="0" u="none" strike="noStrike">
                          <a:solidFill>
                            <a:srgbClr val="000000"/>
                          </a:solidFill>
                          <a:effectLst/>
                          <a:latin typeface="Calibri"/>
                        </a:rPr>
                        <a:t>M. Purschke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1.6 DAQ/Trigger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Network switch</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One of the currently identified vendors go out of business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Network switch more expensive than projected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dirty="0">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20%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dirty="0">
                          <a:solidFill>
                            <a:srgbClr val="000000"/>
                          </a:solidFill>
                          <a:effectLst/>
                          <a:latin typeface="Calibri"/>
                        </a:rPr>
                        <a:t>Cost due to lack of alternatives, Schedule (1Month)</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alternate vendors, different brands / getting acquainted with potentially new software interface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2"/>
                  </a:ext>
                </a:extLst>
              </a:tr>
              <a:tr h="120948">
                <a:tc>
                  <a:txBody>
                    <a:bodyPr/>
                    <a:lstStyle/>
                    <a:p>
                      <a:pPr algn="l" fontAlgn="t"/>
                      <a:r>
                        <a:rPr lang="en-US" sz="400" b="1" i="0" u="none" strike="noStrike">
                          <a:solidFill>
                            <a:srgbClr val="000000"/>
                          </a:solidFill>
                          <a:effectLst/>
                          <a:latin typeface="Calibri"/>
                        </a:rPr>
                        <a:t>M. Purschke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1.6 DAQ/Trigger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Global Lvl1</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Loss of engineering expertise due to employees leaving</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adaptation of PHENIX GL1 runs into obstacles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20%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(2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select different card, identify a different engineer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3"/>
                  </a:ext>
                </a:extLst>
              </a:tr>
              <a:tr h="120948">
                <a:tc>
                  <a:txBody>
                    <a:bodyPr/>
                    <a:lstStyle/>
                    <a:p>
                      <a:pPr algn="l" fontAlgn="t"/>
                      <a:r>
                        <a:rPr lang="en-US" sz="400" b="1" i="0" u="none" strike="noStrike">
                          <a:solidFill>
                            <a:srgbClr val="000000"/>
                          </a:solidFill>
                          <a:effectLst/>
                          <a:latin typeface="Calibri"/>
                        </a:rPr>
                        <a:t>M. Purschke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1.6 DAQ/Trigger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Timing System</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insufficient number of now-obsolete parts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Conversion/adaptation from GLINK problematic, or envisioned replacement board cannot be used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select different card, re-engineer fiber interface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4"/>
                  </a:ext>
                </a:extLst>
              </a:tr>
              <a:tr h="120948">
                <a:tc>
                  <a:txBody>
                    <a:bodyPr/>
                    <a:lstStyle/>
                    <a:p>
                      <a:pPr algn="l" fontAlgn="t"/>
                      <a:r>
                        <a:rPr lang="en-US" sz="400" b="1" i="0" u="none" strike="noStrike">
                          <a:solidFill>
                            <a:srgbClr val="000000"/>
                          </a:solidFill>
                          <a:effectLst/>
                          <a:latin typeface="Calibri"/>
                        </a:rPr>
                        <a:t>M. Purschke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1.6 DAQ/Trigger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Local LVL1</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Simulations reveal the failure of an envisiond algorithm</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Performance of LLVL1 algorithms inadequate. Trigger latency too high.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30%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Schedule 3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Prioritize Physics goals, procure more hardware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5"/>
                  </a:ext>
                </a:extLst>
              </a:tr>
              <a:tr h="120948">
                <a:tc>
                  <a:txBody>
                    <a:bodyPr/>
                    <a:lstStyle/>
                    <a:p>
                      <a:pPr algn="l" fontAlgn="t"/>
                      <a:r>
                        <a:rPr lang="en-US" sz="400" b="1" i="0" u="none" strike="noStrike">
                          <a:solidFill>
                            <a:srgbClr val="000000"/>
                          </a:solidFill>
                          <a:effectLst/>
                          <a:latin typeface="Calibri"/>
                        </a:rPr>
                        <a:t>M. Purschke</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1.6 DAQ/Trigger</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t"/>
                      <a:r>
                        <a:rPr lang="en-US" sz="400" b="1" i="0" u="none" strike="noStrike">
                          <a:solidFill>
                            <a:srgbClr val="000000"/>
                          </a:solidFill>
                          <a:effectLst/>
                          <a:latin typeface="Calibri"/>
                        </a:rPr>
                        <a:t>Storage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The TPC or other subsystem cannot meet the envisioned data reduction specifications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dirty="0">
                          <a:solidFill>
                            <a:srgbClr val="000000"/>
                          </a:solidFill>
                          <a:effectLst/>
                          <a:latin typeface="Calibri"/>
                        </a:rPr>
                        <a:t>Data volume, especially from the </a:t>
                      </a:r>
                      <a:r>
                        <a:rPr lang="en-US" sz="400" b="1" i="0" u="none" strike="noStrike" dirty="0" err="1">
                          <a:solidFill>
                            <a:srgbClr val="000000"/>
                          </a:solidFill>
                          <a:effectLst/>
                          <a:latin typeface="Calibri"/>
                        </a:rPr>
                        <a:t>TPC</a:t>
                      </a:r>
                      <a:r>
                        <a:rPr lang="en-US" sz="400" b="1" i="0" u="none" strike="noStrike" dirty="0">
                          <a:solidFill>
                            <a:srgbClr val="000000"/>
                          </a:solidFill>
                          <a:effectLst/>
                          <a:latin typeface="Calibri"/>
                        </a:rPr>
                        <a:t>, too high</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Production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 30%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cost ($100K)</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Invest in more local storage, change compression algorithms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6"/>
                  </a:ext>
                </a:extLst>
              </a:tr>
              <a:tr h="180798">
                <a:tc>
                  <a:txBody>
                    <a:bodyPr/>
                    <a:lstStyle/>
                    <a:p>
                      <a:pPr algn="l" fontAlgn="t"/>
                      <a:r>
                        <a:rPr lang="en-US" sz="400" b="1" i="0" u="none" strike="noStrike">
                          <a:solidFill>
                            <a:srgbClr val="000000"/>
                          </a:solidFill>
                          <a:effectLst/>
                          <a:latin typeface="Calibri"/>
                        </a:rPr>
                        <a:t>M. Chiu</a:t>
                      </a:r>
                    </a:p>
                  </a:txBody>
                  <a:tcPr marL="1271" marR="1271" marT="1271"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7CD"/>
                    </a:solidFill>
                  </a:tcPr>
                </a:tc>
                <a:tc>
                  <a:txBody>
                    <a:bodyPr/>
                    <a:lstStyle/>
                    <a:p>
                      <a:pPr algn="l" fontAlgn="t"/>
                      <a:r>
                        <a:rPr lang="en-US" sz="400" b="1" i="0" u="none" strike="noStrike">
                          <a:solidFill>
                            <a:srgbClr val="000000"/>
                          </a:solidFill>
                          <a:effectLst/>
                          <a:latin typeface="Calibri"/>
                        </a:rPr>
                        <a:t>1.7 MinBias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7CD"/>
                    </a:solidFill>
                  </a:tcPr>
                </a:tc>
                <a:tc>
                  <a:txBody>
                    <a:bodyPr/>
                    <a:lstStyle/>
                    <a:p>
                      <a:pPr algn="l" fontAlgn="t"/>
                      <a:r>
                        <a:rPr lang="en-US" sz="400" b="1" i="0" u="none" strike="noStrike">
                          <a:solidFill>
                            <a:srgbClr val="000000"/>
                          </a:solidFill>
                          <a:effectLst/>
                          <a:latin typeface="Calibri"/>
                        </a:rPr>
                        <a:t>Magnetic field capability of BBC PMTs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Testing shows PMT gain drops below spec for B-field at preferred MBD location.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Must move MBD further away in z, losing some MB efficiency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400" b="1" i="0" u="none" strike="noStrike">
                          <a:solidFill>
                            <a:srgbClr val="000000"/>
                          </a:solidFill>
                          <a:effectLst/>
                          <a:latin typeface="Calibri"/>
                        </a:rPr>
                        <a:t>2%</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Cost: $0,  Schedule: 0-6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Testing mesh dynode PMTs to remove uncertainty in B-field performance. Worst case, move BBC to z=±300 cm</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7"/>
                  </a:ext>
                </a:extLst>
              </a:tr>
              <a:tr h="240649">
                <a:tc>
                  <a:txBody>
                    <a:bodyPr/>
                    <a:lstStyle/>
                    <a:p>
                      <a:pPr algn="l" fontAlgn="t"/>
                      <a:r>
                        <a:rPr lang="en-US" sz="400" b="1" i="0" u="none" strike="noStrike">
                          <a:solidFill>
                            <a:srgbClr val="000000"/>
                          </a:solidFill>
                          <a:effectLst/>
                          <a:latin typeface="Calibri"/>
                        </a:rPr>
                        <a:t>K. Yip</a:t>
                      </a:r>
                    </a:p>
                  </a:txBody>
                  <a:tcPr marL="1271" marR="1271" marT="1271"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t"/>
                      <a:r>
                        <a:rPr lang="en-US" sz="400" b="1" i="0" u="none" strike="noStrike" dirty="0">
                          <a:solidFill>
                            <a:srgbClr val="000000"/>
                          </a:solidFill>
                          <a:effectLst/>
                          <a:latin typeface="Calibri"/>
                        </a:rPr>
                        <a:t>1.8 </a:t>
                      </a:r>
                      <a:r>
                        <a:rPr lang="en-US" sz="400" b="1" i="0" u="none" strike="noStrike" dirty="0" err="1">
                          <a:solidFill>
                            <a:srgbClr val="000000"/>
                          </a:solidFill>
                          <a:effectLst/>
                          <a:latin typeface="Calibri"/>
                        </a:rPr>
                        <a:t>SuperConducting</a:t>
                      </a:r>
                      <a:r>
                        <a:rPr lang="en-US" sz="400" b="1" i="0" u="none" strike="noStrike" dirty="0">
                          <a:solidFill>
                            <a:srgbClr val="000000"/>
                          </a:solidFill>
                          <a:effectLst/>
                          <a:latin typeface="Calibri"/>
                        </a:rPr>
                        <a:t> Magnet</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t"/>
                      <a:r>
                        <a:rPr lang="en-US" sz="400" b="1" i="0" u="none" strike="noStrike">
                          <a:solidFill>
                            <a:srgbClr val="000000"/>
                          </a:solidFill>
                          <a:effectLst/>
                          <a:latin typeface="Calibri"/>
                        </a:rPr>
                        <a:t>Magnet does not work; cannot achieve specified field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Failure of magnet to reach field. Possible causes, Internal electrical failure, vacuum leak failure, cryo system failure, Power supply failure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dirty="0">
                          <a:solidFill>
                            <a:srgbClr val="000000"/>
                          </a:solidFill>
                          <a:effectLst/>
                          <a:latin typeface="Calibri"/>
                        </a:rPr>
                        <a:t>Detector System can't resolve data without adequate magnetic field. Rework of magnet to correct deficiency is necessary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All</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  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High: Cost ~$100-500K schedule 6-12 mos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Full field test at bldg 912 prior to transport to bldg 1008 to proe out magnet performance, cryo, power supply and quench detection systems. Electrical check (warm) at 1008 to check for faults induced in shipping. Final full field/mapping test in 1008 IR.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8"/>
                  </a:ext>
                </a:extLst>
              </a:tr>
              <a:tr h="180798">
                <a:tc>
                  <a:txBody>
                    <a:bodyPr/>
                    <a:lstStyle/>
                    <a:p>
                      <a:pPr algn="l" fontAlgn="t"/>
                      <a:r>
                        <a:rPr lang="en-US" sz="400" b="1" i="0" u="none" strike="noStrike">
                          <a:solidFill>
                            <a:srgbClr val="000000"/>
                          </a:solidFill>
                          <a:effectLst/>
                          <a:latin typeface="Calibri"/>
                        </a:rPr>
                        <a:t>P. Giannotti</a:t>
                      </a:r>
                    </a:p>
                  </a:txBody>
                  <a:tcPr marL="1271" marR="1271" marT="1271" marB="0">
                    <a:lnL w="6350" cap="flat" cmpd="sng" algn="ctr">
                      <a:solidFill>
                        <a:srgbClr val="DFDFF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t"/>
                      <a:r>
                        <a:rPr lang="en-US" sz="400" b="1" i="0" u="none" strike="noStrike">
                          <a:solidFill>
                            <a:srgbClr val="000000"/>
                          </a:solidFill>
                          <a:effectLst/>
                          <a:latin typeface="Calibri"/>
                        </a:rPr>
                        <a:t>1.9 Infrastructure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t"/>
                      <a:r>
                        <a:rPr lang="en-US" sz="400" b="1" i="0" u="none" strike="noStrike">
                          <a:solidFill>
                            <a:srgbClr val="000000"/>
                          </a:solidFill>
                          <a:effectLst/>
                          <a:latin typeface="Calibri"/>
                        </a:rPr>
                        <a:t>Engineering Resources not available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Engineering not available for timely design efforts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Cascading delays to production, assembly and installation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Design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30%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Cost: $0,  Schedule: 0-6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Schedule relies on significant engineering resources not yet fully committed. Get early commitments from contributing groups for timely participation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9"/>
                  </a:ext>
                </a:extLst>
              </a:tr>
              <a:tr h="180798">
                <a:tc>
                  <a:txBody>
                    <a:bodyPr/>
                    <a:lstStyle/>
                    <a:p>
                      <a:pPr algn="l" fontAlgn="t"/>
                      <a:r>
                        <a:rPr lang="en-US" sz="400" b="1" i="0" u="none" strike="noStrike">
                          <a:solidFill>
                            <a:srgbClr val="000000"/>
                          </a:solidFill>
                          <a:effectLst/>
                          <a:latin typeface="Calibri"/>
                        </a:rPr>
                        <a:t>P. Giannotti</a:t>
                      </a:r>
                    </a:p>
                  </a:txBody>
                  <a:tcPr marL="1271" marR="1271" marT="1271" marB="0">
                    <a:lnL w="6350" cap="flat" cmpd="sng" algn="ctr">
                      <a:solidFill>
                        <a:srgbClr val="DFDFF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t"/>
                      <a:r>
                        <a:rPr lang="en-US" sz="400" b="1" i="0" u="none" strike="noStrike">
                          <a:solidFill>
                            <a:srgbClr val="000000"/>
                          </a:solidFill>
                          <a:effectLst/>
                          <a:latin typeface="Calibri"/>
                        </a:rPr>
                        <a:t>1.9 Infrastructure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t"/>
                      <a:r>
                        <a:rPr lang="en-US" sz="400" b="1" i="0" u="none" strike="noStrike">
                          <a:solidFill>
                            <a:srgbClr val="000000"/>
                          </a:solidFill>
                          <a:effectLst/>
                          <a:latin typeface="Calibri"/>
                        </a:rPr>
                        <a:t>Cradle Fabrication delayed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Fabrication delayed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Cradle not available on time to commence assembly and installation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br>
                        <a:rPr lang="en-US" sz="400" b="1" i="0" u="none" strike="noStrike">
                          <a:solidFill>
                            <a:srgbClr val="000000"/>
                          </a:solidFill>
                          <a:effectLst/>
                          <a:latin typeface="Calibri"/>
                        </a:rPr>
                      </a:br>
                      <a:r>
                        <a:rPr lang="en-US" sz="400" b="1" i="0" u="none" strike="noStrike">
                          <a:solidFill>
                            <a:srgbClr val="000000"/>
                          </a:solidFill>
                          <a:effectLst/>
                          <a:latin typeface="Calibri"/>
                        </a:rPr>
                        <a:t>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Cost: $0,  Schedule: 0-6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Reliable experienced fabricator(s), adequate schedule contingency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30"/>
                  </a:ext>
                </a:extLst>
              </a:tr>
              <a:tr h="180798">
                <a:tc>
                  <a:txBody>
                    <a:bodyPr/>
                    <a:lstStyle/>
                    <a:p>
                      <a:pPr algn="l" fontAlgn="t"/>
                      <a:r>
                        <a:rPr lang="en-US" sz="400" b="1" i="0" u="none" strike="noStrike">
                          <a:solidFill>
                            <a:srgbClr val="000000"/>
                          </a:solidFill>
                          <a:effectLst/>
                          <a:latin typeface="Calibri"/>
                        </a:rPr>
                        <a:t>D. Lynch</a:t>
                      </a:r>
                    </a:p>
                  </a:txBody>
                  <a:tcPr marL="1271" marR="1271" marT="1271" marB="0">
                    <a:lnL w="6350" cap="flat" cmpd="sng" algn="ctr">
                      <a:solidFill>
                        <a:srgbClr val="DFDFF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400" b="1" i="0" u="none" strike="noStrike">
                          <a:solidFill>
                            <a:srgbClr val="000000"/>
                          </a:solidFill>
                          <a:effectLst/>
                          <a:latin typeface="Calibri"/>
                        </a:rPr>
                        <a:t>1.10 Integration and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400" b="1" i="0" u="none" strike="noStrike">
                          <a:solidFill>
                            <a:srgbClr val="000000"/>
                          </a:solidFill>
                          <a:effectLst/>
                          <a:latin typeface="Calibri"/>
                        </a:rPr>
                        <a:t>Subsystem not ready for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Subsystem not delivered in time for scheduled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Delays in construction/installation of sPHENIX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30%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Cost: $0,  Schedule: 0-6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US" sz="400" b="1" i="0" u="none" strike="noStrike">
                          <a:solidFill>
                            <a:srgbClr val="000000"/>
                          </a:solidFill>
                          <a:effectLst/>
                          <a:latin typeface="Calibri"/>
                        </a:rPr>
                        <a:t>Build in adequate schedule contingency</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31"/>
                  </a:ext>
                </a:extLst>
              </a:tr>
              <a:tr h="180798">
                <a:tc>
                  <a:txBody>
                    <a:bodyPr/>
                    <a:lstStyle/>
                    <a:p>
                      <a:pPr algn="l" fontAlgn="t"/>
                      <a:r>
                        <a:rPr lang="en-US" sz="400" b="1" i="0" u="none" strike="noStrike">
                          <a:solidFill>
                            <a:srgbClr val="000000"/>
                          </a:solidFill>
                          <a:effectLst/>
                          <a:latin typeface="Calibri"/>
                        </a:rPr>
                        <a:t>D. Lynch</a:t>
                      </a:r>
                    </a:p>
                  </a:txBody>
                  <a:tcPr marL="1271" marR="1271" marT="1271" marB="0">
                    <a:lnL w="6350" cap="flat" cmpd="sng" algn="ctr">
                      <a:solidFill>
                        <a:srgbClr val="DFDFF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400" b="1" i="0" u="none" strike="noStrike">
                          <a:solidFill>
                            <a:srgbClr val="000000"/>
                          </a:solidFill>
                          <a:effectLst/>
                          <a:latin typeface="Calibri"/>
                        </a:rPr>
                        <a:t>1.10 Integration and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400" b="1" i="0" u="none" strike="noStrike">
                          <a:solidFill>
                            <a:srgbClr val="000000"/>
                          </a:solidFill>
                          <a:effectLst/>
                          <a:latin typeface="Calibri"/>
                        </a:rPr>
                        <a:t>Labor not available for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Labor not available for timely installation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Delays in construction/installation of sPHENIX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br>
                        <a:rPr lang="en-US" sz="400" b="1" i="0" u="none" strike="noStrike">
                          <a:solidFill>
                            <a:srgbClr val="000000"/>
                          </a:solidFill>
                          <a:effectLst/>
                          <a:latin typeface="Calibri"/>
                        </a:rPr>
                      </a:br>
                      <a:r>
                        <a:rPr lang="en-US" sz="400" b="1" i="0" u="none" strike="noStrike">
                          <a:solidFill>
                            <a:srgbClr val="000000"/>
                          </a:solidFill>
                          <a:effectLst/>
                          <a:latin typeface="Calibri"/>
                        </a:rPr>
                        <a:t>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Cost: 0-$20K,  Schedule: 0-6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a:solidFill>
                            <a:srgbClr val="000000"/>
                          </a:solidFill>
                          <a:effectLst/>
                          <a:latin typeface="Calibri"/>
                        </a:rPr>
                        <a:t>Secure more labor support/ temporary hires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32"/>
                  </a:ext>
                </a:extLst>
              </a:tr>
              <a:tr h="180798">
                <a:tc>
                  <a:txBody>
                    <a:bodyPr/>
                    <a:lstStyle/>
                    <a:p>
                      <a:pPr algn="l" fontAlgn="t"/>
                      <a:r>
                        <a:rPr lang="en-US" sz="400" b="1" i="0" u="none" strike="noStrike">
                          <a:solidFill>
                            <a:srgbClr val="000000"/>
                          </a:solidFill>
                          <a:effectLst/>
                          <a:latin typeface="Calibri"/>
                        </a:rPr>
                        <a:t>D. Lynch</a:t>
                      </a:r>
                    </a:p>
                  </a:txBody>
                  <a:tcPr marL="1271" marR="1271" marT="1271" marB="0">
                    <a:lnL w="6350" cap="flat" cmpd="sng" algn="ctr">
                      <a:solidFill>
                        <a:srgbClr val="DFDFF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400" b="1" i="0" u="none" strike="noStrike">
                          <a:solidFill>
                            <a:srgbClr val="000000"/>
                          </a:solidFill>
                          <a:effectLst/>
                          <a:latin typeface="Calibri"/>
                        </a:rPr>
                        <a:t>1.10 Integration and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400" b="1" i="0" u="none" strike="noStrike">
                          <a:solidFill>
                            <a:srgbClr val="000000"/>
                          </a:solidFill>
                          <a:effectLst/>
                          <a:latin typeface="Calibri"/>
                        </a:rPr>
                        <a:t>Pole Tips delayed</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Fabrication delayed </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Pole tips not available when scheduled for installation:delays move to IR for following 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Installation</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br>
                        <a:rPr lang="en-US" sz="400" b="1" i="0" u="none" strike="noStrike">
                          <a:solidFill>
                            <a:srgbClr val="000000"/>
                          </a:solidFill>
                          <a:effectLst/>
                          <a:latin typeface="Calibri"/>
                        </a:rPr>
                      </a:br>
                      <a:r>
                        <a:rPr lang="en-US" sz="400" b="1" i="0" u="none" strike="noStrike">
                          <a:solidFill>
                            <a:srgbClr val="000000"/>
                          </a:solidFill>
                          <a:effectLst/>
                          <a:latin typeface="Calibri"/>
                        </a:rPr>
                        <a:t>10%</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Moderate:</a:t>
                      </a:r>
                      <a:br>
                        <a:rPr lang="en-US" sz="400" b="1" i="0" u="none" strike="noStrike">
                          <a:solidFill>
                            <a:srgbClr val="000000"/>
                          </a:solidFill>
                          <a:effectLst/>
                          <a:latin typeface="Calibri"/>
                        </a:rPr>
                      </a:br>
                      <a:r>
                        <a:rPr lang="en-US" sz="400" b="1" i="0" u="none" strike="noStrike">
                          <a:solidFill>
                            <a:srgbClr val="000000"/>
                          </a:solidFill>
                          <a:effectLst/>
                          <a:latin typeface="Calibri"/>
                        </a:rPr>
                        <a:t>Cost: $0,  Schedule: 0-6 months</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400" b="1" i="0" u="none" strike="noStrike">
                          <a:solidFill>
                            <a:srgbClr val="000000"/>
                          </a:solidFill>
                          <a:effectLst/>
                          <a:latin typeface="Calibri"/>
                        </a:rPr>
                        <a:t>Low</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400" b="1" i="0" u="none" strike="noStrike" dirty="0">
                          <a:solidFill>
                            <a:srgbClr val="000000"/>
                          </a:solidFill>
                          <a:effectLst/>
                          <a:latin typeface="Calibri"/>
                        </a:rPr>
                        <a:t>Reliable experienced fabricator(s), adequate schedule contingency (pole tips installation near end of installation schedule)</a:t>
                      </a:r>
                    </a:p>
                  </a:txBody>
                  <a:tcPr marL="1271" marR="1271" marT="1271"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33"/>
                  </a:ext>
                </a:extLst>
              </a:tr>
            </a:tbl>
          </a:graphicData>
        </a:graphic>
      </p:graphicFrame>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Risk </a:t>
            </a:r>
            <a:r>
              <a:rPr lang="en-US" sz="2800" b="1" dirty="0"/>
              <a:t>Registry</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24</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6.jpeg" descr="p6.jpeg"/>
          <p:cNvPicPr>
            <a:picLocks noChangeAspect="1"/>
          </p:cNvPicPr>
          <p:nvPr/>
        </p:nvPicPr>
        <p:blipFill>
          <a:blip r:embed="rId3">
            <a:extLst/>
          </a:blip>
          <a:stretch>
            <a:fillRect/>
          </a:stretch>
        </p:blipFill>
        <p:spPr>
          <a:xfrm>
            <a:off x="2362200" y="899086"/>
            <a:ext cx="6275533" cy="5615294"/>
          </a:xfrm>
          <a:prstGeom prst="rect">
            <a:avLst/>
          </a:prstGeom>
          <a:ln w="12700">
            <a:miter lim="400000"/>
          </a:ln>
        </p:spPr>
      </p:pic>
      <p:sp>
        <p:nvSpPr>
          <p:cNvPr id="7" name="TextBox 6"/>
          <p:cNvSpPr txBox="1"/>
          <p:nvPr/>
        </p:nvSpPr>
        <p:spPr>
          <a:xfrm>
            <a:off x="152401" y="2590800"/>
            <a:ext cx="2209800" cy="1323439"/>
          </a:xfrm>
          <a:prstGeom prst="rect">
            <a:avLst/>
          </a:prstGeom>
          <a:solidFill>
            <a:schemeClr val="bg2"/>
          </a:solidFill>
        </p:spPr>
        <p:txBody>
          <a:bodyPr wrap="square" rtlCol="0">
            <a:spAutoFit/>
          </a:bodyPr>
          <a:lstStyle/>
          <a:p>
            <a:r>
              <a:rPr lang="en-US" sz="2000" dirty="0" smtClean="0"/>
              <a:t>Uniformly Applied  Graded Approach to Risk Across All Subsystems</a:t>
            </a:r>
          </a:p>
        </p:txBody>
      </p:sp>
    </p:spTree>
    <p:extLst>
      <p:ext uri="{BB962C8B-B14F-4D97-AF65-F5344CB8AC3E}">
        <p14:creationId xmlns:p14="http://schemas.microsoft.com/office/powerpoint/2010/main" val="3333704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a:t>
            </a:r>
            <a:r>
              <a:rPr lang="en-US" sz="2800" b="1" dirty="0"/>
              <a:t>Risk Registry</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25</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77014547"/>
              </p:ext>
            </p:extLst>
          </p:nvPr>
        </p:nvGraphicFramePr>
        <p:xfrm>
          <a:off x="76200" y="914401"/>
          <a:ext cx="8915400" cy="5638799"/>
        </p:xfrm>
        <a:graphic>
          <a:graphicData uri="http://schemas.openxmlformats.org/drawingml/2006/table">
            <a:tbl>
              <a:tblPr/>
              <a:tblGrid>
                <a:gridCol w="587786">
                  <a:extLst>
                    <a:ext uri="{9D8B030D-6E8A-4147-A177-3AD203B41FA5}">
                      <a16:colId xmlns:a16="http://schemas.microsoft.com/office/drawing/2014/main" xmlns="" val="1557465536"/>
                    </a:ext>
                  </a:extLst>
                </a:gridCol>
                <a:gridCol w="835276">
                  <a:extLst>
                    <a:ext uri="{9D8B030D-6E8A-4147-A177-3AD203B41FA5}">
                      <a16:colId xmlns:a16="http://schemas.microsoft.com/office/drawing/2014/main" xmlns="" val="2055134982"/>
                    </a:ext>
                  </a:extLst>
                </a:gridCol>
                <a:gridCol w="1015091">
                  <a:extLst>
                    <a:ext uri="{9D8B030D-6E8A-4147-A177-3AD203B41FA5}">
                      <a16:colId xmlns:a16="http://schemas.microsoft.com/office/drawing/2014/main" xmlns="" val="1919366718"/>
                    </a:ext>
                  </a:extLst>
                </a:gridCol>
                <a:gridCol w="1038295">
                  <a:extLst>
                    <a:ext uri="{9D8B030D-6E8A-4147-A177-3AD203B41FA5}">
                      <a16:colId xmlns:a16="http://schemas.microsoft.com/office/drawing/2014/main" xmlns="" val="1555758184"/>
                    </a:ext>
                  </a:extLst>
                </a:gridCol>
                <a:gridCol w="1247112">
                  <a:extLst>
                    <a:ext uri="{9D8B030D-6E8A-4147-A177-3AD203B41FA5}">
                      <a16:colId xmlns:a16="http://schemas.microsoft.com/office/drawing/2014/main" xmlns="" val="2944680806"/>
                    </a:ext>
                  </a:extLst>
                </a:gridCol>
                <a:gridCol w="848565">
                  <a:extLst>
                    <a:ext uri="{9D8B030D-6E8A-4147-A177-3AD203B41FA5}">
                      <a16:colId xmlns:a16="http://schemas.microsoft.com/office/drawing/2014/main" xmlns="" val="43425809"/>
                    </a:ext>
                  </a:extLst>
                </a:gridCol>
                <a:gridCol w="817245">
                  <a:extLst>
                    <a:ext uri="{9D8B030D-6E8A-4147-A177-3AD203B41FA5}">
                      <a16:colId xmlns:a16="http://schemas.microsoft.com/office/drawing/2014/main" xmlns="" val="2517940436"/>
                    </a:ext>
                  </a:extLst>
                </a:gridCol>
                <a:gridCol w="594360">
                  <a:extLst>
                    <a:ext uri="{9D8B030D-6E8A-4147-A177-3AD203B41FA5}">
                      <a16:colId xmlns:a16="http://schemas.microsoft.com/office/drawing/2014/main" xmlns="" val="3688332341"/>
                    </a:ext>
                  </a:extLst>
                </a:gridCol>
                <a:gridCol w="445770">
                  <a:extLst>
                    <a:ext uri="{9D8B030D-6E8A-4147-A177-3AD203B41FA5}">
                      <a16:colId xmlns:a16="http://schemas.microsoft.com/office/drawing/2014/main" xmlns="" val="512457232"/>
                    </a:ext>
                  </a:extLst>
                </a:gridCol>
                <a:gridCol w="1485900">
                  <a:extLst>
                    <a:ext uri="{9D8B030D-6E8A-4147-A177-3AD203B41FA5}">
                      <a16:colId xmlns:a16="http://schemas.microsoft.com/office/drawing/2014/main" xmlns="" val="3738307214"/>
                    </a:ext>
                  </a:extLst>
                </a:gridCol>
              </a:tblGrid>
              <a:tr h="344500">
                <a:tc>
                  <a:txBody>
                    <a:bodyPr/>
                    <a:lstStyle/>
                    <a:p>
                      <a:pPr algn="ctr" fontAlgn="ctr"/>
                      <a:r>
                        <a:rPr lang="en-US" sz="700" b="0" i="0" u="none" strike="noStrike" dirty="0">
                          <a:solidFill>
                            <a:srgbClr val="000000"/>
                          </a:solidFill>
                          <a:effectLst/>
                          <a:latin typeface="Helv"/>
                        </a:rPr>
                        <a:t> </a:t>
                      </a:r>
                    </a:p>
                  </a:txBody>
                  <a:tcPr marL="5358" marR="5358" marT="5358" marB="0" anchor="ctr">
                    <a:lnL w="6350" cap="flat" cmpd="sng" algn="ctr">
                      <a:solidFill>
                        <a:srgbClr val="AAAAA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9">
                  <a:txBody>
                    <a:bodyPr/>
                    <a:lstStyle/>
                    <a:p>
                      <a:pPr algn="ctr" fontAlgn="ctr"/>
                      <a:r>
                        <a:rPr lang="en-US" sz="1600" b="1" i="0" u="none" strike="noStrike" dirty="0" err="1">
                          <a:solidFill>
                            <a:srgbClr val="000000"/>
                          </a:solidFill>
                          <a:effectLst/>
                          <a:latin typeface="Calibri" panose="020F0502020204030204" pitchFamily="34" charset="0"/>
                        </a:rPr>
                        <a:t>sPHENIX</a:t>
                      </a:r>
                      <a:r>
                        <a:rPr lang="en-US" sz="1600" b="1" i="0" u="none" strike="noStrike" dirty="0">
                          <a:solidFill>
                            <a:srgbClr val="000000"/>
                          </a:solidFill>
                          <a:effectLst/>
                          <a:latin typeface="Calibri" panose="020F0502020204030204" pitchFamily="34" charset="0"/>
                        </a:rPr>
                        <a:t> Risk Registry</a:t>
                      </a:r>
                    </a:p>
                  </a:txBody>
                  <a:tcPr marL="5358" marR="5358" marT="5358" marB="0" anchor="ctr">
                    <a:lnL w="6350" cap="flat" cmpd="sng" algn="ctr">
                      <a:solidFill>
                        <a:srgbClr val="000000"/>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79864977"/>
                  </a:ext>
                </a:extLst>
              </a:tr>
              <a:tr h="363858">
                <a:tc>
                  <a:txBody>
                    <a:bodyPr/>
                    <a:lstStyle/>
                    <a:p>
                      <a:pPr algn="l" fontAlgn="t"/>
                      <a:r>
                        <a:rPr lang="en-US" sz="1200" b="1" i="0" u="none" strike="noStrike">
                          <a:solidFill>
                            <a:srgbClr val="000000"/>
                          </a:solidFill>
                          <a:effectLst/>
                          <a:latin typeface="Calibri" panose="020F0502020204030204" pitchFamily="34" charset="0"/>
                        </a:rPr>
                        <a:t>Owner</a:t>
                      </a:r>
                    </a:p>
                  </a:txBody>
                  <a:tcPr marL="5358" marR="5358" marT="5358"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WBS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Risk Name</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Risk trigger (if)</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Consequences (then)</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Timeframe</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Probability</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Impact</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a:solidFill>
                            <a:srgbClr val="000000"/>
                          </a:solidFill>
                          <a:effectLst/>
                          <a:latin typeface="Calibri" panose="020F0502020204030204" pitchFamily="34" charset="0"/>
                        </a:rPr>
                        <a:t>Rank</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tc>
                  <a:txBody>
                    <a:bodyPr/>
                    <a:lstStyle/>
                    <a:p>
                      <a:pPr algn="ctr" fontAlgn="t"/>
                      <a:r>
                        <a:rPr lang="en-US" sz="1200" b="1" i="0" u="none" strike="noStrike" dirty="0">
                          <a:solidFill>
                            <a:srgbClr val="000000"/>
                          </a:solidFill>
                          <a:effectLst/>
                          <a:latin typeface="Calibri" panose="020F0502020204030204" pitchFamily="34" charset="0"/>
                        </a:rPr>
                        <a:t>Mitigation Plan</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0BF"/>
                    </a:solidFill>
                  </a:tcPr>
                </a:tc>
                <a:extLst>
                  <a:ext uri="{0D108BD9-81ED-4DB2-BD59-A6C34878D82A}">
                    <a16:rowId xmlns:a16="http://schemas.microsoft.com/office/drawing/2014/main" xmlns="" val="3062462752"/>
                  </a:ext>
                </a:extLst>
              </a:tr>
              <a:tr h="1429148">
                <a:tc>
                  <a:txBody>
                    <a:bodyPr/>
                    <a:lstStyle/>
                    <a:p>
                      <a:pPr algn="l" fontAlgn="t"/>
                      <a:r>
                        <a:rPr lang="en-US" sz="1000" b="1" i="0" u="none" strike="noStrike">
                          <a:solidFill>
                            <a:srgbClr val="000000"/>
                          </a:solidFill>
                          <a:effectLst/>
                          <a:latin typeface="Calibri" panose="020F0502020204030204" pitchFamily="34" charset="0"/>
                        </a:rPr>
                        <a:t>E. Mannel</a:t>
                      </a:r>
                    </a:p>
                  </a:txBody>
                  <a:tcPr marL="5358" marR="5358" marT="5358"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a:solidFill>
                            <a:srgbClr val="000000"/>
                          </a:solidFill>
                          <a:effectLst/>
                          <a:latin typeface="Calibri" panose="020F0502020204030204" pitchFamily="34" charset="0"/>
                        </a:rPr>
                        <a:t>1.5 Cal Electronics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dirty="0">
                          <a:solidFill>
                            <a:srgbClr val="000000"/>
                          </a:solidFill>
                          <a:effectLst/>
                          <a:latin typeface="Calibri" panose="020F0502020204030204" pitchFamily="34" charset="0"/>
                        </a:rPr>
                        <a:t>Delay in </a:t>
                      </a:r>
                      <a:r>
                        <a:rPr lang="en-US" sz="1000" b="1" i="0" u="none" strike="noStrike" dirty="0" err="1">
                          <a:solidFill>
                            <a:srgbClr val="000000"/>
                          </a:solidFill>
                          <a:effectLst/>
                          <a:latin typeface="Calibri" panose="020F0502020204030204" pitchFamily="34" charset="0"/>
                        </a:rPr>
                        <a:t>SiPM</a:t>
                      </a:r>
                      <a:r>
                        <a:rPr lang="en-US" sz="1000" b="1" i="0" u="none" strike="noStrike" dirty="0">
                          <a:solidFill>
                            <a:srgbClr val="000000"/>
                          </a:solidFill>
                          <a:effectLst/>
                          <a:latin typeface="Calibri" panose="020F0502020204030204" pitchFamily="34" charset="0"/>
                        </a:rPr>
                        <a:t> Delivery</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SiPM order not placed on schedule  or  vendor unable to meet prodcution schedule</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Delay  in assembly of Hcal and EMCal SiPM daughter boards.  Potential delay in Hcal and EMCal module assembly </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Procurement</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Moderate: 50%</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 Schedule delay 2-3 months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1000" b="1" i="0" u="none" strike="noStrike" dirty="0">
                          <a:solidFill>
                            <a:srgbClr val="000000"/>
                          </a:solidFill>
                          <a:effectLst/>
                          <a:latin typeface="Calibri" panose="020F0502020204030204" pitchFamily="34" charset="0"/>
                        </a:rPr>
                        <a:t>Closely monitor the procurement stage. </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88917397"/>
                  </a:ext>
                </a:extLst>
              </a:tr>
              <a:tr h="1429148">
                <a:tc>
                  <a:txBody>
                    <a:bodyPr/>
                    <a:lstStyle/>
                    <a:p>
                      <a:pPr algn="l" fontAlgn="t"/>
                      <a:r>
                        <a:rPr lang="en-US" sz="1000" b="1" i="0" u="none" strike="noStrike">
                          <a:solidFill>
                            <a:srgbClr val="000000"/>
                          </a:solidFill>
                          <a:effectLst/>
                          <a:latin typeface="Calibri" panose="020F0502020204030204" pitchFamily="34" charset="0"/>
                        </a:rPr>
                        <a:t>E. Mannel</a:t>
                      </a:r>
                    </a:p>
                  </a:txBody>
                  <a:tcPr marL="5358" marR="5358" marT="5358"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a:solidFill>
                            <a:srgbClr val="000000"/>
                          </a:solidFill>
                          <a:effectLst/>
                          <a:latin typeface="Calibri" panose="020F0502020204030204" pitchFamily="34" charset="0"/>
                        </a:rPr>
                        <a:t>1.5 Cal Electronics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a:solidFill>
                            <a:srgbClr val="000000"/>
                          </a:solidFill>
                          <a:effectLst/>
                          <a:latin typeface="Calibri" panose="020F0502020204030204" pitchFamily="34" charset="0"/>
                        </a:rPr>
                        <a:t>Delay in testing of SiPMs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SiPM Delivery not placed on schedule or vendor unable to meet prodcution schedule</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Delay  in assembly of Hcal and EMCal SiPM daughter boards.  Potential delay in Hcal and EMCal module assembly </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Production</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Moderate: 50%</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 Schedule delay 2-3 months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1000" b="1" i="0" u="none" strike="noStrike">
                          <a:solidFill>
                            <a:srgbClr val="000000"/>
                          </a:solidFill>
                          <a:effectLst/>
                          <a:latin typeface="Calibri" panose="020F0502020204030204" pitchFamily="34" charset="0"/>
                        </a:rPr>
                        <a:t>Increase number of testing stations.  Identify additional collaborators who can contribute to the testing program. Streamline testing program.</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43003573"/>
                  </a:ext>
                </a:extLst>
              </a:tr>
              <a:tr h="1192498">
                <a:tc>
                  <a:txBody>
                    <a:bodyPr/>
                    <a:lstStyle/>
                    <a:p>
                      <a:pPr algn="l" fontAlgn="t"/>
                      <a:r>
                        <a:rPr lang="en-US" sz="1000" b="1" i="0" u="none" strike="noStrike">
                          <a:solidFill>
                            <a:srgbClr val="000000"/>
                          </a:solidFill>
                          <a:effectLst/>
                          <a:latin typeface="Calibri" panose="020F0502020204030204" pitchFamily="34" charset="0"/>
                        </a:rPr>
                        <a:t>E. Mannel</a:t>
                      </a:r>
                    </a:p>
                  </a:txBody>
                  <a:tcPr marL="5358" marR="5358" marT="5358"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dirty="0">
                          <a:solidFill>
                            <a:srgbClr val="000000"/>
                          </a:solidFill>
                          <a:effectLst/>
                          <a:latin typeface="Calibri" panose="020F0502020204030204" pitchFamily="34" charset="0"/>
                        </a:rPr>
                        <a:t>1.5 Cal Electronics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a:solidFill>
                            <a:srgbClr val="000000"/>
                          </a:solidFill>
                          <a:effectLst/>
                          <a:latin typeface="Calibri" panose="020F0502020204030204" pitchFamily="34" charset="0"/>
                        </a:rPr>
                        <a:t>Delay in Assembly of HCal Daughter boards, Preamps, Interface boards, LED Drivers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Procurement of components, issuing of orders.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Potential delay in HCal module assembly  and testing</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Production</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Moderate: 25%</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 Schedule delay 2-3 months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1000" b="1" i="0" u="none" strike="noStrike">
                          <a:solidFill>
                            <a:srgbClr val="000000"/>
                          </a:solidFill>
                          <a:effectLst/>
                          <a:latin typeface="Calibri" panose="020F0502020204030204" pitchFamily="34" charset="0"/>
                        </a:rPr>
                        <a:t>Staged partial deliveries of boards. Use multiple assembly houses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74597329"/>
                  </a:ext>
                </a:extLst>
              </a:tr>
              <a:tr h="872387">
                <a:tc>
                  <a:txBody>
                    <a:bodyPr/>
                    <a:lstStyle/>
                    <a:p>
                      <a:pPr algn="l" fontAlgn="t"/>
                      <a:r>
                        <a:rPr lang="en-US" sz="1000" b="1" i="0" u="none" strike="noStrike">
                          <a:solidFill>
                            <a:srgbClr val="000000"/>
                          </a:solidFill>
                          <a:effectLst/>
                          <a:latin typeface="Calibri" panose="020F0502020204030204" pitchFamily="34" charset="0"/>
                        </a:rPr>
                        <a:t>E. Mannel</a:t>
                      </a:r>
                    </a:p>
                  </a:txBody>
                  <a:tcPr marL="5358" marR="5358" marT="5358" marB="0">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a:solidFill>
                            <a:srgbClr val="000000"/>
                          </a:solidFill>
                          <a:effectLst/>
                          <a:latin typeface="Calibri" panose="020F0502020204030204" pitchFamily="34" charset="0"/>
                        </a:rPr>
                        <a:t>1.5 Cal Electronics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BAAB"/>
                    </a:solidFill>
                  </a:tcPr>
                </a:tc>
                <a:tc>
                  <a:txBody>
                    <a:bodyPr/>
                    <a:lstStyle/>
                    <a:p>
                      <a:pPr algn="l" fontAlgn="t"/>
                      <a:r>
                        <a:rPr lang="en-US" sz="1000" b="1" i="0" u="none" strike="noStrike">
                          <a:solidFill>
                            <a:srgbClr val="000000"/>
                          </a:solidFill>
                          <a:effectLst/>
                          <a:latin typeface="Calibri" panose="020F0502020204030204" pitchFamily="34" charset="0"/>
                        </a:rPr>
                        <a:t>Delay in assemblly of EMCal Daughter boards, Preamps or Interface boards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Procurement of components, issuing of orders.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Potential delay in EMCal module assembly and testing</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Production</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Moderate: 25%</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 Schedule delay 2-3 months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1" i="0" u="none" strike="noStrike">
                          <a:solidFill>
                            <a:srgbClr val="000000"/>
                          </a:solidFill>
                          <a:effectLst/>
                          <a:latin typeface="Calibri" panose="020F0502020204030204" pitchFamily="34" charset="0"/>
                        </a:rPr>
                        <a:t>Low</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tc>
                  <a:txBody>
                    <a:bodyPr/>
                    <a:lstStyle/>
                    <a:p>
                      <a:pPr algn="l" fontAlgn="t"/>
                      <a:r>
                        <a:rPr lang="en-US" sz="1000" b="1" i="0" u="none" strike="noStrike" dirty="0">
                          <a:solidFill>
                            <a:srgbClr val="000000"/>
                          </a:solidFill>
                          <a:effectLst/>
                          <a:latin typeface="Calibri" panose="020F0502020204030204" pitchFamily="34" charset="0"/>
                        </a:rPr>
                        <a:t>Staged partial deliveries of boards. Use multiple assembly houses</a:t>
                      </a:r>
                    </a:p>
                  </a:txBody>
                  <a:tcPr marL="5358" marR="5358" marT="5358" marB="0">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9834878"/>
                  </a:ext>
                </a:extLst>
              </a:tr>
            </a:tbl>
          </a:graphicData>
        </a:graphic>
      </p:graphicFrame>
    </p:spTree>
    <p:extLst>
      <p:ext uri="{BB962C8B-B14F-4D97-AF65-F5344CB8AC3E}">
        <p14:creationId xmlns:p14="http://schemas.microsoft.com/office/powerpoint/2010/main" val="783765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a:t>Summary</a:t>
            </a:r>
            <a:endParaRPr lang="en-US" altLang="en-US" sz="28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26</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6" name="Content Placeholder 2"/>
          <p:cNvSpPr txBox="1">
            <a:spLocks/>
          </p:cNvSpPr>
          <p:nvPr/>
        </p:nvSpPr>
        <p:spPr>
          <a:xfrm>
            <a:off x="76200" y="914400"/>
            <a:ext cx="3810000" cy="377636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b="1" u="sng" dirty="0" smtClean="0">
                <a:solidFill>
                  <a:schemeClr val="tx1"/>
                </a:solidFill>
              </a:rPr>
              <a:t>CD-1 sPHENIX Documents</a:t>
            </a:r>
          </a:p>
          <a:p>
            <a:pPr algn="l">
              <a:buFont typeface="+mj-lt"/>
              <a:buAutoNum type="arabicPeriod"/>
            </a:pPr>
            <a:r>
              <a:rPr lang="en-US" sz="4000" b="1" dirty="0" smtClean="0">
                <a:solidFill>
                  <a:schemeClr val="tx1"/>
                </a:solidFill>
              </a:rPr>
              <a:t>  Integrated Project Team</a:t>
            </a:r>
          </a:p>
          <a:p>
            <a:pPr algn="l">
              <a:buFont typeface="+mj-lt"/>
              <a:buAutoNum type="arabicPeriod"/>
            </a:pPr>
            <a:r>
              <a:rPr lang="en-US" sz="4000" b="1" dirty="0" smtClean="0">
                <a:solidFill>
                  <a:schemeClr val="tx1"/>
                </a:solidFill>
              </a:rPr>
              <a:t>  WBS (WBS Dictionary)</a:t>
            </a:r>
          </a:p>
          <a:p>
            <a:pPr algn="l">
              <a:buFont typeface="+mj-lt"/>
              <a:buAutoNum type="arabicPeriod"/>
            </a:pPr>
            <a:r>
              <a:rPr lang="en-US" sz="4000" b="1" dirty="0" smtClean="0">
                <a:solidFill>
                  <a:schemeClr val="tx1"/>
                </a:solidFill>
              </a:rPr>
              <a:t>  Basis of Estimate </a:t>
            </a:r>
          </a:p>
          <a:p>
            <a:pPr algn="l">
              <a:buFont typeface="+mj-lt"/>
              <a:buAutoNum type="arabicPeriod"/>
            </a:pPr>
            <a:r>
              <a:rPr lang="en-US" sz="4000" b="1" dirty="0" smtClean="0">
                <a:solidFill>
                  <a:schemeClr val="tx1"/>
                </a:solidFill>
              </a:rPr>
              <a:t>  Contingency Risk/Analysis 		 </a:t>
            </a:r>
          </a:p>
          <a:p>
            <a:pPr algn="l">
              <a:buFont typeface="+mj-lt"/>
              <a:buAutoNum type="arabicPeriod"/>
            </a:pPr>
            <a:r>
              <a:rPr lang="en-US" sz="4000" b="1" dirty="0" smtClean="0">
                <a:solidFill>
                  <a:schemeClr val="tx1"/>
                </a:solidFill>
              </a:rPr>
              <a:t>  Activity List &amp; Activity Attributes 	</a:t>
            </a:r>
          </a:p>
          <a:p>
            <a:pPr algn="l">
              <a:buFont typeface="+mj-lt"/>
              <a:buAutoNum type="arabicPeriod"/>
            </a:pPr>
            <a:r>
              <a:rPr lang="en-US" sz="4000" b="1" dirty="0" smtClean="0">
                <a:solidFill>
                  <a:schemeClr val="tx1"/>
                </a:solidFill>
              </a:rPr>
              <a:t>  Project Schedule </a:t>
            </a:r>
          </a:p>
          <a:p>
            <a:pPr algn="l">
              <a:buFont typeface="+mj-lt"/>
              <a:buAutoNum type="arabicPeriod"/>
            </a:pPr>
            <a:r>
              <a:rPr lang="en-US" sz="4000" b="1" dirty="0" smtClean="0">
                <a:solidFill>
                  <a:schemeClr val="tx1"/>
                </a:solidFill>
              </a:rPr>
              <a:t>  Critical Milestones</a:t>
            </a:r>
          </a:p>
          <a:p>
            <a:pPr algn="l">
              <a:buFont typeface="+mj-lt"/>
              <a:buAutoNum type="arabicPeriod"/>
            </a:pPr>
            <a:r>
              <a:rPr lang="en-US" sz="4000" b="1" dirty="0" smtClean="0">
                <a:solidFill>
                  <a:schemeClr val="tx1"/>
                </a:solidFill>
              </a:rPr>
              <a:t>  Proposed Funding Profile </a:t>
            </a:r>
          </a:p>
          <a:p>
            <a:pPr algn="l">
              <a:buFont typeface="+mj-lt"/>
              <a:buAutoNum type="arabicPeriod"/>
            </a:pPr>
            <a:r>
              <a:rPr lang="en-US" sz="4000" b="1" dirty="0" smtClean="0">
                <a:solidFill>
                  <a:schemeClr val="tx1"/>
                </a:solidFill>
              </a:rPr>
              <a:t>  Proposed Labor Profile 	</a:t>
            </a:r>
          </a:p>
          <a:p>
            <a:pPr algn="l">
              <a:buFont typeface="+mj-lt"/>
              <a:buAutoNum type="arabicPeriod"/>
            </a:pPr>
            <a:r>
              <a:rPr lang="en-US" sz="4000" b="1" dirty="0" smtClean="0">
                <a:solidFill>
                  <a:schemeClr val="tx1"/>
                </a:solidFill>
              </a:rPr>
              <a:t>  Preliminary Hazard Analysis Report</a:t>
            </a:r>
          </a:p>
          <a:p>
            <a:pPr algn="l">
              <a:buFont typeface="+mj-lt"/>
              <a:buAutoNum type="arabicPeriod"/>
            </a:pPr>
            <a:r>
              <a:rPr lang="en-US" sz="4000" b="1" dirty="0" smtClean="0">
                <a:solidFill>
                  <a:schemeClr val="tx1"/>
                </a:solidFill>
              </a:rPr>
              <a:t>  </a:t>
            </a:r>
            <a:r>
              <a:rPr lang="en-US" sz="4000" b="1" dirty="0" err="1" smtClean="0">
                <a:solidFill>
                  <a:schemeClr val="tx1"/>
                </a:solidFill>
              </a:rPr>
              <a:t>NEPA</a:t>
            </a:r>
            <a:r>
              <a:rPr lang="en-US" sz="4000" b="1" dirty="0" smtClean="0">
                <a:solidFill>
                  <a:schemeClr val="tx1"/>
                </a:solidFill>
              </a:rPr>
              <a:t> Document		 </a:t>
            </a:r>
          </a:p>
          <a:p>
            <a:pPr algn="l">
              <a:buFont typeface="+mj-lt"/>
              <a:buAutoNum type="arabicPeriod"/>
            </a:pPr>
            <a:r>
              <a:rPr lang="en-US" sz="4000" b="1" dirty="0" smtClean="0">
                <a:solidFill>
                  <a:schemeClr val="tx1"/>
                </a:solidFill>
              </a:rPr>
              <a:t>  Integrated Safety Management Plan</a:t>
            </a:r>
          </a:p>
          <a:p>
            <a:pPr algn="l">
              <a:buFont typeface="+mj-lt"/>
              <a:buAutoNum type="arabicPeriod"/>
            </a:pPr>
            <a:r>
              <a:rPr lang="en-US" sz="4000" b="1" dirty="0" smtClean="0">
                <a:solidFill>
                  <a:schemeClr val="tx1"/>
                </a:solidFill>
              </a:rPr>
              <a:t>  Conceptual Design/Conceptual Design Report</a:t>
            </a:r>
          </a:p>
          <a:p>
            <a:pPr algn="l">
              <a:buFont typeface="+mj-lt"/>
              <a:buAutoNum type="arabicPeriod"/>
            </a:pPr>
            <a:r>
              <a:rPr lang="en-US" sz="4000" b="1" dirty="0" smtClean="0">
                <a:solidFill>
                  <a:schemeClr val="tx1"/>
                </a:solidFill>
              </a:rPr>
              <a:t>  Acquisition Strategy	</a:t>
            </a:r>
          </a:p>
          <a:p>
            <a:pPr algn="l">
              <a:buFont typeface="+mj-lt"/>
              <a:buAutoNum type="arabicPeriod"/>
            </a:pPr>
            <a:r>
              <a:rPr lang="en-US" sz="4000" b="1" dirty="0" smtClean="0">
                <a:solidFill>
                  <a:schemeClr val="tx1"/>
                </a:solidFill>
              </a:rPr>
              <a:t>  Close all previous review recommendations</a:t>
            </a:r>
          </a:p>
          <a:p>
            <a:pPr algn="l">
              <a:buFont typeface="+mj-lt"/>
              <a:buAutoNum type="arabicPeriod"/>
            </a:pPr>
            <a:r>
              <a:rPr lang="en-US" sz="4000" b="1" dirty="0" smtClean="0">
                <a:solidFill>
                  <a:schemeClr val="tx1"/>
                </a:solidFill>
              </a:rPr>
              <a:t>  Preliminary Project Execution Plan</a:t>
            </a:r>
          </a:p>
          <a:p>
            <a:pPr algn="l">
              <a:buFont typeface="+mj-lt"/>
              <a:buAutoNum type="arabicPeriod"/>
            </a:pPr>
            <a:r>
              <a:rPr lang="en-US" sz="4000" b="1" dirty="0" smtClean="0">
                <a:solidFill>
                  <a:schemeClr val="tx1"/>
                </a:solidFill>
              </a:rPr>
              <a:t>  Preliminary Risk Management Plan	 </a:t>
            </a:r>
          </a:p>
          <a:p>
            <a:pPr algn="l">
              <a:buFont typeface="+mj-lt"/>
              <a:buAutoNum type="arabicPeriod"/>
            </a:pPr>
            <a:r>
              <a:rPr lang="en-US" sz="4000" b="1" dirty="0" smtClean="0">
                <a:solidFill>
                  <a:schemeClr val="tx1"/>
                </a:solidFill>
              </a:rPr>
              <a:t>  Preliminary Risk Assessment and Risk Registry	 </a:t>
            </a:r>
          </a:p>
          <a:p>
            <a:pPr algn="l">
              <a:buFont typeface="+mj-lt"/>
              <a:buAutoNum type="arabicPeriod"/>
            </a:pPr>
            <a:r>
              <a:rPr lang="en-US" sz="4000" b="1" dirty="0" smtClean="0">
                <a:solidFill>
                  <a:schemeClr val="tx1"/>
                </a:solidFill>
              </a:rPr>
              <a:t>  Preliminary Security Vulnerability Assessment (Short security equipment protection &amp; cyber security)</a:t>
            </a:r>
          </a:p>
          <a:p>
            <a:pPr algn="l">
              <a:buFont typeface="+mj-lt"/>
              <a:buAutoNum type="arabicPeriod"/>
            </a:pPr>
            <a:r>
              <a:rPr lang="en-US" sz="4000" b="1" dirty="0" smtClean="0">
                <a:solidFill>
                  <a:schemeClr val="tx1"/>
                </a:solidFill>
              </a:rPr>
              <a:t>  Alternate Analysis- For the PEP includes scientific alternatives</a:t>
            </a:r>
          </a:p>
          <a:p>
            <a:pPr algn="l">
              <a:buFont typeface="+mj-lt"/>
              <a:buAutoNum type="arabicPeriod"/>
            </a:pPr>
            <a:r>
              <a:rPr lang="en-US" sz="4000" b="1" dirty="0">
                <a:solidFill>
                  <a:schemeClr val="tx1"/>
                </a:solidFill>
              </a:rPr>
              <a:t> </a:t>
            </a:r>
            <a:r>
              <a:rPr lang="en-US" sz="4000" b="1" dirty="0" smtClean="0">
                <a:solidFill>
                  <a:schemeClr val="tx1"/>
                </a:solidFill>
              </a:rPr>
              <a:t> Interface Control Document and Interface Control Design Drawings	  </a:t>
            </a:r>
            <a:r>
              <a:rPr lang="en-US" sz="1800" b="1" dirty="0" smtClean="0">
                <a:solidFill>
                  <a:schemeClr val="tx1"/>
                </a:solidFill>
              </a:rPr>
              <a:t>		 </a:t>
            </a:r>
            <a:endParaRPr lang="en-US" sz="1000" b="1" dirty="0">
              <a:solidFill>
                <a:schemeClr val="tx1"/>
              </a:solidFill>
            </a:endParaRPr>
          </a:p>
        </p:txBody>
      </p:sp>
      <p:pic>
        <p:nvPicPr>
          <p:cNvPr id="7" name="Picture 3" descr="C:\Users\mills\Desktop\Project Wheel Model-V2.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914400"/>
            <a:ext cx="3733800" cy="282793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581400" y="2590800"/>
            <a:ext cx="1143000" cy="0"/>
          </a:xfrm>
          <a:prstGeom prst="straightConnector1">
            <a:avLst/>
          </a:prstGeom>
          <a:ln w="38100" cmpd="sng">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34000" y="3810000"/>
            <a:ext cx="723900" cy="8045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8027" y="4800600"/>
            <a:ext cx="8427948" cy="1015663"/>
          </a:xfrm>
          <a:prstGeom prst="rect">
            <a:avLst/>
          </a:prstGeom>
          <a:noFill/>
        </p:spPr>
        <p:txBody>
          <a:bodyPr wrap="none" rtlCol="0">
            <a:spAutoFit/>
          </a:bodyPr>
          <a:lstStyle/>
          <a:p>
            <a:pPr algn="ctr"/>
            <a:r>
              <a:rPr lang="en-US" sz="2000" b="1" dirty="0" smtClean="0"/>
              <a:t>Over 20 Documents in Preparation for CD-1 Review</a:t>
            </a:r>
          </a:p>
          <a:p>
            <a:pPr algn="ctr"/>
            <a:r>
              <a:rPr lang="en-US" sz="2000" b="1" dirty="0" smtClean="0"/>
              <a:t>Continuous Improvement of Documentation, Estimates, Schedule, Scope</a:t>
            </a:r>
          </a:p>
          <a:p>
            <a:pPr algn="ctr"/>
            <a:r>
              <a:rPr lang="en-US" sz="2000" b="1" dirty="0" smtClean="0"/>
              <a:t>Level 2 Presentation: Scope, WBS Dictionary, Basis of Estimate, Schedule, Risk</a:t>
            </a:r>
            <a:endParaRPr lang="en-US" sz="2000" b="1" dirty="0"/>
          </a:p>
        </p:txBody>
      </p:sp>
    </p:spTree>
    <p:extLst>
      <p:ext uri="{BB962C8B-B14F-4D97-AF65-F5344CB8AC3E}">
        <p14:creationId xmlns:p14="http://schemas.microsoft.com/office/powerpoint/2010/main" val="1426342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819400"/>
            <a:ext cx="8229600" cy="1143000"/>
          </a:xfrm>
        </p:spPr>
        <p:txBody>
          <a:bodyPr/>
          <a:lstStyle/>
          <a:p>
            <a:pPr algn="ctr"/>
            <a:r>
              <a:rPr lang="en-US" altLang="en-US" dirty="0" smtClean="0"/>
              <a:t>Back Up</a:t>
            </a:r>
          </a:p>
        </p:txBody>
      </p:sp>
      <p:sp>
        <p:nvSpPr>
          <p:cNvPr id="624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27</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a:p>
        </p:txBody>
      </p:sp>
    </p:spTree>
    <p:extLst>
      <p:ext uri="{BB962C8B-B14F-4D97-AF65-F5344CB8AC3E}">
        <p14:creationId xmlns:p14="http://schemas.microsoft.com/office/powerpoint/2010/main" val="1675996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06716" y="152400"/>
            <a:ext cx="8458200" cy="563563"/>
          </a:xfrm>
        </p:spPr>
        <p:txBody>
          <a:bodyPr/>
          <a:lstStyle/>
          <a:p>
            <a:r>
              <a:rPr lang="en-US" sz="2800" b="1" dirty="0" smtClean="0"/>
              <a:t>sPHENIX Interface </a:t>
            </a:r>
            <a:r>
              <a:rPr lang="en-US" sz="2800" b="1" dirty="0"/>
              <a:t>Control Document (ICD)</a:t>
            </a:r>
            <a:endParaRPr lang="en-US" altLang="en-US" sz="2800" b="1"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28</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2959" t="18750" r="30997" b="7954"/>
          <a:stretch>
            <a:fillRect/>
          </a:stretch>
        </p:blipFill>
        <p:spPr bwMode="auto">
          <a:xfrm>
            <a:off x="171450" y="990600"/>
            <a:ext cx="8818598" cy="536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850" y="2971800"/>
            <a:ext cx="3005695" cy="615553"/>
          </a:xfrm>
          <a:prstGeom prst="rect">
            <a:avLst/>
          </a:prstGeom>
          <a:solidFill>
            <a:schemeClr val="bg2"/>
          </a:solidFill>
        </p:spPr>
        <p:txBody>
          <a:bodyPr wrap="none" rtlCol="0">
            <a:spAutoFit/>
          </a:bodyPr>
          <a:lstStyle/>
          <a:p>
            <a:r>
              <a:rPr lang="en-US" dirty="0" smtClean="0"/>
              <a:t>sPHENIX ICD Matrix</a:t>
            </a:r>
          </a:p>
          <a:p>
            <a:r>
              <a:rPr lang="en-US" sz="1600" dirty="0"/>
              <a:t>ICD Links 2 and only 2 </a:t>
            </a:r>
            <a:r>
              <a:rPr lang="en-US" sz="1600" dirty="0" smtClean="0"/>
              <a:t>Subsystems</a:t>
            </a:r>
            <a:endParaRPr lang="en-US" sz="1600" dirty="0"/>
          </a:p>
        </p:txBody>
      </p:sp>
      <p:sp>
        <p:nvSpPr>
          <p:cNvPr id="9" name="TextBox 8"/>
          <p:cNvSpPr txBox="1"/>
          <p:nvPr/>
        </p:nvSpPr>
        <p:spPr>
          <a:xfrm>
            <a:off x="4724400" y="5156343"/>
            <a:ext cx="4094198" cy="830997"/>
          </a:xfrm>
          <a:prstGeom prst="rect">
            <a:avLst/>
          </a:prstGeom>
          <a:solidFill>
            <a:schemeClr val="bg2"/>
          </a:solidFill>
        </p:spPr>
        <p:txBody>
          <a:bodyPr wrap="square" rtlCol="0">
            <a:spAutoFit/>
          </a:bodyPr>
          <a:lstStyle/>
          <a:p>
            <a:r>
              <a:rPr lang="en-US" sz="1600" dirty="0" smtClean="0"/>
              <a:t>Documents which subsystems require a formal </a:t>
            </a:r>
            <a:r>
              <a:rPr lang="en-US" sz="1600" dirty="0"/>
              <a:t>t</a:t>
            </a:r>
            <a:r>
              <a:rPr lang="en-US" sz="1600" dirty="0" smtClean="0"/>
              <a:t>echnical Interface to another subsystem.  Total of 30 required for sPHENIX.</a:t>
            </a:r>
          </a:p>
        </p:txBody>
      </p:sp>
    </p:spTree>
    <p:extLst>
      <p:ext uri="{BB962C8B-B14F-4D97-AF65-F5344CB8AC3E}">
        <p14:creationId xmlns:p14="http://schemas.microsoft.com/office/powerpoint/2010/main" val="3632816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5632" y="152400"/>
            <a:ext cx="8458200" cy="563563"/>
          </a:xfrm>
        </p:spPr>
        <p:txBody>
          <a:bodyPr/>
          <a:lstStyle/>
          <a:p>
            <a:r>
              <a:rPr lang="en-US" sz="2800" b="1" dirty="0" smtClean="0"/>
              <a:t>sPHENIX </a:t>
            </a:r>
            <a:r>
              <a:rPr lang="en-US" sz="2800" b="1" dirty="0"/>
              <a:t>Interface Control Document (ICD)</a:t>
            </a:r>
            <a:endParaRPr lang="en-US" altLang="en-US" sz="2800" b="1"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29</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48" r="8232" b="3296"/>
          <a:stretch/>
        </p:blipFill>
        <p:spPr bwMode="auto">
          <a:xfrm>
            <a:off x="333375" y="876300"/>
            <a:ext cx="8402490"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33800" y="2438400"/>
            <a:ext cx="4876800" cy="2031325"/>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dirty="0" smtClean="0"/>
              <a:t>Formal Handshake Between Subsystems</a:t>
            </a:r>
          </a:p>
          <a:p>
            <a:pPr marL="285750" indent="-285750">
              <a:buFont typeface="Arial" panose="020B0604020202020204" pitchFamily="34" charset="0"/>
              <a:buChar char="•"/>
            </a:pPr>
            <a:r>
              <a:rPr lang="en-US" dirty="0" smtClean="0"/>
              <a:t>Describes Interface</a:t>
            </a:r>
          </a:p>
          <a:p>
            <a:pPr marL="285750" indent="-285750">
              <a:buFont typeface="Arial" panose="020B0604020202020204" pitchFamily="34" charset="0"/>
              <a:buChar char="•"/>
            </a:pPr>
            <a:r>
              <a:rPr lang="en-US" dirty="0" smtClean="0"/>
              <a:t>Provides Technical Details of Interface</a:t>
            </a:r>
          </a:p>
          <a:p>
            <a:pPr marL="285750" indent="-285750">
              <a:buFont typeface="Arial" panose="020B0604020202020204" pitchFamily="34" charset="0"/>
              <a:buChar char="•"/>
            </a:pPr>
            <a:r>
              <a:rPr lang="en-US" dirty="0" smtClean="0"/>
              <a:t>Specifies Deliverables between Subsystems and how to measure success</a:t>
            </a:r>
          </a:p>
          <a:p>
            <a:pPr marL="285750" indent="-285750">
              <a:buFont typeface="Arial" panose="020B0604020202020204" pitchFamily="34" charset="0"/>
              <a:buChar char="•"/>
            </a:pPr>
            <a:r>
              <a:rPr lang="en-US" dirty="0" smtClean="0"/>
              <a:t>To be rolled out in draft form prior to Director’s Review</a:t>
            </a:r>
            <a:endParaRPr lang="en-US" dirty="0"/>
          </a:p>
        </p:txBody>
      </p:sp>
    </p:spTree>
    <p:extLst>
      <p:ext uri="{BB962C8B-B14F-4D97-AF65-F5344CB8AC3E}">
        <p14:creationId xmlns:p14="http://schemas.microsoft.com/office/powerpoint/2010/main" val="2287120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304800" y="7938"/>
            <a:ext cx="8839200" cy="754062"/>
          </a:xfrm>
        </p:spPr>
        <p:txBody>
          <a:bodyPr/>
          <a:lstStyle/>
          <a:p>
            <a:r>
              <a:rPr lang="en-US" sz="2800" b="1" dirty="0"/>
              <a:t>Access to CD-1 Documentation</a:t>
            </a:r>
            <a:endParaRPr lang="en-US" altLang="en-US" sz="2800" dirty="0" smtClean="0">
              <a:solidFill>
                <a:srgbClr val="000000"/>
              </a:solidFill>
              <a:cs typeface="Times New Roman" pitchFamily="18" charset="0"/>
            </a:endParaRPr>
          </a:p>
        </p:txBody>
      </p:sp>
      <p:sp>
        <p:nvSpPr>
          <p:cNvPr id="2457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cs typeface="Arial" pitchFamily="34" charset="0"/>
              </a:rPr>
              <a:t>Aug 2-4, 2017</a:t>
            </a:r>
          </a:p>
        </p:txBody>
      </p:sp>
      <p:sp>
        <p:nvSpPr>
          <p:cNvPr id="6" name="Footer Placeholder 5"/>
          <p:cNvSpPr>
            <a:spLocks noGrp="1"/>
          </p:cNvSpPr>
          <p:nvPr>
            <p:ph type="ftr" sz="quarter" idx="11"/>
          </p:nvPr>
        </p:nvSpPr>
        <p:spPr/>
        <p:txBody>
          <a:bodyPr/>
          <a:lstStyle/>
          <a:p>
            <a:pPr>
              <a:defRPr/>
            </a:pPr>
            <a:r>
              <a:rPr lang="en-US" smtClean="0"/>
              <a:t>sPHENIX Director's Review</a:t>
            </a:r>
            <a:endParaRPr lang="en-US"/>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12985E-5FF1-4BE4-8A02-6C894F614A5E}" type="slidenum">
              <a:rPr lang="en-US" altLang="en-US" sz="1200">
                <a:solidFill>
                  <a:srgbClr val="898989"/>
                </a:solidFill>
              </a:rPr>
              <a:pPr eaLnBrk="1" hangingPunct="1"/>
              <a:t>3</a:t>
            </a:fld>
            <a:endParaRPr lang="en-US" altLang="en-US" sz="1200">
              <a:solidFill>
                <a:srgbClr val="898989"/>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35" t="14932" r="10641" b="22888"/>
          <a:stretch/>
        </p:blipFill>
        <p:spPr bwMode="auto">
          <a:xfrm>
            <a:off x="1447800" y="991969"/>
            <a:ext cx="6410326" cy="429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852427" y="5505450"/>
            <a:ext cx="5601071" cy="923330"/>
          </a:xfrm>
          <a:prstGeom prst="rect">
            <a:avLst/>
          </a:prstGeom>
          <a:noFill/>
        </p:spPr>
        <p:txBody>
          <a:bodyPr wrap="square" rtlCol="0">
            <a:spAutoFit/>
          </a:bodyPr>
          <a:lstStyle/>
          <a:p>
            <a:r>
              <a:rPr lang="en-US" dirty="0" smtClean="0"/>
              <a:t>Link:</a:t>
            </a:r>
          </a:p>
          <a:p>
            <a:r>
              <a:rPr lang="en-US" u="sng" dirty="0" smtClean="0">
                <a:hlinkClick r:id="rId3"/>
              </a:rPr>
              <a:t>https</a:t>
            </a:r>
            <a:r>
              <a:rPr lang="en-US" u="sng" dirty="0">
                <a:hlinkClick r:id="rId3"/>
              </a:rPr>
              <a:t>://</a:t>
            </a:r>
            <a:r>
              <a:rPr lang="en-US" u="sng" dirty="0" err="1">
                <a:hlinkClick r:id="rId3"/>
              </a:rPr>
              <a:t>sites.google.com</a:t>
            </a:r>
            <a:r>
              <a:rPr lang="en-US" u="sng" dirty="0">
                <a:hlinkClick r:id="rId3"/>
              </a:rPr>
              <a:t>/site/</a:t>
            </a:r>
            <a:r>
              <a:rPr lang="en-US" u="sng" dirty="0" err="1">
                <a:hlinkClick r:id="rId3"/>
              </a:rPr>
              <a:t>sphenixdirectorsreview</a:t>
            </a:r>
            <a:r>
              <a:rPr lang="en-US" u="sng" dirty="0" smtClean="0">
                <a:hlinkClick r:id="rId3"/>
              </a:rPr>
              <a:t>/</a:t>
            </a:r>
            <a:endParaRPr lang="en-US" u="sng" dirty="0" smtClean="0"/>
          </a:p>
          <a:p>
            <a:endParaRPr lang="en-US" dirty="0" smtClean="0"/>
          </a:p>
        </p:txBody>
      </p:sp>
    </p:spTree>
    <p:extLst>
      <p:ext uri="{BB962C8B-B14F-4D97-AF65-F5344CB8AC3E}">
        <p14:creationId xmlns:p14="http://schemas.microsoft.com/office/powerpoint/2010/main" val="2242889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2800" b="1" dirty="0" smtClean="0"/>
              <a:t>sPHENIX Interface </a:t>
            </a:r>
            <a:r>
              <a:rPr lang="en-US" sz="2800" b="1" dirty="0"/>
              <a:t>Design Drawing (</a:t>
            </a:r>
            <a:r>
              <a:rPr lang="en-US" sz="2800" b="1" dirty="0" err="1"/>
              <a:t>IDD</a:t>
            </a:r>
            <a:r>
              <a:rPr lang="en-US" sz="2800" b="1" dirty="0"/>
              <a:t>)</a:t>
            </a:r>
            <a:endParaRPr lang="en-US" altLang="en-US" sz="2800" b="1"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30</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l="13750" t="19014" r="30624" b="2573"/>
          <a:stretch>
            <a:fillRect/>
          </a:stretch>
        </p:blipFill>
        <p:spPr bwMode="auto">
          <a:xfrm>
            <a:off x="186967" y="914400"/>
            <a:ext cx="664233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rotWithShape="1">
          <a:blip r:embed="rId4" cstate="print">
            <a:clrChange>
              <a:clrFrom>
                <a:srgbClr val="EDEDD6"/>
              </a:clrFrom>
              <a:clrTo>
                <a:srgbClr val="EDEDD6">
                  <a:alpha val="0"/>
                </a:srgbClr>
              </a:clrTo>
            </a:clrChange>
            <a:extLst>
              <a:ext uri="{28A0092B-C50C-407E-A947-70E740481C1C}">
                <a14:useLocalDpi xmlns:a14="http://schemas.microsoft.com/office/drawing/2010/main" val="0"/>
              </a:ext>
            </a:extLst>
          </a:blip>
          <a:srcRect l="25389" t="13635" r="33264" b="8522"/>
          <a:stretch/>
        </p:blipFill>
        <p:spPr bwMode="auto">
          <a:xfrm>
            <a:off x="5257800" y="2667000"/>
            <a:ext cx="3543328" cy="3657600"/>
          </a:xfrm>
          <a:prstGeom prst="rect">
            <a:avLst/>
          </a:prstGeom>
          <a:solidFill>
            <a:schemeClr val="bg1"/>
          </a:solidFill>
          <a:ln>
            <a:noFill/>
          </a:ln>
        </p:spPr>
      </p:pic>
      <p:sp>
        <p:nvSpPr>
          <p:cNvPr id="8" name="TextBox 7"/>
          <p:cNvSpPr txBox="1"/>
          <p:nvPr/>
        </p:nvSpPr>
        <p:spPr>
          <a:xfrm>
            <a:off x="3943378" y="914400"/>
            <a:ext cx="4876800" cy="2308324"/>
          </a:xfrm>
          <a:prstGeom prst="rect">
            <a:avLst/>
          </a:prstGeom>
          <a:solidFill>
            <a:schemeClr val="bg2"/>
          </a:solid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Identifies Clearances and Stay Clear Zones.</a:t>
            </a:r>
          </a:p>
          <a:p>
            <a:pPr marL="285750" indent="-285750">
              <a:buFont typeface="Arial" panose="020B0604020202020204" pitchFamily="34" charset="0"/>
              <a:buChar char="•"/>
            </a:pPr>
            <a:r>
              <a:rPr lang="en-US" dirty="0" smtClean="0"/>
              <a:t>Released and Available to L2 Managers.</a:t>
            </a:r>
          </a:p>
          <a:p>
            <a:pPr marL="285750" indent="-285750">
              <a:buFont typeface="Arial" panose="020B0604020202020204" pitchFamily="34" charset="0"/>
              <a:buChar char="•"/>
            </a:pPr>
            <a:r>
              <a:rPr lang="en-US" dirty="0" smtClean="0"/>
              <a:t>Under Revision Control.</a:t>
            </a:r>
          </a:p>
          <a:p>
            <a:pPr marL="285750" indent="-285750">
              <a:buFont typeface="Arial" panose="020B0604020202020204" pitchFamily="34" charset="0"/>
              <a:buChar char="•"/>
            </a:pPr>
            <a:r>
              <a:rPr lang="en-US" dirty="0" smtClean="0"/>
              <a:t>There will be individual </a:t>
            </a:r>
            <a:r>
              <a:rPr lang="en-US" dirty="0" err="1" smtClean="0"/>
              <a:t>IDD’s</a:t>
            </a:r>
            <a:r>
              <a:rPr lang="en-US" dirty="0" smtClean="0"/>
              <a:t> for each subsystem.</a:t>
            </a:r>
          </a:p>
          <a:p>
            <a:pPr marL="285750" indent="-285750">
              <a:buFont typeface="Arial" panose="020B0604020202020204" pitchFamily="34" charset="0"/>
              <a:buChar char="•"/>
            </a:pPr>
            <a:r>
              <a:rPr lang="en-US" dirty="0" smtClean="0"/>
              <a:t>ICD will reference </a:t>
            </a:r>
            <a:r>
              <a:rPr lang="en-US" dirty="0" err="1" smtClean="0"/>
              <a:t>IDD</a:t>
            </a:r>
            <a:r>
              <a:rPr lang="en-US" dirty="0" smtClean="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8737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000080"/>
                </a:solidFill>
                <a:cs typeface="Arial" pitchFamily="34" charset="0"/>
              </a:rPr>
              <a:t>Aug 2-4, 2017</a:t>
            </a:r>
          </a:p>
        </p:txBody>
      </p:sp>
      <p:sp>
        <p:nvSpPr>
          <p:cNvPr id="1024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mtClean="0">
                <a:solidFill>
                  <a:srgbClr val="000080"/>
                </a:solidFill>
                <a:latin typeface="Calibri" pitchFamily="34" charset="0"/>
              </a:rPr>
              <a:t>sPHENIX Director's Review</a:t>
            </a:r>
            <a:endParaRPr lang="en-US" altLang="en-US">
              <a:solidFill>
                <a:srgbClr val="000080"/>
              </a:solidFill>
              <a:latin typeface="Calibri" pitchFamily="34" charset="0"/>
            </a:endParaRP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solidFill>
                  <a:srgbClr val="000080"/>
                </a:solidFill>
                <a:cs typeface="Arial" pitchFamily="34" charset="0"/>
              </a:rPr>
              <a:pPr eaLnBrk="1" hangingPunct="1"/>
              <a:t>4</a:t>
            </a:fld>
            <a:endParaRPr lang="en-US" altLang="en-US" sz="1200">
              <a:solidFill>
                <a:srgbClr val="898989"/>
              </a:solidFill>
              <a:cs typeface="Arial" pitchFamily="34" charset="0"/>
            </a:endParaRPr>
          </a:p>
        </p:txBody>
      </p:sp>
      <p:sp>
        <p:nvSpPr>
          <p:cNvPr id="18436" name="Title 3"/>
          <p:cNvSpPr>
            <a:spLocks noGrp="1"/>
          </p:cNvSpPr>
          <p:nvPr>
            <p:ph type="title"/>
          </p:nvPr>
        </p:nvSpPr>
        <p:spPr>
          <a:xfrm>
            <a:off x="304800" y="0"/>
            <a:ext cx="8839200" cy="715963"/>
          </a:xfrm>
        </p:spPr>
        <p:txBody>
          <a:bodyPr/>
          <a:lstStyle/>
          <a:p>
            <a:pPr eaLnBrk="1" hangingPunct="1"/>
            <a:r>
              <a:rPr lang="en-US" altLang="en-US" sz="2800" b="1" dirty="0" smtClean="0">
                <a:solidFill>
                  <a:srgbClr val="000000"/>
                </a:solidFill>
              </a:rPr>
              <a:t>The </a:t>
            </a:r>
            <a:r>
              <a:rPr lang="en-US" sz="2800" b="1" dirty="0"/>
              <a:t>Continuous Flow and Updating of Information</a:t>
            </a:r>
            <a:endParaRPr lang="en-US" altLang="en-US" sz="2800" b="1" dirty="0" smtClean="0">
              <a:solidFill>
                <a:srgbClr val="000000"/>
              </a:solidFill>
            </a:endParaRPr>
          </a:p>
        </p:txBody>
      </p:sp>
      <p:pic>
        <p:nvPicPr>
          <p:cNvPr id="6" name="Picture 3" descr="C:\Users\mills\Desktop\Project Wheel Model-V2.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14400"/>
            <a:ext cx="7428754" cy="56264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1" y="989917"/>
            <a:ext cx="3657600" cy="646331"/>
          </a:xfrm>
          <a:prstGeom prst="rect">
            <a:avLst/>
          </a:prstGeom>
          <a:solidFill>
            <a:schemeClr val="bg2"/>
          </a:solidFill>
        </p:spPr>
        <p:txBody>
          <a:bodyPr wrap="square" rtlCol="0">
            <a:spAutoFit/>
          </a:bodyPr>
          <a:lstStyle/>
          <a:p>
            <a:pPr algn="ctr"/>
            <a:r>
              <a:rPr lang="en-US" dirty="0" smtClean="0"/>
              <a:t>Continuous Flow and Updating of Information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a:xfrm>
            <a:off x="304800" y="33338"/>
            <a:ext cx="8382000" cy="728662"/>
          </a:xfrm>
        </p:spPr>
        <p:txBody>
          <a:bodyPr lIns="38100" tIns="38100" rIns="38100" bIns="38100"/>
          <a:lstStyle/>
          <a:p>
            <a:r>
              <a:rPr lang="en-US" sz="2800" b="1" dirty="0"/>
              <a:t>CD-1 Review Document Status</a:t>
            </a:r>
            <a:r>
              <a:rPr lang="en-US" altLang="en-US" sz="2800" dirty="0" smtClean="0"/>
              <a:t> </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5</a:t>
            </a:fld>
            <a:endParaRPr lang="en-US" altLang="en-US" sz="1200">
              <a:solidFill>
                <a:srgbClr val="898989"/>
              </a:solidFill>
            </a:endParaRPr>
          </a:p>
        </p:txBody>
      </p:sp>
      <p:sp>
        <p:nvSpPr>
          <p:cNvPr id="5" name="Date Placeholder 4"/>
          <p:cNvSpPr>
            <a:spLocks noGrp="1"/>
          </p:cNvSpPr>
          <p:nvPr>
            <p:ph type="dt" sz="half" idx="10"/>
          </p:nvPr>
        </p:nvSpPr>
        <p:spPr/>
        <p:txBody>
          <a:bodyPr/>
          <a:lstStyle/>
          <a:p>
            <a:pPr>
              <a:defRPr/>
            </a:pPr>
            <a:r>
              <a:rPr lang="en-US" altLang="en-US" smtClean="0"/>
              <a:t>Aug 2-4, 2017</a:t>
            </a:r>
            <a:endParaRPr lang="en-US" altLang="en-US"/>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7" name="Content Placeholder 2"/>
          <p:cNvSpPr txBox="1">
            <a:spLocks/>
          </p:cNvSpPr>
          <p:nvPr/>
        </p:nvSpPr>
        <p:spPr>
          <a:xfrm>
            <a:off x="185520" y="838199"/>
            <a:ext cx="8958480" cy="5791201"/>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b="1" dirty="0" smtClean="0"/>
          </a:p>
          <a:p>
            <a:pPr>
              <a:buFont typeface="+mj-lt"/>
              <a:buAutoNum type="arabicPeriod"/>
            </a:pPr>
            <a:r>
              <a:rPr lang="en-US" sz="1800" b="1" dirty="0" smtClean="0"/>
              <a:t>Integrated Project Team and Organization Chart - </a:t>
            </a:r>
            <a:r>
              <a:rPr lang="en-US" sz="1800" b="1" dirty="0" smtClean="0">
                <a:solidFill>
                  <a:srgbClr val="00B050"/>
                </a:solidFill>
              </a:rPr>
              <a:t>Complete</a:t>
            </a:r>
          </a:p>
          <a:p>
            <a:pPr>
              <a:buFont typeface="+mj-lt"/>
              <a:buAutoNum type="arabicPeriod"/>
            </a:pPr>
            <a:endParaRPr lang="en-US" sz="1800" b="1" dirty="0" smtClean="0"/>
          </a:p>
          <a:p>
            <a:pPr>
              <a:buFont typeface="+mj-lt"/>
              <a:buAutoNum type="arabicPeriod"/>
            </a:pPr>
            <a:r>
              <a:rPr lang="en-US" sz="1800" b="1" dirty="0" smtClean="0"/>
              <a:t>WBS (WBS Dictionary) - </a:t>
            </a:r>
            <a:r>
              <a:rPr lang="en-US" sz="1800" b="1" dirty="0" smtClean="0">
                <a:solidFill>
                  <a:srgbClr val="00B050"/>
                </a:solidFill>
              </a:rPr>
              <a:t>Updated</a:t>
            </a:r>
          </a:p>
          <a:p>
            <a:pPr>
              <a:buFont typeface="+mj-lt"/>
              <a:buAutoNum type="arabicPeriod"/>
            </a:pPr>
            <a:r>
              <a:rPr lang="en-US" sz="1800" b="1" dirty="0" smtClean="0"/>
              <a:t>Basis of Estimate  - </a:t>
            </a:r>
            <a:r>
              <a:rPr lang="en-US" sz="1800" b="1" dirty="0" smtClean="0">
                <a:solidFill>
                  <a:srgbClr val="00B050"/>
                </a:solidFill>
              </a:rPr>
              <a:t>Updated</a:t>
            </a:r>
            <a:endParaRPr lang="en-US" sz="1800" b="1" dirty="0" smtClean="0"/>
          </a:p>
          <a:p>
            <a:pPr>
              <a:buFont typeface="+mj-lt"/>
              <a:buAutoNum type="arabicPeriod"/>
            </a:pPr>
            <a:r>
              <a:rPr lang="en-US" sz="1800" b="1" dirty="0" smtClean="0"/>
              <a:t>Contingency Risk/Analysis - </a:t>
            </a:r>
            <a:r>
              <a:rPr lang="en-US" sz="1800" b="1" dirty="0">
                <a:solidFill>
                  <a:srgbClr val="00B050"/>
                </a:solidFill>
              </a:rPr>
              <a:t>Updated</a:t>
            </a:r>
          </a:p>
          <a:p>
            <a:pPr>
              <a:buFont typeface="+mj-lt"/>
              <a:buAutoNum type="arabicPeriod"/>
            </a:pPr>
            <a:endParaRPr lang="en-US" sz="1800" b="1" dirty="0" smtClean="0"/>
          </a:p>
          <a:p>
            <a:pPr marL="0" indent="0">
              <a:buNone/>
            </a:pPr>
            <a:r>
              <a:rPr lang="en-US" sz="1800" b="1" dirty="0" smtClean="0"/>
              <a:t>Resource Loaded Schedule				 </a:t>
            </a:r>
          </a:p>
          <a:p>
            <a:pPr>
              <a:buAutoNum type="arabicPeriod" startAt="5"/>
            </a:pPr>
            <a:r>
              <a:rPr lang="en-US" sz="1800" b="1" dirty="0" smtClean="0"/>
              <a:t>Activity List &amp; Activity Attributes </a:t>
            </a:r>
            <a:r>
              <a:rPr lang="en-US" sz="1800" b="1" dirty="0"/>
              <a:t>- </a:t>
            </a:r>
            <a:r>
              <a:rPr lang="en-US" sz="1800" b="1" dirty="0">
                <a:solidFill>
                  <a:srgbClr val="00B050"/>
                </a:solidFill>
              </a:rPr>
              <a:t>Updated </a:t>
            </a:r>
            <a:r>
              <a:rPr lang="en-US" sz="1800" b="1" dirty="0" smtClean="0"/>
              <a:t>		 		</a:t>
            </a:r>
          </a:p>
          <a:p>
            <a:pPr>
              <a:buAutoNum type="arabicPeriod" startAt="5"/>
            </a:pPr>
            <a:r>
              <a:rPr lang="en-US" sz="1800" b="1" dirty="0" smtClean="0"/>
              <a:t>Project Schedule – </a:t>
            </a:r>
            <a:r>
              <a:rPr lang="en-US" sz="1800" b="1" dirty="0" smtClean="0">
                <a:solidFill>
                  <a:srgbClr val="00B050"/>
                </a:solidFill>
              </a:rPr>
              <a:t>Updated</a:t>
            </a:r>
            <a:endParaRPr lang="en-US" sz="1800" b="1" dirty="0"/>
          </a:p>
          <a:p>
            <a:pPr>
              <a:buAutoNum type="arabicPeriod" startAt="5"/>
            </a:pPr>
            <a:r>
              <a:rPr lang="en-US" sz="1800" b="1" dirty="0" smtClean="0"/>
              <a:t>Critical </a:t>
            </a:r>
            <a:r>
              <a:rPr lang="en-US" sz="1800" b="1" dirty="0"/>
              <a:t>Milestones </a:t>
            </a:r>
            <a:r>
              <a:rPr lang="en-US" sz="1800" b="1" dirty="0" smtClean="0"/>
              <a:t>– </a:t>
            </a:r>
            <a:r>
              <a:rPr lang="en-US" sz="1800" b="1" dirty="0" smtClean="0">
                <a:solidFill>
                  <a:srgbClr val="00B050"/>
                </a:solidFill>
              </a:rPr>
              <a:t>Updated</a:t>
            </a:r>
            <a:endParaRPr lang="en-US" sz="1800" b="1" dirty="0"/>
          </a:p>
          <a:p>
            <a:pPr>
              <a:buAutoNum type="arabicPeriod" startAt="5"/>
            </a:pPr>
            <a:r>
              <a:rPr lang="en-US" sz="1800" b="1" dirty="0" smtClean="0"/>
              <a:t>Proposed Funding Profile – </a:t>
            </a:r>
            <a:r>
              <a:rPr lang="en-US" sz="1800" b="1" dirty="0" smtClean="0">
                <a:solidFill>
                  <a:srgbClr val="00B050"/>
                </a:solidFill>
              </a:rPr>
              <a:t>Updated</a:t>
            </a:r>
            <a:endParaRPr lang="en-US" sz="1800" b="1" dirty="0"/>
          </a:p>
          <a:p>
            <a:pPr>
              <a:buAutoNum type="arabicPeriod" startAt="5"/>
            </a:pPr>
            <a:r>
              <a:rPr lang="en-US" sz="1800" b="1" dirty="0" smtClean="0"/>
              <a:t>Proposed Labor Profile </a:t>
            </a:r>
            <a:r>
              <a:rPr lang="en-US" sz="1800" b="1" dirty="0"/>
              <a:t>- </a:t>
            </a:r>
            <a:r>
              <a:rPr lang="en-US" sz="1800" b="1" dirty="0">
                <a:solidFill>
                  <a:srgbClr val="00B050"/>
                </a:solidFill>
              </a:rPr>
              <a:t>Updated </a:t>
            </a:r>
            <a:r>
              <a:rPr lang="en-US" sz="1800" b="1" dirty="0" smtClean="0"/>
              <a:t>	</a:t>
            </a:r>
          </a:p>
        </p:txBody>
      </p:sp>
      <p:sp>
        <p:nvSpPr>
          <p:cNvPr id="8" name="TextBox 7"/>
          <p:cNvSpPr txBox="1"/>
          <p:nvPr/>
        </p:nvSpPr>
        <p:spPr>
          <a:xfrm>
            <a:off x="4756501" y="3962400"/>
            <a:ext cx="4038600" cy="646331"/>
          </a:xfrm>
          <a:prstGeom prst="rect">
            <a:avLst/>
          </a:prstGeom>
          <a:solidFill>
            <a:schemeClr val="bg2"/>
          </a:solidFill>
          <a:ln w="19050">
            <a:solidFill>
              <a:srgbClr val="0000FF"/>
            </a:solidFill>
          </a:ln>
        </p:spPr>
        <p:txBody>
          <a:bodyPr wrap="square" rtlCol="0">
            <a:spAutoFit/>
          </a:bodyPr>
          <a:lstStyle/>
          <a:p>
            <a:r>
              <a:rPr lang="en-US" b="1" dirty="0" smtClean="0"/>
              <a:t>sPHENIX L2, CAMs, Project Office, and Engineers</a:t>
            </a:r>
            <a:endParaRPr lang="en-US" b="1" dirty="0" smtClean="0">
              <a:solidFill>
                <a:srgbClr val="00B050"/>
              </a:solidFill>
            </a:endParaRPr>
          </a:p>
        </p:txBody>
      </p:sp>
      <p:sp>
        <p:nvSpPr>
          <p:cNvPr id="9" name="TextBox 8"/>
          <p:cNvSpPr txBox="1"/>
          <p:nvPr/>
        </p:nvSpPr>
        <p:spPr>
          <a:xfrm>
            <a:off x="4495799" y="2066240"/>
            <a:ext cx="4560005" cy="646331"/>
          </a:xfrm>
          <a:prstGeom prst="rect">
            <a:avLst/>
          </a:prstGeom>
          <a:solidFill>
            <a:schemeClr val="bg2"/>
          </a:solidFill>
          <a:ln w="19050">
            <a:solidFill>
              <a:srgbClr val="0000FF"/>
            </a:solidFill>
          </a:ln>
        </p:spPr>
        <p:txBody>
          <a:bodyPr wrap="square" rtlCol="0">
            <a:spAutoFit/>
          </a:bodyPr>
          <a:lstStyle/>
          <a:p>
            <a:r>
              <a:rPr lang="en-US" b="1" dirty="0" smtClean="0"/>
              <a:t>sPHENIX </a:t>
            </a:r>
            <a:r>
              <a:rPr lang="en-US" b="1" dirty="0" err="1" smtClean="0"/>
              <a:t>L2</a:t>
            </a:r>
            <a:r>
              <a:rPr lang="en-US" b="1" dirty="0" smtClean="0"/>
              <a:t> Mangers, CAMs, Assigned Engineering and Design Staff</a:t>
            </a:r>
            <a:endParaRPr lang="en-US" b="1" dirty="0" smtClean="0">
              <a:solidFill>
                <a:srgbClr val="00B05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6</a:t>
            </a:fld>
            <a:endParaRPr lang="en-US" altLang="en-US" sz="1200">
              <a:solidFill>
                <a:srgbClr val="898989"/>
              </a:solidFill>
              <a:cs typeface="Arial" pitchFamily="34" charset="0"/>
            </a:endParaRPr>
          </a:p>
        </p:txBody>
      </p:sp>
      <p:sp>
        <p:nvSpPr>
          <p:cNvPr id="21506" name="Title 1"/>
          <p:cNvSpPr>
            <a:spLocks noGrp="1"/>
          </p:cNvSpPr>
          <p:nvPr>
            <p:ph type="title"/>
          </p:nvPr>
        </p:nvSpPr>
        <p:spPr>
          <a:xfrm>
            <a:off x="304800" y="0"/>
            <a:ext cx="8839200" cy="685800"/>
          </a:xfrm>
        </p:spPr>
        <p:txBody>
          <a:bodyPr/>
          <a:lstStyle/>
          <a:p>
            <a:pPr eaLnBrk="1" hangingPunct="1"/>
            <a:r>
              <a:rPr lang="en-US" sz="2800" b="1" dirty="0"/>
              <a:t>CD-1 Review Document Status</a:t>
            </a:r>
            <a:endParaRPr lang="en-US" altLang="en-US" sz="2800" dirty="0" smtClean="0">
              <a:solidFill>
                <a:srgbClr val="000000"/>
              </a:solidFill>
              <a:cs typeface="Times New Roman" pitchFamily="18" charset="0"/>
            </a:endParaRPr>
          </a:p>
        </p:txBody>
      </p:sp>
      <p:sp>
        <p:nvSpPr>
          <p:cNvPr id="2150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sp>
        <p:nvSpPr>
          <p:cNvPr id="7" name="Content Placeholder 3"/>
          <p:cNvSpPr>
            <a:spLocks noGrp="1"/>
          </p:cNvSpPr>
          <p:nvPr>
            <p:ph idx="1"/>
          </p:nvPr>
        </p:nvSpPr>
        <p:spPr>
          <a:xfrm>
            <a:off x="200024" y="1219200"/>
            <a:ext cx="8458200" cy="4752201"/>
          </a:xfrm>
        </p:spPr>
        <p:txBody>
          <a:bodyPr/>
          <a:lstStyle/>
          <a:p>
            <a:pPr>
              <a:buAutoNum type="arabicPeriod" startAt="10"/>
            </a:pPr>
            <a:r>
              <a:rPr lang="en-US" sz="1700" b="1" dirty="0" smtClean="0"/>
              <a:t>Preliminary </a:t>
            </a:r>
            <a:r>
              <a:rPr lang="en-US" sz="1700" b="1" dirty="0"/>
              <a:t>Hazard Analysis </a:t>
            </a:r>
            <a:r>
              <a:rPr lang="en-US" sz="1700" b="1" dirty="0" smtClean="0"/>
              <a:t>Report - </a:t>
            </a:r>
            <a:r>
              <a:rPr lang="en-US" sz="1700" b="1" dirty="0" smtClean="0">
                <a:solidFill>
                  <a:srgbClr val="0070C0"/>
                </a:solidFill>
              </a:rPr>
              <a:t>Draft</a:t>
            </a:r>
          </a:p>
          <a:p>
            <a:pPr>
              <a:buAutoNum type="arabicPeriod" startAt="10"/>
            </a:pPr>
            <a:r>
              <a:rPr lang="en-US" sz="1700" b="1" dirty="0" err="1" smtClean="0"/>
              <a:t>NEPA</a:t>
            </a:r>
            <a:r>
              <a:rPr lang="en-US" sz="1700" b="1" dirty="0" smtClean="0"/>
              <a:t> Document - </a:t>
            </a:r>
            <a:r>
              <a:rPr lang="en-US" sz="1700" b="1" dirty="0">
                <a:solidFill>
                  <a:srgbClr val="00B050"/>
                </a:solidFill>
              </a:rPr>
              <a:t>Complete</a:t>
            </a:r>
            <a:r>
              <a:rPr lang="en-US" sz="1700" b="1" dirty="0"/>
              <a:t> </a:t>
            </a:r>
          </a:p>
          <a:p>
            <a:pPr>
              <a:buAutoNum type="arabicPeriod" startAt="10"/>
            </a:pPr>
            <a:r>
              <a:rPr lang="en-US" sz="1700" b="1" dirty="0" smtClean="0"/>
              <a:t>Integrated </a:t>
            </a:r>
            <a:r>
              <a:rPr lang="en-US" sz="1700" b="1" dirty="0"/>
              <a:t>Safety Management </a:t>
            </a:r>
            <a:r>
              <a:rPr lang="en-US" sz="1700" b="1" dirty="0" smtClean="0"/>
              <a:t>Plan-  </a:t>
            </a:r>
            <a:r>
              <a:rPr lang="en-US" sz="1700" b="1" dirty="0" smtClean="0">
                <a:solidFill>
                  <a:srgbClr val="0070C0"/>
                </a:solidFill>
              </a:rPr>
              <a:t>Draft</a:t>
            </a:r>
          </a:p>
          <a:p>
            <a:pPr>
              <a:buAutoNum type="arabicPeriod" startAt="10"/>
            </a:pPr>
            <a:endParaRPr lang="en-US" sz="1700" b="1" dirty="0" smtClean="0">
              <a:solidFill>
                <a:srgbClr val="0070C0"/>
              </a:solidFill>
            </a:endParaRPr>
          </a:p>
          <a:p>
            <a:pPr>
              <a:buAutoNum type="arabicPeriod" startAt="10"/>
            </a:pPr>
            <a:r>
              <a:rPr lang="en-US" sz="1700" b="1" dirty="0" smtClean="0"/>
              <a:t>Conceptual </a:t>
            </a:r>
            <a:r>
              <a:rPr lang="en-US" sz="1700" b="1" dirty="0"/>
              <a:t>Design/Conceptual Design Report- </a:t>
            </a:r>
            <a:r>
              <a:rPr lang="en-US" sz="1700" b="1" dirty="0">
                <a:solidFill>
                  <a:srgbClr val="00B050"/>
                </a:solidFill>
              </a:rPr>
              <a:t>Advanced Design/ Advanced </a:t>
            </a:r>
            <a:r>
              <a:rPr lang="en-US" sz="1700" b="1" dirty="0" smtClean="0">
                <a:solidFill>
                  <a:srgbClr val="00B050"/>
                </a:solidFill>
              </a:rPr>
              <a:t>Draft</a:t>
            </a:r>
          </a:p>
          <a:p>
            <a:pPr>
              <a:buAutoNum type="arabicPeriod" startAt="10"/>
            </a:pPr>
            <a:r>
              <a:rPr lang="en-US" sz="1700" b="1" dirty="0" smtClean="0"/>
              <a:t>Acquisition </a:t>
            </a:r>
            <a:r>
              <a:rPr lang="en-US" sz="1700" b="1" dirty="0"/>
              <a:t>Strategy- </a:t>
            </a:r>
            <a:r>
              <a:rPr lang="en-US" sz="1700" b="1" dirty="0">
                <a:solidFill>
                  <a:srgbClr val="0070C0"/>
                </a:solidFill>
              </a:rPr>
              <a:t>In Development</a:t>
            </a:r>
            <a:r>
              <a:rPr lang="en-US" sz="1700" b="1" dirty="0">
                <a:solidFill>
                  <a:srgbClr val="FF0000"/>
                </a:solidFill>
              </a:rPr>
              <a:t> </a:t>
            </a:r>
            <a:r>
              <a:rPr lang="en-US" sz="1700" b="1" dirty="0">
                <a:solidFill>
                  <a:srgbClr val="0080FF"/>
                </a:solidFill>
              </a:rPr>
              <a:t>	</a:t>
            </a:r>
          </a:p>
          <a:p>
            <a:pPr>
              <a:buAutoNum type="arabicPeriod" startAt="10"/>
            </a:pPr>
            <a:r>
              <a:rPr lang="en-US" sz="1700" b="1" dirty="0" smtClean="0"/>
              <a:t>Close </a:t>
            </a:r>
            <a:r>
              <a:rPr lang="en-US" sz="1700" b="1" dirty="0"/>
              <a:t>all previous review </a:t>
            </a:r>
            <a:r>
              <a:rPr lang="en-US" sz="1700" b="1" dirty="0" smtClean="0"/>
              <a:t>recommendations - </a:t>
            </a:r>
            <a:r>
              <a:rPr lang="en-US" sz="1700" b="1" dirty="0" smtClean="0">
                <a:solidFill>
                  <a:srgbClr val="00B050"/>
                </a:solidFill>
              </a:rPr>
              <a:t>Ongoing</a:t>
            </a:r>
          </a:p>
          <a:p>
            <a:pPr>
              <a:buAutoNum type="arabicPeriod" startAt="10"/>
            </a:pPr>
            <a:r>
              <a:rPr lang="en-US" sz="1700" b="1" dirty="0" smtClean="0"/>
              <a:t>Preliminary </a:t>
            </a:r>
            <a:r>
              <a:rPr lang="en-US" sz="1700" b="1" dirty="0"/>
              <a:t>Project Execution </a:t>
            </a:r>
            <a:r>
              <a:rPr lang="en-US" sz="1700" b="1" dirty="0" smtClean="0"/>
              <a:t>Plan -</a:t>
            </a:r>
            <a:r>
              <a:rPr lang="en-US" sz="1700" b="1" dirty="0" smtClean="0">
                <a:solidFill>
                  <a:srgbClr val="0080FF"/>
                </a:solidFill>
              </a:rPr>
              <a:t> </a:t>
            </a:r>
            <a:r>
              <a:rPr lang="en-US" sz="1700" b="1" dirty="0">
                <a:solidFill>
                  <a:srgbClr val="0070C0"/>
                </a:solidFill>
              </a:rPr>
              <a:t>Draft</a:t>
            </a:r>
            <a:r>
              <a:rPr lang="en-US" sz="1700" b="1" dirty="0">
                <a:solidFill>
                  <a:srgbClr val="FF0000"/>
                </a:solidFill>
              </a:rPr>
              <a:t> </a:t>
            </a:r>
            <a:endParaRPr lang="en-US" sz="1700" b="1" dirty="0" smtClean="0">
              <a:solidFill>
                <a:srgbClr val="FF0000"/>
              </a:solidFill>
            </a:endParaRPr>
          </a:p>
          <a:p>
            <a:pPr>
              <a:buAutoNum type="arabicPeriod" startAt="10"/>
            </a:pPr>
            <a:endParaRPr lang="en-US" sz="1700" b="1" dirty="0">
              <a:solidFill>
                <a:srgbClr val="FF0000"/>
              </a:solidFill>
            </a:endParaRPr>
          </a:p>
          <a:p>
            <a:pPr>
              <a:buAutoNum type="arabicPeriod" startAt="10"/>
            </a:pPr>
            <a:r>
              <a:rPr lang="en-US" sz="1700" b="1" dirty="0" smtClean="0"/>
              <a:t>Preliminary </a:t>
            </a:r>
            <a:r>
              <a:rPr lang="en-US" sz="1700" b="1" dirty="0"/>
              <a:t>Risk Management </a:t>
            </a:r>
            <a:r>
              <a:rPr lang="en-US" sz="1700" b="1" dirty="0" smtClean="0"/>
              <a:t>Plan - </a:t>
            </a:r>
            <a:r>
              <a:rPr lang="en-US" sz="1700" b="1" dirty="0">
                <a:solidFill>
                  <a:srgbClr val="00B050"/>
                </a:solidFill>
              </a:rPr>
              <a:t>Initial Release for Use</a:t>
            </a:r>
            <a:r>
              <a:rPr lang="en-US" sz="1700" b="1" dirty="0">
                <a:solidFill>
                  <a:srgbClr val="3399FF"/>
                </a:solidFill>
              </a:rPr>
              <a:t>		 </a:t>
            </a:r>
          </a:p>
          <a:p>
            <a:pPr>
              <a:buAutoNum type="arabicPeriod" startAt="10"/>
            </a:pPr>
            <a:r>
              <a:rPr lang="en-US" sz="1700" b="1" dirty="0" smtClean="0"/>
              <a:t>Preliminary </a:t>
            </a:r>
            <a:r>
              <a:rPr lang="en-US" sz="1700" b="1" dirty="0"/>
              <a:t>Risk Assessment and Risk </a:t>
            </a:r>
            <a:r>
              <a:rPr lang="en-US" sz="1700" b="1" dirty="0" smtClean="0"/>
              <a:t>Registry -  </a:t>
            </a:r>
            <a:r>
              <a:rPr lang="en-US" sz="1700" b="1" dirty="0">
                <a:solidFill>
                  <a:srgbClr val="00B050"/>
                </a:solidFill>
              </a:rPr>
              <a:t>Advanced Draft</a:t>
            </a:r>
            <a:r>
              <a:rPr lang="en-US" sz="1700" b="1" dirty="0"/>
              <a:t>	</a:t>
            </a:r>
            <a:r>
              <a:rPr lang="en-US" sz="1700" b="1" dirty="0">
                <a:solidFill>
                  <a:srgbClr val="3399FF"/>
                </a:solidFill>
              </a:rPr>
              <a:t> </a:t>
            </a:r>
          </a:p>
          <a:p>
            <a:pPr>
              <a:buAutoNum type="arabicPeriod" startAt="10"/>
            </a:pPr>
            <a:r>
              <a:rPr lang="en-US" sz="1700" b="1" dirty="0" smtClean="0"/>
              <a:t>Preliminary </a:t>
            </a:r>
            <a:r>
              <a:rPr lang="en-US" sz="1700" b="1" dirty="0"/>
              <a:t>Security Vulnerability Assessment (Short security equipment protection &amp; cyber security</a:t>
            </a:r>
            <a:r>
              <a:rPr lang="en-US" sz="1700" b="1" dirty="0" smtClean="0"/>
              <a:t>) -  </a:t>
            </a:r>
            <a:r>
              <a:rPr lang="en-US" sz="1700" b="1" dirty="0">
                <a:solidFill>
                  <a:srgbClr val="00B050"/>
                </a:solidFill>
              </a:rPr>
              <a:t>Complete</a:t>
            </a:r>
            <a:r>
              <a:rPr lang="en-US" sz="1700" b="1" dirty="0">
                <a:solidFill>
                  <a:srgbClr val="0070C0"/>
                </a:solidFill>
              </a:rPr>
              <a:t> </a:t>
            </a:r>
            <a:r>
              <a:rPr lang="en-US" sz="1700" b="1" dirty="0"/>
              <a:t>	</a:t>
            </a:r>
            <a:endParaRPr lang="en-US" sz="1700" b="1" dirty="0" smtClean="0"/>
          </a:p>
          <a:p>
            <a:pPr>
              <a:buAutoNum type="arabicPeriod" startAt="10"/>
            </a:pPr>
            <a:endParaRPr lang="en-US" sz="1700" b="1" dirty="0">
              <a:solidFill>
                <a:srgbClr val="3399FF"/>
              </a:solidFill>
            </a:endParaRPr>
          </a:p>
          <a:p>
            <a:pPr>
              <a:buAutoNum type="arabicPeriod" startAt="10"/>
            </a:pPr>
            <a:r>
              <a:rPr lang="en-US" sz="1700" b="1" dirty="0" smtClean="0"/>
              <a:t>Alternate </a:t>
            </a:r>
            <a:r>
              <a:rPr lang="en-US" sz="1700" b="1" dirty="0"/>
              <a:t>Analysis- For the PEP includes scientific </a:t>
            </a:r>
            <a:r>
              <a:rPr lang="en-US" sz="1700" b="1" dirty="0" smtClean="0"/>
              <a:t>alternatives - </a:t>
            </a:r>
            <a:r>
              <a:rPr lang="en-US" sz="1700" b="1" dirty="0">
                <a:solidFill>
                  <a:srgbClr val="0070C0"/>
                </a:solidFill>
              </a:rPr>
              <a:t>In Development</a:t>
            </a:r>
            <a:r>
              <a:rPr lang="en-US" sz="1700" b="1" dirty="0">
                <a:solidFill>
                  <a:srgbClr val="FF0000"/>
                </a:solidFill>
              </a:rPr>
              <a:t> </a:t>
            </a:r>
            <a:r>
              <a:rPr lang="en-US" sz="1700" b="1" dirty="0"/>
              <a:t>	</a:t>
            </a:r>
            <a:r>
              <a:rPr lang="en-US" sz="1700" b="1" dirty="0">
                <a:solidFill>
                  <a:srgbClr val="3399FF"/>
                </a:solidFill>
              </a:rPr>
              <a:t> </a:t>
            </a:r>
            <a:r>
              <a:rPr lang="en-US" sz="1700" b="1" dirty="0"/>
              <a:t> 		</a:t>
            </a:r>
            <a:r>
              <a:rPr lang="en-US" sz="1700" b="1" dirty="0">
                <a:solidFill>
                  <a:srgbClr val="3399FF"/>
                </a:solidFill>
              </a:rPr>
              <a:t> </a:t>
            </a:r>
            <a:endParaRPr lang="en-US" sz="1700" b="1" dirty="0"/>
          </a:p>
          <a:p>
            <a:endParaRPr lang="en-US" sz="1700" dirty="0"/>
          </a:p>
        </p:txBody>
      </p:sp>
      <p:sp>
        <p:nvSpPr>
          <p:cNvPr id="8" name="TextBox 7"/>
          <p:cNvSpPr txBox="1"/>
          <p:nvPr/>
        </p:nvSpPr>
        <p:spPr>
          <a:xfrm>
            <a:off x="7198701" y="3493532"/>
            <a:ext cx="1826683" cy="646331"/>
          </a:xfrm>
          <a:prstGeom prst="rect">
            <a:avLst/>
          </a:prstGeom>
          <a:solidFill>
            <a:schemeClr val="bg2"/>
          </a:solidFill>
          <a:ln w="19050">
            <a:solidFill>
              <a:srgbClr val="0000FF"/>
            </a:solidFill>
          </a:ln>
        </p:spPr>
        <p:txBody>
          <a:bodyPr wrap="square" rtlCol="0">
            <a:spAutoFit/>
          </a:bodyPr>
          <a:lstStyle/>
          <a:p>
            <a:r>
              <a:rPr lang="en-US" b="1" dirty="0" smtClean="0"/>
              <a:t>Risk Management</a:t>
            </a:r>
          </a:p>
        </p:txBody>
      </p:sp>
      <p:cxnSp>
        <p:nvCxnSpPr>
          <p:cNvPr id="9" name="Straight Arrow Connector 8"/>
          <p:cNvCxnSpPr>
            <a:stCxn id="8" idx="1"/>
          </p:cNvCxnSpPr>
          <p:nvPr/>
        </p:nvCxnSpPr>
        <p:spPr>
          <a:xfrm flipH="1">
            <a:off x="6366499" y="3816698"/>
            <a:ext cx="832202" cy="595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flipH="1">
            <a:off x="5915024" y="3816698"/>
            <a:ext cx="1283677"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60218" y="1551801"/>
            <a:ext cx="2865166" cy="369332"/>
          </a:xfrm>
          <a:prstGeom prst="rect">
            <a:avLst/>
          </a:prstGeom>
          <a:solidFill>
            <a:schemeClr val="bg2"/>
          </a:solidFill>
          <a:ln w="19050">
            <a:solidFill>
              <a:srgbClr val="0000FF"/>
            </a:solidFill>
          </a:ln>
        </p:spPr>
        <p:txBody>
          <a:bodyPr wrap="square" rtlCol="0">
            <a:spAutoFit/>
          </a:bodyPr>
          <a:lstStyle/>
          <a:p>
            <a:r>
              <a:rPr lang="en-US" b="1" dirty="0" smtClean="0"/>
              <a:t>Integrated Safety, </a:t>
            </a:r>
            <a:r>
              <a:rPr lang="en-US" b="1" dirty="0" err="1" smtClean="0"/>
              <a:t>ESH</a:t>
            </a:r>
            <a:endParaRPr lang="en-US" b="1" dirty="0" smtClean="0"/>
          </a:p>
        </p:txBody>
      </p:sp>
      <p:cxnSp>
        <p:nvCxnSpPr>
          <p:cNvPr id="12" name="Straight Arrow Connector 11"/>
          <p:cNvCxnSpPr>
            <a:stCxn id="11" idx="1"/>
          </p:cNvCxnSpPr>
          <p:nvPr/>
        </p:nvCxnSpPr>
        <p:spPr>
          <a:xfrm flipH="1" flipV="1">
            <a:off x="4681984" y="1489760"/>
            <a:ext cx="1478234" cy="246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a:off x="5596384" y="1736467"/>
            <a:ext cx="563834"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1"/>
          </p:cNvCxnSpPr>
          <p:nvPr/>
        </p:nvCxnSpPr>
        <p:spPr>
          <a:xfrm flipH="1">
            <a:off x="3691384" y="1736467"/>
            <a:ext cx="24688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04800" y="0"/>
            <a:ext cx="8839200" cy="762000"/>
          </a:xfrm>
        </p:spPr>
        <p:txBody>
          <a:bodyPr/>
          <a:lstStyle/>
          <a:p>
            <a:r>
              <a:rPr lang="en-US" altLang="en-US" sz="2800" b="1" dirty="0">
                <a:solidFill>
                  <a:srgbClr val="000000"/>
                </a:solidFill>
                <a:cs typeface="Times New Roman" pitchFamily="18" charset="0"/>
              </a:rPr>
              <a:t>Additional Engineering Project Controls and Work Management Documents</a:t>
            </a:r>
            <a:endParaRPr lang="en-US" altLang="en-US" sz="2800" dirty="0" smtClean="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7</a:t>
            </a:fld>
            <a:endParaRPr lang="en-US" altLang="en-US" sz="120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7" name="Content Placeholder 1"/>
          <p:cNvSpPr>
            <a:spLocks noGrp="1"/>
          </p:cNvSpPr>
          <p:nvPr>
            <p:ph idx="1"/>
          </p:nvPr>
        </p:nvSpPr>
        <p:spPr>
          <a:xfrm>
            <a:off x="381000" y="1066800"/>
            <a:ext cx="8229600" cy="5334000"/>
          </a:xfrm>
        </p:spPr>
        <p:txBody>
          <a:bodyPr/>
          <a:lstStyle/>
          <a:p>
            <a:pPr>
              <a:buFont typeface="+mj-lt"/>
              <a:buAutoNum type="arabicPeriod"/>
            </a:pPr>
            <a:r>
              <a:rPr lang="en-US" sz="1700" b="1" dirty="0"/>
              <a:t>sPHENIX Procedure Guidelines- </a:t>
            </a:r>
            <a:r>
              <a:rPr lang="en-US" sz="1700" b="1" dirty="0">
                <a:solidFill>
                  <a:srgbClr val="00B050"/>
                </a:solidFill>
              </a:rPr>
              <a:t>Pending </a:t>
            </a:r>
            <a:r>
              <a:rPr lang="en-US" sz="1700" b="1" dirty="0" smtClean="0">
                <a:solidFill>
                  <a:srgbClr val="00B050"/>
                </a:solidFill>
              </a:rPr>
              <a:t>Release</a:t>
            </a:r>
          </a:p>
          <a:p>
            <a:pPr>
              <a:buFont typeface="+mj-lt"/>
              <a:buAutoNum type="arabicPeriod"/>
            </a:pPr>
            <a:endParaRPr lang="en-US" sz="1700" b="1" dirty="0">
              <a:solidFill>
                <a:srgbClr val="00B050"/>
              </a:solidFill>
            </a:endParaRPr>
          </a:p>
          <a:p>
            <a:pPr>
              <a:buFont typeface="+mj-lt"/>
              <a:buAutoNum type="arabicPeriod"/>
            </a:pPr>
            <a:r>
              <a:rPr lang="en-US" sz="1700" b="1" dirty="0"/>
              <a:t>sPHENIX Configuration Management- </a:t>
            </a:r>
            <a:r>
              <a:rPr lang="en-US" sz="1700" b="1" dirty="0">
                <a:solidFill>
                  <a:srgbClr val="00B050"/>
                </a:solidFill>
              </a:rPr>
              <a:t>Pending </a:t>
            </a:r>
            <a:r>
              <a:rPr lang="en-US" sz="1700" b="1" dirty="0" smtClean="0">
                <a:solidFill>
                  <a:srgbClr val="00B050"/>
                </a:solidFill>
              </a:rPr>
              <a:t>Release</a:t>
            </a:r>
          </a:p>
          <a:p>
            <a:pPr>
              <a:buFont typeface="+mj-lt"/>
              <a:buAutoNum type="arabicPeriod"/>
            </a:pPr>
            <a:endParaRPr lang="en-US" sz="1700" b="1" dirty="0">
              <a:solidFill>
                <a:srgbClr val="00B050"/>
              </a:solidFill>
            </a:endParaRPr>
          </a:p>
          <a:p>
            <a:pPr>
              <a:buFont typeface="+mj-lt"/>
              <a:buAutoNum type="arabicPeriod"/>
            </a:pPr>
            <a:r>
              <a:rPr lang="en-US" sz="1700" b="1" dirty="0"/>
              <a:t>sPHENIX Document Control- </a:t>
            </a:r>
            <a:r>
              <a:rPr lang="en-US" sz="1700" b="1" dirty="0">
                <a:solidFill>
                  <a:srgbClr val="00B050"/>
                </a:solidFill>
              </a:rPr>
              <a:t>Pending </a:t>
            </a:r>
            <a:r>
              <a:rPr lang="en-US" sz="1700" b="1" dirty="0" smtClean="0">
                <a:solidFill>
                  <a:srgbClr val="00B050"/>
                </a:solidFill>
              </a:rPr>
              <a:t>Release</a:t>
            </a:r>
          </a:p>
          <a:p>
            <a:pPr>
              <a:buFont typeface="+mj-lt"/>
              <a:buAutoNum type="arabicPeriod"/>
            </a:pPr>
            <a:endParaRPr lang="en-US" sz="1700" b="1" dirty="0">
              <a:solidFill>
                <a:srgbClr val="00B050"/>
              </a:solidFill>
            </a:endParaRPr>
          </a:p>
          <a:p>
            <a:pPr>
              <a:buFont typeface="+mj-lt"/>
              <a:buAutoNum type="arabicPeriod"/>
            </a:pPr>
            <a:r>
              <a:rPr lang="en-US" sz="1700" b="1" dirty="0"/>
              <a:t>sPHENIX Quality Assurance Plan- </a:t>
            </a:r>
            <a:r>
              <a:rPr lang="en-US" sz="1700" b="1" dirty="0">
                <a:solidFill>
                  <a:srgbClr val="00B050"/>
                </a:solidFill>
              </a:rPr>
              <a:t>Pending </a:t>
            </a:r>
            <a:r>
              <a:rPr lang="en-US" sz="1700" b="1" dirty="0" smtClean="0">
                <a:solidFill>
                  <a:srgbClr val="00B050"/>
                </a:solidFill>
              </a:rPr>
              <a:t>Release</a:t>
            </a:r>
          </a:p>
          <a:p>
            <a:pPr>
              <a:buFont typeface="+mj-lt"/>
              <a:buAutoNum type="arabicPeriod"/>
            </a:pPr>
            <a:endParaRPr lang="en-US" sz="1700" b="1" dirty="0">
              <a:solidFill>
                <a:srgbClr val="00B050"/>
              </a:solidFill>
            </a:endParaRPr>
          </a:p>
          <a:p>
            <a:pPr>
              <a:buFont typeface="+mj-lt"/>
              <a:buAutoNum type="arabicPeriod"/>
            </a:pPr>
            <a:r>
              <a:rPr lang="en-US" sz="1700" b="1" dirty="0"/>
              <a:t>sPHENIX Work Planning- </a:t>
            </a:r>
            <a:r>
              <a:rPr lang="en-US" sz="1700" b="1" dirty="0">
                <a:solidFill>
                  <a:srgbClr val="00B050"/>
                </a:solidFill>
              </a:rPr>
              <a:t>Pending </a:t>
            </a:r>
            <a:r>
              <a:rPr lang="en-US" sz="1700" b="1" dirty="0" smtClean="0">
                <a:solidFill>
                  <a:srgbClr val="00B050"/>
                </a:solidFill>
              </a:rPr>
              <a:t>Release</a:t>
            </a:r>
          </a:p>
          <a:p>
            <a:pPr>
              <a:buFont typeface="+mj-lt"/>
              <a:buAutoNum type="arabicPeriod"/>
            </a:pPr>
            <a:endParaRPr lang="en-US" sz="1700" b="1" dirty="0">
              <a:solidFill>
                <a:srgbClr val="00B050"/>
              </a:solidFill>
            </a:endParaRPr>
          </a:p>
          <a:p>
            <a:pPr>
              <a:buFont typeface="+mj-lt"/>
              <a:buAutoNum type="arabicPeriod"/>
            </a:pPr>
            <a:r>
              <a:rPr lang="en-US" sz="1700" b="1" dirty="0"/>
              <a:t>sPHENIX Awareness Training- </a:t>
            </a:r>
            <a:r>
              <a:rPr lang="en-US" sz="1700" b="1" dirty="0">
                <a:solidFill>
                  <a:srgbClr val="00B050"/>
                </a:solidFill>
              </a:rPr>
              <a:t>Pending </a:t>
            </a:r>
            <a:r>
              <a:rPr lang="en-US" sz="1700" b="1" dirty="0" smtClean="0">
                <a:solidFill>
                  <a:srgbClr val="00B050"/>
                </a:solidFill>
              </a:rPr>
              <a:t>Release</a:t>
            </a:r>
          </a:p>
          <a:p>
            <a:pPr>
              <a:buFont typeface="+mj-lt"/>
              <a:buAutoNum type="arabicPeriod"/>
            </a:pPr>
            <a:endParaRPr lang="en-US" sz="1700" b="1" dirty="0">
              <a:solidFill>
                <a:srgbClr val="00B050"/>
              </a:solidFill>
            </a:endParaRPr>
          </a:p>
          <a:p>
            <a:pPr>
              <a:buFont typeface="+mj-lt"/>
              <a:buAutoNum type="arabicPeriod"/>
            </a:pPr>
            <a:r>
              <a:rPr lang="en-US" sz="1700" b="1" dirty="0"/>
              <a:t>sPHENIX Bottom’s-Up Contingency Guidelines- </a:t>
            </a:r>
            <a:r>
              <a:rPr lang="en-US" sz="1700" b="1" dirty="0">
                <a:solidFill>
                  <a:srgbClr val="0070C0"/>
                </a:solidFill>
              </a:rPr>
              <a:t>Released and </a:t>
            </a:r>
            <a:r>
              <a:rPr lang="en-US" sz="1700" b="1" dirty="0" smtClean="0">
                <a:solidFill>
                  <a:srgbClr val="0070C0"/>
                </a:solidFill>
              </a:rPr>
              <a:t>Distributed</a:t>
            </a:r>
            <a:r>
              <a:rPr lang="en-US" sz="1700" b="1" dirty="0">
                <a:solidFill>
                  <a:srgbClr val="0070C0"/>
                </a:solidFill>
              </a:rPr>
              <a:t> </a:t>
            </a:r>
            <a:endParaRPr lang="en-US" sz="1700" b="1" dirty="0" smtClean="0">
              <a:solidFill>
                <a:srgbClr val="0070C0"/>
              </a:solidFill>
            </a:endParaRPr>
          </a:p>
          <a:p>
            <a:pPr>
              <a:buFont typeface="+mj-lt"/>
              <a:buAutoNum type="arabicPeriod"/>
            </a:pPr>
            <a:endParaRPr lang="en-US" sz="1700" b="1" dirty="0" smtClean="0">
              <a:solidFill>
                <a:srgbClr val="002060"/>
              </a:solidFill>
            </a:endParaRPr>
          </a:p>
          <a:p>
            <a:pPr>
              <a:buFont typeface="+mj-lt"/>
              <a:buAutoNum type="arabicPeriod"/>
            </a:pPr>
            <a:r>
              <a:rPr lang="en-US" sz="1700" b="1" dirty="0" smtClean="0"/>
              <a:t>Interface Control Document/Interface Design Drawing – </a:t>
            </a:r>
            <a:r>
              <a:rPr lang="en-US" sz="1700" b="1" dirty="0" smtClean="0">
                <a:solidFill>
                  <a:srgbClr val="00B050"/>
                </a:solidFill>
              </a:rPr>
              <a:t>Draft Template/</a:t>
            </a:r>
            <a:r>
              <a:rPr lang="en-US" sz="1700" b="1" dirty="0" smtClean="0">
                <a:solidFill>
                  <a:srgbClr val="0070C0"/>
                </a:solidFill>
              </a:rPr>
              <a:t>Released and Under Revision Control</a:t>
            </a:r>
            <a:endParaRPr lang="en-US" sz="1700" b="1" dirty="0">
              <a:solidFill>
                <a:srgbClr val="0070C0"/>
              </a:solidFill>
            </a:endParaRPr>
          </a:p>
          <a:p>
            <a:pPr marL="0" indent="0">
              <a:buNone/>
            </a:pPr>
            <a:endParaRPr lang="en-US" sz="2000" b="1"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04800" y="0"/>
            <a:ext cx="7950200" cy="728662"/>
          </a:xfrm>
        </p:spPr>
        <p:txBody>
          <a:bodyPr/>
          <a:lstStyle/>
          <a:p>
            <a:r>
              <a:rPr lang="en-US" sz="2800" b="1" dirty="0"/>
              <a:t>Standards Based Management (</a:t>
            </a:r>
            <a:r>
              <a:rPr lang="en-US" sz="2800" b="1" dirty="0" err="1"/>
              <a:t>SBMS</a:t>
            </a:r>
            <a:r>
              <a:rPr lang="en-US" sz="2800" b="1" dirty="0"/>
              <a:t>)</a:t>
            </a:r>
            <a:endParaRPr lang="en-US" altLang="en-US" sz="2800" dirty="0" smtClean="0"/>
          </a:p>
        </p:txBody>
      </p:sp>
      <p:sp>
        <p:nvSpPr>
          <p:cNvPr id="25602"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0B90B3-3CD6-41A9-8EAF-9B5CBA6B7522}" type="slidenum">
              <a:rPr lang="en-US" altLang="en-US" sz="1200">
                <a:solidFill>
                  <a:srgbClr val="898989"/>
                </a:solidFill>
              </a:rPr>
              <a:pPr eaLnBrk="1" hangingPunct="1"/>
              <a:t>8</a:t>
            </a:fld>
            <a:endParaRPr lang="en-US" altLang="en-US" sz="1200">
              <a:solidFill>
                <a:srgbClr val="898989"/>
              </a:solidFill>
            </a:endParaRPr>
          </a:p>
        </p:txBody>
      </p:sp>
      <p:sp>
        <p:nvSpPr>
          <p:cNvPr id="6" name="Rectangle 5"/>
          <p:cNvSpPr>
            <a:spLocks noChangeArrowheads="1"/>
          </p:cNvSpPr>
          <p:nvPr/>
        </p:nvSpPr>
        <p:spPr bwMode="auto">
          <a:xfrm>
            <a:off x="228600" y="1066800"/>
            <a:ext cx="5705474"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380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Brookhaven National Laboratory</a:t>
            </a:r>
            <a:r>
              <a:rPr kumimoji="0" lang="en-US" altLang="en-US" b="1" i="0" u="none" strike="noStrike" cap="none" normalizeH="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SBMS</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494B4D"/>
                </a:solidFill>
                <a:effectLst/>
                <a:latin typeface="Calibri" panose="020F0502020204030204" pitchFamily="34" charset="0"/>
                <a:cs typeface="Arial" panose="020B0604020202020204" pitchFamily="34" charset="0"/>
              </a:rPr>
              <a:t>The Standards-Based Management System (SBMS) provides</a:t>
            </a:r>
            <a:r>
              <a:rPr kumimoji="0" lang="en-US" altLang="en-US" sz="1400" b="1" i="0" u="none" strike="noStrike" cap="none" normalizeH="0" dirty="0" smtClean="0">
                <a:ln>
                  <a:noFill/>
                </a:ln>
                <a:solidFill>
                  <a:srgbClr val="494B4D"/>
                </a:solidFill>
                <a:effectLst/>
                <a:latin typeface="Calibri" panose="020F0502020204030204" pitchFamily="34" charset="0"/>
                <a:cs typeface="Arial" panose="020B0604020202020204" pitchFamily="34" charset="0"/>
              </a:rPr>
              <a:t> </a:t>
            </a:r>
            <a:r>
              <a:rPr kumimoji="0" lang="en-US" altLang="en-US" sz="1400" b="1" i="0" u="none" strike="noStrike" cap="none" normalizeH="0" baseline="0" dirty="0" smtClean="0">
                <a:ln>
                  <a:noFill/>
                </a:ln>
                <a:solidFill>
                  <a:srgbClr val="494B4D"/>
                </a:solidFill>
                <a:effectLst/>
                <a:latin typeface="Calibri" panose="020F0502020204030204" pitchFamily="34" charset="0"/>
                <a:cs typeface="Arial" panose="020B0604020202020204" pitchFamily="34" charset="0"/>
              </a:rPr>
              <a:t>Laboratory-wide procedures and guidelines for performing work safely and in compliance with requirements. All work</a:t>
            </a:r>
            <a:r>
              <a:rPr kumimoji="0" lang="en-US" altLang="en-US" sz="1400" b="1" i="0" u="none" strike="noStrike" cap="none" normalizeH="0" dirty="0" smtClean="0">
                <a:ln>
                  <a:noFill/>
                </a:ln>
                <a:solidFill>
                  <a:srgbClr val="494B4D"/>
                </a:solidFill>
                <a:effectLst/>
                <a:latin typeface="Calibri" panose="020F0502020204030204" pitchFamily="34" charset="0"/>
                <a:cs typeface="Arial" panose="020B0604020202020204" pitchFamily="34" charset="0"/>
              </a:rPr>
              <a:t> </a:t>
            </a:r>
            <a:r>
              <a:rPr kumimoji="0" lang="en-US" altLang="en-US" sz="1400" b="1" i="0" u="none" strike="noStrike" cap="none" normalizeH="0" baseline="0" dirty="0" smtClean="0">
                <a:ln>
                  <a:noFill/>
                </a:ln>
                <a:solidFill>
                  <a:srgbClr val="494B4D"/>
                </a:solidFill>
                <a:effectLst/>
                <a:latin typeface="Calibri" panose="020F0502020204030204" pitchFamily="34" charset="0"/>
                <a:cs typeface="Arial" panose="020B0604020202020204" pitchFamily="34" charset="0"/>
              </a:rPr>
              <a:t>at the Laboratory must comply with the minimum requirements specified in SBMS documents, including management system descriptions, subject areas,</a:t>
            </a:r>
            <a:r>
              <a:rPr kumimoji="0" lang="en-US" altLang="en-US" sz="1400" b="1" i="0" u="none" strike="noStrike" cap="none" normalizeH="0" dirty="0" smtClean="0">
                <a:ln>
                  <a:noFill/>
                </a:ln>
                <a:solidFill>
                  <a:srgbClr val="494B4D"/>
                </a:solidFill>
                <a:effectLst/>
                <a:latin typeface="Calibri" panose="020F0502020204030204" pitchFamily="34" charset="0"/>
                <a:cs typeface="Arial" panose="020B0604020202020204" pitchFamily="34" charset="0"/>
              </a:rPr>
              <a:t> </a:t>
            </a:r>
            <a:r>
              <a:rPr lang="en-US" altLang="en-US" sz="1400" b="1" dirty="0" smtClean="0">
                <a:solidFill>
                  <a:srgbClr val="494B4D"/>
                </a:solidFill>
                <a:latin typeface="Calibri" panose="020F0502020204030204" pitchFamily="34" charset="0"/>
                <a:cs typeface="Arial" panose="020B0604020202020204" pitchFamily="34" charset="0"/>
              </a:rPr>
              <a:t>interim procedures, BNL manuals, and </a:t>
            </a:r>
            <a:r>
              <a:rPr lang="en-US" altLang="en-US" sz="1400" b="1" dirty="0">
                <a:solidFill>
                  <a:srgbClr val="494B4D"/>
                </a:solidFill>
                <a:latin typeface="Calibri" panose="020F0502020204030204" pitchFamily="34" charset="0"/>
                <a:cs typeface="Arial" panose="020B0604020202020204" pitchFamily="34" charset="0"/>
              </a:rPr>
              <a:t>program descriptions. </a:t>
            </a:r>
            <a:r>
              <a:rPr kumimoji="0" lang="en-US" altLang="en-US" sz="1400" b="0" i="0" u="none" strike="noStrike" cap="none" normalizeH="0" baseline="0" dirty="0" smtClean="0">
                <a:ln>
                  <a:noFill/>
                </a:ln>
                <a:solidFill>
                  <a:schemeClr val="tx1"/>
                </a:solidFill>
                <a:effectLst/>
                <a:latin typeface="Arial" panose="020B0604020202020204" pitchFamily="34" charset="0"/>
              </a:rPr>
              <a:t/>
            </a:r>
            <a:br>
              <a:rPr kumimoji="0" lang="en-US" altLang="en-US" sz="1400" b="0" i="0" u="none" strike="noStrike" cap="none" normalizeH="0" baseline="0" dirty="0" smtClean="0">
                <a:ln>
                  <a:noFill/>
                </a:ln>
                <a:solidFill>
                  <a:schemeClr val="tx1"/>
                </a:solidFill>
                <a:effectLst/>
                <a:latin typeface="Arial" panose="020B0604020202020204" pitchFamily="34" charset="0"/>
              </a:rPr>
            </a:br>
            <a:endParaRPr kumimoji="0" lang="en-US" altLang="en-US" sz="1400" b="1" i="0" u="none" strike="noStrike" cap="none" normalizeH="0" baseline="0" dirty="0" smtClean="0">
              <a:ln>
                <a:noFill/>
              </a:ln>
              <a:solidFill>
                <a:srgbClr val="494B4D"/>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56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2" descr="https://sbms.bnl.gov/sbmsearch/misc/homech00e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49" y="3276600"/>
            <a:ext cx="5734051" cy="22657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5638800"/>
            <a:ext cx="8153400" cy="923330"/>
          </a:xfrm>
          <a:prstGeom prst="rect">
            <a:avLst/>
          </a:prstGeom>
          <a:solidFill>
            <a:schemeClr val="bg2"/>
          </a:solidFill>
        </p:spPr>
        <p:txBody>
          <a:bodyPr wrap="square" rtlCol="0">
            <a:spAutoFit/>
          </a:bodyPr>
          <a:lstStyle/>
          <a:p>
            <a:r>
              <a:rPr lang="en-US" dirty="0" smtClean="0"/>
              <a:t>sPHENIX Engineering Project Controls and Work Management Documents will meet all </a:t>
            </a:r>
            <a:r>
              <a:rPr lang="en-US" dirty="0" err="1" smtClean="0"/>
              <a:t>SBMS</a:t>
            </a:r>
            <a:r>
              <a:rPr lang="en-US" dirty="0" smtClean="0"/>
              <a:t> requirements but will be tailored to address complex multiple institutional and departmental collaborations.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4800" y="33338"/>
            <a:ext cx="8382000" cy="728662"/>
          </a:xfrm>
        </p:spPr>
        <p:txBody>
          <a:bodyPr/>
          <a:lstStyle/>
          <a:p>
            <a:r>
              <a:rPr lang="en-US" sz="2800" b="1" dirty="0"/>
              <a:t>Project Management (</a:t>
            </a:r>
            <a:r>
              <a:rPr lang="en-US" sz="2800" b="1" dirty="0" err="1"/>
              <a:t>SBMS</a:t>
            </a:r>
            <a:r>
              <a:rPr lang="en-US" sz="2800" b="1" dirty="0"/>
              <a:t>)</a:t>
            </a:r>
            <a:endParaRPr lang="en-US" altLang="en-US" sz="2800" dirty="0" smtClean="0"/>
          </a:p>
        </p:txBody>
      </p:sp>
      <p:sp>
        <p:nvSpPr>
          <p:cNvPr id="2765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9F55E2A-43DB-4A71-95DB-04AFD0018DCD}" type="slidenum">
              <a:rPr lang="en-US" altLang="en-US" sz="1200">
                <a:solidFill>
                  <a:srgbClr val="898989"/>
                </a:solidFill>
              </a:rPr>
              <a:pPr eaLnBrk="1" hangingPunct="1"/>
              <a:t>9</a:t>
            </a:fld>
            <a:endParaRPr lang="en-US" altLang="en-US" sz="1200">
              <a:solidFill>
                <a:srgbClr val="898989"/>
              </a:solidFill>
            </a:endParaRPr>
          </a:p>
        </p:txBody>
      </p:sp>
      <p:sp>
        <p:nvSpPr>
          <p:cNvPr id="6" name="Rectangle 5"/>
          <p:cNvSpPr/>
          <p:nvPr/>
        </p:nvSpPr>
        <p:spPr>
          <a:xfrm>
            <a:off x="381000" y="1371600"/>
            <a:ext cx="6642331" cy="523220"/>
          </a:xfrm>
          <a:prstGeom prst="rect">
            <a:avLst/>
          </a:prstGeom>
        </p:spPr>
        <p:txBody>
          <a:bodyPr wrap="none">
            <a:spAutoFit/>
          </a:bodyPr>
          <a:lstStyle/>
          <a:p>
            <a:r>
              <a:rPr lang="en-US" sz="2800" b="1" dirty="0" smtClean="0"/>
              <a:t>Management </a:t>
            </a:r>
            <a:r>
              <a:rPr lang="en-US" sz="2800" b="1" dirty="0"/>
              <a:t>System: Project Management</a:t>
            </a:r>
            <a:endParaRPr lang="en-US" sz="2800" b="1" dirty="0">
              <a:effectLst/>
            </a:endParaRPr>
          </a:p>
        </p:txBody>
      </p:sp>
      <p:sp>
        <p:nvSpPr>
          <p:cNvPr id="7" name="Rectangle 6"/>
          <p:cNvSpPr/>
          <p:nvPr/>
        </p:nvSpPr>
        <p:spPr>
          <a:xfrm>
            <a:off x="2286000" y="2514600"/>
            <a:ext cx="5867400" cy="2585323"/>
          </a:xfrm>
          <a:prstGeom prst="rect">
            <a:avLst/>
          </a:prstGeom>
        </p:spPr>
        <p:txBody>
          <a:bodyPr wrap="square">
            <a:spAutoFit/>
          </a:bodyPr>
          <a:lstStyle/>
          <a:p>
            <a:r>
              <a:rPr lang="en-US" b="1" dirty="0">
                <a:latin typeface="Arial, Helvetica, sans-serif"/>
              </a:rPr>
              <a:t>Introduction</a:t>
            </a:r>
            <a:endParaRPr lang="en-US" dirty="0"/>
          </a:p>
          <a:p>
            <a:r>
              <a:rPr lang="en-US" dirty="0"/>
              <a:t/>
            </a:r>
            <a:br>
              <a:rPr lang="en-US" dirty="0"/>
            </a:br>
            <a:r>
              <a:rPr lang="en-US" dirty="0"/>
              <a:t>This subject area provides Laboratory-wide requirements and procedures for managing work at Brookhaven National Laboratory (BNL) that is subject to DOE’s Project Management system. Compliance with requirements of Appendix A of DOE Order 413.3B is required for all capital asset acquisitions with a total project cost (TPC) that is greater than or equal to $50 million.</a:t>
            </a:r>
            <a:endParaRPr lang="en-US" dirty="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11720</TotalTime>
  <Words>4205</Words>
  <Application>Microsoft Office PowerPoint</Application>
  <PresentationFormat>On-screen Show (4:3)</PresentationFormat>
  <Paragraphs>737</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sPHENIX Director’s Review </vt:lpstr>
      <vt:lpstr>CD-1 Documentation Status</vt:lpstr>
      <vt:lpstr>Access to CD-1 Documentation</vt:lpstr>
      <vt:lpstr>The Continuous Flow and Updating of Information</vt:lpstr>
      <vt:lpstr>CD-1 Review Document Status </vt:lpstr>
      <vt:lpstr>CD-1 Review Document Status</vt:lpstr>
      <vt:lpstr>Additional Engineering Project Controls and Work Management Documents</vt:lpstr>
      <vt:lpstr>Standards Based Management (SBMS)</vt:lpstr>
      <vt:lpstr>Project Management (SBMS)</vt:lpstr>
      <vt:lpstr>Engineering Design (SBMS)</vt:lpstr>
      <vt:lpstr>Work Planning (SBMS)</vt:lpstr>
      <vt:lpstr>Project Execution Plan</vt:lpstr>
      <vt:lpstr>Conceptual Design Report</vt:lpstr>
      <vt:lpstr>sPHENIX MS Resource Loaded Schedule</vt:lpstr>
      <vt:lpstr>sPHENIX MS Project Plan</vt:lpstr>
      <vt:lpstr>Critical Path Through EMCal Block and Module Production</vt:lpstr>
      <vt:lpstr>sPHENIX WBS Dictionary</vt:lpstr>
      <vt:lpstr>sPHENIX WBS Dictionary – Examples</vt:lpstr>
      <vt:lpstr>sPHENIX Basis of Estimate</vt:lpstr>
      <vt:lpstr>sPHENIX Basis of Estimate</vt:lpstr>
      <vt:lpstr>sPHENIX BOE Contingency Guidelines</vt:lpstr>
      <vt:lpstr>sPHENIX BOE Contingency Guidelines</vt:lpstr>
      <vt:lpstr>sPHENIX Risk Registry</vt:lpstr>
      <vt:lpstr>sPHENIX Risk Registry</vt:lpstr>
      <vt:lpstr>sPHENIX Risk Registry</vt:lpstr>
      <vt:lpstr>Summary</vt:lpstr>
      <vt:lpstr>Back Up</vt:lpstr>
      <vt:lpstr>sPHENIX Interface Control Document (ICD)</vt:lpstr>
      <vt:lpstr>sPHENIX Interface Control Document (ICD)</vt:lpstr>
      <vt:lpstr>sPHENIX Interface Design Drawing (IDD)</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Mills, James A</cp:lastModifiedBy>
  <cp:revision>127</cp:revision>
  <cp:lastPrinted>2015-10-28T19:08:40Z</cp:lastPrinted>
  <dcterms:created xsi:type="dcterms:W3CDTF">2015-10-24T00:32:43Z</dcterms:created>
  <dcterms:modified xsi:type="dcterms:W3CDTF">2017-07-25T18:31:33Z</dcterms:modified>
</cp:coreProperties>
</file>