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5" r:id="rId2"/>
    <p:sldId id="302" r:id="rId3"/>
    <p:sldId id="304" r:id="rId4"/>
    <p:sldId id="314" r:id="rId5"/>
    <p:sldId id="321" r:id="rId6"/>
    <p:sldId id="306" r:id="rId7"/>
    <p:sldId id="303" r:id="rId8"/>
    <p:sldId id="319" r:id="rId9"/>
    <p:sldId id="315" r:id="rId10"/>
    <p:sldId id="313" r:id="rId11"/>
    <p:sldId id="323" r:id="rId12"/>
    <p:sldId id="316" r:id="rId13"/>
    <p:sldId id="317" r:id="rId14"/>
    <p:sldId id="320" r:id="rId15"/>
    <p:sldId id="301" r:id="rId16"/>
    <p:sldId id="322" r:id="rId17"/>
    <p:sldId id="293" r:id="rId1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[wbs breakout of labor data jul 21 pm chart flip.xlsx]Sheet6!PivotTable5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Sheet6!$B$3:$B$5</c:f>
              <c:strCache>
                <c:ptCount val="1"/>
                <c:pt idx="0">
                  <c:v>BNL - Scientific</c:v>
                </c:pt>
              </c:strCache>
            </c:strRef>
          </c:tx>
          <c:invertIfNegative val="0"/>
          <c:cat>
            <c:strRef>
              <c:f>Sheet6!$A$6:$A$11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Sheet6!$B$6:$B$11</c:f>
              <c:numCache>
                <c:formatCode>#,##0.00</c:formatCode>
                <c:ptCount val="6"/>
                <c:pt idx="0">
                  <c:v>3.2272727272727272E-2</c:v>
                </c:pt>
                <c:pt idx="1">
                  <c:v>0.90454545454545465</c:v>
                </c:pt>
                <c:pt idx="2">
                  <c:v>0</c:v>
                </c:pt>
                <c:pt idx="3">
                  <c:v>0.10181818181818181</c:v>
                </c:pt>
                <c:pt idx="4">
                  <c:v>0.22636363636363635</c:v>
                </c:pt>
                <c:pt idx="5">
                  <c:v>2.0909090909090908E-2</c:v>
                </c:pt>
              </c:numCache>
            </c:numRef>
          </c:val>
        </c:ser>
        <c:ser>
          <c:idx val="1"/>
          <c:order val="1"/>
          <c:tx>
            <c:strRef>
              <c:f>Sheet6!$C$3:$C$5</c:f>
              <c:strCache>
                <c:ptCount val="1"/>
                <c:pt idx="0">
                  <c:v>BNL - Technical</c:v>
                </c:pt>
              </c:strCache>
            </c:strRef>
          </c:tx>
          <c:invertIfNegative val="0"/>
          <c:cat>
            <c:strRef>
              <c:f>Sheet6!$A$6:$A$11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Sheet6!$C$6:$C$11</c:f>
              <c:numCache>
                <c:formatCode>#,##0.00</c:formatCode>
                <c:ptCount val="6"/>
                <c:pt idx="0">
                  <c:v>1.198409090909091</c:v>
                </c:pt>
                <c:pt idx="1">
                  <c:v>0.72772727272727278</c:v>
                </c:pt>
                <c:pt idx="2">
                  <c:v>1.3636363636363636E-2</c:v>
                </c:pt>
                <c:pt idx="3">
                  <c:v>3.4118181818181821</c:v>
                </c:pt>
                <c:pt idx="4">
                  <c:v>4.7577272727272728</c:v>
                </c:pt>
                <c:pt idx="5">
                  <c:v>0.11318181818181819</c:v>
                </c:pt>
              </c:numCache>
            </c:numRef>
          </c:val>
        </c:ser>
        <c:ser>
          <c:idx val="2"/>
          <c:order val="2"/>
          <c:tx>
            <c:strRef>
              <c:f>Sheet6!$D$3:$D$5</c:f>
              <c:strCache>
                <c:ptCount val="1"/>
                <c:pt idx="0">
                  <c:v>BNL - Professional</c:v>
                </c:pt>
              </c:strCache>
            </c:strRef>
          </c:tx>
          <c:invertIfNegative val="0"/>
          <c:cat>
            <c:strRef>
              <c:f>Sheet6!$A$6:$A$11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Sheet6!$D$6:$D$11</c:f>
              <c:numCache>
                <c:formatCode>#,##0.00</c:formatCode>
                <c:ptCount val="6"/>
                <c:pt idx="0">
                  <c:v>0.70920454545454537</c:v>
                </c:pt>
                <c:pt idx="1">
                  <c:v>1.344659090909091</c:v>
                </c:pt>
                <c:pt idx="2">
                  <c:v>1.7045454545454544E-2</c:v>
                </c:pt>
                <c:pt idx="3">
                  <c:v>1.2770454545454544</c:v>
                </c:pt>
                <c:pt idx="4">
                  <c:v>2.0665909090909089</c:v>
                </c:pt>
                <c:pt idx="5">
                  <c:v>8.4318181818181834E-2</c:v>
                </c:pt>
              </c:numCache>
            </c:numRef>
          </c:val>
        </c:ser>
        <c:ser>
          <c:idx val="3"/>
          <c:order val="3"/>
          <c:tx>
            <c:strRef>
              <c:f>Sheet6!$F$3:$F$5</c:f>
              <c:strCache>
                <c:ptCount val="1"/>
                <c:pt idx="0">
                  <c:v>Non-BNL - Student</c:v>
                </c:pt>
              </c:strCache>
            </c:strRef>
          </c:tx>
          <c:invertIfNegative val="0"/>
          <c:cat>
            <c:strRef>
              <c:f>Sheet6!$A$6:$A$11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Sheet6!$F$6:$F$11</c:f>
              <c:numCache>
                <c:formatCode>#,##0.00</c:formatCode>
                <c:ptCount val="6"/>
                <c:pt idx="0">
                  <c:v>0.8545454545454545</c:v>
                </c:pt>
                <c:pt idx="1">
                  <c:v>1.134090909090909</c:v>
                </c:pt>
                <c:pt idx="2">
                  <c:v>1.9090909090909092</c:v>
                </c:pt>
                <c:pt idx="3">
                  <c:v>8.9541874999999997</c:v>
                </c:pt>
                <c:pt idx="4">
                  <c:v>11.304545454545455</c:v>
                </c:pt>
                <c:pt idx="5">
                  <c:v>0.26818181818181819</c:v>
                </c:pt>
              </c:numCache>
            </c:numRef>
          </c:val>
        </c:ser>
        <c:ser>
          <c:idx val="4"/>
          <c:order val="4"/>
          <c:tx>
            <c:strRef>
              <c:f>Sheet6!$G$3:$G$5</c:f>
              <c:strCache>
                <c:ptCount val="1"/>
                <c:pt idx="0">
                  <c:v>Non-BNL - Technical</c:v>
                </c:pt>
              </c:strCache>
            </c:strRef>
          </c:tx>
          <c:invertIfNegative val="0"/>
          <c:cat>
            <c:strRef>
              <c:f>Sheet6!$A$6:$A$11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Sheet6!$G$6:$G$11</c:f>
              <c:numCache>
                <c:formatCode>#,##0.00</c:formatCode>
                <c:ptCount val="6"/>
                <c:pt idx="0">
                  <c:v>0.31513068181818182</c:v>
                </c:pt>
                <c:pt idx="1">
                  <c:v>6.0778409090909091E-2</c:v>
                </c:pt>
                <c:pt idx="2">
                  <c:v>8.8357954545454545E-2</c:v>
                </c:pt>
                <c:pt idx="3">
                  <c:v>1.3724999999999998</c:v>
                </c:pt>
                <c:pt idx="4">
                  <c:v>1.6655397727272727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932416"/>
        <c:axId val="139933952"/>
      </c:barChart>
      <c:catAx>
        <c:axId val="139932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39933952"/>
        <c:crosses val="autoZero"/>
        <c:auto val="1"/>
        <c:lblAlgn val="ctr"/>
        <c:lblOffset val="100"/>
        <c:noMultiLvlLbl val="0"/>
      </c:catAx>
      <c:valAx>
        <c:axId val="1399339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39932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7/26/2017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7/26/2017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1BC8C5-26A9-421E-8117-E36AF0753F4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8AAFBC1-729B-4E4A-A6C4-DC8DEDA0C435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8AAFBC1-729B-4E4A-A6C4-DC8DEDA0C435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8AAFBC1-729B-4E4A-A6C4-DC8DEDA0C435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8AAFBC1-729B-4E4A-A6C4-DC8DEDA0C435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86800" cy="1470025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84238"/>
            <a:ext cx="1981200" cy="56689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4238"/>
            <a:ext cx="57912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1"/>
            <a:ext cx="7772400" cy="762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62001"/>
            <a:ext cx="8610600" cy="6096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569075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144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38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338"/>
            <a:ext cx="8229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6553200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6492875"/>
            <a:ext cx="53419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5" y="7620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2" name="Picture 8" descr="sPHENI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100013"/>
            <a:ext cx="10874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10600" cy="1143000"/>
          </a:xfrm>
          <a:solidFill>
            <a:srgbClr val="0099FF"/>
          </a:solidFill>
        </p:spPr>
        <p:txBody>
          <a:bodyPr/>
          <a:lstStyle/>
          <a:p>
            <a:pPr algn="ctr"/>
            <a:r>
              <a:rPr lang="en-US" altLang="en-US" sz="4000" dirty="0" smtClean="0">
                <a:solidFill>
                  <a:schemeClr val="bg1"/>
                </a:solidFill>
              </a:rPr>
              <a:t>sPHENIX </a:t>
            </a:r>
            <a:r>
              <a:rPr lang="en-US" altLang="en-US" sz="4000" dirty="0" smtClean="0"/>
              <a:t>Director’s</a:t>
            </a:r>
            <a:r>
              <a:rPr lang="en-US" altLang="en-US" sz="4000" dirty="0" smtClean="0">
                <a:solidFill>
                  <a:schemeClr val="bg1"/>
                </a:solidFill>
              </a:rPr>
              <a:t> Review</a:t>
            </a: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600200" y="4572000"/>
            <a:ext cx="6400800" cy="457200"/>
          </a:xfrm>
        </p:spPr>
        <p:txBody>
          <a:bodyPr/>
          <a:lstStyle/>
          <a:p>
            <a:r>
              <a:rPr lang="en-US" altLang="en-US" sz="2400" dirty="0" smtClean="0">
                <a:solidFill>
                  <a:srgbClr val="0099FF"/>
                </a:solidFill>
              </a:rPr>
              <a:t>August 2-4, 2017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Subtitle 3"/>
          <p:cNvSpPr txBox="1">
            <a:spLocks/>
          </p:cNvSpPr>
          <p:nvPr/>
        </p:nvSpPr>
        <p:spPr bwMode="auto">
          <a:xfrm>
            <a:off x="1524000" y="2514600"/>
            <a:ext cx="640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dirty="0" smtClean="0">
                <a:solidFill>
                  <a:srgbClr val="0099FF"/>
                </a:solidFill>
              </a:rPr>
              <a:t>EMCAL Subsystem</a:t>
            </a:r>
          </a:p>
          <a:p>
            <a:r>
              <a:rPr lang="en-US" altLang="en-US" sz="2800" dirty="0" smtClean="0">
                <a:solidFill>
                  <a:srgbClr val="0099FF"/>
                </a:solidFill>
              </a:rPr>
              <a:t>Craig Woody</a:t>
            </a:r>
          </a:p>
          <a:p>
            <a:r>
              <a:rPr lang="en-US" altLang="en-US" sz="2000" dirty="0" smtClean="0">
                <a:solidFill>
                  <a:srgbClr val="0099FF"/>
                </a:solidFill>
              </a:rPr>
              <a:t>BNL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8229600" cy="728662"/>
          </a:xfrm>
        </p:spPr>
        <p:txBody>
          <a:bodyPr/>
          <a:lstStyle/>
          <a:p>
            <a:r>
              <a:rPr lang="en-US" altLang="en-US" sz="3200" dirty="0" smtClean="0"/>
              <a:t>EMCAL Staffing</a:t>
            </a:r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629400"/>
            <a:ext cx="2133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 smtClean="0"/>
              <a:t>Aug 2-4, 2017</a:t>
            </a:r>
            <a:endParaRPr lang="en-US" altLang="en-US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0B90B3-3CD6-41A9-8EAF-9B5CBA6B7522}" type="slidenum">
              <a:rPr lang="en-US" altLang="en-US" sz="1200"/>
              <a:pPr eaLnBrk="1" hangingPunct="1"/>
              <a:t>10</a:t>
            </a:fld>
            <a:endParaRPr lang="en-US" altLang="en-US" sz="12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57200" y="1295400"/>
            <a:ext cx="4040188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  FTE Profile by Category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645025" y="1295400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  FTE Profile by Fiscal Year</a:t>
            </a:r>
            <a:endParaRPr lang="en-US" dirty="0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413735"/>
              </p:ext>
            </p:extLst>
          </p:nvPr>
        </p:nvGraphicFramePr>
        <p:xfrm>
          <a:off x="4648200" y="2351087"/>
          <a:ext cx="4041775" cy="3048000"/>
        </p:xfrm>
        <a:graphic>
          <a:graphicData uri="http://schemas.openxmlformats.org/drawingml/2006/table">
            <a:tbl>
              <a:tblPr/>
              <a:tblGrid>
                <a:gridCol w="700710"/>
                <a:gridCol w="710865"/>
                <a:gridCol w="649000"/>
                <a:gridCol w="336055"/>
                <a:gridCol w="324967"/>
                <a:gridCol w="324967"/>
                <a:gridCol w="324967"/>
                <a:gridCol w="345277"/>
                <a:gridCol w="324967"/>
              </a:tblGrid>
              <a:tr h="2540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WBS Level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 Sort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FY 17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18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19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20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FY 21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22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BNL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3.41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4.76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1.28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2.07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BNL Sum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1.94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2.98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4.79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7.05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Non-BNL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1.91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8.95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11.30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1.67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Non-BNL Sum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1.19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10.33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12.97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3.11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4.17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15.12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20.02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150530"/>
              </p:ext>
            </p:extLst>
          </p:nvPr>
        </p:nvGraphicFramePr>
        <p:xfrm>
          <a:off x="457200" y="1935162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EMCAL Funding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484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 txBox="1">
            <a:spLocks/>
          </p:cNvSpPr>
          <p:nvPr/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/>
              <a:t>Aug 2-4, 2017</a:t>
            </a:r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246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8229600" cy="728662"/>
          </a:xfrm>
        </p:spPr>
        <p:txBody>
          <a:bodyPr/>
          <a:lstStyle/>
          <a:p>
            <a:r>
              <a:rPr lang="en-US" altLang="en-US" sz="3200" dirty="0" smtClean="0"/>
              <a:t>  EMCAL Risk Registry</a:t>
            </a:r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629400"/>
            <a:ext cx="2133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 smtClean="0"/>
              <a:t>Aug 2-4, 2017</a:t>
            </a:r>
            <a:endParaRPr lang="en-US" altLang="en-US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0B90B3-3CD6-41A9-8EAF-9B5CBA6B7522}" type="slidenum">
              <a:rPr lang="en-US" altLang="en-US" sz="1200"/>
              <a:pPr eaLnBrk="1" hangingPunct="1"/>
              <a:t>12</a:t>
            </a:fld>
            <a:endParaRPr lang="en-US" alt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445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8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8229600" cy="728662"/>
          </a:xfrm>
        </p:spPr>
        <p:txBody>
          <a:bodyPr/>
          <a:lstStyle/>
          <a:p>
            <a:r>
              <a:rPr lang="en-US" altLang="en-US" sz="3200" dirty="0" smtClean="0"/>
              <a:t> WBS Dictionary</a:t>
            </a:r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629400"/>
            <a:ext cx="2133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 smtClean="0"/>
              <a:t>Aug 2-4, 2017</a:t>
            </a:r>
            <a:endParaRPr lang="en-US" altLang="en-US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C.Woody</a:t>
            </a:r>
            <a:r>
              <a:rPr lang="en-US" dirty="0" smtClean="0"/>
              <a:t>, </a:t>
            </a:r>
            <a:r>
              <a:rPr lang="en-US" dirty="0" err="1" smtClean="0"/>
              <a:t>sPHENIX</a:t>
            </a:r>
            <a:r>
              <a:rPr lang="en-US" dirty="0" smtClean="0"/>
              <a:t> Director's Review</a:t>
            </a:r>
            <a:endParaRPr lang="en-US" dirty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0B90B3-3CD6-41A9-8EAF-9B5CBA6B7522}" type="slidenum">
              <a:rPr lang="en-US" altLang="en-US" sz="1200"/>
              <a:pPr eaLnBrk="1" hangingPunct="1"/>
              <a:t>13</a:t>
            </a:fld>
            <a:endParaRPr lang="en-US" alt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914400"/>
            <a:ext cx="8046720" cy="557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8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8229600" cy="728662"/>
          </a:xfrm>
        </p:spPr>
        <p:txBody>
          <a:bodyPr/>
          <a:lstStyle/>
          <a:p>
            <a:r>
              <a:rPr lang="en-US" altLang="en-US" sz="3200" dirty="0" smtClean="0"/>
              <a:t>   BOE Cost Breakdown</a:t>
            </a:r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629400"/>
            <a:ext cx="2133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 smtClean="0"/>
              <a:t>Aug 2-4, 2017</a:t>
            </a:r>
            <a:endParaRPr lang="en-US" altLang="en-US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0B90B3-3CD6-41A9-8EAF-9B5CBA6B7522}" type="slidenum">
              <a:rPr lang="en-US" altLang="en-US" sz="1200"/>
              <a:pPr eaLnBrk="1" hangingPunct="1"/>
              <a:t>14</a:t>
            </a:fld>
            <a:endParaRPr lang="en-US" altLang="en-US" sz="1200" dirty="0"/>
          </a:p>
        </p:txBody>
      </p:sp>
      <p:pic>
        <p:nvPicPr>
          <p:cNvPr id="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1524000"/>
            <a:ext cx="8686800" cy="439300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5"/>
          <p:cNvSpPr txBox="1"/>
          <p:nvPr/>
        </p:nvSpPr>
        <p:spPr>
          <a:xfrm>
            <a:off x="2666998" y="1132732"/>
            <a:ext cx="3837503" cy="29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/>
            </a:lvl1pPr>
          </a:lstStyle>
          <a:p>
            <a:r>
              <a:rPr dirty="0"/>
              <a:t>Example: EMCAL Module Production - Materials</a:t>
            </a:r>
          </a:p>
        </p:txBody>
      </p:sp>
    </p:spTree>
    <p:extLst>
      <p:ext uri="{BB962C8B-B14F-4D97-AF65-F5344CB8AC3E}">
        <p14:creationId xmlns:p14="http://schemas.microsoft.com/office/powerpoint/2010/main" val="22741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28600" y="46037"/>
            <a:ext cx="8686800" cy="563563"/>
          </a:xfrm>
        </p:spPr>
        <p:txBody>
          <a:bodyPr/>
          <a:lstStyle/>
          <a:p>
            <a:r>
              <a:rPr lang="en-US" altLang="en-US" sz="3600" dirty="0" smtClean="0"/>
              <a:t>Issues and Concerns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629400"/>
            <a:ext cx="2133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 smtClean="0"/>
              <a:t>Aug 2-4, 2017</a:t>
            </a:r>
            <a:endParaRPr lang="en-US" altLang="en-US" sz="1200" dirty="0" smtClean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/>
              <a:pPr eaLnBrk="1" hangingPunct="1"/>
              <a:t>15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6" name="Rectangle 4"/>
          <p:cNvSpPr txBox="1"/>
          <p:nvPr/>
        </p:nvSpPr>
        <p:spPr>
          <a:xfrm>
            <a:off x="410519" y="1142999"/>
            <a:ext cx="8200081" cy="4524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>
                <a:solidFill>
                  <a:schemeClr val="accent2"/>
                </a:solidFill>
              </a:defRP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EMCAL is on the critical path and therefore determines the entire installation schedule for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sPHENIX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 sz="600">
                <a:solidFill>
                  <a:schemeClr val="accent2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>
                <a:solidFill>
                  <a:schemeClr val="accent2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We have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only one production site for the absorber blocks (UIUC) and one site for module production and sector assembly (BNL). Both of these sites must keep up with a very aggressive schedule of producing one complete sector every 6 days and sustain this schedule without slippage for 1.5 years.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 sz="400">
                <a:solidFill>
                  <a:schemeClr val="accent2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>
                <a:solidFill>
                  <a:schemeClr val="accent2"/>
                </a:solidFill>
              </a:defRP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Possible funding shortfall could affect the amount of EMCAL coverage that could be constructed. If so, we would need to identify additional funds before the final design review (CD-3b) and before we begin final production in order to include the entire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coverage in the final sectors.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 sz="400">
                <a:solidFill>
                  <a:schemeClr val="accent2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>
                <a:solidFill>
                  <a:schemeClr val="accent2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We need ~ $800K in CD-3a funds in early 2019 to order fibers and screens in order to start final block production in Feb 2020</a:t>
            </a: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 sz="400">
                <a:solidFill>
                  <a:schemeClr val="accent2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>
                <a:solidFill>
                  <a:schemeClr val="accent2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We need ~ 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$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.0M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in CD-3b funds in mid September 2019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 order the remaining materials necessary to begin full scale production of the final blocks, 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module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sector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 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Feb 2020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28600" y="46037"/>
            <a:ext cx="8686800" cy="563563"/>
          </a:xfrm>
        </p:spPr>
        <p:txBody>
          <a:bodyPr/>
          <a:lstStyle/>
          <a:p>
            <a:r>
              <a:rPr lang="en-US" altLang="en-US" sz="3600" dirty="0" smtClean="0"/>
              <a:t>Summary</a:t>
            </a:r>
            <a:r>
              <a:rPr lang="en-US" altLang="en-US" sz="3600" dirty="0" smtClean="0"/>
              <a:t>  </a:t>
            </a:r>
            <a:endParaRPr lang="en-US" altLang="en-US" sz="3600" dirty="0" smtClean="0"/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629400"/>
            <a:ext cx="2133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 smtClean="0"/>
              <a:t>Aug 2-4, 2017</a:t>
            </a:r>
            <a:endParaRPr lang="en-US" altLang="en-US" sz="1200" dirty="0" smtClean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/>
              <a:pPr eaLnBrk="1" hangingPunct="1"/>
              <a:t>16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6" name="Rectangle 4"/>
          <p:cNvSpPr txBox="1"/>
          <p:nvPr/>
        </p:nvSpPr>
        <p:spPr>
          <a:xfrm>
            <a:off x="410519" y="1142999"/>
            <a:ext cx="8200081" cy="424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>
                <a:solidFill>
                  <a:schemeClr val="accent2"/>
                </a:solidFill>
              </a:defRP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We have been working on the EMCAL design for over 4 years and have brought it to a very advanced stage. Several prototypes have been built and tested and have been shown to meet the design requirements for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sPHENIX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 sz="600">
                <a:solidFill>
                  <a:schemeClr val="accent2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>
                <a:solidFill>
                  <a:schemeClr val="accent2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We have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developed a procedure for mass producing the large number of absorber blocks that will be required, and these blocks will be produced by our collaborating institution (UIUC) which has a great deal of experience and expertise in building and delivering large detector systems for nuclear and high energy physics.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 sz="400">
                <a:solidFill>
                  <a:schemeClr val="accent2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>
                <a:solidFill>
                  <a:schemeClr val="accent2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We have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assembled a competent team that is committed to designing, building, testing and delivering the EMCAL subsystem on time and within budget to 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sPHENIX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project.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 sz="400">
                <a:solidFill>
                  <a:schemeClr val="accent2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>
                <a:solidFill>
                  <a:schemeClr val="accent2"/>
                </a:solidFill>
              </a:defRP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Given th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 present schedule, we will expect to finish our remaining  system development and testing and complete our engineering design before the CD-1 Review. </a:t>
            </a:r>
            <a:endParaRPr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 sz="400">
                <a:solidFill>
                  <a:schemeClr val="accent2"/>
                </a:solidFill>
              </a:defRPr>
            </a:pPr>
            <a:endParaRPr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pPr algn="ctr"/>
            <a:r>
              <a:rPr lang="en-US" altLang="en-US" smtClean="0"/>
              <a:t>Back Up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629400"/>
            <a:ext cx="2133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 smtClean="0"/>
              <a:t>Aug 2-4, 2017</a:t>
            </a:r>
            <a:endParaRPr lang="en-US" altLang="en-US" sz="1200" dirty="0" smtClean="0"/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/>
              <a:pPr eaLnBrk="1" hangingPunct="1"/>
              <a:t>17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C.Woody, sPHENIX Director's Review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 smtClean="0"/>
              <a:t>Aug 2-4, 2017</a:t>
            </a:r>
            <a:endParaRPr lang="en-US" altLang="en-US" sz="1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C.Woody, sPHENIX Director's Review</a:t>
            </a:r>
            <a:endParaRPr lang="en-US"/>
          </a:p>
        </p:txBody>
      </p:sp>
      <p:pic>
        <p:nvPicPr>
          <p:cNvPr id="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18488" t="10731" r="25996" b="11949"/>
          <a:stretch>
            <a:fillRect/>
          </a:stretch>
        </p:blipFill>
        <p:spPr>
          <a:xfrm>
            <a:off x="29054" y="1095729"/>
            <a:ext cx="5076346" cy="422393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152400"/>
            <a:ext cx="70104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EMCAL Subsystem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pic>
        <p:nvPicPr>
          <p:cNvPr id="11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40646" y="1366198"/>
            <a:ext cx="3200403" cy="1902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56328" y="825072"/>
            <a:ext cx="1714503" cy="228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3"/>
          <p:cNvSpPr txBox="1"/>
          <p:nvPr/>
        </p:nvSpPr>
        <p:spPr>
          <a:xfrm>
            <a:off x="609598" y="923091"/>
            <a:ext cx="2506025" cy="348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C00000"/>
                </a:solidFill>
              </a:defRPr>
            </a:pPr>
            <a:r>
              <a:rPr sz="1600" kern="0">
                <a:solidFill>
                  <a:srgbClr val="C00000"/>
                </a:solidFill>
                <a:latin typeface="Calibri"/>
                <a:sym typeface="Calibri"/>
              </a:rPr>
              <a:t>2(±</a:t>
            </a:r>
            <a:r>
              <a:rPr sz="1600" kern="0">
                <a:solidFill>
                  <a:srgbClr val="C00000"/>
                </a:solidFill>
                <a:latin typeface="Symbol"/>
                <a:ea typeface="Symbol"/>
                <a:cs typeface="Symbol"/>
                <a:sym typeface="Symbol"/>
              </a:rPr>
              <a:t>h</a:t>
            </a:r>
            <a:r>
              <a:rPr sz="1600" kern="0">
                <a:solidFill>
                  <a:srgbClr val="C00000"/>
                </a:solidFill>
                <a:latin typeface="Calibri"/>
                <a:sym typeface="Calibri"/>
              </a:rPr>
              <a:t>) x 32 (</a:t>
            </a:r>
            <a:r>
              <a:rPr sz="1600" kern="0">
                <a:solidFill>
                  <a:srgbClr val="C00000"/>
                </a:solidFill>
                <a:latin typeface="Symbol"/>
                <a:ea typeface="Symbol"/>
                <a:cs typeface="Symbol"/>
                <a:sym typeface="Symbol"/>
              </a:rPr>
              <a:t>f</a:t>
            </a:r>
            <a:r>
              <a:rPr sz="1600" kern="0">
                <a:solidFill>
                  <a:srgbClr val="C00000"/>
                </a:solidFill>
                <a:latin typeface="Calibri"/>
                <a:sym typeface="Calibri"/>
              </a:rPr>
              <a:t>) = 64 Sectors</a:t>
            </a:r>
          </a:p>
        </p:txBody>
      </p:sp>
      <p:sp>
        <p:nvSpPr>
          <p:cNvPr id="14" name="TextBox 15"/>
          <p:cNvSpPr txBox="1"/>
          <p:nvPr/>
        </p:nvSpPr>
        <p:spPr>
          <a:xfrm>
            <a:off x="5105400" y="977094"/>
            <a:ext cx="1905000" cy="30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3399"/>
                </a:solidFill>
              </a:defRPr>
            </a:pPr>
            <a:r>
              <a:rPr sz="1400" kern="0">
                <a:solidFill>
                  <a:srgbClr val="003399"/>
                </a:solidFill>
                <a:latin typeface="Calibri"/>
                <a:sym typeface="Calibri"/>
              </a:rPr>
              <a:t>~14 cm absorber (</a:t>
            </a:r>
            <a:r>
              <a:rPr sz="1400" kern="0">
                <a:solidFill>
                  <a:srgbClr val="003399"/>
                </a:solidFill>
                <a:latin typeface="Symbol"/>
                <a:ea typeface="Symbol"/>
                <a:cs typeface="Symbol"/>
                <a:sym typeface="Symbol"/>
              </a:rPr>
              <a:t>h</a:t>
            </a:r>
            <a:r>
              <a:rPr sz="1400" kern="0">
                <a:solidFill>
                  <a:srgbClr val="003399"/>
                </a:solidFill>
                <a:latin typeface="Calibri"/>
                <a:sym typeface="Calibri"/>
              </a:rPr>
              <a:t>=0)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5723471" y="1553007"/>
            <a:ext cx="1676403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>
                <a:solidFill>
                  <a:srgbClr val="003399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latin typeface="Calibri"/>
                <a:sym typeface="Calibri"/>
              </a:rPr>
              <a:t>7.5 cm readout</a:t>
            </a:r>
          </a:p>
        </p:txBody>
      </p:sp>
      <p:sp>
        <p:nvSpPr>
          <p:cNvPr id="16" name="Straight Arrow Connector 9"/>
          <p:cNvSpPr/>
          <p:nvPr/>
        </p:nvSpPr>
        <p:spPr>
          <a:xfrm>
            <a:off x="6876298" y="1319287"/>
            <a:ext cx="762003" cy="329052"/>
          </a:xfrm>
          <a:prstGeom prst="line">
            <a:avLst/>
          </a:prstGeom>
          <a:ln>
            <a:solidFill>
              <a:srgbClr val="003399"/>
            </a:solidFill>
            <a:tailEnd type="triangle"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17" name="Straight Arrow Connector 19"/>
          <p:cNvSpPr/>
          <p:nvPr/>
        </p:nvSpPr>
        <p:spPr>
          <a:xfrm>
            <a:off x="6833313" y="1851380"/>
            <a:ext cx="685803" cy="329052"/>
          </a:xfrm>
          <a:prstGeom prst="line">
            <a:avLst/>
          </a:prstGeom>
          <a:ln>
            <a:solidFill>
              <a:srgbClr val="003399"/>
            </a:solidFill>
            <a:tailEnd type="triangle"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5925292" y="3705863"/>
            <a:ext cx="2170216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 b="1">
                <a:solidFill>
                  <a:srgbClr val="376092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 dirty="0">
                <a:latin typeface="Calibri"/>
                <a:sym typeface="Calibri"/>
              </a:rPr>
              <a:t>EMCAL Sector</a:t>
            </a:r>
          </a:p>
        </p:txBody>
      </p:sp>
      <p:sp>
        <p:nvSpPr>
          <p:cNvPr id="19" name="TextBox 22"/>
          <p:cNvSpPr txBox="1"/>
          <p:nvPr/>
        </p:nvSpPr>
        <p:spPr>
          <a:xfrm>
            <a:off x="1676400" y="5548076"/>
            <a:ext cx="2456708" cy="81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376092"/>
                </a:solidFill>
              </a:defRPr>
            </a:pPr>
            <a:r>
              <a:rPr sz="1600" b="1" kern="0">
                <a:solidFill>
                  <a:srgbClr val="376092"/>
                </a:solidFill>
                <a:latin typeface="Calibri"/>
                <a:sym typeface="Calibri"/>
              </a:rPr>
              <a:t>1 Sector = 24 modules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376092"/>
                </a:solidFill>
              </a:defRPr>
            </a:pPr>
            <a:r>
              <a:rPr sz="1600" b="1" kern="0">
                <a:solidFill>
                  <a:srgbClr val="376092"/>
                </a:solidFill>
                <a:latin typeface="Calibri"/>
                <a:sym typeface="Calibri"/>
              </a:rPr>
              <a:t>               = 96 Blocks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376092"/>
                </a:solidFill>
              </a:defRPr>
            </a:pPr>
            <a:r>
              <a:rPr sz="1600" b="1" kern="0">
                <a:solidFill>
                  <a:srgbClr val="376092"/>
                </a:solidFill>
                <a:latin typeface="Calibri"/>
                <a:sym typeface="Calibri"/>
              </a:rPr>
              <a:t>               = 384 towers</a:t>
            </a:r>
          </a:p>
        </p:txBody>
      </p:sp>
      <p:pic>
        <p:nvPicPr>
          <p:cNvPr id="20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90804" y="4099560"/>
            <a:ext cx="3931920" cy="2397389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Box 20"/>
          <p:cNvSpPr txBox="1"/>
          <p:nvPr/>
        </p:nvSpPr>
        <p:spPr>
          <a:xfrm>
            <a:off x="7552398" y="4552889"/>
            <a:ext cx="127888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 dirty="0">
                <a:latin typeface="Calibri"/>
                <a:sym typeface="Calibri"/>
              </a:rPr>
              <a:t>Four 2x2 tower blocks </a:t>
            </a:r>
            <a:r>
              <a:rPr kern="0" dirty="0" smtClean="0">
                <a:latin typeface="Calibri"/>
                <a:sym typeface="Calibri"/>
              </a:rPr>
              <a:t> </a:t>
            </a:r>
            <a:r>
              <a:rPr lang="en-US" kern="0" dirty="0" smtClean="0">
                <a:latin typeface="Calibri"/>
                <a:sym typeface="Calibri"/>
              </a:rPr>
              <a:t>= </a:t>
            </a:r>
            <a:r>
              <a:rPr kern="0" dirty="0" smtClean="0">
                <a:latin typeface="Calibri"/>
                <a:sym typeface="Calibri"/>
              </a:rPr>
              <a:t>1 </a:t>
            </a:r>
            <a:r>
              <a:rPr kern="0" dirty="0">
                <a:latin typeface="Calibri"/>
                <a:sym typeface="Calibri"/>
              </a:rPr>
              <a:t>module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4792684" y="4295001"/>
            <a:ext cx="1371600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latin typeface="Calibri"/>
                <a:sym typeface="Calibri"/>
              </a:rPr>
              <a:t>24 modules</a:t>
            </a:r>
          </a:p>
        </p:txBody>
      </p:sp>
      <p:sp>
        <p:nvSpPr>
          <p:cNvPr id="23" name="Straight Arrow Connector 12"/>
          <p:cNvSpPr/>
          <p:nvPr/>
        </p:nvSpPr>
        <p:spPr>
          <a:xfrm flipH="1">
            <a:off x="5021285" y="4142736"/>
            <a:ext cx="2235648" cy="1246530"/>
          </a:xfrm>
          <a:prstGeom prst="line">
            <a:avLst/>
          </a:prstGeom>
          <a:ln w="12700">
            <a:solidFill>
              <a:srgbClr val="FFFFFF"/>
            </a:solidFill>
            <a:headEnd type="triangle"/>
            <a:tailEnd type="triangle"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4724400" y="4495800"/>
            <a:ext cx="1676403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 dirty="0">
                <a:latin typeface="Calibri"/>
                <a:sym typeface="Calibri"/>
              </a:rPr>
              <a:t>2x8 towers each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6823526" y="3207696"/>
            <a:ext cx="2249993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>
                <a:solidFill>
                  <a:srgbClr val="003399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 dirty="0">
                <a:latin typeface="Calibri"/>
                <a:sym typeface="Calibri"/>
              </a:rPr>
              <a:t>Designed to be compact to fit inside the </a:t>
            </a:r>
            <a:r>
              <a:rPr kern="0" dirty="0" err="1">
                <a:latin typeface="Calibri"/>
                <a:sym typeface="Calibri"/>
              </a:rPr>
              <a:t>BaBar</a:t>
            </a:r>
            <a:r>
              <a:rPr kern="0" dirty="0">
                <a:latin typeface="Calibri"/>
                <a:sym typeface="Calibri"/>
              </a:rPr>
              <a:t> magnet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7081384" y="2921078"/>
            <a:ext cx="1912463" cy="2692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>
                <a:solidFill>
                  <a:srgbClr val="003399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latin typeface="Calibri"/>
                <a:sym typeface="Calibri"/>
              </a:rPr>
              <a:t>26 cm total radial space</a:t>
            </a:r>
          </a:p>
        </p:txBody>
      </p:sp>
      <p:sp>
        <p:nvSpPr>
          <p:cNvPr id="27" name="Straight Arrow Connector 6"/>
          <p:cNvSpPr/>
          <p:nvPr/>
        </p:nvSpPr>
        <p:spPr>
          <a:xfrm flipH="1">
            <a:off x="8290018" y="1345564"/>
            <a:ext cx="152403" cy="1068289"/>
          </a:xfrm>
          <a:prstGeom prst="line">
            <a:avLst/>
          </a:prstGeom>
          <a:ln>
            <a:solidFill>
              <a:srgbClr val="003399"/>
            </a:solidFill>
            <a:headEnd type="triangle"/>
            <a:tailEnd type="triangle"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8245371" y="1968073"/>
            <a:ext cx="697430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>
                <a:solidFill>
                  <a:srgbClr val="003399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latin typeface="Calibri"/>
                <a:sym typeface="Calibri"/>
              </a:rPr>
              <a:t>26 cm</a:t>
            </a:r>
          </a:p>
        </p:txBody>
      </p:sp>
      <p:sp>
        <p:nvSpPr>
          <p:cNvPr id="29" name="TextBox 26"/>
          <p:cNvSpPr txBox="1"/>
          <p:nvPr/>
        </p:nvSpPr>
        <p:spPr>
          <a:xfrm>
            <a:off x="4967744" y="5943600"/>
            <a:ext cx="2187140" cy="458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</a:defRPr>
            </a:pPr>
            <a:r>
              <a:rPr sz="1200" kern="0" dirty="0">
                <a:solidFill>
                  <a:srgbClr val="FFFFFF"/>
                </a:solidFill>
                <a:latin typeface="Calibri"/>
                <a:sym typeface="Calibri"/>
              </a:rPr>
              <a:t>Approximately projective back to vertex in </a:t>
            </a:r>
            <a:r>
              <a:rPr sz="1200" kern="0" dirty="0">
                <a:solidFill>
                  <a:srgbClr val="FFFFFF"/>
                </a:solidFill>
                <a:latin typeface="Symbol"/>
                <a:ea typeface="Symbol"/>
                <a:cs typeface="Symbol"/>
                <a:sym typeface="Symbol"/>
              </a:rPr>
              <a:t>h</a:t>
            </a:r>
            <a:r>
              <a:rPr sz="1200" kern="0" dirty="0">
                <a:solidFill>
                  <a:srgbClr val="FFFFFF"/>
                </a:solidFill>
                <a:latin typeface="Calibri"/>
                <a:sym typeface="Calibri"/>
              </a:rPr>
              <a:t> and </a:t>
            </a:r>
            <a:r>
              <a:rPr sz="1200" kern="0" dirty="0">
                <a:solidFill>
                  <a:srgbClr val="FFFFFF"/>
                </a:solidFill>
                <a:latin typeface="Symbol"/>
                <a:ea typeface="Symbol"/>
                <a:cs typeface="Symbol"/>
                <a:sym typeface="Symbol"/>
              </a:rPr>
              <a:t>f</a:t>
            </a:r>
            <a:r>
              <a:rPr sz="1200" kern="0" dirty="0">
                <a:solidFill>
                  <a:srgbClr val="FFFFFF"/>
                </a:solidFill>
                <a:latin typeface="Calibri"/>
                <a:sym typeface="Calibri"/>
              </a:rPr>
              <a:t> 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6492875"/>
            <a:ext cx="53419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cs typeface="Arial" pitchFamily="34" charset="0"/>
              </a:rPr>
              <a:pPr eaLnBrk="1" hangingPunct="1"/>
              <a:t>2</a:t>
            </a:fld>
            <a:endParaRPr lang="en-US" altLang="en-US" sz="12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629400"/>
            <a:ext cx="2133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cs typeface="Arial" pitchFamily="34" charset="0"/>
              </a:rPr>
              <a:t>Aug 2-4, 2017</a:t>
            </a:r>
            <a:endParaRPr lang="en-US" altLang="en-US" sz="1200" dirty="0" smtClean="0">
              <a:cs typeface="Arial" pitchFamily="34" charset="0"/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err="1" smtClean="0">
                <a:latin typeface="Calibri" pitchFamily="34" charset="0"/>
              </a:rPr>
              <a:t>C.Woody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sPHENIX</a:t>
            </a:r>
            <a:r>
              <a:rPr lang="en-US" altLang="en-US" dirty="0" smtClean="0">
                <a:latin typeface="Calibri" pitchFamily="34" charset="0"/>
              </a:rPr>
              <a:t> Director's Review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cs typeface="Arial" pitchFamily="34" charset="0"/>
              </a:rPr>
              <a:pPr eaLnBrk="1" hangingPunct="1"/>
              <a:t>3</a:t>
            </a:fld>
            <a:endParaRPr lang="en-US" altLang="en-US" sz="1200" dirty="0">
              <a:cs typeface="Arial" pitchFamily="34" charset="0"/>
            </a:endParaRPr>
          </a:p>
        </p:txBody>
      </p:sp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3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</a:rPr>
              <a:t>Design Specifications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1295399" y="1447798"/>
            <a:ext cx="6951924" cy="2927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lvl="1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2000">
                <a:solidFill>
                  <a:srgbClr val="003399"/>
                </a:solidFill>
              </a:defRPr>
            </a:pPr>
            <a:r>
              <a:rPr sz="2000" kern="0">
                <a:solidFill>
                  <a:srgbClr val="003399"/>
                </a:solidFill>
                <a:latin typeface="Calibri"/>
                <a:sym typeface="Calibri"/>
              </a:rPr>
              <a:t>Coverage: ± 1.1 in </a:t>
            </a:r>
            <a:r>
              <a:rPr sz="2000" kern="0">
                <a:solidFill>
                  <a:srgbClr val="003399"/>
                </a:solidFill>
                <a:latin typeface="Symbol"/>
                <a:ea typeface="Symbol"/>
                <a:cs typeface="Symbol"/>
                <a:sym typeface="Symbol"/>
              </a:rPr>
              <a:t>h</a:t>
            </a:r>
            <a:r>
              <a:rPr sz="2000" kern="0">
                <a:solidFill>
                  <a:srgbClr val="003399"/>
                </a:solidFill>
                <a:latin typeface="Calibri"/>
                <a:sym typeface="Calibri"/>
              </a:rPr>
              <a:t>, 2</a:t>
            </a:r>
            <a:r>
              <a:rPr sz="2000" kern="0">
                <a:solidFill>
                  <a:srgbClr val="003399"/>
                </a:solidFill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sz="2000" kern="0">
                <a:solidFill>
                  <a:srgbClr val="003399"/>
                </a:solidFill>
                <a:latin typeface="Calibri"/>
                <a:sym typeface="Calibri"/>
              </a:rPr>
              <a:t> in </a:t>
            </a:r>
            <a:r>
              <a:rPr sz="2000" kern="0">
                <a:solidFill>
                  <a:srgbClr val="003399"/>
                </a:solidFill>
                <a:latin typeface="Symbol"/>
                <a:ea typeface="Symbol"/>
                <a:cs typeface="Symbol"/>
                <a:sym typeface="Symbol"/>
              </a:rPr>
              <a:t>f</a:t>
            </a:r>
          </a:p>
          <a:p>
            <a:pPr marL="342900" lvl="1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400">
                <a:solidFill>
                  <a:srgbClr val="003399"/>
                </a:solidFill>
                <a:latin typeface="Symbol"/>
                <a:ea typeface="Symbol"/>
                <a:cs typeface="Symbol"/>
                <a:sym typeface="Symbol"/>
              </a:defRPr>
            </a:pPr>
            <a:endParaRPr sz="400" kern="0">
              <a:solidFill>
                <a:srgbClr val="003399"/>
              </a:solidFill>
              <a:latin typeface="Symbol"/>
              <a:ea typeface="Symbol"/>
              <a:cs typeface="Symbol"/>
              <a:sym typeface="Symbol"/>
            </a:endParaRPr>
          </a:p>
          <a:p>
            <a:pPr marL="342900" lvl="1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2000">
                <a:solidFill>
                  <a:srgbClr val="003399"/>
                </a:solidFill>
              </a:defRPr>
            </a:pPr>
            <a:r>
              <a:rPr sz="2000" kern="0">
                <a:solidFill>
                  <a:srgbClr val="003399"/>
                </a:solidFill>
                <a:latin typeface="Calibri"/>
                <a:sym typeface="Calibri"/>
              </a:rPr>
              <a:t>Segmentation: Δη x Δφ ≈ 0.025 x 0.025</a:t>
            </a:r>
          </a:p>
          <a:p>
            <a:pPr marL="342900" lvl="1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400">
                <a:solidFill>
                  <a:srgbClr val="003399"/>
                </a:solidFill>
              </a:defRPr>
            </a:pPr>
            <a:endParaRPr sz="400" kern="0">
              <a:solidFill>
                <a:srgbClr val="003399"/>
              </a:solidFill>
              <a:latin typeface="Calibri"/>
              <a:sym typeface="Calibri"/>
            </a:endParaRPr>
          </a:p>
          <a:p>
            <a:pPr marL="342900" lvl="1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2000">
                <a:solidFill>
                  <a:srgbClr val="003399"/>
                </a:solidFill>
              </a:defRPr>
            </a:pPr>
            <a:r>
              <a:rPr sz="2000" kern="0">
                <a:solidFill>
                  <a:srgbClr val="003399"/>
                </a:solidFill>
                <a:latin typeface="Calibri"/>
                <a:sym typeface="Calibri"/>
              </a:rPr>
              <a:t>Readout channels: 96x256 = 24576 (towers)</a:t>
            </a:r>
          </a:p>
          <a:p>
            <a:pPr marL="342900" lvl="1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400">
                <a:solidFill>
                  <a:srgbClr val="003399"/>
                </a:solidFill>
              </a:defRPr>
            </a:pPr>
            <a:endParaRPr sz="400" kern="0">
              <a:solidFill>
                <a:srgbClr val="003399"/>
              </a:solidFill>
              <a:latin typeface="Calibri"/>
              <a:sym typeface="Calibri"/>
            </a:endParaRP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2000">
                <a:solidFill>
                  <a:srgbClr val="003399"/>
                </a:solidFill>
              </a:defRPr>
            </a:pPr>
            <a:r>
              <a:rPr sz="2000" kern="0">
                <a:solidFill>
                  <a:srgbClr val="003399"/>
                </a:solidFill>
                <a:latin typeface="Calibri"/>
                <a:sym typeface="Calibri"/>
              </a:rPr>
              <a:t>Energy Resolution: </a:t>
            </a:r>
            <a:r>
              <a:rPr sz="2000" kern="0">
                <a:solidFill>
                  <a:srgbClr val="003399"/>
                </a:solidFill>
                <a:latin typeface="Symbol"/>
                <a:ea typeface="Symbol"/>
                <a:cs typeface="Symbol"/>
                <a:sym typeface="Symbol"/>
              </a:rPr>
              <a:t> s</a:t>
            </a:r>
            <a:r>
              <a:rPr sz="2000" kern="0" baseline="-25000">
                <a:solidFill>
                  <a:srgbClr val="003399"/>
                </a:solidFill>
                <a:latin typeface="Calibri"/>
                <a:sym typeface="Calibri"/>
              </a:rPr>
              <a:t>E</a:t>
            </a:r>
            <a:r>
              <a:rPr sz="2000" kern="0">
                <a:solidFill>
                  <a:srgbClr val="003399"/>
                </a:solidFill>
                <a:latin typeface="Calibri"/>
                <a:sym typeface="Calibri"/>
              </a:rPr>
              <a:t>/E &lt; 15%/√E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400">
                <a:solidFill>
                  <a:srgbClr val="003399"/>
                </a:solidFill>
              </a:defRPr>
            </a:pPr>
            <a:endParaRPr sz="400" kern="0">
              <a:solidFill>
                <a:srgbClr val="003399"/>
              </a:solidFill>
              <a:latin typeface="Calibri"/>
              <a:sym typeface="Calibri"/>
            </a:endParaRP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2000">
                <a:solidFill>
                  <a:srgbClr val="003399"/>
                </a:solidFill>
              </a:defRPr>
            </a:pPr>
            <a:r>
              <a:rPr sz="2000" kern="0">
                <a:solidFill>
                  <a:srgbClr val="003399"/>
                </a:solidFill>
                <a:latin typeface="Calibri"/>
                <a:sym typeface="Calibri"/>
              </a:rPr>
              <a:t>Provide an e/h separation &gt; 100:1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400">
                <a:solidFill>
                  <a:srgbClr val="003399"/>
                </a:solidFill>
              </a:defRPr>
            </a:pPr>
            <a:endParaRPr sz="400" kern="0">
              <a:solidFill>
                <a:srgbClr val="003399"/>
              </a:solidFill>
              <a:latin typeface="Calibri"/>
              <a:sym typeface="Calibri"/>
            </a:endParaRP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2000">
                <a:solidFill>
                  <a:srgbClr val="003399"/>
                </a:solidFill>
              </a:defRPr>
            </a:pPr>
            <a:r>
              <a:rPr sz="2000" kern="0">
                <a:solidFill>
                  <a:srgbClr val="003399"/>
                </a:solidFill>
                <a:latin typeface="Calibri"/>
                <a:sym typeface="Calibri"/>
              </a:rPr>
              <a:t>Approximately projective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400">
                <a:solidFill>
                  <a:srgbClr val="003399"/>
                </a:solidFill>
              </a:defRPr>
            </a:pPr>
            <a:endParaRPr sz="400" kern="0">
              <a:solidFill>
                <a:srgbClr val="003399"/>
              </a:solidFill>
              <a:latin typeface="Calibri"/>
              <a:sym typeface="Calibri"/>
            </a:endParaRP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2000">
                <a:solidFill>
                  <a:srgbClr val="003399"/>
                </a:solidFill>
              </a:defRPr>
            </a:pPr>
            <a:r>
              <a:rPr sz="2000" kern="0">
                <a:solidFill>
                  <a:srgbClr val="003399"/>
                </a:solidFill>
                <a:latin typeface="Calibri"/>
                <a:sym typeface="Calibri"/>
              </a:rPr>
              <a:t>Compact (in order to fit inside Babar solenoid)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400">
                <a:solidFill>
                  <a:srgbClr val="003399"/>
                </a:solidFill>
              </a:defRPr>
            </a:pPr>
            <a:endParaRPr sz="400" kern="0">
              <a:solidFill>
                <a:srgbClr val="003399"/>
              </a:solidFill>
              <a:latin typeface="Calibri"/>
              <a:sym typeface="Calibri"/>
            </a:endParaRP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2000">
                <a:solidFill>
                  <a:srgbClr val="003399"/>
                </a:solidFill>
              </a:defRPr>
            </a:pPr>
            <a:r>
              <a:rPr sz="2000" kern="0">
                <a:solidFill>
                  <a:srgbClr val="003399"/>
                </a:solidFill>
                <a:latin typeface="Calibri"/>
                <a:sym typeface="Calibri"/>
              </a:rPr>
              <a:t>Works inside a 1.5T magnetic field 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437068" y="983899"/>
            <a:ext cx="4598587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C00000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latin typeface="Calibri"/>
                <a:sym typeface="Calibri"/>
              </a:rPr>
              <a:t>EMCAL Design Specs: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98" y="4648198"/>
            <a:ext cx="4598586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C00000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latin typeface="Calibri"/>
                <a:sym typeface="Calibri"/>
              </a:rPr>
              <a:t>Physics Contributions: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1295399" y="5114178"/>
            <a:ext cx="6570924" cy="1082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lvl="1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2000">
                <a:solidFill>
                  <a:srgbClr val="003399"/>
                </a:solidFill>
              </a:defRPr>
            </a:pPr>
            <a:r>
              <a:rPr sz="2000" kern="0">
                <a:solidFill>
                  <a:srgbClr val="003399"/>
                </a:solidFill>
                <a:latin typeface="Calibri"/>
                <a:sym typeface="Calibri"/>
              </a:rPr>
              <a:t>Jet measurements (EM component)</a:t>
            </a:r>
            <a:endParaRPr sz="2000" kern="0">
              <a:solidFill>
                <a:srgbClr val="003399"/>
              </a:solidFill>
              <a:latin typeface="Symbol"/>
              <a:ea typeface="Symbol"/>
              <a:cs typeface="Symbol"/>
              <a:sym typeface="Symbol"/>
            </a:endParaRPr>
          </a:p>
          <a:p>
            <a:pPr marL="342900" lvl="1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400">
                <a:solidFill>
                  <a:srgbClr val="003399"/>
                </a:solidFill>
                <a:latin typeface="Symbol"/>
                <a:ea typeface="Symbol"/>
                <a:cs typeface="Symbol"/>
                <a:sym typeface="Symbol"/>
              </a:defRPr>
            </a:pPr>
            <a:endParaRPr sz="400" kern="0">
              <a:solidFill>
                <a:srgbClr val="003399"/>
              </a:solidFill>
              <a:latin typeface="Symbol"/>
              <a:ea typeface="Symbol"/>
              <a:cs typeface="Symbol"/>
              <a:sym typeface="Symbol"/>
            </a:endParaRPr>
          </a:p>
          <a:p>
            <a:pPr marL="342900" lvl="1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2000">
                <a:solidFill>
                  <a:srgbClr val="003399"/>
                </a:solidFill>
              </a:defRPr>
            </a:pPr>
            <a:r>
              <a:rPr sz="2000" kern="0">
                <a:solidFill>
                  <a:srgbClr val="003399"/>
                </a:solidFill>
                <a:latin typeface="Calibri"/>
                <a:sym typeface="Calibri"/>
              </a:rPr>
              <a:t>Photon measurements</a:t>
            </a:r>
          </a:p>
          <a:p>
            <a:pPr marL="342900" lvl="1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400">
                <a:solidFill>
                  <a:srgbClr val="003399"/>
                </a:solidFill>
              </a:defRPr>
            </a:pPr>
            <a:endParaRPr sz="400" kern="0">
              <a:solidFill>
                <a:srgbClr val="003399"/>
              </a:solidFill>
              <a:latin typeface="Calibri"/>
              <a:sym typeface="Calibri"/>
            </a:endParaRPr>
          </a:p>
          <a:p>
            <a:pPr marL="342900" lvl="1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2000">
                <a:solidFill>
                  <a:srgbClr val="003399"/>
                </a:solidFill>
              </a:defRPr>
            </a:pPr>
            <a:r>
              <a:rPr sz="2000" kern="0">
                <a:solidFill>
                  <a:srgbClr val="003399"/>
                </a:solidFill>
                <a:latin typeface="Calibri"/>
                <a:sym typeface="Calibri"/>
              </a:rPr>
              <a:t>Y measurement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EMCAL Design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Text Box 3"/>
          <p:cNvSpPr txBox="1"/>
          <p:nvPr/>
        </p:nvSpPr>
        <p:spPr>
          <a:xfrm>
            <a:off x="228599" y="1495723"/>
            <a:ext cx="8383331" cy="26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lvl="1" indent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800000"/>
                </a:solidFill>
              </a:defRPr>
            </a:pPr>
            <a:r>
              <a:rPr kern="0">
                <a:solidFill>
                  <a:srgbClr val="800000"/>
                </a:solidFill>
                <a:latin typeface="Calibri"/>
                <a:sym typeface="Calibri"/>
              </a:rPr>
              <a:t>Absorber</a:t>
            </a:r>
            <a:endParaRPr kern="0">
              <a:solidFill>
                <a:srgbClr val="8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1" indent="457200" fontAlgn="auto" hangingPunct="0">
              <a:spcBef>
                <a:spcPts val="0"/>
              </a:spcBef>
              <a:spcAft>
                <a:spcPts val="0"/>
              </a:spcAft>
              <a:defRPr sz="40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sz="400" kern="0">
              <a:solidFill>
                <a:srgbClr val="003399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800100" lvl="1" indent="-342900" fontAlgn="auto" hangingPunct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 sz="200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000" kern="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rPr>
              <a:t>Matrix of tungsten powder and epoxy </a:t>
            </a:r>
          </a:p>
          <a:p>
            <a:pPr marL="0" lvl="1" indent="457200" fontAlgn="auto" hangingPunct="0">
              <a:spcBef>
                <a:spcPts val="0"/>
              </a:spcBef>
              <a:spcAft>
                <a:spcPts val="0"/>
              </a:spcAft>
              <a:defRPr sz="200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000" kern="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rPr>
              <a:t>      with embedded scintillating fibers</a:t>
            </a:r>
          </a:p>
          <a:p>
            <a:pPr marL="800100" lvl="1" indent="-342900" fontAlgn="auto" hangingPunct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 sz="200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000" kern="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rPr>
              <a:t>Density ~ 9-10 g/cm</a:t>
            </a:r>
            <a:r>
              <a:rPr sz="2000" kern="0" baseline="3000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</a:p>
          <a:p>
            <a:pPr marL="800100" lvl="1" indent="-342900" fontAlgn="auto" hangingPunct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 sz="200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000" kern="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rPr>
              <a:t>X</a:t>
            </a:r>
            <a:r>
              <a:rPr sz="2000" kern="0" baseline="-2500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rPr>
              <a:t>0</a:t>
            </a:r>
            <a:r>
              <a:rPr sz="2000" kern="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rPr>
              <a:t> ~ 7 mm (18 X</a:t>
            </a:r>
            <a:r>
              <a:rPr sz="2000" kern="0" baseline="-2500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rPr>
              <a:t>0</a:t>
            </a:r>
            <a:r>
              <a:rPr sz="2000" kern="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rPr>
              <a:t> total), R</a:t>
            </a:r>
            <a:r>
              <a:rPr sz="2000" kern="0" baseline="-2500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r>
              <a:rPr sz="2000" kern="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rPr>
              <a:t> ~ 2.3 cm</a:t>
            </a:r>
          </a:p>
          <a:p>
            <a:pPr marL="800100" lvl="1" indent="-34290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  <a:defRPr sz="1000">
                <a:solidFill>
                  <a:srgbClr val="385D8A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sz="1000" kern="0">
              <a:solidFill>
                <a:srgbClr val="385D8A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1" indent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800000"/>
                </a:solidFill>
              </a:defRPr>
            </a:pPr>
            <a:r>
              <a:rPr kern="0">
                <a:solidFill>
                  <a:srgbClr val="800000"/>
                </a:solidFill>
                <a:latin typeface="Calibri"/>
                <a:sym typeface="Calibri"/>
              </a:rPr>
              <a:t>Scintillating fibers </a:t>
            </a:r>
            <a:endParaRPr sz="400" kern="0">
              <a:solidFill>
                <a:srgbClr val="003399"/>
              </a:solidFill>
              <a:latin typeface="Calibri"/>
              <a:sym typeface="Calibri"/>
            </a:endParaRPr>
          </a:p>
          <a:p>
            <a:pPr marL="800100" lvl="1" indent="-342900" fontAlgn="auto" hangingPunct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 sz="200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000" kern="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rPr>
              <a:t>Diameter: 0.47 mm, Spacing: 1 mm</a:t>
            </a:r>
          </a:p>
          <a:p>
            <a:pPr marL="800100" lvl="1" indent="-342900" fontAlgn="auto" hangingPunct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Char char="•"/>
              <a:defRPr sz="200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000" kern="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rPr>
              <a:t>Sampling Fraction ~ 2 %</a:t>
            </a:r>
          </a:p>
        </p:txBody>
      </p:sp>
      <p:sp>
        <p:nvSpPr>
          <p:cNvPr id="6" name="TextBox 19"/>
          <p:cNvSpPr txBox="1"/>
          <p:nvPr/>
        </p:nvSpPr>
        <p:spPr>
          <a:xfrm>
            <a:off x="385571" y="4372985"/>
            <a:ext cx="3576829" cy="178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kern="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rPr>
              <a:t>Modules are formed by pouring tungsten powder into a mold containing an array of scintillating fibers and infusing with epoxy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60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sz="600" kern="0">
              <a:solidFill>
                <a:srgbClr val="003399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kern="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rPr>
              <a:t>Fibers are held in position with metal meshes spaced along the module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19100" y="828892"/>
            <a:ext cx="8305800" cy="69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2000">
                <a:solidFill>
                  <a:srgbClr val="C00000"/>
                </a:solidFill>
              </a:defRPr>
            </a:pPr>
            <a:r>
              <a:rPr sz="2000" kern="0" dirty="0">
                <a:solidFill>
                  <a:srgbClr val="C00000"/>
                </a:solidFill>
                <a:latin typeface="Calibri"/>
                <a:sym typeface="Calibri"/>
              </a:rPr>
              <a:t>Design driver: Must be compact to fit inside Babar magnet &amp; minimize cost of HCAL </a:t>
            </a:r>
            <a:r>
              <a:rPr sz="2000" kern="0" dirty="0">
                <a:solidFill>
                  <a:srgbClr val="C00000"/>
                </a:solidFill>
                <a:latin typeface="Symbol"/>
                <a:ea typeface="Symbol"/>
                <a:cs typeface="Symbol"/>
                <a:sym typeface="Symbol"/>
              </a:rPr>
              <a:t>Þ  </a:t>
            </a:r>
            <a:r>
              <a:rPr sz="2000" b="1" kern="0" dirty="0">
                <a:solidFill>
                  <a:srgbClr val="800000"/>
                </a:solidFill>
                <a:latin typeface="Calibri"/>
                <a:sym typeface="Calibri"/>
              </a:rPr>
              <a:t>W/</a:t>
            </a:r>
            <a:r>
              <a:rPr sz="2000" b="1" kern="0" dirty="0" err="1">
                <a:solidFill>
                  <a:srgbClr val="800000"/>
                </a:solidFill>
                <a:latin typeface="Calibri"/>
                <a:sym typeface="Calibri"/>
              </a:rPr>
              <a:t>SciFi</a:t>
            </a:r>
            <a:r>
              <a:rPr sz="2000" b="1" kern="0" dirty="0">
                <a:solidFill>
                  <a:srgbClr val="800000"/>
                </a:solidFill>
                <a:latin typeface="Calibri"/>
                <a:sym typeface="Calibri"/>
              </a:rPr>
              <a:t> SPACAL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4571999" y="6172198"/>
            <a:ext cx="4084757" cy="308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254061"/>
                </a:solidFill>
              </a:defRPr>
            </a:pPr>
            <a:r>
              <a:rPr sz="1400" kern="0">
                <a:solidFill>
                  <a:srgbClr val="254061"/>
                </a:solidFill>
                <a:latin typeface="Calibri"/>
                <a:sym typeface="Calibri"/>
              </a:rPr>
              <a:t>W/SciFi blocks built at UIUC for large </a:t>
            </a:r>
            <a:r>
              <a:rPr sz="1400" kern="0">
                <a:solidFill>
                  <a:srgbClr val="254061"/>
                </a:solidFill>
                <a:latin typeface="Symbol"/>
                <a:ea typeface="Symbol"/>
                <a:cs typeface="Symbol"/>
                <a:sym typeface="Symbol"/>
              </a:rPr>
              <a:t>h</a:t>
            </a:r>
            <a:r>
              <a:rPr sz="1400" kern="0">
                <a:solidFill>
                  <a:srgbClr val="254061"/>
                </a:solidFill>
                <a:latin typeface="Calibri"/>
                <a:sym typeface="Calibri"/>
              </a:rPr>
              <a:t> prototype</a:t>
            </a:r>
          </a:p>
        </p:txBody>
      </p:sp>
      <p:pic>
        <p:nvPicPr>
          <p:cNvPr id="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b="10771"/>
          <a:stretch>
            <a:fillRect/>
          </a:stretch>
        </p:blipFill>
        <p:spPr>
          <a:xfrm>
            <a:off x="6553200" y="3865872"/>
            <a:ext cx="2286000" cy="2177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b="16328"/>
          <a:stretch>
            <a:fillRect/>
          </a:stretch>
        </p:blipFill>
        <p:spPr>
          <a:xfrm>
            <a:off x="5041045" y="1286154"/>
            <a:ext cx="3645755" cy="229524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5"/>
          <p:cNvSpPr txBox="1"/>
          <p:nvPr/>
        </p:nvSpPr>
        <p:spPr>
          <a:xfrm>
            <a:off x="5693993" y="3570108"/>
            <a:ext cx="2521019" cy="29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254061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latin typeface="Calibri"/>
                <a:sym typeface="Calibri"/>
              </a:rPr>
              <a:t>Block fabrication area at UIUC</a:t>
            </a:r>
          </a:p>
        </p:txBody>
      </p:sp>
      <p:pic>
        <p:nvPicPr>
          <p:cNvPr id="1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12694" r="8025"/>
          <a:stretch>
            <a:fillRect/>
          </a:stretch>
        </p:blipFill>
        <p:spPr>
          <a:xfrm>
            <a:off x="4114797" y="3974403"/>
            <a:ext cx="2286005" cy="208604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Date Placeholder 2"/>
          <p:cNvSpPr txBox="1">
            <a:spLocks/>
          </p:cNvSpPr>
          <p:nvPr/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/>
              <a:t>Aug 2-4, 2017</a:t>
            </a:r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8137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Status of the EMCAL Design</a:t>
            </a:r>
          </a:p>
        </p:txBody>
      </p:sp>
      <p:sp>
        <p:nvSpPr>
          <p:cNvPr id="27650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629400"/>
            <a:ext cx="2133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 smtClean="0"/>
              <a:t>Aug 2-4, 2017</a:t>
            </a:r>
            <a:endParaRPr lang="en-US" altLang="en-US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9F55E2A-43DB-4A71-95DB-04AFD0018DCD}" type="slidenum">
              <a:rPr lang="en-US" altLang="en-US" sz="1200"/>
              <a:pPr eaLnBrk="1" hangingPunct="1"/>
              <a:t>5</a:t>
            </a:fld>
            <a:endParaRPr lang="en-US" altLang="en-US" sz="1200" dirty="0"/>
          </a:p>
        </p:txBody>
      </p:sp>
      <p:sp>
        <p:nvSpPr>
          <p:cNvPr id="6" name="Rectangle 6"/>
          <p:cNvSpPr txBox="1"/>
          <p:nvPr/>
        </p:nvSpPr>
        <p:spPr>
          <a:xfrm>
            <a:off x="420584" y="1152517"/>
            <a:ext cx="8077201" cy="458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 sz="2000">
                <a:solidFill>
                  <a:schemeClr val="accent2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The EMCAL subsystem is in an advanced conceptual design phase with detailed models and drawings of the absorber blocks, modules and sector assemblies. </a:t>
            </a: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 sz="400">
                <a:solidFill>
                  <a:schemeClr val="accent2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 sz="400">
                <a:solidFill>
                  <a:schemeClr val="accent2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 sz="2000">
                <a:solidFill>
                  <a:schemeClr val="accent2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We have tested two prototype calorimeters in the beam at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Fermilab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Symbol"/>
                <a:ea typeface="Symbol"/>
                <a:cs typeface="Symbol"/>
                <a:sym typeface="Symbol"/>
              </a:rPr>
              <a:t>h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= 0 and 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Symbol"/>
                <a:ea typeface="Symbol"/>
                <a:cs typeface="Symbol"/>
                <a:sym typeface="Symbol"/>
              </a:rPr>
              <a:t>h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~ 1) and have shown that the proposed design will meet the physics requirements of the experiment. A third and final prototype will be tested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the beam 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early 2018. </a:t>
            </a: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 sz="400">
                <a:solidFill>
                  <a:schemeClr val="accent2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 sz="400">
                <a:solidFill>
                  <a:schemeClr val="accent2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 sz="2000">
                <a:solidFill>
                  <a:schemeClr val="accent2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Further work is needed on the design of the cooling system, cabling inside the sectors and support structure for the blocks. A full scale mechanical mockup is being constructed.</a:t>
            </a: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 sz="400">
                <a:solidFill>
                  <a:schemeClr val="accent2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 sz="400">
                <a:solidFill>
                  <a:schemeClr val="accent2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1" indent="-514350">
              <a:buClr>
                <a:srgbClr val="C00000"/>
              </a:buClr>
              <a:buSzPct val="70000"/>
              <a:buFont typeface="Trebuchet MS"/>
              <a:buChar char="❑"/>
              <a:defRPr sz="2000">
                <a:solidFill>
                  <a:schemeClr val="accent2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A full scale preproduction prototype of a complete EMCAL sector will be constructed in 2018 and tested in the lab at BNL with its calibration system and cosmic rays. </a:t>
            </a:r>
          </a:p>
        </p:txBody>
      </p:sp>
    </p:spTree>
    <p:extLst>
      <p:ext uri="{BB962C8B-B14F-4D97-AF65-F5344CB8AC3E}">
        <p14:creationId xmlns:p14="http://schemas.microsoft.com/office/powerpoint/2010/main" val="36839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sz="3600" dirty="0" smtClean="0"/>
              <a:t>EMCAL Scope (WBS)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/>
              <a:pPr eaLnBrk="1" hangingPunct="1"/>
              <a:t>6</a:t>
            </a:fld>
            <a:endParaRPr lang="en-US" alt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Aug 2-4, 2017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pic>
        <p:nvPicPr>
          <p:cNvPr id="1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7105" r="8139"/>
          <a:stretch>
            <a:fillRect/>
          </a:stretch>
        </p:blipFill>
        <p:spPr>
          <a:xfrm>
            <a:off x="129072" y="806434"/>
            <a:ext cx="3909529" cy="4561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39753" t="39796" r="9046" b="25202"/>
          <a:stretch>
            <a:fillRect/>
          </a:stretch>
        </p:blipFill>
        <p:spPr>
          <a:xfrm>
            <a:off x="4489841" y="986889"/>
            <a:ext cx="4488775" cy="2061112"/>
          </a:xfrm>
          <a:prstGeom prst="rect">
            <a:avLst/>
          </a:prstGeom>
          <a:ln w="38100">
            <a:solidFill>
              <a:srgbClr val="0099FF"/>
            </a:solidFill>
            <a:miter/>
          </a:ln>
        </p:spPr>
      </p:pic>
      <p:pic>
        <p:nvPicPr>
          <p:cNvPr id="17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rcRect l="38999" t="62550" r="10102" b="19592"/>
          <a:stretch>
            <a:fillRect/>
          </a:stretch>
        </p:blipFill>
        <p:spPr>
          <a:xfrm>
            <a:off x="4502827" y="3200400"/>
            <a:ext cx="4488775" cy="1057805"/>
          </a:xfrm>
          <a:prstGeom prst="rect">
            <a:avLst/>
          </a:prstGeom>
          <a:ln w="28575">
            <a:solidFill>
              <a:srgbClr val="0099FF"/>
            </a:solidFill>
            <a:miter/>
          </a:ln>
        </p:spPr>
      </p:pic>
      <p:pic>
        <p:nvPicPr>
          <p:cNvPr id="18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rcRect l="39959" t="63061" r="9801" b="22755"/>
          <a:stretch>
            <a:fillRect/>
          </a:stretch>
        </p:blipFill>
        <p:spPr>
          <a:xfrm>
            <a:off x="4489842" y="4651909"/>
            <a:ext cx="4501758" cy="853679"/>
          </a:xfrm>
          <a:prstGeom prst="rect">
            <a:avLst/>
          </a:prstGeom>
          <a:ln w="28575">
            <a:solidFill>
              <a:srgbClr val="0099FF"/>
            </a:solidFill>
            <a:miter/>
          </a:ln>
        </p:spPr>
      </p:pic>
      <p:sp>
        <p:nvSpPr>
          <p:cNvPr id="19" name="Straight Arrow Connector 12"/>
          <p:cNvSpPr/>
          <p:nvPr/>
        </p:nvSpPr>
        <p:spPr>
          <a:xfrm flipH="1">
            <a:off x="2590797" y="1944952"/>
            <a:ext cx="2057403" cy="1017986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20" name="Rectangle 20"/>
          <p:cNvSpPr/>
          <p:nvPr/>
        </p:nvSpPr>
        <p:spPr>
          <a:xfrm>
            <a:off x="4648200" y="1676400"/>
            <a:ext cx="3429000" cy="268555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4343397" y="4343400"/>
            <a:ext cx="4745764" cy="20472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C00000"/>
                </a:solidFill>
              </a:defRPr>
            </a:pPr>
            <a:r>
              <a:rPr sz="1600" kern="0">
                <a:solidFill>
                  <a:srgbClr val="C00000"/>
                </a:solidFill>
                <a:latin typeface="Calibri"/>
                <a:sym typeface="Calibri"/>
              </a:rPr>
              <a:t>Inside the EMCAL Scope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600">
                <a:solidFill>
                  <a:srgbClr val="C00000"/>
                </a:solidFill>
              </a:defRPr>
            </a:pPr>
            <a:endParaRPr sz="600" kern="0">
              <a:solidFill>
                <a:srgbClr val="C00000"/>
              </a:solidFill>
              <a:latin typeface="Calibri"/>
              <a:sym typeface="Calibri"/>
            </a:endParaRP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400">
                <a:solidFill>
                  <a:srgbClr val="000099"/>
                </a:solidFill>
              </a:defRPr>
            </a:pPr>
            <a:r>
              <a:rPr sz="1400" kern="0">
                <a:solidFill>
                  <a:srgbClr val="000099"/>
                </a:solidFill>
                <a:latin typeface="Calibri"/>
                <a:sym typeface="Calibri"/>
              </a:rPr>
              <a:t>Fabrication of absorber blocks and assembly into modules &amp; sectors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400">
                <a:solidFill>
                  <a:srgbClr val="000099"/>
                </a:solidFill>
              </a:defRPr>
            </a:pPr>
            <a:r>
              <a:rPr sz="1400" kern="0">
                <a:solidFill>
                  <a:srgbClr val="000099"/>
                </a:solidFill>
                <a:latin typeface="Calibri"/>
                <a:sym typeface="Calibri"/>
              </a:rPr>
              <a:t>Design, procurement and installation of light guides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400">
                <a:solidFill>
                  <a:srgbClr val="000099"/>
                </a:solidFill>
              </a:defRPr>
            </a:pPr>
            <a:r>
              <a:rPr sz="1400" kern="0">
                <a:solidFill>
                  <a:srgbClr val="000099"/>
                </a:solidFill>
                <a:latin typeface="Calibri"/>
                <a:sym typeface="Calibri"/>
              </a:rPr>
              <a:t>Design, procurement and construction of mechanical structures for modules and sectors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400">
                <a:solidFill>
                  <a:srgbClr val="000099"/>
                </a:solidFill>
              </a:defRPr>
            </a:pPr>
            <a:r>
              <a:rPr sz="1400" kern="0">
                <a:solidFill>
                  <a:srgbClr val="000099"/>
                </a:solidFill>
                <a:latin typeface="Calibri"/>
                <a:sym typeface="Calibri"/>
              </a:rPr>
              <a:t>Design, procurement and installation of cooling system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400">
                <a:solidFill>
                  <a:srgbClr val="000099"/>
                </a:solidFill>
              </a:defRPr>
            </a:pPr>
            <a:r>
              <a:rPr sz="1400" kern="0">
                <a:solidFill>
                  <a:srgbClr val="000099"/>
                </a:solidFill>
                <a:latin typeface="Calibri"/>
                <a:sym typeface="Calibri"/>
              </a:rPr>
              <a:t>Installation of front end readout electronics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228596" y="5257798"/>
            <a:ext cx="4114807" cy="12003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C00000"/>
                </a:solidFill>
              </a:defRPr>
            </a:pPr>
            <a:r>
              <a:rPr sz="1600" b="1" kern="0" dirty="0">
                <a:solidFill>
                  <a:srgbClr val="C00000"/>
                </a:solidFill>
                <a:latin typeface="Calibri"/>
                <a:sym typeface="Calibri"/>
              </a:rPr>
              <a:t>Not</a:t>
            </a:r>
            <a:r>
              <a:rPr sz="1600" kern="0" dirty="0">
                <a:solidFill>
                  <a:srgbClr val="C00000"/>
                </a:solidFill>
                <a:latin typeface="Calibri"/>
                <a:sym typeface="Calibri"/>
              </a:rPr>
              <a:t> inside the EMCAL Scope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400">
                <a:solidFill>
                  <a:srgbClr val="000099"/>
                </a:solidFill>
              </a:defRPr>
            </a:pPr>
            <a:r>
              <a:rPr sz="1400" kern="0" dirty="0">
                <a:solidFill>
                  <a:srgbClr val="000099"/>
                </a:solidFill>
                <a:latin typeface="Calibri"/>
                <a:sym typeface="Calibri"/>
              </a:rPr>
              <a:t>Design, procurement and fabrication of readout electronics (WBS 1.5)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400">
                <a:solidFill>
                  <a:srgbClr val="000099"/>
                </a:solidFill>
              </a:defRPr>
            </a:pPr>
            <a:r>
              <a:rPr sz="1400" kern="0" dirty="0">
                <a:solidFill>
                  <a:srgbClr val="000099"/>
                </a:solidFill>
                <a:latin typeface="Calibri"/>
                <a:sym typeface="Calibri"/>
              </a:rPr>
              <a:t>Design, procurement and construction of </a:t>
            </a:r>
            <a:r>
              <a:rPr lang="en-US" sz="1400" kern="0" dirty="0" smtClean="0">
                <a:solidFill>
                  <a:srgbClr val="000099"/>
                </a:solidFill>
                <a:latin typeface="Calibri"/>
                <a:sym typeface="Calibri"/>
              </a:rPr>
              <a:t>external</a:t>
            </a:r>
            <a:r>
              <a:rPr sz="1400" kern="0" dirty="0" smtClean="0">
                <a:solidFill>
                  <a:srgbClr val="000099"/>
                </a:solidFill>
                <a:latin typeface="Calibri"/>
                <a:sym typeface="Calibri"/>
              </a:rPr>
              <a:t> </a:t>
            </a:r>
            <a:r>
              <a:rPr sz="1400" kern="0" dirty="0">
                <a:solidFill>
                  <a:srgbClr val="000099"/>
                </a:solidFill>
                <a:latin typeface="Calibri"/>
                <a:sym typeface="Calibri"/>
              </a:rPr>
              <a:t>support structures (WBS 1.9,1.10)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4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  <a:cs typeface="Times New Roman" pitchFamily="18" charset="0"/>
              </a:rPr>
              <a:t>Level 2/Level 3 Managers and CAMs</a:t>
            </a:r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 smtClean="0"/>
              <a:t>Aug 2-4, 2017</a:t>
            </a:r>
            <a:endParaRPr lang="en-US" altLang="en-US" sz="1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C.Woody, sPHENIX Director's Review</a:t>
            </a:r>
            <a:endParaRPr lang="en-US"/>
          </a:p>
        </p:txBody>
      </p:sp>
      <p:grpSp>
        <p:nvGrpSpPr>
          <p:cNvPr id="7" name="Diagram 19"/>
          <p:cNvGrpSpPr/>
          <p:nvPr/>
        </p:nvGrpSpPr>
        <p:grpSpPr>
          <a:xfrm>
            <a:off x="384293" y="914711"/>
            <a:ext cx="8299216" cy="4779914"/>
            <a:chOff x="0" y="0"/>
            <a:chExt cx="8299215" cy="4779913"/>
          </a:xfrm>
        </p:grpSpPr>
        <p:grpSp>
          <p:nvGrpSpPr>
            <p:cNvPr id="8" name="Group"/>
            <p:cNvGrpSpPr/>
            <p:nvPr/>
          </p:nvGrpSpPr>
          <p:grpSpPr>
            <a:xfrm>
              <a:off x="-1" y="20063"/>
              <a:ext cx="976382" cy="488195"/>
              <a:chOff x="0" y="-1"/>
              <a:chExt cx="976381" cy="488194"/>
            </a:xfrm>
          </p:grpSpPr>
          <p:sp>
            <p:nvSpPr>
              <p:cNvPr id="99" name="Rounded Rectangle"/>
              <p:cNvSpPr/>
              <p:nvPr/>
            </p:nvSpPr>
            <p:spPr>
              <a:xfrm>
                <a:off x="0" y="-2"/>
                <a:ext cx="976382" cy="488196"/>
              </a:xfrm>
              <a:prstGeom prst="roundRect">
                <a:avLst>
                  <a:gd name="adj" fmla="val 100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5334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solidFill>
                      <a:srgbClr val="FFFFFF"/>
                    </a:solidFill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100" name="Management…"/>
              <p:cNvSpPr txBox="1"/>
              <p:nvPr/>
            </p:nvSpPr>
            <p:spPr>
              <a:xfrm>
                <a:off x="14297" y="28195"/>
                <a:ext cx="947784" cy="431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/>
              <a:p>
                <a:pPr marL="0" marR="0" lvl="0" indent="0" algn="ctr" defTabSz="533400" eaLnBrk="1" fontAlgn="auto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solidFill>
                      <a:srgbClr val="FFFFFF"/>
                    </a:solidFill>
                  </a:defRPr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Management</a:t>
                </a:r>
              </a:p>
              <a:p>
                <a:pPr marL="0" marR="0" lvl="0" indent="0" algn="ctr" defTabSz="533400" eaLnBrk="1" fontAlgn="auto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solidFill>
                      <a:srgbClr val="FFFFFF"/>
                    </a:solidFill>
                  </a:defRPr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I. Sourikova</a:t>
                </a:r>
              </a:p>
            </p:txBody>
          </p:sp>
        </p:grpSp>
        <p:grpSp>
          <p:nvGrpSpPr>
            <p:cNvPr id="9" name="Group"/>
            <p:cNvGrpSpPr/>
            <p:nvPr/>
          </p:nvGrpSpPr>
          <p:grpSpPr>
            <a:xfrm>
              <a:off x="1220470" y="20063"/>
              <a:ext cx="976384" cy="488195"/>
              <a:chOff x="-1" y="-1"/>
              <a:chExt cx="976383" cy="488194"/>
            </a:xfrm>
          </p:grpSpPr>
          <p:sp>
            <p:nvSpPr>
              <p:cNvPr id="97" name="Rounded Rectangle"/>
              <p:cNvSpPr/>
              <p:nvPr/>
            </p:nvSpPr>
            <p:spPr>
              <a:xfrm>
                <a:off x="-2" y="-2"/>
                <a:ext cx="976385" cy="488196"/>
              </a:xfrm>
              <a:prstGeom prst="roundRect">
                <a:avLst>
                  <a:gd name="adj" fmla="val 100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5334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solidFill>
                      <a:srgbClr val="FFFFFF"/>
                    </a:solidFill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98" name="TPC                 T. Hemmick"/>
              <p:cNvSpPr txBox="1"/>
              <p:nvPr/>
            </p:nvSpPr>
            <p:spPr>
              <a:xfrm>
                <a:off x="14299" y="59944"/>
                <a:ext cx="947784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533400" eaLnBrk="1" fontAlgn="auto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TPC                 T. Hemmick</a:t>
                </a:r>
              </a:p>
            </p:txBody>
          </p:sp>
        </p:grpSp>
        <p:sp>
          <p:nvSpPr>
            <p:cNvPr id="10" name="Line"/>
            <p:cNvSpPr/>
            <p:nvPr/>
          </p:nvSpPr>
          <p:spPr>
            <a:xfrm>
              <a:off x="1318109" y="508254"/>
              <a:ext cx="97640" cy="36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11" name="Group"/>
            <p:cNvGrpSpPr/>
            <p:nvPr/>
          </p:nvGrpSpPr>
          <p:grpSpPr>
            <a:xfrm>
              <a:off x="1415745" y="630300"/>
              <a:ext cx="781108" cy="488194"/>
              <a:chOff x="-1" y="0"/>
              <a:chExt cx="781107" cy="488193"/>
            </a:xfrm>
          </p:grpSpPr>
          <p:sp>
            <p:nvSpPr>
              <p:cNvPr id="95" name="Rounded Rectangle"/>
              <p:cNvSpPr/>
              <p:nvPr/>
            </p:nvSpPr>
            <p:spPr>
              <a:xfrm>
                <a:off x="-2" y="-1"/>
                <a:ext cx="781109" cy="488194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96" name="Mechanics   K. Dehmelt"/>
              <p:cNvSpPr txBox="1"/>
              <p:nvPr/>
            </p:nvSpPr>
            <p:spPr>
              <a:xfrm>
                <a:off x="14299" y="98679"/>
                <a:ext cx="752510" cy="290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Mechanics   K. Dehmelt</a:t>
                </a:r>
              </a:p>
            </p:txBody>
          </p:sp>
        </p:grpSp>
        <p:sp>
          <p:nvSpPr>
            <p:cNvPr id="12" name="Line"/>
            <p:cNvSpPr/>
            <p:nvPr/>
          </p:nvSpPr>
          <p:spPr>
            <a:xfrm>
              <a:off x="1318109" y="508254"/>
              <a:ext cx="97640" cy="97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13" name="Group"/>
            <p:cNvGrpSpPr/>
            <p:nvPr/>
          </p:nvGrpSpPr>
          <p:grpSpPr>
            <a:xfrm>
              <a:off x="1415745" y="1240536"/>
              <a:ext cx="781108" cy="488194"/>
              <a:chOff x="-1" y="0"/>
              <a:chExt cx="781107" cy="488193"/>
            </a:xfrm>
          </p:grpSpPr>
          <p:sp>
            <p:nvSpPr>
              <p:cNvPr id="93" name="Rounded Rectangle"/>
              <p:cNvSpPr/>
              <p:nvPr/>
            </p:nvSpPr>
            <p:spPr>
              <a:xfrm>
                <a:off x="-2" y="-1"/>
                <a:ext cx="781109" cy="488194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94" name="GEM1           S. Milov"/>
              <p:cNvSpPr txBox="1"/>
              <p:nvPr/>
            </p:nvSpPr>
            <p:spPr>
              <a:xfrm>
                <a:off x="14299" y="98678"/>
                <a:ext cx="752510" cy="290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GEM1           S. Milov</a:t>
                </a:r>
              </a:p>
            </p:txBody>
          </p:sp>
        </p:grpSp>
        <p:sp>
          <p:nvSpPr>
            <p:cNvPr id="14" name="Line"/>
            <p:cNvSpPr/>
            <p:nvPr/>
          </p:nvSpPr>
          <p:spPr>
            <a:xfrm>
              <a:off x="1318109" y="508254"/>
              <a:ext cx="97640" cy="158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15" name="Group"/>
            <p:cNvGrpSpPr/>
            <p:nvPr/>
          </p:nvGrpSpPr>
          <p:grpSpPr>
            <a:xfrm>
              <a:off x="1415745" y="1850772"/>
              <a:ext cx="781108" cy="488195"/>
              <a:chOff x="-1" y="-1"/>
              <a:chExt cx="781107" cy="488194"/>
            </a:xfrm>
          </p:grpSpPr>
          <p:sp>
            <p:nvSpPr>
              <p:cNvPr id="91" name="Rounded Rectangle"/>
              <p:cNvSpPr/>
              <p:nvPr/>
            </p:nvSpPr>
            <p:spPr>
              <a:xfrm>
                <a:off x="-2" y="-2"/>
                <a:ext cx="781109" cy="488196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92" name="GEM2            V. Green"/>
              <p:cNvSpPr txBox="1"/>
              <p:nvPr/>
            </p:nvSpPr>
            <p:spPr>
              <a:xfrm>
                <a:off x="14299" y="98678"/>
                <a:ext cx="752510" cy="290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GEM2            V. Green</a:t>
                </a:r>
              </a:p>
            </p:txBody>
          </p:sp>
        </p:grpSp>
        <p:sp>
          <p:nvSpPr>
            <p:cNvPr id="16" name="Line"/>
            <p:cNvSpPr/>
            <p:nvPr/>
          </p:nvSpPr>
          <p:spPr>
            <a:xfrm>
              <a:off x="1318109" y="508254"/>
              <a:ext cx="97640" cy="219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17" name="Group"/>
            <p:cNvGrpSpPr/>
            <p:nvPr/>
          </p:nvGrpSpPr>
          <p:grpSpPr>
            <a:xfrm>
              <a:off x="1415745" y="2461010"/>
              <a:ext cx="781108" cy="488194"/>
              <a:chOff x="-1" y="0"/>
              <a:chExt cx="781107" cy="488193"/>
            </a:xfrm>
          </p:grpSpPr>
          <p:sp>
            <p:nvSpPr>
              <p:cNvPr id="89" name="Rounded Rectangle"/>
              <p:cNvSpPr/>
              <p:nvPr/>
            </p:nvSpPr>
            <p:spPr>
              <a:xfrm>
                <a:off x="-2" y="-1"/>
                <a:ext cx="781109" cy="488194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90" name="GEM3           V. Riabov"/>
              <p:cNvSpPr txBox="1"/>
              <p:nvPr/>
            </p:nvSpPr>
            <p:spPr>
              <a:xfrm>
                <a:off x="14299" y="98678"/>
                <a:ext cx="752510" cy="290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GEM3           V. Riabov</a:t>
                </a:r>
              </a:p>
            </p:txBody>
          </p:sp>
        </p:grpSp>
        <p:sp>
          <p:nvSpPr>
            <p:cNvPr id="18" name="Line"/>
            <p:cNvSpPr/>
            <p:nvPr/>
          </p:nvSpPr>
          <p:spPr>
            <a:xfrm>
              <a:off x="1318109" y="508254"/>
              <a:ext cx="97640" cy="2807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19" name="Group"/>
            <p:cNvGrpSpPr/>
            <p:nvPr/>
          </p:nvGrpSpPr>
          <p:grpSpPr>
            <a:xfrm>
              <a:off x="1415745" y="3071246"/>
              <a:ext cx="781108" cy="488194"/>
              <a:chOff x="-1" y="0"/>
              <a:chExt cx="781107" cy="488193"/>
            </a:xfrm>
          </p:grpSpPr>
          <p:sp>
            <p:nvSpPr>
              <p:cNvPr id="87" name="Rounded Rectangle"/>
              <p:cNvSpPr/>
              <p:nvPr/>
            </p:nvSpPr>
            <p:spPr>
              <a:xfrm>
                <a:off x="-2" y="-1"/>
                <a:ext cx="781109" cy="488194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88" name="TPC FEE        T. Sakaguchi"/>
              <p:cNvSpPr txBox="1"/>
              <p:nvPr/>
            </p:nvSpPr>
            <p:spPr>
              <a:xfrm>
                <a:off x="14299" y="98679"/>
                <a:ext cx="752510" cy="290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TPC FEE        T. Sakaguchi</a:t>
                </a:r>
              </a:p>
            </p:txBody>
          </p:sp>
        </p:grpSp>
        <p:sp>
          <p:nvSpPr>
            <p:cNvPr id="20" name="Line"/>
            <p:cNvSpPr/>
            <p:nvPr/>
          </p:nvSpPr>
          <p:spPr>
            <a:xfrm>
              <a:off x="1318109" y="508254"/>
              <a:ext cx="97640" cy="3417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21" name="Group"/>
            <p:cNvGrpSpPr/>
            <p:nvPr/>
          </p:nvGrpSpPr>
          <p:grpSpPr>
            <a:xfrm>
              <a:off x="1415745" y="3681483"/>
              <a:ext cx="781108" cy="488193"/>
              <a:chOff x="-1" y="-1"/>
              <a:chExt cx="781107" cy="488192"/>
            </a:xfrm>
          </p:grpSpPr>
          <p:sp>
            <p:nvSpPr>
              <p:cNvPr id="85" name="Rounded Rectangle"/>
              <p:cNvSpPr/>
              <p:nvPr/>
            </p:nvSpPr>
            <p:spPr>
              <a:xfrm>
                <a:off x="-2" y="-2"/>
                <a:ext cx="781109" cy="488194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86" name="TPC DAM       J. Huang"/>
              <p:cNvSpPr txBox="1"/>
              <p:nvPr/>
            </p:nvSpPr>
            <p:spPr>
              <a:xfrm>
                <a:off x="14299" y="98679"/>
                <a:ext cx="752510" cy="290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TPC DAM       J. Huang</a:t>
                </a:r>
              </a:p>
            </p:txBody>
          </p:sp>
        </p:grpSp>
        <p:sp>
          <p:nvSpPr>
            <p:cNvPr id="22" name="Line"/>
            <p:cNvSpPr/>
            <p:nvPr/>
          </p:nvSpPr>
          <p:spPr>
            <a:xfrm>
              <a:off x="1318109" y="508255"/>
              <a:ext cx="97640" cy="4027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23" name="Group"/>
            <p:cNvGrpSpPr/>
            <p:nvPr/>
          </p:nvGrpSpPr>
          <p:grpSpPr>
            <a:xfrm>
              <a:off x="1415745" y="4291719"/>
              <a:ext cx="781108" cy="488194"/>
              <a:chOff x="-1" y="0"/>
              <a:chExt cx="781107" cy="488193"/>
            </a:xfrm>
          </p:grpSpPr>
          <p:sp>
            <p:nvSpPr>
              <p:cNvPr id="83" name="Rounded Rectangle"/>
              <p:cNvSpPr/>
              <p:nvPr/>
            </p:nvSpPr>
            <p:spPr>
              <a:xfrm>
                <a:off x="-2" y="-1"/>
                <a:ext cx="781109" cy="488194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84" name="TPC Support R. Pisani"/>
              <p:cNvSpPr txBox="1"/>
              <p:nvPr/>
            </p:nvSpPr>
            <p:spPr>
              <a:xfrm>
                <a:off x="14299" y="98679"/>
                <a:ext cx="752510" cy="290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TPC Support R. Pisani</a:t>
                </a:r>
              </a:p>
            </p:txBody>
          </p:sp>
        </p:grpSp>
        <p:grpSp>
          <p:nvGrpSpPr>
            <p:cNvPr id="24" name="Group"/>
            <p:cNvGrpSpPr/>
            <p:nvPr/>
          </p:nvGrpSpPr>
          <p:grpSpPr>
            <a:xfrm>
              <a:off x="2440942" y="20063"/>
              <a:ext cx="976384" cy="488195"/>
              <a:chOff x="-1" y="-1"/>
              <a:chExt cx="976383" cy="488194"/>
            </a:xfrm>
          </p:grpSpPr>
          <p:sp>
            <p:nvSpPr>
              <p:cNvPr id="81" name="Rounded Rectangle"/>
              <p:cNvSpPr/>
              <p:nvPr/>
            </p:nvSpPr>
            <p:spPr>
              <a:xfrm>
                <a:off x="-2" y="-2"/>
                <a:ext cx="976385" cy="488196"/>
              </a:xfrm>
              <a:prstGeom prst="roundRect">
                <a:avLst>
                  <a:gd name="adj" fmla="val 100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5334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solidFill>
                      <a:srgbClr val="FFFFFF"/>
                    </a:solidFill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82" name="EMCal            C. Woody"/>
              <p:cNvSpPr txBox="1"/>
              <p:nvPr/>
            </p:nvSpPr>
            <p:spPr>
              <a:xfrm>
                <a:off x="14298" y="59944"/>
                <a:ext cx="947784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533400" eaLnBrk="1" fontAlgn="auto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EMCal            C. Woody</a:t>
                </a:r>
              </a:p>
            </p:txBody>
          </p:sp>
        </p:grpSp>
        <p:sp>
          <p:nvSpPr>
            <p:cNvPr id="25" name="Line"/>
            <p:cNvSpPr/>
            <p:nvPr/>
          </p:nvSpPr>
          <p:spPr>
            <a:xfrm>
              <a:off x="2538581" y="508254"/>
              <a:ext cx="97640" cy="36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26" name="Group"/>
            <p:cNvGrpSpPr/>
            <p:nvPr/>
          </p:nvGrpSpPr>
          <p:grpSpPr>
            <a:xfrm>
              <a:off x="2636218" y="630300"/>
              <a:ext cx="781108" cy="488194"/>
              <a:chOff x="-1" y="0"/>
              <a:chExt cx="781107" cy="488193"/>
            </a:xfrm>
          </p:grpSpPr>
          <p:sp>
            <p:nvSpPr>
              <p:cNvPr id="79" name="Rounded Rectangle"/>
              <p:cNvSpPr/>
              <p:nvPr/>
            </p:nvSpPr>
            <p:spPr>
              <a:xfrm>
                <a:off x="-2" y="-1"/>
                <a:ext cx="781109" cy="488194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80" name="Blocks           A. Sickles"/>
              <p:cNvSpPr txBox="1"/>
              <p:nvPr/>
            </p:nvSpPr>
            <p:spPr>
              <a:xfrm>
                <a:off x="14298" y="98679"/>
                <a:ext cx="752510" cy="290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Blocks           A. Sickles</a:t>
                </a:r>
              </a:p>
            </p:txBody>
          </p:sp>
        </p:grpSp>
        <p:sp>
          <p:nvSpPr>
            <p:cNvPr id="27" name="Line"/>
            <p:cNvSpPr/>
            <p:nvPr/>
          </p:nvSpPr>
          <p:spPr>
            <a:xfrm>
              <a:off x="2538581" y="508254"/>
              <a:ext cx="97640" cy="97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28" name="Group"/>
            <p:cNvGrpSpPr/>
            <p:nvPr/>
          </p:nvGrpSpPr>
          <p:grpSpPr>
            <a:xfrm>
              <a:off x="2636218" y="1240536"/>
              <a:ext cx="781108" cy="488194"/>
              <a:chOff x="-1" y="0"/>
              <a:chExt cx="781107" cy="488193"/>
            </a:xfrm>
          </p:grpSpPr>
          <p:sp>
            <p:nvSpPr>
              <p:cNvPr id="77" name="Rounded Rectangle"/>
              <p:cNvSpPr/>
              <p:nvPr/>
            </p:nvSpPr>
            <p:spPr>
              <a:xfrm>
                <a:off x="-2" y="-1"/>
                <a:ext cx="781109" cy="488194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78" name="Modules &amp; Sectors         S. Stoll"/>
              <p:cNvSpPr txBox="1"/>
              <p:nvPr/>
            </p:nvSpPr>
            <p:spPr>
              <a:xfrm>
                <a:off x="14298" y="35813"/>
                <a:ext cx="752510" cy="4165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Modules &amp; Sectors         S. Stoll</a:t>
                </a:r>
              </a:p>
            </p:txBody>
          </p:sp>
        </p:grpSp>
        <p:grpSp>
          <p:nvGrpSpPr>
            <p:cNvPr id="29" name="Group"/>
            <p:cNvGrpSpPr/>
            <p:nvPr/>
          </p:nvGrpSpPr>
          <p:grpSpPr>
            <a:xfrm>
              <a:off x="3661415" y="20063"/>
              <a:ext cx="976383" cy="488195"/>
              <a:chOff x="0" y="-1"/>
              <a:chExt cx="976381" cy="488194"/>
            </a:xfrm>
          </p:grpSpPr>
          <p:sp>
            <p:nvSpPr>
              <p:cNvPr id="75" name="Rounded Rectangle"/>
              <p:cNvSpPr/>
              <p:nvPr/>
            </p:nvSpPr>
            <p:spPr>
              <a:xfrm>
                <a:off x="0" y="-2"/>
                <a:ext cx="976382" cy="488196"/>
              </a:xfrm>
              <a:prstGeom prst="roundRect">
                <a:avLst>
                  <a:gd name="adj" fmla="val 100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5334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solidFill>
                      <a:srgbClr val="FFFFFF"/>
                    </a:solidFill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76" name="HCal                J. Lajoie"/>
              <p:cNvSpPr txBox="1"/>
              <p:nvPr/>
            </p:nvSpPr>
            <p:spPr>
              <a:xfrm>
                <a:off x="14298" y="59944"/>
                <a:ext cx="947784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533400" eaLnBrk="1" fontAlgn="auto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HCal                J. Lajoie</a:t>
                </a:r>
              </a:p>
            </p:txBody>
          </p:sp>
        </p:grpSp>
        <p:sp>
          <p:nvSpPr>
            <p:cNvPr id="30" name="Line"/>
            <p:cNvSpPr/>
            <p:nvPr/>
          </p:nvSpPr>
          <p:spPr>
            <a:xfrm>
              <a:off x="3759052" y="508254"/>
              <a:ext cx="97640" cy="36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31" name="Group"/>
            <p:cNvGrpSpPr/>
            <p:nvPr/>
          </p:nvGrpSpPr>
          <p:grpSpPr>
            <a:xfrm>
              <a:off x="3856690" y="630300"/>
              <a:ext cx="781109" cy="488194"/>
              <a:chOff x="-1" y="0"/>
              <a:chExt cx="781107" cy="488193"/>
            </a:xfrm>
          </p:grpSpPr>
          <p:sp>
            <p:nvSpPr>
              <p:cNvPr id="73" name="Rounded Rectangle"/>
              <p:cNvSpPr/>
              <p:nvPr/>
            </p:nvSpPr>
            <p:spPr>
              <a:xfrm>
                <a:off x="-2" y="-1"/>
                <a:ext cx="781109" cy="488194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74" name="Inner HCal    J. Lajoie"/>
              <p:cNvSpPr txBox="1"/>
              <p:nvPr/>
            </p:nvSpPr>
            <p:spPr>
              <a:xfrm>
                <a:off x="14298" y="98679"/>
                <a:ext cx="752510" cy="290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Inner HCal    J. Lajoie</a:t>
                </a:r>
              </a:p>
            </p:txBody>
          </p:sp>
        </p:grpSp>
        <p:sp>
          <p:nvSpPr>
            <p:cNvPr id="32" name="Line"/>
            <p:cNvSpPr/>
            <p:nvPr/>
          </p:nvSpPr>
          <p:spPr>
            <a:xfrm>
              <a:off x="3759052" y="508254"/>
              <a:ext cx="97640" cy="97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33" name="Group"/>
            <p:cNvGrpSpPr/>
            <p:nvPr/>
          </p:nvGrpSpPr>
          <p:grpSpPr>
            <a:xfrm>
              <a:off x="3856690" y="1240536"/>
              <a:ext cx="781109" cy="488194"/>
              <a:chOff x="-1" y="0"/>
              <a:chExt cx="781107" cy="488193"/>
            </a:xfrm>
          </p:grpSpPr>
          <p:sp>
            <p:nvSpPr>
              <p:cNvPr id="71" name="Rounded Rectangle"/>
              <p:cNvSpPr/>
              <p:nvPr/>
            </p:nvSpPr>
            <p:spPr>
              <a:xfrm>
                <a:off x="-2" y="-1"/>
                <a:ext cx="781109" cy="488194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72" name="Outer HCal   A. Gordeev"/>
              <p:cNvSpPr txBox="1"/>
              <p:nvPr/>
            </p:nvSpPr>
            <p:spPr>
              <a:xfrm>
                <a:off x="14298" y="98678"/>
                <a:ext cx="752510" cy="290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Outer HCal   A. Gordeev</a:t>
                </a:r>
              </a:p>
            </p:txBody>
          </p:sp>
        </p:grpSp>
        <p:grpSp>
          <p:nvGrpSpPr>
            <p:cNvPr id="34" name="Group"/>
            <p:cNvGrpSpPr/>
            <p:nvPr/>
          </p:nvGrpSpPr>
          <p:grpSpPr>
            <a:xfrm>
              <a:off x="4881888" y="20063"/>
              <a:ext cx="976382" cy="488195"/>
              <a:chOff x="0" y="-1"/>
              <a:chExt cx="976381" cy="488194"/>
            </a:xfrm>
          </p:grpSpPr>
          <p:sp>
            <p:nvSpPr>
              <p:cNvPr id="69" name="Rounded Rectangle"/>
              <p:cNvSpPr/>
              <p:nvPr/>
            </p:nvSpPr>
            <p:spPr>
              <a:xfrm>
                <a:off x="0" y="-2"/>
                <a:ext cx="976382" cy="488196"/>
              </a:xfrm>
              <a:prstGeom prst="roundRect">
                <a:avLst>
                  <a:gd name="adj" fmla="val 100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5334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solidFill>
                      <a:srgbClr val="FFFFFF"/>
                    </a:solidFill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70" name="CalElectronics E. Mannel"/>
              <p:cNvSpPr txBox="1"/>
              <p:nvPr/>
            </p:nvSpPr>
            <p:spPr>
              <a:xfrm>
                <a:off x="14298" y="59944"/>
                <a:ext cx="947784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533400" eaLnBrk="1" fontAlgn="auto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CalElectronics E. Mannel</a:t>
                </a:r>
              </a:p>
            </p:txBody>
          </p:sp>
        </p:grpSp>
        <p:sp>
          <p:nvSpPr>
            <p:cNvPr id="35" name="Line"/>
            <p:cNvSpPr/>
            <p:nvPr/>
          </p:nvSpPr>
          <p:spPr>
            <a:xfrm>
              <a:off x="4979525" y="508254"/>
              <a:ext cx="97640" cy="36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36" name="Group"/>
            <p:cNvGrpSpPr/>
            <p:nvPr/>
          </p:nvGrpSpPr>
          <p:grpSpPr>
            <a:xfrm>
              <a:off x="5077163" y="603249"/>
              <a:ext cx="781108" cy="542291"/>
              <a:chOff x="-1" y="0"/>
              <a:chExt cx="781107" cy="542290"/>
            </a:xfrm>
          </p:grpSpPr>
          <p:sp>
            <p:nvSpPr>
              <p:cNvPr id="67" name="Rounded Rectangle"/>
              <p:cNvSpPr/>
              <p:nvPr/>
            </p:nvSpPr>
            <p:spPr>
              <a:xfrm>
                <a:off x="-2" y="27050"/>
                <a:ext cx="781109" cy="488193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8" name="CalEl Optical Sensors        C. Aidala"/>
              <p:cNvSpPr txBox="1"/>
              <p:nvPr/>
            </p:nvSpPr>
            <p:spPr>
              <a:xfrm>
                <a:off x="14298" y="-1"/>
                <a:ext cx="752510" cy="542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CalEl Optical Sensors        C. Aidala</a:t>
                </a:r>
              </a:p>
            </p:txBody>
          </p:sp>
        </p:grpSp>
        <p:sp>
          <p:nvSpPr>
            <p:cNvPr id="37" name="Line"/>
            <p:cNvSpPr/>
            <p:nvPr/>
          </p:nvSpPr>
          <p:spPr>
            <a:xfrm>
              <a:off x="4979525" y="508254"/>
              <a:ext cx="97640" cy="97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38" name="Group"/>
            <p:cNvGrpSpPr/>
            <p:nvPr/>
          </p:nvGrpSpPr>
          <p:grpSpPr>
            <a:xfrm>
              <a:off x="5077163" y="1240536"/>
              <a:ext cx="781108" cy="488194"/>
              <a:chOff x="-1" y="0"/>
              <a:chExt cx="781107" cy="488193"/>
            </a:xfrm>
          </p:grpSpPr>
          <p:sp>
            <p:nvSpPr>
              <p:cNvPr id="65" name="Rounded Rectangle"/>
              <p:cNvSpPr/>
              <p:nvPr/>
            </p:nvSpPr>
            <p:spPr>
              <a:xfrm>
                <a:off x="-2" y="-1"/>
                <a:ext cx="781109" cy="488194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6" name="CalEl FEE      S. Boose"/>
              <p:cNvSpPr txBox="1"/>
              <p:nvPr/>
            </p:nvSpPr>
            <p:spPr>
              <a:xfrm>
                <a:off x="14298" y="98678"/>
                <a:ext cx="752510" cy="290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CalEl FEE      S. Boose</a:t>
                </a:r>
              </a:p>
            </p:txBody>
          </p:sp>
        </p:grpSp>
        <p:sp>
          <p:nvSpPr>
            <p:cNvPr id="39" name="Line"/>
            <p:cNvSpPr/>
            <p:nvPr/>
          </p:nvSpPr>
          <p:spPr>
            <a:xfrm>
              <a:off x="4979525" y="508254"/>
              <a:ext cx="97640" cy="158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40" name="Group"/>
            <p:cNvGrpSpPr/>
            <p:nvPr/>
          </p:nvGrpSpPr>
          <p:grpSpPr>
            <a:xfrm>
              <a:off x="5077163" y="1850772"/>
              <a:ext cx="781108" cy="488195"/>
              <a:chOff x="-1" y="-1"/>
              <a:chExt cx="781107" cy="488194"/>
            </a:xfrm>
          </p:grpSpPr>
          <p:sp>
            <p:nvSpPr>
              <p:cNvPr id="63" name="Rounded Rectangle"/>
              <p:cNvSpPr/>
              <p:nvPr/>
            </p:nvSpPr>
            <p:spPr>
              <a:xfrm>
                <a:off x="-2" y="-2"/>
                <a:ext cx="781109" cy="488196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4" name="CalEl Digitizers    CY Chi"/>
              <p:cNvSpPr txBox="1"/>
              <p:nvPr/>
            </p:nvSpPr>
            <p:spPr>
              <a:xfrm>
                <a:off x="14298" y="35813"/>
                <a:ext cx="752510" cy="4165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CalEl Digitizers    CY Chi</a:t>
                </a:r>
              </a:p>
            </p:txBody>
          </p:sp>
        </p:grpSp>
        <p:grpSp>
          <p:nvGrpSpPr>
            <p:cNvPr id="41" name="Group"/>
            <p:cNvGrpSpPr/>
            <p:nvPr/>
          </p:nvGrpSpPr>
          <p:grpSpPr>
            <a:xfrm>
              <a:off x="6102360" y="-1"/>
              <a:ext cx="976382" cy="528321"/>
              <a:chOff x="0" y="0"/>
              <a:chExt cx="976381" cy="528319"/>
            </a:xfrm>
          </p:grpSpPr>
          <p:sp>
            <p:nvSpPr>
              <p:cNvPr id="61" name="Rounded Rectangle"/>
              <p:cNvSpPr/>
              <p:nvPr/>
            </p:nvSpPr>
            <p:spPr>
              <a:xfrm>
                <a:off x="0" y="20065"/>
                <a:ext cx="976382" cy="488194"/>
              </a:xfrm>
              <a:prstGeom prst="roundRect">
                <a:avLst>
                  <a:gd name="adj" fmla="val 100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5334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solidFill>
                      <a:srgbClr val="FFFFFF"/>
                    </a:solidFill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2" name="DAQ &amp; Trigger M. Purschke"/>
              <p:cNvSpPr txBox="1"/>
              <p:nvPr/>
            </p:nvSpPr>
            <p:spPr>
              <a:xfrm>
                <a:off x="14298" y="0"/>
                <a:ext cx="947784" cy="528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533400" eaLnBrk="1" fontAlgn="auto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DAQ &amp; Trigger M. Purschke</a:t>
                </a:r>
              </a:p>
            </p:txBody>
          </p:sp>
        </p:grpSp>
        <p:sp>
          <p:nvSpPr>
            <p:cNvPr id="42" name="Line"/>
            <p:cNvSpPr/>
            <p:nvPr/>
          </p:nvSpPr>
          <p:spPr>
            <a:xfrm>
              <a:off x="6199997" y="508254"/>
              <a:ext cx="97640" cy="36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43" name="Group"/>
            <p:cNvGrpSpPr/>
            <p:nvPr/>
          </p:nvGrpSpPr>
          <p:grpSpPr>
            <a:xfrm>
              <a:off x="6297635" y="630300"/>
              <a:ext cx="781108" cy="488194"/>
              <a:chOff x="-1" y="0"/>
              <a:chExt cx="781107" cy="488193"/>
            </a:xfrm>
          </p:grpSpPr>
          <p:sp>
            <p:nvSpPr>
              <p:cNvPr id="59" name="Rounded Rectangle"/>
              <p:cNvSpPr/>
              <p:nvPr/>
            </p:nvSpPr>
            <p:spPr>
              <a:xfrm>
                <a:off x="-2" y="-1"/>
                <a:ext cx="781109" cy="488194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0" name="DAQ              E. Desmond"/>
              <p:cNvSpPr txBox="1"/>
              <p:nvPr/>
            </p:nvSpPr>
            <p:spPr>
              <a:xfrm>
                <a:off x="14298" y="98679"/>
                <a:ext cx="752510" cy="290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DAQ              E. Desmond</a:t>
                </a:r>
              </a:p>
            </p:txBody>
          </p:sp>
        </p:grpSp>
        <p:sp>
          <p:nvSpPr>
            <p:cNvPr id="44" name="Line"/>
            <p:cNvSpPr/>
            <p:nvPr/>
          </p:nvSpPr>
          <p:spPr>
            <a:xfrm>
              <a:off x="6199997" y="508254"/>
              <a:ext cx="97640" cy="97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45" name="Group"/>
            <p:cNvGrpSpPr/>
            <p:nvPr/>
          </p:nvGrpSpPr>
          <p:grpSpPr>
            <a:xfrm>
              <a:off x="6297635" y="1240536"/>
              <a:ext cx="781108" cy="488194"/>
              <a:chOff x="-1" y="0"/>
              <a:chExt cx="781107" cy="488193"/>
            </a:xfrm>
          </p:grpSpPr>
          <p:sp>
            <p:nvSpPr>
              <p:cNvPr id="57" name="Rounded Rectangle"/>
              <p:cNvSpPr/>
              <p:nvPr/>
            </p:nvSpPr>
            <p:spPr>
              <a:xfrm>
                <a:off x="-2" y="-1"/>
                <a:ext cx="781109" cy="488194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58" name="Trigger           J. Nagle"/>
              <p:cNvSpPr txBox="1"/>
              <p:nvPr/>
            </p:nvSpPr>
            <p:spPr>
              <a:xfrm>
                <a:off x="14298" y="98678"/>
                <a:ext cx="752510" cy="290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Trigger           J. Nagle</a:t>
                </a:r>
              </a:p>
            </p:txBody>
          </p:sp>
        </p:grpSp>
        <p:sp>
          <p:nvSpPr>
            <p:cNvPr id="46" name="Line"/>
            <p:cNvSpPr/>
            <p:nvPr/>
          </p:nvSpPr>
          <p:spPr>
            <a:xfrm>
              <a:off x="6199997" y="508254"/>
              <a:ext cx="97640" cy="158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47" name="Group"/>
            <p:cNvGrpSpPr/>
            <p:nvPr/>
          </p:nvGrpSpPr>
          <p:grpSpPr>
            <a:xfrm>
              <a:off x="6297635" y="1850772"/>
              <a:ext cx="781108" cy="488195"/>
              <a:chOff x="-1" y="-1"/>
              <a:chExt cx="781107" cy="488194"/>
            </a:xfrm>
          </p:grpSpPr>
          <p:sp>
            <p:nvSpPr>
              <p:cNvPr id="55" name="Rounded Rectangle"/>
              <p:cNvSpPr/>
              <p:nvPr/>
            </p:nvSpPr>
            <p:spPr>
              <a:xfrm>
                <a:off x="-2" y="-2"/>
                <a:ext cx="781109" cy="488196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56" name="GL1               E. Desmond"/>
              <p:cNvSpPr txBox="1"/>
              <p:nvPr/>
            </p:nvSpPr>
            <p:spPr>
              <a:xfrm>
                <a:off x="14298" y="98678"/>
                <a:ext cx="752510" cy="290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GL1               E. Desmond</a:t>
                </a:r>
              </a:p>
            </p:txBody>
          </p:sp>
        </p:grpSp>
        <p:sp>
          <p:nvSpPr>
            <p:cNvPr id="48" name="Line"/>
            <p:cNvSpPr/>
            <p:nvPr/>
          </p:nvSpPr>
          <p:spPr>
            <a:xfrm>
              <a:off x="6199997" y="508254"/>
              <a:ext cx="97640" cy="219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49" name="Group"/>
            <p:cNvGrpSpPr/>
            <p:nvPr/>
          </p:nvGrpSpPr>
          <p:grpSpPr>
            <a:xfrm>
              <a:off x="6297635" y="2461010"/>
              <a:ext cx="781108" cy="488194"/>
              <a:chOff x="-1" y="0"/>
              <a:chExt cx="781107" cy="488193"/>
            </a:xfrm>
          </p:grpSpPr>
          <p:sp>
            <p:nvSpPr>
              <p:cNvPr id="53" name="Rounded Rectangle"/>
              <p:cNvSpPr/>
              <p:nvPr/>
            </p:nvSpPr>
            <p:spPr>
              <a:xfrm>
                <a:off x="-2" y="-1"/>
                <a:ext cx="781109" cy="488194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54" name="Timing System         M. Purschke"/>
              <p:cNvSpPr txBox="1"/>
              <p:nvPr/>
            </p:nvSpPr>
            <p:spPr>
              <a:xfrm>
                <a:off x="14298" y="35813"/>
                <a:ext cx="752510" cy="4165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 marL="0" marR="0" lvl="0" indent="0" algn="ctr" defTabSz="444500" eaLnBrk="1" fontAlgn="auto" latinLnBrk="0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Timing System         M. Purschke</a:t>
                </a:r>
              </a:p>
            </p:txBody>
          </p:sp>
        </p:grpSp>
        <p:grpSp>
          <p:nvGrpSpPr>
            <p:cNvPr id="50" name="Group"/>
            <p:cNvGrpSpPr/>
            <p:nvPr/>
          </p:nvGrpSpPr>
          <p:grpSpPr>
            <a:xfrm>
              <a:off x="7322833" y="20063"/>
              <a:ext cx="976382" cy="488195"/>
              <a:chOff x="0" y="-1"/>
              <a:chExt cx="976381" cy="488194"/>
            </a:xfrm>
          </p:grpSpPr>
          <p:sp>
            <p:nvSpPr>
              <p:cNvPr id="51" name="Rounded Rectangle"/>
              <p:cNvSpPr/>
              <p:nvPr/>
            </p:nvSpPr>
            <p:spPr>
              <a:xfrm>
                <a:off x="0" y="-2"/>
                <a:ext cx="976382" cy="488196"/>
              </a:xfrm>
              <a:prstGeom prst="roundRect">
                <a:avLst>
                  <a:gd name="adj" fmla="val 100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533400" eaLnBrk="1" fontAlgn="auto" latinLnBrk="0" hangingPunct="0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solidFill>
                      <a:srgbClr val="FFFFFF"/>
                    </a:solidFill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52" name="MinBias          M. Chiu"/>
              <p:cNvSpPr txBox="1"/>
              <p:nvPr/>
            </p:nvSpPr>
            <p:spPr>
              <a:xfrm>
                <a:off x="14298" y="59944"/>
                <a:ext cx="947784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533400" eaLnBrk="1" fontAlgn="auto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sym typeface="Calibri"/>
                  </a:rPr>
                  <a:t>MinBias          M. Chiu</a:t>
                </a:r>
              </a:p>
            </p:txBody>
          </p:sp>
        </p:grpSp>
      </p:grpSp>
      <p:sp>
        <p:nvSpPr>
          <p:cNvPr id="101" name="TextBox 8"/>
          <p:cNvSpPr txBox="1"/>
          <p:nvPr/>
        </p:nvSpPr>
        <p:spPr>
          <a:xfrm>
            <a:off x="3051530" y="684310"/>
            <a:ext cx="610866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 b="1">
                <a:solidFill>
                  <a:srgbClr val="C00000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latin typeface="Calibri"/>
                <a:sym typeface="Calibri"/>
              </a:rPr>
              <a:t>L2</a:t>
            </a:r>
          </a:p>
        </p:txBody>
      </p:sp>
      <p:sp>
        <p:nvSpPr>
          <p:cNvPr id="102" name="TextBox 9"/>
          <p:cNvSpPr txBox="1"/>
          <p:nvPr/>
        </p:nvSpPr>
        <p:spPr>
          <a:xfrm>
            <a:off x="2438399" y="1676399"/>
            <a:ext cx="610867" cy="23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 b="1">
                <a:solidFill>
                  <a:srgbClr val="C00000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latin typeface="Calibri"/>
                <a:sym typeface="Calibri"/>
              </a:rPr>
              <a:t>L3</a:t>
            </a:r>
          </a:p>
        </p:txBody>
      </p:sp>
      <p:sp>
        <p:nvSpPr>
          <p:cNvPr id="103" name="TextBox 4"/>
          <p:cNvSpPr txBox="1"/>
          <p:nvPr/>
        </p:nvSpPr>
        <p:spPr>
          <a:xfrm>
            <a:off x="2819400" y="2819399"/>
            <a:ext cx="2227903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 b="1">
                <a:solidFill>
                  <a:srgbClr val="C00000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latin typeface="Calibri"/>
                <a:sym typeface="Calibri"/>
              </a:rPr>
              <a:t>L 3 = Control Account Managers</a:t>
            </a:r>
          </a:p>
        </p:txBody>
      </p:sp>
      <p:sp>
        <p:nvSpPr>
          <p:cNvPr id="104" name="Rectangle 14"/>
          <p:cNvSpPr/>
          <p:nvPr/>
        </p:nvSpPr>
        <p:spPr>
          <a:xfrm>
            <a:off x="3200400" y="5983306"/>
            <a:ext cx="5105400" cy="3145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05" name="TextBox 5"/>
          <p:cNvSpPr txBox="1"/>
          <p:nvPr/>
        </p:nvSpPr>
        <p:spPr>
          <a:xfrm>
            <a:off x="2823710" y="3276598"/>
            <a:ext cx="3162304" cy="29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C00000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latin typeface="Calibri"/>
                <a:sym typeface="Calibri"/>
              </a:rPr>
              <a:t>Block Production – UIUC</a:t>
            </a:r>
          </a:p>
        </p:txBody>
      </p:sp>
      <p:sp>
        <p:nvSpPr>
          <p:cNvPr id="106" name="TextBox 20"/>
          <p:cNvSpPr txBox="1"/>
          <p:nvPr/>
        </p:nvSpPr>
        <p:spPr>
          <a:xfrm>
            <a:off x="2835104" y="3581398"/>
            <a:ext cx="4175298" cy="29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C00000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latin typeface="Calibri"/>
                <a:sym typeface="Calibri"/>
              </a:rPr>
              <a:t>Module Production &amp; Sector Assembly - BNL</a:t>
            </a:r>
          </a:p>
        </p:txBody>
      </p:sp>
      <p:sp>
        <p:nvSpPr>
          <p:cNvPr id="107" name="TextBox 21"/>
          <p:cNvSpPr txBox="1"/>
          <p:nvPr/>
        </p:nvSpPr>
        <p:spPr>
          <a:xfrm>
            <a:off x="2438399" y="2285999"/>
            <a:ext cx="610867" cy="23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000" b="1">
                <a:solidFill>
                  <a:srgbClr val="C00000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latin typeface="Calibri"/>
                <a:sym typeface="Calibri"/>
              </a:rPr>
              <a:t>L3</a:t>
            </a:r>
          </a:p>
        </p:txBody>
      </p:sp>
      <p:sp>
        <p:nvSpPr>
          <p:cNvPr id="108" name="TextBox 12"/>
          <p:cNvSpPr txBox="1"/>
          <p:nvPr/>
        </p:nvSpPr>
        <p:spPr>
          <a:xfrm>
            <a:off x="2863794" y="3962398"/>
            <a:ext cx="5899206" cy="2301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3399"/>
                </a:solidFill>
              </a:defRPr>
            </a:pPr>
            <a:r>
              <a:rPr sz="1400" kern="0">
                <a:solidFill>
                  <a:srgbClr val="003399"/>
                </a:solidFill>
                <a:latin typeface="Calibri"/>
                <a:sym typeface="Calibri"/>
              </a:rPr>
              <a:t>L2 Manager 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C00000"/>
                </a:solidFill>
              </a:defRPr>
            </a:pPr>
            <a:r>
              <a:rPr sz="1400" kern="0">
                <a:solidFill>
                  <a:srgbClr val="C00000"/>
                </a:solidFill>
                <a:latin typeface="Calibri"/>
                <a:sym typeface="Calibri"/>
              </a:rPr>
              <a:t>  Craig Woody</a:t>
            </a:r>
            <a:r>
              <a:rPr sz="1400" kern="0">
                <a:solidFill>
                  <a:srgbClr val="385D8A"/>
                </a:solidFill>
                <a:latin typeface="Calibri"/>
                <a:sym typeface="Calibri"/>
              </a:rPr>
              <a:t>, Senior Physicist (BNL)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385D8A"/>
                </a:solidFill>
              </a:defRPr>
            </a:pPr>
            <a:r>
              <a:rPr sz="1400" kern="0">
                <a:solidFill>
                  <a:srgbClr val="385D8A"/>
                </a:solidFill>
                <a:latin typeface="Calibri"/>
                <a:sym typeface="Calibri"/>
              </a:rPr>
              <a:t>    40+ years of detector experience (much of it with calorimetry)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600">
                <a:solidFill>
                  <a:srgbClr val="C00000"/>
                </a:solidFill>
              </a:defRPr>
            </a:pPr>
            <a:endParaRPr sz="600" kern="0">
              <a:solidFill>
                <a:srgbClr val="C00000"/>
              </a:solidFill>
              <a:latin typeface="Calibri"/>
              <a:sym typeface="Calibri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3399"/>
                </a:solidFill>
              </a:defRPr>
            </a:pPr>
            <a:r>
              <a:rPr sz="1400" kern="0">
                <a:solidFill>
                  <a:srgbClr val="003399"/>
                </a:solidFill>
                <a:latin typeface="Calibri"/>
                <a:sym typeface="Calibri"/>
              </a:rPr>
              <a:t>L3 Managers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C00000"/>
                </a:solidFill>
              </a:defRPr>
            </a:pPr>
            <a:r>
              <a:rPr sz="1400" kern="0">
                <a:solidFill>
                  <a:srgbClr val="C00000"/>
                </a:solidFill>
                <a:latin typeface="Calibri"/>
                <a:sym typeface="Calibri"/>
              </a:rPr>
              <a:t>  Anne Sickles</a:t>
            </a:r>
            <a:r>
              <a:rPr sz="1400" kern="0">
                <a:solidFill>
                  <a:srgbClr val="385D8A"/>
                </a:solidFill>
                <a:latin typeface="Calibri"/>
                <a:sym typeface="Calibri"/>
              </a:rPr>
              <a:t>, Assistant Prof. (UIUC)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385D8A"/>
                </a:solidFill>
              </a:defRPr>
            </a:pPr>
            <a:r>
              <a:rPr sz="1400" kern="0">
                <a:solidFill>
                  <a:srgbClr val="385D8A"/>
                </a:solidFill>
                <a:latin typeface="Calibri"/>
                <a:sym typeface="Calibri"/>
              </a:rPr>
              <a:t>    Access to large construction facilities with experienced staff in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385D8A"/>
                </a:solidFill>
              </a:defRPr>
            </a:pPr>
            <a:r>
              <a:rPr sz="1400" kern="0">
                <a:solidFill>
                  <a:srgbClr val="385D8A"/>
                </a:solidFill>
                <a:latin typeface="Calibri"/>
                <a:sym typeface="Calibri"/>
              </a:rPr>
              <a:t>    building large detectors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600">
                <a:solidFill>
                  <a:srgbClr val="C00000"/>
                </a:solidFill>
              </a:defRPr>
            </a:pPr>
            <a:endParaRPr sz="600" kern="0">
              <a:solidFill>
                <a:srgbClr val="C00000"/>
              </a:solidFill>
              <a:latin typeface="Calibri"/>
              <a:sym typeface="Calibri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C00000"/>
                </a:solidFill>
              </a:defRPr>
            </a:pPr>
            <a:r>
              <a:rPr sz="1400" kern="0">
                <a:solidFill>
                  <a:srgbClr val="C00000"/>
                </a:solidFill>
                <a:latin typeface="Calibri"/>
                <a:sym typeface="Calibri"/>
              </a:rPr>
              <a:t> Sean Stoll, </a:t>
            </a:r>
            <a:r>
              <a:rPr sz="1400" kern="0">
                <a:solidFill>
                  <a:srgbClr val="385D8A"/>
                </a:solidFill>
                <a:latin typeface="Calibri"/>
                <a:sym typeface="Calibri"/>
              </a:rPr>
              <a:t>Physics Associate I (BNL)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385D8A"/>
                </a:solidFill>
              </a:defRPr>
            </a:pPr>
            <a:r>
              <a:rPr sz="1400" kern="0">
                <a:solidFill>
                  <a:srgbClr val="385D8A"/>
                </a:solidFill>
                <a:latin typeface="Calibri"/>
                <a:sym typeface="Calibri"/>
              </a:rPr>
              <a:t>    25+ years in building and operating many kinds of detectors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385D8A"/>
                </a:solidFill>
              </a:defRPr>
            </a:pPr>
            <a:r>
              <a:rPr sz="1400" kern="0">
                <a:solidFill>
                  <a:srgbClr val="385D8A"/>
                </a:solidFill>
                <a:latin typeface="Calibri"/>
                <a:sym typeface="Calibri"/>
              </a:rPr>
              <a:t>    (including the PHENIX EMCAL)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sz="3600" dirty="0" smtClean="0"/>
              <a:t> </a:t>
            </a:r>
            <a:r>
              <a:rPr lang="en-US" altLang="en-US" sz="3200" dirty="0" smtClean="0"/>
              <a:t>Resource Loaded Schedule (EMCAL Project File)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C.Woody, sPHENIX Director's Review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/>
              <a:pPr eaLnBrk="1" hangingPunct="1"/>
              <a:t>8</a:t>
            </a:fld>
            <a:endParaRPr lang="en-US" altLang="en-US" sz="1200" dirty="0"/>
          </a:p>
        </p:txBody>
      </p:sp>
      <p:sp>
        <p:nvSpPr>
          <p:cNvPr id="2355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 smtClean="0"/>
              <a:t>Aug 2-4, 2017</a:t>
            </a:r>
            <a:endParaRPr lang="en-US" altLang="en-US" sz="1200" dirty="0" smtClean="0"/>
          </a:p>
        </p:txBody>
      </p:sp>
      <p:sp>
        <p:nvSpPr>
          <p:cNvPr id="8" name="TextBox 5"/>
          <p:cNvSpPr txBox="1"/>
          <p:nvPr/>
        </p:nvSpPr>
        <p:spPr>
          <a:xfrm>
            <a:off x="457198" y="4552889"/>
            <a:ext cx="1768779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C00000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latin typeface="Calibri"/>
                <a:sym typeface="Calibri"/>
              </a:rPr>
              <a:t>Key Milestones</a:t>
            </a:r>
          </a:p>
        </p:txBody>
      </p:sp>
      <p:pic>
        <p:nvPicPr>
          <p:cNvPr id="1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5657" y="5029200"/>
            <a:ext cx="6629401" cy="135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10281" y="3276600"/>
            <a:ext cx="2286003" cy="156037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4"/>
          <p:cNvSpPr txBox="1"/>
          <p:nvPr/>
        </p:nvSpPr>
        <p:spPr>
          <a:xfrm>
            <a:off x="3352798" y="3450847"/>
            <a:ext cx="2541076" cy="89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>
                <a:solidFill>
                  <a:srgbClr val="FF0000"/>
                </a:solidFill>
              </a:defRPr>
            </a:pPr>
            <a:r>
              <a:rPr dirty="0"/>
              <a:t>Main Cost Drivers:</a:t>
            </a:r>
          </a:p>
          <a:p>
            <a:pPr>
              <a:defRPr sz="400">
                <a:solidFill>
                  <a:srgbClr val="C00000"/>
                </a:solidFill>
              </a:defRPr>
            </a:pPr>
            <a:endParaRPr dirty="0"/>
          </a:p>
          <a:p>
            <a:pPr>
              <a:defRPr sz="1600">
                <a:solidFill>
                  <a:srgbClr val="C00000"/>
                </a:solidFill>
              </a:defRPr>
            </a:pPr>
            <a:r>
              <a:rPr dirty="0"/>
              <a:t>      </a:t>
            </a:r>
            <a:r>
              <a:rPr dirty="0" smtClean="0"/>
              <a:t>W-Powder</a:t>
            </a:r>
            <a:r>
              <a:rPr lang="en-US" dirty="0" smtClean="0"/>
              <a:t>:</a:t>
            </a:r>
            <a:r>
              <a:rPr dirty="0" smtClean="0"/>
              <a:t> </a:t>
            </a:r>
            <a:r>
              <a:rPr dirty="0"/>
              <a:t>$2.225M</a:t>
            </a:r>
          </a:p>
          <a:p>
            <a:pPr>
              <a:defRPr sz="1600">
                <a:solidFill>
                  <a:srgbClr val="C00000"/>
                </a:solidFill>
              </a:defRPr>
            </a:pPr>
            <a:r>
              <a:rPr dirty="0"/>
              <a:t>      Scintillating </a:t>
            </a:r>
            <a:r>
              <a:rPr dirty="0" smtClean="0"/>
              <a:t>Fiber</a:t>
            </a:r>
            <a:r>
              <a:rPr lang="en-US" dirty="0" smtClean="0"/>
              <a:t>:</a:t>
            </a:r>
            <a:r>
              <a:rPr dirty="0" smtClean="0"/>
              <a:t> </a:t>
            </a:r>
            <a:r>
              <a:rPr dirty="0"/>
              <a:t>$1.28M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304800" y="3428998"/>
            <a:ext cx="3048001" cy="112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FF0000"/>
                </a:solidFill>
              </a:defRPr>
            </a:pPr>
            <a:r>
              <a:rPr dirty="0"/>
              <a:t>Main Schedule Driver:</a:t>
            </a:r>
          </a:p>
          <a:p>
            <a:pPr>
              <a:defRPr sz="400">
                <a:solidFill>
                  <a:srgbClr val="C00000"/>
                </a:solidFill>
              </a:defRPr>
            </a:pPr>
            <a:endParaRPr dirty="0"/>
          </a:p>
          <a:p>
            <a:pPr>
              <a:defRPr sz="1600">
                <a:solidFill>
                  <a:srgbClr val="C00000"/>
                </a:solidFill>
              </a:defRPr>
            </a:pPr>
            <a:r>
              <a:rPr dirty="0"/>
              <a:t> Production of absorber blocks</a:t>
            </a:r>
          </a:p>
          <a:p>
            <a:pPr>
              <a:defRPr sz="1600">
                <a:solidFill>
                  <a:srgbClr val="C00000"/>
                </a:solidFill>
              </a:defRPr>
            </a:pPr>
            <a:r>
              <a:rPr dirty="0"/>
              <a:t> at UIUC</a:t>
            </a:r>
          </a:p>
          <a:p>
            <a:pPr>
              <a:defRPr sz="1600">
                <a:solidFill>
                  <a:srgbClr val="C00000"/>
                </a:solidFill>
              </a:defRPr>
            </a:pPr>
            <a:r>
              <a:rPr dirty="0"/>
              <a:t>    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0764"/>
            <a:ext cx="8458200" cy="178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8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906462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3200" dirty="0" smtClean="0">
                <a:solidFill>
                  <a:srgbClr val="000000"/>
                </a:solidFill>
                <a:cs typeface="Times New Roman" pitchFamily="18" charset="0"/>
              </a:rPr>
              <a:t>CD-3a Procurement</a:t>
            </a: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cs typeface="Arial" pitchFamily="34" charset="0"/>
              </a:rPr>
              <a:t>Aug 2-4, 2017</a:t>
            </a:r>
            <a:endParaRPr lang="en-US" altLang="en-US" sz="1200" dirty="0" smtClean="0"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C.Woody, sPHENIX Director's Review</a:t>
            </a:r>
            <a:endParaRPr lang="en-US"/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/>
              <a:pPr eaLnBrk="1" hangingPunct="1"/>
              <a:t>9</a:t>
            </a:fld>
            <a:endParaRPr lang="en-US" altLang="en-US" sz="1200" dirty="0"/>
          </a:p>
        </p:txBody>
      </p:sp>
      <p:grpSp>
        <p:nvGrpSpPr>
          <p:cNvPr id="8" name="Group 14"/>
          <p:cNvGrpSpPr/>
          <p:nvPr/>
        </p:nvGrpSpPr>
        <p:grpSpPr>
          <a:xfrm>
            <a:off x="573656" y="3505195"/>
            <a:ext cx="6629403" cy="1676407"/>
            <a:chOff x="0" y="0"/>
            <a:chExt cx="6629402" cy="1676405"/>
          </a:xfrm>
        </p:grpSpPr>
        <p:grpSp>
          <p:nvGrpSpPr>
            <p:cNvPr id="9" name="Group 12"/>
            <p:cNvGrpSpPr/>
            <p:nvPr/>
          </p:nvGrpSpPr>
          <p:grpSpPr>
            <a:xfrm>
              <a:off x="0" y="-1"/>
              <a:ext cx="6629403" cy="1620566"/>
              <a:chOff x="0" y="0"/>
              <a:chExt cx="6629402" cy="1620565"/>
            </a:xfrm>
          </p:grpSpPr>
          <p:pic>
            <p:nvPicPr>
              <p:cNvPr id="11" name="Picture 2" descr="Picture 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7862"/>
                <a:ext cx="6629403" cy="15827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009126" y="0"/>
                <a:ext cx="228603" cy="30480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Calibri"/>
                  <a:sym typeface="Calibri"/>
                </a:endParaRPr>
              </a:p>
            </p:txBody>
          </p:sp>
        </p:grpSp>
        <p:sp>
          <p:nvSpPr>
            <p:cNvPr id="10" name="Rectangle 13"/>
            <p:cNvSpPr/>
            <p:nvPr/>
          </p:nvSpPr>
          <p:spPr>
            <a:xfrm>
              <a:off x="4760343" y="1447802"/>
              <a:ext cx="228603" cy="22860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sym typeface="Calibri"/>
              </a:endParaRPr>
            </a:p>
          </p:txBody>
        </p:sp>
      </p:grpSp>
      <p:sp>
        <p:nvSpPr>
          <p:cNvPr id="13" name="TextBox 4"/>
          <p:cNvSpPr txBox="1"/>
          <p:nvPr/>
        </p:nvSpPr>
        <p:spPr>
          <a:xfrm>
            <a:off x="734683" y="845575"/>
            <a:ext cx="7696201" cy="2212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600">
                <a:solidFill>
                  <a:srgbClr val="003399"/>
                </a:solidFill>
              </a:defRPr>
            </a:pPr>
            <a:r>
              <a:rPr sz="1600" kern="0" dirty="0">
                <a:solidFill>
                  <a:srgbClr val="003399"/>
                </a:solidFill>
                <a:latin typeface="Calibri"/>
                <a:sym typeface="Calibri"/>
              </a:rPr>
              <a:t>Schedule is being driven by the production of absorber blocks at UIUC.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400">
                <a:solidFill>
                  <a:srgbClr val="003399"/>
                </a:solidFill>
              </a:defRPr>
            </a:pPr>
            <a:endParaRPr sz="400" kern="0" dirty="0">
              <a:solidFill>
                <a:srgbClr val="003399"/>
              </a:solidFill>
              <a:latin typeface="Calibri"/>
              <a:sym typeface="Calibri"/>
            </a:endParaRP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600">
                <a:solidFill>
                  <a:srgbClr val="003399"/>
                </a:solidFill>
              </a:defRPr>
            </a:pPr>
            <a:r>
              <a:rPr sz="1600" kern="0" dirty="0">
                <a:solidFill>
                  <a:srgbClr val="003399"/>
                </a:solidFill>
                <a:latin typeface="Calibri"/>
                <a:sym typeface="Calibri"/>
              </a:rPr>
              <a:t>This is in turn being driven by the filling of the fiber assemblies. This will be done by students that are mainly available during the summer academic break.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400">
                <a:solidFill>
                  <a:srgbClr val="003399"/>
                </a:solidFill>
              </a:defRPr>
            </a:pPr>
            <a:endParaRPr sz="400" kern="0" dirty="0">
              <a:solidFill>
                <a:srgbClr val="003399"/>
              </a:solidFill>
              <a:latin typeface="Calibri"/>
              <a:sym typeface="Calibri"/>
            </a:endParaRP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600">
                <a:solidFill>
                  <a:srgbClr val="003399"/>
                </a:solidFill>
              </a:defRPr>
            </a:pPr>
            <a:r>
              <a:rPr sz="1600" kern="0" dirty="0">
                <a:solidFill>
                  <a:srgbClr val="003399"/>
                </a:solidFill>
                <a:latin typeface="Calibri"/>
                <a:sym typeface="Calibri"/>
              </a:rPr>
              <a:t>We must make use of the summer break period in 2019 to create a stockpile of fiber assemblies so that full scale production can begin in early February 2020.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400">
                <a:solidFill>
                  <a:srgbClr val="003399"/>
                </a:solidFill>
              </a:defRPr>
            </a:pPr>
            <a:endParaRPr sz="400" kern="0" dirty="0">
              <a:solidFill>
                <a:srgbClr val="003399"/>
              </a:solidFill>
              <a:latin typeface="Calibri"/>
              <a:sym typeface="Calibri"/>
            </a:endParaRP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600">
                <a:solidFill>
                  <a:srgbClr val="003399"/>
                </a:solidFill>
              </a:defRPr>
            </a:pPr>
            <a:r>
              <a:rPr sz="1600" kern="0" dirty="0">
                <a:solidFill>
                  <a:srgbClr val="003399"/>
                </a:solidFill>
                <a:latin typeface="Calibri"/>
                <a:sym typeface="Calibri"/>
              </a:rPr>
              <a:t>This requires ordering sufficient fiber and screens (~ ½ the total order) in early 2019 such that they will be delivered by spring of 2019 and available for making fiber assemblies in the summer of 2019.</a:t>
            </a:r>
          </a:p>
        </p:txBody>
      </p:sp>
      <p:pic>
        <p:nvPicPr>
          <p:cNvPr id="1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91400" y="3627120"/>
            <a:ext cx="1363582" cy="155448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5"/>
          <p:cNvSpPr txBox="1"/>
          <p:nvPr/>
        </p:nvSpPr>
        <p:spPr>
          <a:xfrm>
            <a:off x="3299238" y="3352798"/>
            <a:ext cx="2453240" cy="2692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solidFill>
                  <a:srgbClr val="C00000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latin typeface="Calibri"/>
                <a:sym typeface="Calibri"/>
              </a:rPr>
              <a:t>Start of block production (2/3/20)</a:t>
            </a:r>
          </a:p>
        </p:txBody>
      </p:sp>
      <p:sp>
        <p:nvSpPr>
          <p:cNvPr id="16" name="Straight Arrow Connector 9"/>
          <p:cNvSpPr/>
          <p:nvPr/>
        </p:nvSpPr>
        <p:spPr>
          <a:xfrm>
            <a:off x="4267200" y="3629797"/>
            <a:ext cx="0" cy="256401"/>
          </a:xfrm>
          <a:prstGeom prst="line">
            <a:avLst/>
          </a:prstGeom>
          <a:ln w="19050">
            <a:solidFill>
              <a:srgbClr val="C00000"/>
            </a:solidFill>
            <a:tailEnd type="triangle"/>
          </a:ln>
        </p:spPr>
        <p:txBody>
          <a:bodyPr lIns="45718" tIns="45718" rIns="45718" bIns="45718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7010399" y="5265003"/>
            <a:ext cx="1918947" cy="8026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71450" indent="-1714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200">
                <a:solidFill>
                  <a:srgbClr val="4F6228"/>
                </a:solidFill>
              </a:defRPr>
            </a:pPr>
            <a:r>
              <a:rPr sz="1200" kern="0">
                <a:solidFill>
                  <a:srgbClr val="4F6228"/>
                </a:solidFill>
                <a:latin typeface="Calibri"/>
                <a:sym typeface="Calibri"/>
              </a:rPr>
              <a:t>2.2 hrs/block</a:t>
            </a:r>
          </a:p>
          <a:p>
            <a:pPr marL="171450" indent="-1714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200">
                <a:solidFill>
                  <a:srgbClr val="4F6228"/>
                </a:solidFill>
              </a:defRPr>
            </a:pPr>
            <a:r>
              <a:rPr sz="1200" kern="0">
                <a:solidFill>
                  <a:srgbClr val="4F6228"/>
                </a:solidFill>
                <a:latin typeface="Calibri"/>
                <a:sym typeface="Calibri"/>
              </a:rPr>
              <a:t>7 hrs/day, 5 days/week</a:t>
            </a:r>
          </a:p>
          <a:p>
            <a:pPr marL="171450" indent="-1714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200">
                <a:solidFill>
                  <a:srgbClr val="4F6228"/>
                </a:solidFill>
              </a:defRPr>
            </a:pPr>
            <a:r>
              <a:rPr sz="1200" kern="0">
                <a:solidFill>
                  <a:srgbClr val="4F6228"/>
                </a:solidFill>
                <a:latin typeface="Calibri"/>
                <a:sym typeface="Calibri"/>
              </a:rPr>
              <a:t>10 students</a:t>
            </a:r>
          </a:p>
          <a:p>
            <a:pPr marL="171450" indent="-1714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200">
                <a:solidFill>
                  <a:srgbClr val="4F6228"/>
                </a:solidFill>
              </a:defRPr>
            </a:pPr>
            <a:r>
              <a:rPr sz="1200" kern="0">
                <a:solidFill>
                  <a:srgbClr val="4F6228"/>
                </a:solidFill>
                <a:latin typeface="Calibri"/>
                <a:sym typeface="Calibri"/>
              </a:rPr>
              <a:t>10 weeks over summer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838200" y="5217163"/>
            <a:ext cx="3048000" cy="87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C00000"/>
                </a:solidFill>
              </a:defRPr>
            </a:pPr>
            <a:r>
              <a:rPr sz="1600" kern="0">
                <a:solidFill>
                  <a:srgbClr val="C00000"/>
                </a:solidFill>
                <a:latin typeface="Calibri"/>
                <a:sym typeface="Calibri"/>
              </a:rPr>
              <a:t>CD-3a Procurement  (1/23/19)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400">
                <a:solidFill>
                  <a:srgbClr val="C00000"/>
                </a:solidFill>
              </a:defRPr>
            </a:pPr>
            <a:endParaRPr sz="400" kern="0">
              <a:solidFill>
                <a:srgbClr val="C00000"/>
              </a:solidFill>
              <a:latin typeface="Calibri"/>
              <a:sym typeface="Calibri"/>
            </a:endParaRP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600">
                <a:solidFill>
                  <a:srgbClr val="C00000"/>
                </a:solidFill>
              </a:defRPr>
            </a:pPr>
            <a:r>
              <a:rPr sz="1600" kern="0">
                <a:solidFill>
                  <a:srgbClr val="C00000"/>
                </a:solidFill>
                <a:latin typeface="Calibri"/>
                <a:sym typeface="Calibri"/>
              </a:rPr>
              <a:t>½ fiber order - $640K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600">
                <a:solidFill>
                  <a:srgbClr val="C00000"/>
                </a:solidFill>
              </a:defRPr>
            </a:pPr>
            <a:r>
              <a:rPr sz="1600" kern="0">
                <a:solidFill>
                  <a:srgbClr val="C00000"/>
                </a:solidFill>
                <a:latin typeface="Calibri"/>
                <a:sym typeface="Calibri"/>
              </a:rPr>
              <a:t>Screens - $176K</a:t>
            </a:r>
          </a:p>
        </p:txBody>
      </p:sp>
      <p:sp>
        <p:nvSpPr>
          <p:cNvPr id="19" name="TextBox 20"/>
          <p:cNvSpPr txBox="1"/>
          <p:nvPr/>
        </p:nvSpPr>
        <p:spPr>
          <a:xfrm>
            <a:off x="304798" y="3139069"/>
            <a:ext cx="2318004" cy="3327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C00000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latin typeface="Calibri"/>
                <a:sym typeface="Calibri"/>
              </a:rPr>
              <a:t>Fiber assembly schedule</a:t>
            </a:r>
          </a:p>
        </p:txBody>
      </p:sp>
      <p:sp>
        <p:nvSpPr>
          <p:cNvPr id="20" name="TextBox 21"/>
          <p:cNvSpPr txBox="1"/>
          <p:nvPr/>
        </p:nvSpPr>
        <p:spPr>
          <a:xfrm>
            <a:off x="3730878" y="5613975"/>
            <a:ext cx="2008517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 b="1">
                <a:solidFill>
                  <a:srgbClr val="C00000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latin typeface="Calibri"/>
                <a:sym typeface="Calibri"/>
              </a:rPr>
              <a:t>    Total: $816K  </a:t>
            </a:r>
          </a:p>
        </p:txBody>
      </p:sp>
      <p:sp>
        <p:nvSpPr>
          <p:cNvPr id="21" name="TextBox 24"/>
          <p:cNvSpPr txBox="1"/>
          <p:nvPr/>
        </p:nvSpPr>
        <p:spPr>
          <a:xfrm>
            <a:off x="7180629" y="3304401"/>
            <a:ext cx="1670776" cy="2692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solidFill>
                  <a:srgbClr val="4F6228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latin typeface="Calibri"/>
                <a:sym typeface="Calibri"/>
              </a:rPr>
              <a:t>Filling fiber assemblies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987677" y="4495798"/>
            <a:ext cx="996429" cy="243837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 b="1"/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solidFill>
                  <a:srgbClr val="000000"/>
                </a:solidFill>
                <a:latin typeface="Calibri"/>
                <a:sym typeface="Calibri"/>
              </a:rPr>
              <a:t>summer 2019</a:t>
            </a:r>
          </a:p>
        </p:txBody>
      </p:sp>
      <p:sp>
        <p:nvSpPr>
          <p:cNvPr id="23" name="TextBox 19"/>
          <p:cNvSpPr txBox="1"/>
          <p:nvPr/>
        </p:nvSpPr>
        <p:spPr>
          <a:xfrm>
            <a:off x="5579852" y="4492952"/>
            <a:ext cx="996429" cy="243837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 b="1"/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solidFill>
                  <a:srgbClr val="000000"/>
                </a:solidFill>
                <a:latin typeface="Calibri"/>
                <a:sym typeface="Calibri"/>
              </a:rPr>
              <a:t>summer 2020</a:t>
            </a:r>
          </a:p>
        </p:txBody>
      </p:sp>
      <p:sp>
        <p:nvSpPr>
          <p:cNvPr id="24" name="TextBox 22"/>
          <p:cNvSpPr txBox="1"/>
          <p:nvPr/>
        </p:nvSpPr>
        <p:spPr>
          <a:xfrm>
            <a:off x="3199220" y="4608152"/>
            <a:ext cx="1284562" cy="243837"/>
          </a:xfrm>
          <a:prstGeom prst="rect">
            <a:avLst/>
          </a:prstGeom>
          <a:solidFill>
            <a:srgbClr val="6699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 b="1"/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>
                <a:solidFill>
                  <a:srgbClr val="000000"/>
                </a:solidFill>
                <a:latin typeface="Calibri"/>
                <a:sym typeface="Calibri"/>
              </a:rPr>
              <a:t>winter 2019/2020</a:t>
            </a:r>
          </a:p>
        </p:txBody>
      </p:sp>
      <p:sp>
        <p:nvSpPr>
          <p:cNvPr id="25" name="Rectangle 7"/>
          <p:cNvSpPr/>
          <p:nvPr/>
        </p:nvSpPr>
        <p:spPr>
          <a:xfrm>
            <a:off x="460732" y="3573452"/>
            <a:ext cx="1069726" cy="2365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26" name="Rectangle 26"/>
          <p:cNvSpPr/>
          <p:nvPr/>
        </p:nvSpPr>
        <p:spPr>
          <a:xfrm>
            <a:off x="4913438" y="3578959"/>
            <a:ext cx="1069724" cy="2365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5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11532</TotalTime>
  <Words>1563</Words>
  <Application>Microsoft Office PowerPoint</Application>
  <PresentationFormat>On-screen Show (4:3)</PresentationFormat>
  <Paragraphs>313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sPHENIX Director’s Review</vt:lpstr>
      <vt:lpstr>PowerPoint Presentation</vt:lpstr>
      <vt:lpstr>Design Specifications</vt:lpstr>
      <vt:lpstr>EMCAL Design</vt:lpstr>
      <vt:lpstr>Status of the EMCAL Design</vt:lpstr>
      <vt:lpstr>EMCAL Scope (WBS) </vt:lpstr>
      <vt:lpstr>  Level 2/Level 3 Managers and CAMs</vt:lpstr>
      <vt:lpstr> Resource Loaded Schedule (EMCAL Project File)</vt:lpstr>
      <vt:lpstr>  CD-3a Procurement</vt:lpstr>
      <vt:lpstr>EMCAL Staffing</vt:lpstr>
      <vt:lpstr>EMCAL Funding</vt:lpstr>
      <vt:lpstr>  EMCAL Risk Registry</vt:lpstr>
      <vt:lpstr> WBS Dictionary</vt:lpstr>
      <vt:lpstr>   BOE Cost Breakdown</vt:lpstr>
      <vt:lpstr>Issues and Concerns</vt:lpstr>
      <vt:lpstr>Summary  </vt:lpstr>
      <vt:lpstr>Back Up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Craig Woody</cp:lastModifiedBy>
  <cp:revision>149</cp:revision>
  <cp:lastPrinted>2015-10-28T19:08:40Z</cp:lastPrinted>
  <dcterms:created xsi:type="dcterms:W3CDTF">2015-10-24T00:32:43Z</dcterms:created>
  <dcterms:modified xsi:type="dcterms:W3CDTF">2017-07-26T21:13:40Z</dcterms:modified>
</cp:coreProperties>
</file>