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5" r:id="rId2"/>
    <p:sldId id="315" r:id="rId3"/>
    <p:sldId id="316" r:id="rId4"/>
    <p:sldId id="317" r:id="rId5"/>
    <p:sldId id="318" r:id="rId6"/>
    <p:sldId id="332" r:id="rId7"/>
    <p:sldId id="320" r:id="rId8"/>
    <p:sldId id="321" r:id="rId9"/>
    <p:sldId id="322" r:id="rId10"/>
    <p:sldId id="335" r:id="rId11"/>
    <p:sldId id="336" r:id="rId12"/>
    <p:sldId id="323" r:id="rId13"/>
    <p:sldId id="324" r:id="rId14"/>
    <p:sldId id="325" r:id="rId15"/>
    <p:sldId id="326" r:id="rId16"/>
    <p:sldId id="334" r:id="rId17"/>
    <p:sldId id="327" r:id="rId18"/>
    <p:sldId id="333" r:id="rId19"/>
    <p:sldId id="331" r:id="rId20"/>
    <p:sldId id="293" r:id="rId21"/>
    <p:sldId id="319" r:id="rId22"/>
    <p:sldId id="328" r:id="rId23"/>
  </p:sldIdLst>
  <p:sldSz cx="12192000" cy="6858000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v>  FY 17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0.46818181818181825</c:v>
              </c:pt>
              <c:pt idx="1">
                <c:v>7.1818181818181823E-2</c:v>
              </c:pt>
              <c:pt idx="2">
                <c:v>0.53863636363636369</c:v>
              </c:pt>
              <c:pt idx="3">
                <c:v>0</c:v>
              </c:pt>
              <c:pt idx="4">
                <c:v>0.58636363636363642</c:v>
              </c:pt>
              <c:pt idx="5">
                <c:v>0.92272727272727262</c:v>
              </c:pt>
              <c:pt idx="6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0-D3E4-4BBD-A8BA-4D07087B95CE}"/>
            </c:ext>
          </c:extLst>
        </c:ser>
        <c:ser>
          <c:idx val="1"/>
          <c:order val="1"/>
          <c:tx>
            <c:v>  FY 18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0.1568181818181818</c:v>
              </c:pt>
              <c:pt idx="1">
                <c:v>1.3636363636363636E-2</c:v>
              </c:pt>
              <c:pt idx="2">
                <c:v>0.19772727272727272</c:v>
              </c:pt>
              <c:pt idx="3">
                <c:v>0.27272727272727271</c:v>
              </c:pt>
              <c:pt idx="4">
                <c:v>0.39090909090909087</c:v>
              </c:pt>
              <c:pt idx="5">
                <c:v>0.99090909090909085</c:v>
              </c:pt>
              <c:pt idx="6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D3E4-4BBD-A8BA-4D07087B95CE}"/>
            </c:ext>
          </c:extLst>
        </c:ser>
        <c:ser>
          <c:idx val="2"/>
          <c:order val="2"/>
          <c:tx>
            <c:v> FY 19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0.47499999999999998</c:v>
              </c:pt>
              <c:pt idx="1">
                <c:v>1.8181818181818181E-2</c:v>
              </c:pt>
              <c:pt idx="2">
                <c:v>0.37227272727272726</c:v>
              </c:pt>
              <c:pt idx="3">
                <c:v>0.36363636363636365</c:v>
              </c:pt>
              <c:pt idx="4">
                <c:v>1.0918181818181818</c:v>
              </c:pt>
              <c:pt idx="5">
                <c:v>2.3272727272727272</c:v>
              </c:pt>
              <c:pt idx="6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2-D3E4-4BBD-A8BA-4D07087B95CE}"/>
            </c:ext>
          </c:extLst>
        </c:ser>
        <c:ser>
          <c:idx val="3"/>
          <c:order val="3"/>
          <c:tx>
            <c:v>  FY 20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1.2749999999999997</c:v>
              </c:pt>
              <c:pt idx="1">
                <c:v>3.6363636363636362E-2</c:v>
              </c:pt>
              <c:pt idx="2">
                <c:v>0.89363636363636356</c:v>
              </c:pt>
              <c:pt idx="3">
                <c:v>0</c:v>
              </c:pt>
              <c:pt idx="4">
                <c:v>2.6327272727272728</c:v>
              </c:pt>
              <c:pt idx="5">
                <c:v>13.55681818181818</c:v>
              </c:pt>
              <c:pt idx="6">
                <c:v>2.7272727272727271</c:v>
              </c:pt>
            </c:numLit>
          </c:val>
          <c:extLst>
            <c:ext xmlns:c16="http://schemas.microsoft.com/office/drawing/2014/chart" uri="{C3380CC4-5D6E-409C-BE32-E72D297353CC}">
              <c16:uniqueId val="{00000003-D3E4-4BBD-A8BA-4D07087B95CE}"/>
            </c:ext>
          </c:extLst>
        </c:ser>
        <c:ser>
          <c:idx val="4"/>
          <c:order val="4"/>
          <c:tx>
            <c:v> FY 21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8.4545454545454549E-2</c:v>
              </c:pt>
              <c:pt idx="5">
                <c:v>0.70454545454545459</c:v>
              </c:pt>
              <c:pt idx="6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4-D3E4-4BBD-A8BA-4D07087B95CE}"/>
            </c:ext>
          </c:extLst>
        </c:ser>
        <c:ser>
          <c:idx val="5"/>
          <c:order val="5"/>
          <c:tx>
            <c:v> FY 22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0</c:v>
              </c:pt>
              <c:pt idx="5">
                <c:v>0</c:v>
              </c:pt>
              <c:pt idx="6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5-D3E4-4BBD-A8BA-4D07087B9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1011840"/>
        <c:axId val="361030016"/>
      </c:barChart>
      <c:catAx>
        <c:axId val="361011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1030016"/>
        <c:crosses val="autoZero"/>
        <c:auto val="1"/>
        <c:lblAlgn val="ctr"/>
        <c:lblOffset val="100"/>
        <c:noMultiLvlLbl val="0"/>
      </c:catAx>
      <c:valAx>
        <c:axId val="36103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10118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extLst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7/12/2017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7/12/2017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67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762001"/>
            <a:ext cx="11582400" cy="1470025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884239"/>
            <a:ext cx="2641600" cy="56689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84238"/>
            <a:ext cx="7721600" cy="5668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"/>
            <a:ext cx="10972800" cy="7286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24201"/>
            <a:ext cx="10363200" cy="762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762001"/>
            <a:ext cx="11480800" cy="6096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728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10972800" cy="728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029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914400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638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0"/>
            <a:ext cx="109728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07/13/17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402167" y="762000"/>
            <a:ext cx="11512551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2" name="Picture 8" descr="sPHENIX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785" y="100013"/>
            <a:ext cx="1449916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811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" y="1684484"/>
            <a:ext cx="9387281" cy="51735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0880" y="2405238"/>
            <a:ext cx="3447875" cy="268448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2378465" y="2673686"/>
            <a:ext cx="3846353" cy="167779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57600" y="5720080"/>
            <a:ext cx="8534400" cy="1137920"/>
          </a:xfrm>
        </p:spPr>
        <p:txBody>
          <a:bodyPr anchor="b"/>
          <a:lstStyle/>
          <a:p>
            <a:pPr algn="r"/>
            <a:r>
              <a:rPr lang="en-US" sz="2000" dirty="0"/>
              <a:t>Thomas K. Hemmick</a:t>
            </a:r>
          </a:p>
          <a:p>
            <a:pPr algn="r"/>
            <a:r>
              <a:rPr lang="en-US" sz="2000" dirty="0"/>
              <a:t>Stony Brook University</a:t>
            </a:r>
          </a:p>
          <a:p>
            <a:pPr algn="r"/>
            <a:r>
              <a:rPr lang="en-US" sz="2000" dirty="0"/>
              <a:t>L2 Manager, sPHENIX TPC</a:t>
            </a:r>
          </a:p>
        </p:txBody>
      </p:sp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11582400" cy="838200"/>
          </a:xfrm>
          <a:solidFill>
            <a:srgbClr val="0099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sPHENIX </a:t>
            </a:r>
            <a:r>
              <a:rPr lang="en-US" altLang="en-US" dirty="0"/>
              <a:t>Director’s</a:t>
            </a:r>
            <a:r>
              <a:rPr lang="en-US" altLang="en-US" dirty="0">
                <a:solidFill>
                  <a:schemeClr val="bg1"/>
                </a:solidFill>
              </a:rPr>
              <a:t> Review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Driver:  GEM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661" y="4667691"/>
            <a:ext cx="10972800" cy="1754373"/>
          </a:xfrm>
        </p:spPr>
        <p:txBody>
          <a:bodyPr/>
          <a:lstStyle/>
          <a:p>
            <a:r>
              <a:rPr lang="en-US" dirty="0"/>
              <a:t>Factory production follows a Start-Start relationship to GEM production.</a:t>
            </a:r>
          </a:p>
          <a:p>
            <a:r>
              <a:rPr lang="en-US" dirty="0"/>
              <a:t>Module assembly takes less time than GEM production (PHENIX HBD experience).</a:t>
            </a:r>
          </a:p>
          <a:p>
            <a:r>
              <a:rPr lang="en-US" dirty="0"/>
              <a:t>GEM schedule drives module production schedule and TPC overall schedule.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685"/>
            <a:ext cx="12192000" cy="3390927"/>
          </a:xfrm>
          <a:prstGeom prst="rect">
            <a:avLst/>
          </a:prstGeom>
        </p:spPr>
      </p:pic>
      <p:cxnSp>
        <p:nvCxnSpPr>
          <p:cNvPr id="9" name="Connector: Elbow 8"/>
          <p:cNvCxnSpPr/>
          <p:nvPr/>
        </p:nvCxnSpPr>
        <p:spPr>
          <a:xfrm rot="16200000" flipH="1">
            <a:off x="6119037" y="2535864"/>
            <a:ext cx="2317898" cy="478466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/>
          <p:cNvCxnSpPr/>
          <p:nvPr/>
        </p:nvCxnSpPr>
        <p:spPr>
          <a:xfrm>
            <a:off x="7495953" y="3987209"/>
            <a:ext cx="276447" cy="138224"/>
          </a:xfrm>
          <a:prstGeom prst="bentConnector3">
            <a:avLst>
              <a:gd name="adj1" fmla="val 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836735" y="1360967"/>
            <a:ext cx="3413051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2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07/13/17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1322438" y="1249976"/>
            <a:ext cx="4772034" cy="7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FTE Profile by Category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493489" y="1338466"/>
            <a:ext cx="4773908" cy="7393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FTE Profile by Fiscal Year</a:t>
            </a:r>
          </a:p>
        </p:txBody>
      </p:sp>
      <p:graphicFrame>
        <p:nvGraphicFramePr>
          <p:cNvPr id="10" name="Content Placeholder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16591544"/>
              </p:ext>
            </p:extLst>
          </p:nvPr>
        </p:nvGraphicFramePr>
        <p:xfrm>
          <a:off x="968477" y="1702925"/>
          <a:ext cx="4772034" cy="456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43048181"/>
              </p:ext>
            </p:extLst>
          </p:nvPr>
        </p:nvGraphicFramePr>
        <p:xfrm>
          <a:off x="6194322" y="1715729"/>
          <a:ext cx="4680154" cy="3475704"/>
        </p:xfrm>
        <a:graphic>
          <a:graphicData uri="http://schemas.openxmlformats.org/drawingml/2006/table">
            <a:tbl>
              <a:tblPr/>
              <a:tblGrid>
                <a:gridCol w="1330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6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964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Contributed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17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6939"/>
          </a:xfrm>
        </p:spPr>
        <p:txBody>
          <a:bodyPr/>
          <a:lstStyle/>
          <a:p>
            <a:r>
              <a:rPr lang="en-US" dirty="0"/>
              <a:t>WBS Dictionary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94" y="715224"/>
            <a:ext cx="11344204" cy="2991996"/>
          </a:xfrm>
        </p:spPr>
        <p:txBody>
          <a:bodyPr/>
          <a:lstStyle/>
          <a:p>
            <a:r>
              <a:rPr lang="en-US" dirty="0"/>
              <a:t>All sPHENIX WBS Dictionary entries host their “master version” in WBS file.</a:t>
            </a:r>
          </a:p>
          <a:p>
            <a:pPr lvl="1"/>
            <a:r>
              <a:rPr lang="en-US" dirty="0"/>
              <a:t>Extracted at will into pdf version for readability.</a:t>
            </a:r>
          </a:p>
          <a:p>
            <a:pPr lvl="1"/>
            <a:r>
              <a:rPr lang="en-US" dirty="0"/>
              <a:t>Robust against numbering updates as the project files evolve.</a:t>
            </a:r>
          </a:p>
          <a:p>
            <a:r>
              <a:rPr lang="en-US" dirty="0"/>
              <a:t>Task descriptions all include:</a:t>
            </a:r>
          </a:p>
          <a:p>
            <a:pPr lvl="1"/>
            <a:r>
              <a:rPr lang="en-US" dirty="0"/>
              <a:t>Technical Scope</a:t>
            </a:r>
          </a:p>
          <a:p>
            <a:pPr lvl="1"/>
            <a:r>
              <a:rPr lang="en-US" dirty="0"/>
              <a:t>Work Statement</a:t>
            </a:r>
          </a:p>
          <a:p>
            <a:r>
              <a:rPr lang="en-US" dirty="0"/>
              <a:t>Present Status:  100% Complete and Up-to-date.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2" y="3485721"/>
            <a:ext cx="11270512" cy="3372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7693" y="3125973"/>
            <a:ext cx="32587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 from the pdf Version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306186" y="4593265"/>
            <a:ext cx="1201480" cy="255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881730" y="4724400"/>
            <a:ext cx="1201480" cy="255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8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174819" cy="639778"/>
          </a:xfrm>
        </p:spPr>
        <p:txBody>
          <a:bodyPr>
            <a:normAutofit fontScale="90000"/>
          </a:bodyPr>
          <a:lstStyle/>
          <a:p>
            <a:r>
              <a:rPr lang="en-US" dirty="0"/>
              <a:t>Basis of Cost Estimate (standard sPHENIX format)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0248"/>
            <a:ext cx="5843016" cy="2153093"/>
          </a:xfrm>
        </p:spPr>
        <p:txBody>
          <a:bodyPr>
            <a:normAutofit fontScale="92500"/>
          </a:bodyPr>
          <a:lstStyle/>
          <a:p>
            <a:r>
              <a:rPr lang="en-US" dirty="0"/>
              <a:t>One file for each L3 item (7 files for TPC):</a:t>
            </a:r>
          </a:p>
          <a:p>
            <a:pPr lvl="1"/>
            <a:r>
              <a:rPr lang="en-US" dirty="0"/>
              <a:t>TPC Mechanics; R1; R2; R3; FEE; DAM; Services.</a:t>
            </a:r>
          </a:p>
          <a:p>
            <a:pPr lvl="1"/>
            <a:r>
              <a:rPr lang="en-US" dirty="0"/>
              <a:t>The “</a:t>
            </a:r>
            <a:r>
              <a:rPr lang="en-US" dirty="0" err="1"/>
              <a:t>Nav</a:t>
            </a:r>
            <a:r>
              <a:rPr lang="en-US" dirty="0"/>
              <a:t>” page contains one link for each L4 item.</a:t>
            </a:r>
          </a:p>
          <a:p>
            <a:pPr lvl="2"/>
            <a:r>
              <a:rPr lang="en-US" dirty="0"/>
              <a:t>L4 – Summary page.</a:t>
            </a:r>
          </a:p>
          <a:p>
            <a:pPr lvl="2"/>
            <a:r>
              <a:rPr lang="en-US" dirty="0"/>
              <a:t>L4 – Details page.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" y="1345748"/>
            <a:ext cx="6826102" cy="2769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856" y="964029"/>
            <a:ext cx="34730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Example:  1.2.1  TPC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5460" y="864793"/>
            <a:ext cx="12110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Title Page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7003312" y="1234125"/>
            <a:ext cx="697667" cy="41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6018028" y="2856625"/>
            <a:ext cx="432391" cy="10349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23051" y="1715397"/>
            <a:ext cx="23807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Links to L4 Summary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273" y="2346262"/>
            <a:ext cx="5376143" cy="411480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556744" y="2084729"/>
            <a:ext cx="1856697" cy="786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</p:cNvCxnSpPr>
          <p:nvPr/>
        </p:nvCxnSpPr>
        <p:spPr>
          <a:xfrm>
            <a:off x="8413441" y="2084729"/>
            <a:ext cx="447024" cy="304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1479741" y="6833129"/>
            <a:ext cx="71225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0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0560"/>
          </a:xfrm>
        </p:spPr>
        <p:txBody>
          <a:bodyPr/>
          <a:lstStyle/>
          <a:p>
            <a:r>
              <a:rPr lang="en-US" dirty="0"/>
              <a:t>Summary Page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380613"/>
            <a:ext cx="6209414" cy="2477387"/>
          </a:xfrm>
        </p:spPr>
        <p:txBody>
          <a:bodyPr/>
          <a:lstStyle/>
          <a:p>
            <a:r>
              <a:rPr lang="en-US" dirty="0"/>
              <a:t>Within each file 2 pages per L4 item:</a:t>
            </a:r>
          </a:p>
          <a:p>
            <a:pPr lvl="1"/>
            <a:r>
              <a:rPr lang="en-US" sz="1800" dirty="0"/>
              <a:t>Summary page explains BoE Details and Assumptions.</a:t>
            </a:r>
          </a:p>
          <a:p>
            <a:pPr lvl="1"/>
            <a:r>
              <a:rPr lang="en-US" sz="1800" dirty="0"/>
              <a:t>Intended to be readable without additional documents open and at the ready.</a:t>
            </a:r>
          </a:p>
          <a:p>
            <a:pPr lvl="1"/>
            <a:r>
              <a:rPr lang="en-US" sz="1800" dirty="0"/>
              <a:t>Summary pages link to Details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890" y="4173664"/>
            <a:ext cx="5897526" cy="268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3565" y="3597349"/>
            <a:ext cx="18325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Links to Details </a:t>
            </a: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3246120" y="3547873"/>
            <a:ext cx="5127445" cy="234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9289842" y="3966681"/>
            <a:ext cx="15844" cy="676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  <a:endCxn id="13" idx="1"/>
          </p:cNvCxnSpPr>
          <p:nvPr/>
        </p:nvCxnSpPr>
        <p:spPr>
          <a:xfrm flipV="1">
            <a:off x="4864608" y="1624408"/>
            <a:ext cx="1464945" cy="4334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32668"/>
          <a:stretch/>
        </p:blipFill>
        <p:spPr>
          <a:xfrm>
            <a:off x="0" y="804493"/>
            <a:ext cx="4864608" cy="2506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553" y="0"/>
            <a:ext cx="5862447" cy="32488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85526" y="1033272"/>
            <a:ext cx="429957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Level of Detail intended to be “standalone” </a:t>
            </a:r>
            <a:br>
              <a:rPr lang="en-US" sz="1600" dirty="0"/>
            </a:br>
            <a:r>
              <a:rPr lang="en-US" sz="1600" dirty="0"/>
              <a:t>(don’t need CDR to read BoE)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1" y="3355631"/>
            <a:ext cx="4581144" cy="11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2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0560"/>
          </a:xfrm>
        </p:spPr>
        <p:txBody>
          <a:bodyPr/>
          <a:lstStyle/>
          <a:p>
            <a:r>
              <a:rPr lang="en-US" dirty="0"/>
              <a:t>Details Page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4" y="4946904"/>
            <a:ext cx="8596668" cy="1911096"/>
          </a:xfrm>
        </p:spPr>
        <p:txBody>
          <a:bodyPr/>
          <a:lstStyle/>
          <a:p>
            <a:r>
              <a:rPr lang="en-US" dirty="0"/>
              <a:t>Details pages are purchase-by-purchase for each L5 WBS item.</a:t>
            </a:r>
          </a:p>
          <a:p>
            <a:r>
              <a:rPr lang="en-US" dirty="0"/>
              <a:t>Color code:  Green=Delivered; Yellow=Quoted; Red=Estimate</a:t>
            </a:r>
          </a:p>
          <a:p>
            <a:r>
              <a:rPr lang="en-US" dirty="0"/>
              <a:t>Color code also indicates level of item-by-item contingency.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608803"/>
            <a:ext cx="9961792" cy="426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15" y="4562856"/>
            <a:ext cx="3279885" cy="2295144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988552" y="4727448"/>
            <a:ext cx="996696" cy="21305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6305" y="6295325"/>
            <a:ext cx="217559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Links to Quotations</a:t>
            </a:r>
          </a:p>
        </p:txBody>
      </p:sp>
      <p:cxnSp>
        <p:nvCxnSpPr>
          <p:cNvPr id="11" name="Straight Arrow Connector 10"/>
          <p:cNvCxnSpPr>
            <a:stCxn id="9" idx="3"/>
            <a:endCxn id="8" idx="1"/>
          </p:cNvCxnSpPr>
          <p:nvPr/>
        </p:nvCxnSpPr>
        <p:spPr>
          <a:xfrm flipV="1">
            <a:off x="8231901" y="5792724"/>
            <a:ext cx="756651" cy="6872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10332720" y="4690872"/>
            <a:ext cx="1472184" cy="21671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70464" y="3465576"/>
            <a:ext cx="154561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Item-by-Item</a:t>
            </a:r>
            <a:br>
              <a:rPr lang="en-US" dirty="0"/>
            </a:br>
            <a:r>
              <a:rPr lang="en-US" dirty="0"/>
              <a:t>Contingency</a:t>
            </a:r>
          </a:p>
        </p:txBody>
      </p:sp>
      <p:cxnSp>
        <p:nvCxnSpPr>
          <p:cNvPr id="20" name="Straight Arrow Connector 19"/>
          <p:cNvCxnSpPr>
            <a:stCxn id="16" idx="2"/>
            <a:endCxn id="15" idx="0"/>
          </p:cNvCxnSpPr>
          <p:nvPr/>
        </p:nvCxnSpPr>
        <p:spPr>
          <a:xfrm flipH="1">
            <a:off x="11068812" y="4111907"/>
            <a:ext cx="274460" cy="5789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18" y="1143000"/>
            <a:ext cx="4290098" cy="19550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4" name="Straight Arrow Connector 23"/>
          <p:cNvCxnSpPr>
            <a:stCxn id="8" idx="0"/>
            <a:endCxn id="22" idx="2"/>
          </p:cNvCxnSpPr>
          <p:nvPr/>
        </p:nvCxnSpPr>
        <p:spPr>
          <a:xfrm flipV="1">
            <a:off x="9486900" y="3098022"/>
            <a:ext cx="459467" cy="1629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23076" y="0"/>
            <a:ext cx="56689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LDRD Captured in Project Files…Lots of green</a:t>
            </a:r>
          </a:p>
        </p:txBody>
      </p:sp>
    </p:spTree>
    <p:extLst>
      <p:ext uri="{BB962C8B-B14F-4D97-AF65-F5344CB8AC3E}">
        <p14:creationId xmlns:p14="http://schemas.microsoft.com/office/powerpoint/2010/main" val="3067420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Collaborating Institutions and Technical Experience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8" y="864648"/>
            <a:ext cx="4386552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144" y="3376069"/>
            <a:ext cx="4379976" cy="2462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3395103"/>
            <a:ext cx="4353301" cy="2453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64412"/>
            <a:ext cx="4306824" cy="242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910" y="864454"/>
            <a:ext cx="3084698" cy="4928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31795" y="3069274"/>
            <a:ext cx="1284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Since 1996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6074" y="3413060"/>
            <a:ext cx="1284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Since 2001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4326" y="3416604"/>
            <a:ext cx="1284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Since 1988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9368" y="2916874"/>
            <a:ext cx="1284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Since 1988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997" y="3452045"/>
            <a:ext cx="3142025" cy="23497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48752" y="5419069"/>
            <a:ext cx="1284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Since 1992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9758" y="5934670"/>
            <a:ext cx="456491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Yellow boxes indicate time period over which these institutions have worked closely with the sPHENIX TPC L2 Manager.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790" y="6039293"/>
            <a:ext cx="584790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Broad technical expertise in gas chambers and specifically with GEMS used in formulating the BOE for the sPHENIX TPC</a:t>
            </a:r>
          </a:p>
        </p:txBody>
      </p:sp>
    </p:spTree>
    <p:extLst>
      <p:ext uri="{BB962C8B-B14F-4D97-AF65-F5344CB8AC3E}">
        <p14:creationId xmlns:p14="http://schemas.microsoft.com/office/powerpoint/2010/main" val="84029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6939"/>
          </a:xfrm>
        </p:spPr>
        <p:txBody>
          <a:bodyPr/>
          <a:lstStyle/>
          <a:p>
            <a:r>
              <a:rPr lang="en-US" dirty="0"/>
              <a:t>Risk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76" y="4218914"/>
            <a:ext cx="9115920" cy="2480650"/>
          </a:xfrm>
        </p:spPr>
        <p:txBody>
          <a:bodyPr>
            <a:normAutofit/>
          </a:bodyPr>
          <a:lstStyle/>
          <a:p>
            <a:r>
              <a:rPr lang="en-US" dirty="0"/>
              <a:t>The table above is an excerpt from the sPHENIX risk registry.</a:t>
            </a:r>
          </a:p>
          <a:p>
            <a:r>
              <a:rPr lang="en-US" dirty="0"/>
              <a:t>Recent successes of bench tests of pre-production SAMPA chips have reduced the SAMPA chip risk from high to moderate.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39"/>
            <a:ext cx="12192000" cy="35572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2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807" y="1539434"/>
            <a:ext cx="3841783" cy="19670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93" y="854849"/>
            <a:ext cx="2171446" cy="2266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5325"/>
          </a:xfrm>
        </p:spPr>
        <p:txBody>
          <a:bodyPr/>
          <a:lstStyle/>
          <a:p>
            <a:r>
              <a:rPr lang="en-US" dirty="0"/>
              <a:t>Status of design, generic R&amp;D, OPC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425" y="2867025"/>
            <a:ext cx="2714625" cy="22720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90950" y="2943225"/>
            <a:ext cx="227620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Pad Shape Minimizing DNL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5375" y="4438650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(Theory)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4" y="827832"/>
            <a:ext cx="3367479" cy="18010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343" y="873037"/>
            <a:ext cx="2223740" cy="1799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t="24094" b="10366"/>
          <a:stretch/>
        </p:blipFill>
        <p:spPr>
          <a:xfrm>
            <a:off x="10065064" y="0"/>
            <a:ext cx="2233006" cy="1866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5" y="2630682"/>
            <a:ext cx="3343722" cy="25699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926" y="162248"/>
            <a:ext cx="1352041" cy="13321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007056" y="0"/>
            <a:ext cx="18935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Support Concept</a:t>
            </a:r>
          </a:p>
        </p:txBody>
      </p:sp>
      <p:cxnSp>
        <p:nvCxnSpPr>
          <p:cNvPr id="32" name="Straight Arrow Connector 31"/>
          <p:cNvCxnSpPr>
            <a:stCxn id="30" idx="2"/>
          </p:cNvCxnSpPr>
          <p:nvPr/>
        </p:nvCxnSpPr>
        <p:spPr>
          <a:xfrm flipH="1">
            <a:off x="9311856" y="369332"/>
            <a:ext cx="641985" cy="53554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39" y="3587582"/>
            <a:ext cx="6051861" cy="327041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149828" y="5170231"/>
            <a:ext cx="25206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Field Cage Prototyping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1475" y="6488668"/>
            <a:ext cx="18071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DAM Prototyping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23132" y="6488668"/>
            <a:ext cx="16678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FEE Prototyping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8850" y="3062749"/>
            <a:ext cx="21771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Installation Concept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4838" t="23226" r="6666" b="15125"/>
          <a:stretch/>
        </p:blipFill>
        <p:spPr>
          <a:xfrm>
            <a:off x="0" y="5229525"/>
            <a:ext cx="3116826" cy="162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1613" t="7885" r="23441"/>
          <a:stretch/>
        </p:blipFill>
        <p:spPr>
          <a:xfrm>
            <a:off x="3317265" y="5014452"/>
            <a:ext cx="1733078" cy="184354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27970" y="5038151"/>
            <a:ext cx="5148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FEE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997" y="6478836"/>
            <a:ext cx="30339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FEE attached to GEM chamber</a:t>
            </a:r>
          </a:p>
        </p:txBody>
      </p:sp>
      <p:sp>
        <p:nvSpPr>
          <p:cNvPr id="36" name="TextBox 35"/>
          <p:cNvSpPr txBox="1"/>
          <p:nvPr/>
        </p:nvSpPr>
        <p:spPr>
          <a:xfrm rot="5400000">
            <a:off x="4267648" y="5784632"/>
            <a:ext cx="183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ADC Readout Success</a:t>
            </a:r>
          </a:p>
        </p:txBody>
      </p:sp>
    </p:spTree>
    <p:extLst>
      <p:ext uri="{BB962C8B-B14F-4D97-AF65-F5344CB8AC3E}">
        <p14:creationId xmlns:p14="http://schemas.microsoft.com/office/powerpoint/2010/main" val="383544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7117"/>
          </a:xfrm>
        </p:spPr>
        <p:txBody>
          <a:bodyPr/>
          <a:lstStyle/>
          <a:p>
            <a:r>
              <a:rPr lang="en-US" dirty="0"/>
              <a:t>Issues &amp;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83" y="903767"/>
            <a:ext cx="11604964" cy="59542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GEM production is sole source at CERN</a:t>
            </a:r>
          </a:p>
          <a:p>
            <a:pPr lvl="1"/>
            <a:r>
              <a:rPr lang="en-US" dirty="0" err="1"/>
              <a:t>TechEtch</a:t>
            </a:r>
            <a:r>
              <a:rPr lang="en-US" dirty="0"/>
              <a:t> (former US vendor) would consider restarting production after receiving a purchase order.</a:t>
            </a:r>
          </a:p>
          <a:p>
            <a:pPr lvl="1"/>
            <a:r>
              <a:rPr lang="en-US" dirty="0" err="1"/>
              <a:t>TechEtch</a:t>
            </a:r>
            <a:r>
              <a:rPr lang="en-US" dirty="0"/>
              <a:t> previously demonstrated poor corporate memory on GEM foil production.</a:t>
            </a:r>
          </a:p>
          <a:p>
            <a:pPr lvl="1"/>
            <a:r>
              <a:rPr lang="en-US" dirty="0"/>
              <a:t>Technical level contacts (Rui de </a:t>
            </a:r>
            <a:r>
              <a:rPr lang="en-US" dirty="0" err="1"/>
              <a:t>Oliviera</a:t>
            </a:r>
            <a:r>
              <a:rPr lang="en-US" dirty="0"/>
              <a:t> –CERN; Klaus Dehmelt – sPHENIX) indicate costs and schedule fit well within sPHENIX plans.</a:t>
            </a:r>
          </a:p>
          <a:p>
            <a:pPr lvl="1"/>
            <a:r>
              <a:rPr lang="en-US" dirty="0"/>
              <a:t>Need to move to formal agreement with CERN quickly (discussion ongoing)</a:t>
            </a:r>
          </a:p>
          <a:p>
            <a:r>
              <a:rPr lang="en-US" dirty="0"/>
              <a:t>SAMPA Chip has passed bench tests, but production run does contain minor changes.</a:t>
            </a:r>
          </a:p>
          <a:p>
            <a:pPr lvl="1"/>
            <a:r>
              <a:rPr lang="en-US" dirty="0"/>
              <a:t>Header trouble in triggered mode (not our concern)</a:t>
            </a:r>
          </a:p>
          <a:p>
            <a:pPr lvl="1"/>
            <a:r>
              <a:rPr lang="en-US" dirty="0"/>
              <a:t>Noise a little higher than anticipated (~OK for our needs)…no affirmative changes to front end planned.</a:t>
            </a:r>
          </a:p>
          <a:p>
            <a:pPr lvl="1"/>
            <a:r>
              <a:rPr lang="en-US" dirty="0"/>
              <a:t>Good News:  </a:t>
            </a:r>
            <a:r>
              <a:rPr lang="en-US" dirty="0" err="1"/>
              <a:t>iTPC</a:t>
            </a:r>
            <a:r>
              <a:rPr lang="en-US" dirty="0"/>
              <a:t> (STAR using SAMPA) progress excellent, implemented.</a:t>
            </a:r>
          </a:p>
          <a:p>
            <a:pPr lvl="1"/>
            <a:r>
              <a:rPr lang="en-US" dirty="0"/>
              <a:t>Becoming more likely that MPW3 (final run) will be good for sPHENIX.</a:t>
            </a:r>
          </a:p>
          <a:p>
            <a:r>
              <a:rPr lang="en-US" dirty="0"/>
              <a:t>Lowest IBF point for quad-GEM has stability issues @ ALICE.</a:t>
            </a:r>
          </a:p>
          <a:p>
            <a:pPr lvl="1"/>
            <a:r>
              <a:rPr lang="en-US" dirty="0"/>
              <a:t>sPHENIX much finer HV segmentation; much shorter leads.</a:t>
            </a:r>
          </a:p>
          <a:p>
            <a:pPr lvl="1"/>
            <a:r>
              <a:rPr lang="en-US" dirty="0"/>
              <a:t>R&amp;D efforts show significant IBF performance improvement using field termination grid.</a:t>
            </a:r>
          </a:p>
          <a:p>
            <a:pPr lvl="1"/>
            <a:r>
              <a:rPr lang="en-US" dirty="0"/>
              <a:t>Bench tests required for confirmation.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8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206"/>
            <a:ext cx="8596668" cy="679704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TPC Mechanical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3442971"/>
                <a:ext cx="10194882" cy="341257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Coverage</a:t>
                </a:r>
              </a:p>
              <a:p>
                <a:pPr lvl="1"/>
                <a:r>
                  <a:rPr lang="en-US" dirty="0"/>
                  <a:t>20cm &lt; r &lt; 78 cm (leaves ~10cm room for future PID upgrade)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.1</m:t>
                    </m:r>
                  </m:oMath>
                </a14:m>
                <a:r>
                  <a:rPr lang="en-US" dirty="0"/>
                  <a:t> implies 2.11 meter overall length</a:t>
                </a:r>
              </a:p>
              <a:p>
                <a:pPr lvl="1"/>
                <a:r>
                  <a:rPr lang="en-US" dirty="0"/>
                  <a:t>Full azimuthal coverage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Ne-based gas mixture (Ne/CF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US" dirty="0">
                    <a:solidFill>
                      <a:schemeClr val="tx1"/>
                    </a:solidFill>
                  </a:rPr>
                  <a:t>/iC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US" dirty="0">
                    <a:solidFill>
                      <a:schemeClr val="tx1"/>
                    </a:solidFill>
                  </a:rPr>
                  <a:t>H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10</a:t>
                </a:r>
                <a:r>
                  <a:rPr lang="en-US" dirty="0">
                    <a:solidFill>
                      <a:schemeClr val="tx1"/>
                    </a:solidFill>
                  </a:rPr>
                  <a:t>; 95:3:2) @ </a:t>
                </a:r>
                <a:r>
                  <a:rPr lang="en-US" dirty="0" err="1">
                    <a:solidFill>
                      <a:schemeClr val="tx1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drift</a:t>
                </a:r>
                <a:r>
                  <a:rPr lang="en-US" dirty="0">
                    <a:solidFill>
                      <a:schemeClr val="tx1"/>
                    </a:solidFill>
                  </a:rPr>
                  <a:t> = 400 V/cm: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high ion mobility/velocity to reduce space charge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low transverse diffusion for good position resolution.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Drift velocity plateau @ 400 V/cm.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Quad-GEM-based continuous readout for low Ion Back Flow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3442971"/>
                <a:ext cx="10194882" cy="3412571"/>
              </a:xfrm>
              <a:blipFill>
                <a:blip r:embed="rId2"/>
                <a:stretch>
                  <a:fillRect l="-837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990600"/>
            <a:ext cx="4456562" cy="281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7200" y="6211669"/>
            <a:ext cx="4114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field cage similar to STAR/ILC holding a gas/avalanche similar to ALICE/T2K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38200"/>
            <a:ext cx="34766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1905000" y="2819400"/>
            <a:ext cx="8229600" cy="114300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07/13/17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793665" cy="685800"/>
          </a:xfrm>
        </p:spPr>
        <p:txBody>
          <a:bodyPr/>
          <a:lstStyle/>
          <a:p>
            <a:r>
              <a:rPr lang="en-US" dirty="0"/>
              <a:t>Numerology of the Subsystem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7257" b="24249"/>
          <a:stretch/>
        </p:blipFill>
        <p:spPr>
          <a:xfrm>
            <a:off x="9677400" y="0"/>
            <a:ext cx="2514600" cy="28126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862" r="70917" b="67197"/>
          <a:stretch/>
        </p:blipFill>
        <p:spPr>
          <a:xfrm>
            <a:off x="9458325" y="2800350"/>
            <a:ext cx="1457324" cy="18600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0930116" y="3057525"/>
            <a:ext cx="1289135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 Modules:</a:t>
            </a:r>
            <a:br>
              <a:rPr lang="en-US" dirty="0"/>
            </a:br>
            <a:r>
              <a:rPr lang="en-US" dirty="0"/>
              <a:t>R1, R2, R3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25" y="4675869"/>
            <a:ext cx="2695575" cy="21821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Freeform 10"/>
          <p:cNvSpPr/>
          <p:nvPr/>
        </p:nvSpPr>
        <p:spPr>
          <a:xfrm>
            <a:off x="9734550" y="3057525"/>
            <a:ext cx="933450" cy="1428750"/>
          </a:xfrm>
          <a:custGeom>
            <a:avLst/>
            <a:gdLst>
              <a:gd name="connsiteX0" fmla="*/ 0 w 933450"/>
              <a:gd name="connsiteY0" fmla="*/ 0 h 1428750"/>
              <a:gd name="connsiteX1" fmla="*/ 933450 w 933450"/>
              <a:gd name="connsiteY1" fmla="*/ 180975 h 1428750"/>
              <a:gd name="connsiteX2" fmla="*/ 619125 w 933450"/>
              <a:gd name="connsiteY2" fmla="*/ 1428750 h 1428750"/>
              <a:gd name="connsiteX3" fmla="*/ 323850 w 933450"/>
              <a:gd name="connsiteY3" fmla="*/ 1343025 h 1428750"/>
              <a:gd name="connsiteX4" fmla="*/ 0 w 93345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428750">
                <a:moveTo>
                  <a:pt x="0" y="0"/>
                </a:moveTo>
                <a:lnTo>
                  <a:pt x="933450" y="180975"/>
                </a:lnTo>
                <a:lnTo>
                  <a:pt x="619125" y="1428750"/>
                </a:lnTo>
                <a:lnTo>
                  <a:pt x="323850" y="1343025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575" y="3890962"/>
            <a:ext cx="1114425" cy="61912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cxnSp>
        <p:nvCxnSpPr>
          <p:cNvPr id="17" name="Straight Connector 16"/>
          <p:cNvCxnSpPr>
            <a:endCxn id="11" idx="1"/>
          </p:cNvCxnSpPr>
          <p:nvPr/>
        </p:nvCxnSpPr>
        <p:spPr>
          <a:xfrm flipH="1" flipV="1">
            <a:off x="10668000" y="3238500"/>
            <a:ext cx="371475" cy="6000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2"/>
          </p:cNvCxnSpPr>
          <p:nvPr/>
        </p:nvCxnSpPr>
        <p:spPr>
          <a:xfrm flipH="1" flipV="1">
            <a:off x="10353675" y="4486275"/>
            <a:ext cx="723901" cy="28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90822"/>
              </p:ext>
            </p:extLst>
          </p:nvPr>
        </p:nvGraphicFramePr>
        <p:xfrm>
          <a:off x="236870" y="921685"/>
          <a:ext cx="8127999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28399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414864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97540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12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dirty="0"/>
                        <a:t>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Match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+/- 1.1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05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dirty="0"/>
                        <a:t>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aziumuth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86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Endcaps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@ each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0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for each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813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for each sector:</a:t>
                      </a:r>
                      <a:br>
                        <a:rPr lang="en-US" dirty="0"/>
                      </a:br>
                      <a:r>
                        <a:rPr lang="en-US" dirty="0"/>
                        <a:t>R1, R2, 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25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R1:  5 wedges</a:t>
                      </a:r>
                      <a:br>
                        <a:rPr lang="en-US" dirty="0"/>
                      </a:br>
                      <a:r>
                        <a:rPr lang="en-US" dirty="0"/>
                        <a:t>R2:  8 wedges</a:t>
                      </a:r>
                      <a:br>
                        <a:rPr lang="en-US" dirty="0"/>
                      </a:br>
                      <a:r>
                        <a:rPr lang="en-US" dirty="0"/>
                        <a:t>R3: 12 wedges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93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  <a:r>
                        <a:rPr lang="en-US" baseline="0" dirty="0"/>
                        <a:t> @ each wedge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74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CRU Option: 3/sector</a:t>
                      </a:r>
                    </a:p>
                    <a:p>
                      <a:pPr algn="l"/>
                      <a:r>
                        <a:rPr lang="en-US" dirty="0"/>
                        <a:t>FELIX Option: 1/sector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  <a:br>
                        <a:rPr lang="en-US" dirty="0"/>
                      </a:br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7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for each 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95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</a:t>
                      </a:r>
                      <a:r>
                        <a:rPr lang="en-US" baseline="0" dirty="0"/>
                        <a:t> for each FEE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Channels</a:t>
                      </a:r>
                      <a:r>
                        <a:rPr lang="en-US" baseline="30000" dirty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/>
                        <a:t>32 for each SAMPA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153,600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398809"/>
                  </a:ext>
                </a:extLst>
              </a:tr>
            </a:tbl>
          </a:graphicData>
        </a:graphic>
      </p:graphicFrame>
      <p:sp>
        <p:nvSpPr>
          <p:cNvPr id="26" name="Freeform 25"/>
          <p:cNvSpPr/>
          <p:nvPr/>
        </p:nvSpPr>
        <p:spPr>
          <a:xfrm>
            <a:off x="10591800" y="152400"/>
            <a:ext cx="638175" cy="981075"/>
          </a:xfrm>
          <a:custGeom>
            <a:avLst/>
            <a:gdLst>
              <a:gd name="connsiteX0" fmla="*/ 0 w 933450"/>
              <a:gd name="connsiteY0" fmla="*/ 0 h 1428750"/>
              <a:gd name="connsiteX1" fmla="*/ 933450 w 933450"/>
              <a:gd name="connsiteY1" fmla="*/ 180975 h 1428750"/>
              <a:gd name="connsiteX2" fmla="*/ 619125 w 933450"/>
              <a:gd name="connsiteY2" fmla="*/ 1428750 h 1428750"/>
              <a:gd name="connsiteX3" fmla="*/ 323850 w 933450"/>
              <a:gd name="connsiteY3" fmla="*/ 1343025 h 1428750"/>
              <a:gd name="connsiteX4" fmla="*/ 0 w 93345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428750">
                <a:moveTo>
                  <a:pt x="0" y="0"/>
                </a:moveTo>
                <a:lnTo>
                  <a:pt x="933450" y="180975"/>
                </a:lnTo>
                <a:lnTo>
                  <a:pt x="619125" y="1428750"/>
                </a:lnTo>
                <a:lnTo>
                  <a:pt x="323850" y="1343025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0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9366"/>
          </a:xfrm>
        </p:spPr>
        <p:txBody>
          <a:bodyPr>
            <a:normAutofit fontScale="90000"/>
          </a:bodyPr>
          <a:lstStyle/>
          <a:p>
            <a:r>
              <a:rPr lang="en-US" dirty="0"/>
              <a:t>Safety and Design Reviews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2622" y="2759938"/>
            <a:ext cx="9220595" cy="30615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Safety and Design Reviews are uniformly scheduled throughout the TPC project:</a:t>
            </a:r>
          </a:p>
          <a:p>
            <a:pPr lvl="1"/>
            <a:r>
              <a:rPr lang="en-US" dirty="0"/>
              <a:t>These follow every final prototype completion</a:t>
            </a:r>
            <a:br>
              <a:rPr lang="en-US" dirty="0"/>
            </a:br>
            <a:r>
              <a:rPr lang="en-US" dirty="0"/>
              <a:t>(gather information on updates before executing pre-production)</a:t>
            </a:r>
          </a:p>
          <a:p>
            <a:pPr lvl="1"/>
            <a:r>
              <a:rPr lang="en-US" dirty="0"/>
              <a:t>They also follow every pre-production step</a:t>
            </a:r>
            <a:br>
              <a:rPr lang="en-US" dirty="0"/>
            </a:br>
            <a:r>
              <a:rPr lang="en-US" dirty="0"/>
              <a:t>(demonstrating application of prior review advice).</a:t>
            </a:r>
          </a:p>
          <a:p>
            <a:r>
              <a:rPr lang="en-US" dirty="0"/>
              <a:t>Safety reviews always precede Design reviews to allow for possible of design changes due to safety concerns prior to any design review.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986"/>
            <a:ext cx="12192000" cy="84543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87033" y="1389321"/>
            <a:ext cx="2672316" cy="474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0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3143" y="3493008"/>
            <a:ext cx="2771013" cy="2041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0866" y="1389888"/>
            <a:ext cx="2895600" cy="20665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60"/>
          <a:stretch/>
        </p:blipFill>
        <p:spPr>
          <a:xfrm>
            <a:off x="6004560" y="1353837"/>
            <a:ext cx="3020961" cy="2111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7695446" cy="657138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42" y="709294"/>
            <a:ext cx="6258188" cy="6043844"/>
          </a:xfrm>
        </p:spPr>
        <p:txBody>
          <a:bodyPr/>
          <a:lstStyle/>
          <a:p>
            <a:r>
              <a:rPr lang="en-US" dirty="0"/>
              <a:t>Principle Performance Requirements:</a:t>
            </a:r>
          </a:p>
          <a:p>
            <a:pPr lvl="1"/>
            <a:r>
              <a:rPr lang="en-US" dirty="0"/>
              <a:t>Provide excellent pattern recognition.</a:t>
            </a:r>
          </a:p>
          <a:p>
            <a:pPr lvl="1"/>
            <a:r>
              <a:rPr lang="en-US" dirty="0"/>
              <a:t>Separate the Upsilon States.</a:t>
            </a:r>
          </a:p>
          <a:p>
            <a:r>
              <a:rPr lang="en-US" dirty="0"/>
              <a:t>Hardware performance goals @ delivery:</a:t>
            </a:r>
          </a:p>
          <a:p>
            <a:pPr lvl="1"/>
            <a:r>
              <a:rPr lang="en-US" dirty="0"/>
              <a:t>&gt;90% of all channels fully functioning</a:t>
            </a:r>
          </a:p>
          <a:p>
            <a:pPr lvl="1"/>
            <a:r>
              <a:rPr lang="en-US" dirty="0"/>
              <a:t>Drift field &gt;350 V/cm</a:t>
            </a:r>
          </a:p>
          <a:p>
            <a:pPr lvl="1"/>
            <a:r>
              <a:rPr lang="en-US" dirty="0" err="1"/>
              <a:t>eNoise</a:t>
            </a:r>
            <a:r>
              <a:rPr lang="en-US" dirty="0"/>
              <a:t>(RMS) &lt; 670 electrons.</a:t>
            </a:r>
          </a:p>
          <a:p>
            <a:pPr lvl="1"/>
            <a:r>
              <a:rPr lang="en-US" dirty="0"/>
              <a:t>Gain &gt; 2000</a:t>
            </a:r>
          </a:p>
          <a:p>
            <a:r>
              <a:rPr lang="en-US" dirty="0"/>
              <a:t>Physics performance goals:</a:t>
            </a:r>
          </a:p>
          <a:p>
            <a:pPr lvl="1"/>
            <a:r>
              <a:rPr lang="en-US" dirty="0"/>
              <a:t>Tracking efficiency &gt; 90%</a:t>
            </a:r>
          </a:p>
          <a:p>
            <a:pPr lvl="1"/>
            <a:r>
              <a:rPr lang="en-US" dirty="0"/>
              <a:t>Purity &gt; 95% below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 10 GeV/c</a:t>
            </a:r>
          </a:p>
          <a:p>
            <a:pPr lvl="1"/>
            <a:r>
              <a:rPr lang="en-US" dirty="0"/>
              <a:t>Single spatial point resolution &lt; 250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Mass resolution(9 GeV/c</a:t>
            </a:r>
            <a:r>
              <a:rPr lang="en-US" baseline="30000" dirty="0"/>
              <a:t>2</a:t>
            </a:r>
            <a:r>
              <a:rPr lang="en-US" dirty="0"/>
              <a:t>) &lt; 100 MeV/c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1271" y="178358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Efficiency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8504" y="398289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Purity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87893" y="1750056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Momentum</a:t>
            </a:r>
          </a:p>
          <a:p>
            <a:r>
              <a:rPr lang="en-US" dirty="0">
                <a:solidFill>
                  <a:srgbClr val="00B0F0"/>
                </a:solidFill>
              </a:rPr>
              <a:t>resolution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09760" y="3959352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Mass</a:t>
            </a:r>
          </a:p>
          <a:p>
            <a:r>
              <a:rPr lang="en-US" dirty="0">
                <a:solidFill>
                  <a:srgbClr val="00B0F0"/>
                </a:solidFill>
              </a:rPr>
              <a:t>resolution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4925" y="1011796"/>
            <a:ext cx="58387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Studies of full tracking system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783900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TPC has strict momentum resolution specs and no </a:t>
            </a:r>
            <a:r>
              <a:rPr lang="en-US" dirty="0" err="1"/>
              <a:t>dE</a:t>
            </a:r>
            <a:r>
              <a:rPr lang="en-US" dirty="0"/>
              <a:t>/dx resolution specs.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770" r="46828"/>
          <a:stretch/>
        </p:blipFill>
        <p:spPr>
          <a:xfrm>
            <a:off x="6035040" y="3523488"/>
            <a:ext cx="3058284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354312" y="3529584"/>
                <a:ext cx="16181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=83±1.2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312" y="3529584"/>
                <a:ext cx="161819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13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38" y="106326"/>
            <a:ext cx="6748272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TPC On-Detector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371" y="4665407"/>
            <a:ext cx="7194161" cy="1734755"/>
          </a:xfrm>
        </p:spPr>
        <p:txBody>
          <a:bodyPr/>
          <a:lstStyle/>
          <a:p>
            <a:r>
              <a:rPr lang="en-US" dirty="0"/>
              <a:t>Module anodes segmented into 16x16 pad “wedges”.</a:t>
            </a:r>
          </a:p>
          <a:p>
            <a:r>
              <a:rPr lang="en-US" dirty="0"/>
              <a:t>Pads average 2mm x 1.25cm in size.</a:t>
            </a:r>
          </a:p>
          <a:p>
            <a:r>
              <a:rPr lang="en-US" dirty="0"/>
              <a:t>Individual pads segmented as Zig-Zag or Chevron.</a:t>
            </a:r>
          </a:p>
          <a:p>
            <a:r>
              <a:rPr lang="en-US" dirty="0"/>
              <a:t>Each FEE card supports a single wedge.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8686" r="14874" b="62689"/>
          <a:stretch/>
        </p:blipFill>
        <p:spPr>
          <a:xfrm>
            <a:off x="621791" y="1065978"/>
            <a:ext cx="2606041" cy="23192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803" y="1016601"/>
            <a:ext cx="1019303" cy="300608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5138928" y="1136204"/>
            <a:ext cx="54864" cy="281635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4343400" y="2315781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rows ~1.25 cm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892808" y="1108772"/>
            <a:ext cx="2112264" cy="1737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38528" y="2910140"/>
            <a:ext cx="2249424" cy="10241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41648" y="4007420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 pads </a:t>
            </a:r>
            <a:br>
              <a:rPr lang="en-US" dirty="0"/>
            </a:br>
            <a:r>
              <a:rPr lang="en-US" dirty="0"/>
              <a:t>~2mm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824728" y="1063052"/>
            <a:ext cx="1837944" cy="3072384"/>
          </a:xfrm>
          <a:prstGeom prst="roundRect">
            <a:avLst/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73140" y="1163636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073140" y="1521123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73140" y="1878610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73140" y="2236097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073140" y="2593584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73140" y="2951071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073140" y="3308558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073140" y="3666044"/>
            <a:ext cx="329184" cy="30175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757416" y="2215196"/>
            <a:ext cx="713232" cy="63093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FPGA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141464" y="3339908"/>
            <a:ext cx="502920" cy="192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Optical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47560" y="3629468"/>
            <a:ext cx="502920" cy="192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Optical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48272" y="123678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</a:t>
            </a:r>
          </a:p>
        </p:txBody>
      </p:sp>
      <p:cxnSp>
        <p:nvCxnSpPr>
          <p:cNvPr id="56" name="Straight Arrow Connector 55"/>
          <p:cNvCxnSpPr>
            <a:stCxn id="53" idx="3"/>
          </p:cNvCxnSpPr>
          <p:nvPr/>
        </p:nvCxnSpPr>
        <p:spPr>
          <a:xfrm flipV="1">
            <a:off x="7650480" y="3714812"/>
            <a:ext cx="917448" cy="106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51" idx="3"/>
          </p:cNvCxnSpPr>
          <p:nvPr/>
        </p:nvCxnSpPr>
        <p:spPr>
          <a:xfrm flipH="1">
            <a:off x="7644384" y="3431348"/>
            <a:ext cx="850392" cy="45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80" y="3925039"/>
            <a:ext cx="2030144" cy="1956986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4105656" y="3531932"/>
            <a:ext cx="411480" cy="48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2825496" y="3550220"/>
            <a:ext cx="1298448" cy="822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2852928" y="3998276"/>
            <a:ext cx="1261872" cy="18745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704626" y="1276758"/>
            <a:ext cx="348737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FEE card: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ALICE “SAMPA”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SAMPA does zero suppression, </a:t>
            </a:r>
            <a:br>
              <a:rPr lang="en-US" dirty="0"/>
            </a:br>
            <a:r>
              <a:rPr lang="en-US" dirty="0"/>
              <a:t>but readout is </a:t>
            </a:r>
            <a:r>
              <a:rPr lang="en-US" dirty="0" err="1"/>
              <a:t>triggerless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has minimal duty: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Convert SAMPA to 8b10b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“processed” at later stage.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minimizes onboard </a:t>
            </a:r>
            <a:br>
              <a:rPr lang="en-US" dirty="0"/>
            </a:br>
            <a:r>
              <a:rPr lang="en-US" dirty="0"/>
              <a:t>power and complexity.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41165" y="6488668"/>
            <a:ext cx="66255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Similar (not identical) to STAR &amp; ALICE SAMPA implementations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59352" y="733868"/>
            <a:ext cx="111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“Wedge”</a:t>
            </a:r>
          </a:p>
        </p:txBody>
      </p:sp>
      <p:sp>
        <p:nvSpPr>
          <p:cNvPr id="72" name="Trapezoid 71"/>
          <p:cNvSpPr/>
          <p:nvPr/>
        </p:nvSpPr>
        <p:spPr>
          <a:xfrm rot="11027148">
            <a:off x="1575925" y="1339722"/>
            <a:ext cx="381136" cy="1493190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837944" y="1174906"/>
            <a:ext cx="2276856" cy="353872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84248" y="1622962"/>
            <a:ext cx="1508760" cy="2587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36648" y="1775362"/>
            <a:ext cx="1508760" cy="2587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289048" y="1927762"/>
            <a:ext cx="1508760" cy="2587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72896" y="3121054"/>
            <a:ext cx="1737360" cy="13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20496" y="2968654"/>
            <a:ext cx="1365504" cy="1078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8096" y="2816254"/>
            <a:ext cx="1362456" cy="107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71144"/>
          </a:xfrm>
        </p:spPr>
        <p:txBody>
          <a:bodyPr/>
          <a:lstStyle/>
          <a:p>
            <a:r>
              <a:rPr lang="en-US" dirty="0"/>
              <a:t>TPC Electronics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481" y="853002"/>
            <a:ext cx="6001370" cy="249625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FEE (</a:t>
            </a:r>
            <a:r>
              <a:rPr lang="en-US" dirty="0" err="1">
                <a:solidFill>
                  <a:srgbClr val="FFC000"/>
                </a:solidFill>
              </a:rPr>
              <a:t>sPHENIX</a:t>
            </a:r>
            <a:r>
              <a:rPr lang="en-US" dirty="0">
                <a:solidFill>
                  <a:srgbClr val="FFC000"/>
                </a:solidFill>
              </a:rPr>
              <a:t> Development)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256 channel </a:t>
            </a:r>
            <a:r>
              <a:rPr lang="en-US" dirty="0" err="1">
                <a:solidFill>
                  <a:srgbClr val="FFC000"/>
                </a:solidFill>
              </a:rPr>
              <a:t>SAMPA</a:t>
            </a:r>
            <a:r>
              <a:rPr lang="en-US" dirty="0" err="1">
                <a:solidFill>
                  <a:srgbClr val="FFC000"/>
                </a:solidFill>
                <a:sym typeface="Wingdings" panose="05000000000000000000" pitchFamily="2" charset="2"/>
              </a:rPr>
              <a:t>optical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 (no processing)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DAM (use e.g. BNL/ATLAS FELIX board)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Data Aggregation Module.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Aligns, Clusters, Compresses (Triggers?) Data.</a:t>
            </a:r>
          </a:p>
          <a:p>
            <a:r>
              <a:rPr lang="en-US" dirty="0">
                <a:solidFill>
                  <a:srgbClr val="92D050"/>
                </a:solidFill>
              </a:rPr>
              <a:t>EBDC (purchase commodity PC)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Commodity PC, houses one sector of DAM cards.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" y="2052730"/>
            <a:ext cx="685800" cy="1563624"/>
          </a:xfrm>
          <a:prstGeom prst="round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5552" y="2205130"/>
            <a:ext cx="685800" cy="1563624"/>
          </a:xfrm>
          <a:prstGeom prst="round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77952" y="2357530"/>
            <a:ext cx="685800" cy="1563624"/>
          </a:xfrm>
          <a:prstGeom prst="round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0352" y="2509930"/>
            <a:ext cx="685800" cy="1563624"/>
          </a:xfrm>
          <a:prstGeom prst="round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20824" y="1184050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TPC EBDC Server (x24)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441448" y="2080162"/>
            <a:ext cx="1508760" cy="2587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29840" y="2150266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DAM </a:t>
            </a:r>
            <a:r>
              <a:rPr lang="en-US" sz="1400" dirty="0" err="1"/>
              <a:t>PCIe</a:t>
            </a:r>
            <a:r>
              <a:rPr lang="en-US" sz="1400" dirty="0"/>
              <a:t> Cards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25296" y="3273454"/>
            <a:ext cx="1737360" cy="13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139184" y="1622962"/>
            <a:ext cx="954024" cy="15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 rot="16200000">
            <a:off x="685800" y="4384450"/>
            <a:ext cx="224028" cy="11475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33114" y="3116482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FEE (25/sector)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1288" y="3268882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optical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7160" y="5152546"/>
            <a:ext cx="16738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detector: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Custom </a:t>
            </a:r>
            <a:r>
              <a:rPr lang="en-US" sz="1600" dirty="0" err="1">
                <a:solidFill>
                  <a:srgbClr val="0070C0"/>
                </a:solidFill>
              </a:rPr>
              <a:t>sPHENIX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implementation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of SAMPA chip.</a:t>
            </a:r>
          </a:p>
        </p:txBody>
      </p:sp>
      <p:sp>
        <p:nvSpPr>
          <p:cNvPr id="34" name="Can 33"/>
          <p:cNvSpPr/>
          <p:nvPr/>
        </p:nvSpPr>
        <p:spPr>
          <a:xfrm>
            <a:off x="5102352" y="1165762"/>
            <a:ext cx="914400" cy="12161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RCF</a:t>
            </a:r>
          </a:p>
        </p:txBody>
      </p:sp>
      <p:sp>
        <p:nvSpPr>
          <p:cNvPr id="37" name="Left Brace 36"/>
          <p:cNvSpPr/>
          <p:nvPr/>
        </p:nvSpPr>
        <p:spPr>
          <a:xfrm rot="16200000">
            <a:off x="2808732" y="3864766"/>
            <a:ext cx="254508" cy="222961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045208" y="5149498"/>
            <a:ext cx="2193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Counting House: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Combination of re-used boards for DAM and commodity PCs.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032" y="3410888"/>
            <a:ext cx="6694967" cy="34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42521" y="478465"/>
            <a:ext cx="4167963" cy="723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2376"/>
          </a:xfrm>
        </p:spPr>
        <p:txBody>
          <a:bodyPr/>
          <a:lstStyle/>
          <a:p>
            <a:r>
              <a:rPr lang="en-US" dirty="0"/>
              <a:t>Design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366" y="789370"/>
            <a:ext cx="6290394" cy="594480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Gas Choice</a:t>
            </a:r>
          </a:p>
          <a:p>
            <a:pPr lvl="1"/>
            <a:r>
              <a:rPr lang="en-US" dirty="0"/>
              <a:t>The gas must be Neon-based to minimize space-charge distortions by maximizing the positive ion drift velocity.</a:t>
            </a:r>
          </a:p>
          <a:p>
            <a:pPr lvl="1"/>
            <a:r>
              <a:rPr lang="en-US" dirty="0"/>
              <a:t>Use of a “cold” quench minimizes transverse diffusion and thereby improves the single point position resolution.</a:t>
            </a:r>
          </a:p>
          <a:p>
            <a:r>
              <a:rPr lang="en-US" dirty="0"/>
              <a:t>Drift field</a:t>
            </a:r>
          </a:p>
          <a:p>
            <a:pPr lvl="1"/>
            <a:r>
              <a:rPr lang="en-US" dirty="0"/>
              <a:t>Ion drift velocity is directly proportional to E, indicating that the large electric fields are optimal (400 V/cm).</a:t>
            </a:r>
          </a:p>
          <a:p>
            <a:pPr lvl="1"/>
            <a:r>
              <a:rPr lang="en-US" dirty="0"/>
              <a:t>Our candidate gas has a drift velocity plateau coincident with the desired drift field thereby minimizing environmental influence (T, P, E) on calibration.</a:t>
            </a:r>
          </a:p>
          <a:p>
            <a:r>
              <a:rPr lang="en-US" dirty="0"/>
              <a:t>Micro-Pattern Gas Detector for low Ion Back Flow</a:t>
            </a:r>
          </a:p>
          <a:p>
            <a:r>
              <a:rPr lang="en-US" dirty="0"/>
              <a:t>Simple FEE w/ continuous readout (SAMPA)</a:t>
            </a:r>
          </a:p>
          <a:p>
            <a:pPr lvl="1"/>
            <a:r>
              <a:rPr lang="en-US" dirty="0"/>
              <a:t>Elimination of data processing “on-detector” minimizes complexity and power consumption of FEE card.</a:t>
            </a:r>
          </a:p>
          <a:p>
            <a:r>
              <a:rPr lang="en-US" dirty="0"/>
              <a:t>DAM adopt design from off-project development</a:t>
            </a:r>
          </a:p>
          <a:p>
            <a:pPr lvl="1"/>
            <a:r>
              <a:rPr lang="en-US" dirty="0"/>
              <a:t>Digital programmable data processing is such a common need that both the ALICE-CRU and the ATLAS-FELIX boards appear more than capable of filling our needs.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666" y="621868"/>
            <a:ext cx="1943013" cy="1256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60415" y="629931"/>
            <a:ext cx="274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 Mass = High Mobility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661"/>
          <a:stretch/>
        </p:blipFill>
        <p:spPr>
          <a:xfrm>
            <a:off x="7382286" y="2020825"/>
            <a:ext cx="2576482" cy="240487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8861679" y="3520440"/>
            <a:ext cx="996696" cy="568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858375" y="3904488"/>
            <a:ext cx="24027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Drift Velocity Plateau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60127" y="2825496"/>
            <a:ext cx="157767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Low Diffusion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8861679" y="3010162"/>
            <a:ext cx="1298448" cy="3731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739188" y="3638550"/>
            <a:ext cx="0" cy="528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53413" y="4219575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400 V/cm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4492246"/>
            <a:ext cx="2533650" cy="186089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848350" y="4181475"/>
            <a:ext cx="3810000" cy="466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699" y="4840822"/>
            <a:ext cx="3152775" cy="13885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9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37" y="0"/>
            <a:ext cx="8596668" cy="754912"/>
          </a:xfrm>
        </p:spPr>
        <p:txBody>
          <a:bodyPr/>
          <a:lstStyle/>
          <a:p>
            <a:r>
              <a:rPr lang="en-US" dirty="0"/>
              <a:t>TPC Scope/Interface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96" y="905156"/>
            <a:ext cx="9023857" cy="47633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0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1" y="831532"/>
            <a:ext cx="8924925" cy="4829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6452"/>
          </a:xfrm>
        </p:spPr>
        <p:txBody>
          <a:bodyPr/>
          <a:lstStyle/>
          <a:p>
            <a:r>
              <a:rPr lang="en-US" dirty="0"/>
              <a:t>WBS Structure and Control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516" y="3913632"/>
            <a:ext cx="5044786" cy="294436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TPC DOE reporting level set at L3</a:t>
            </a:r>
          </a:p>
          <a:p>
            <a:r>
              <a:rPr lang="en-US" dirty="0"/>
              <a:t>WIS/Vanderbilt/PNPI are factories for the R1,R2, &amp; R3 modules.</a:t>
            </a:r>
          </a:p>
          <a:p>
            <a:pPr lvl="1"/>
            <a:r>
              <a:rPr lang="en-US" dirty="0"/>
              <a:t>Each institution builds &amp; tests all modules/spares of a single size.</a:t>
            </a:r>
          </a:p>
          <a:p>
            <a:pPr lvl="1"/>
            <a:r>
              <a:rPr lang="en-US" dirty="0"/>
              <a:t>Mapping of module size to institution is TBD.</a:t>
            </a:r>
          </a:p>
          <a:p>
            <a:r>
              <a:rPr lang="en-US" dirty="0"/>
              <a:t>Work packages and activities are located beneath each WBS L3.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7885"/>
          </a:xfrm>
        </p:spPr>
        <p:txBody>
          <a:bodyPr/>
          <a:lstStyle/>
          <a:p>
            <a:r>
              <a:rPr lang="en-US" dirty="0"/>
              <a:t>Schedules and Milestones from RLS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910" y="3548114"/>
            <a:ext cx="5096881" cy="261876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These are the highest level milestones selected to minimize the complexity.</a:t>
            </a:r>
          </a:p>
          <a:p>
            <a:r>
              <a:rPr lang="en-US" dirty="0"/>
              <a:t>Lower level milestones include design reviews and production readiness reviews.</a:t>
            </a:r>
          </a:p>
          <a:p>
            <a:r>
              <a:rPr lang="en-US" dirty="0"/>
              <a:t>Overall schedule for TPC has 13 months float, which is longer than the sPHENIX float, meaning we are not on the critical path for sPHENIX completion.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008"/>
            <a:ext cx="12192000" cy="1530626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1419367" y="1222744"/>
            <a:ext cx="680484" cy="4253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43460" y="2775098"/>
            <a:ext cx="190276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273 working days</a:t>
            </a:r>
          </a:p>
          <a:p>
            <a:pPr algn="ctr"/>
            <a:r>
              <a:rPr lang="en-US" dirty="0"/>
              <a:t>~13 mos. calendar</a:t>
            </a:r>
          </a:p>
        </p:txBody>
      </p:sp>
      <p:cxnSp>
        <p:nvCxnSpPr>
          <p:cNvPr id="10" name="Straight Arrow Connector 9"/>
          <p:cNvCxnSpPr>
            <a:stCxn id="8" idx="0"/>
            <a:endCxn id="7" idx="2"/>
          </p:cNvCxnSpPr>
          <p:nvPr/>
        </p:nvCxnSpPr>
        <p:spPr>
          <a:xfrm flipV="1">
            <a:off x="11094843" y="1648047"/>
            <a:ext cx="664766" cy="1127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86" y="2857500"/>
            <a:ext cx="3810000" cy="400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244549" y="4366793"/>
            <a:ext cx="322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COST PROFILE</a:t>
            </a:r>
          </a:p>
        </p:txBody>
      </p:sp>
    </p:spTree>
    <p:extLst>
      <p:ext uri="{BB962C8B-B14F-4D97-AF65-F5344CB8AC3E}">
        <p14:creationId xmlns:p14="http://schemas.microsoft.com/office/powerpoint/2010/main" val="375086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11370</TotalTime>
  <Words>1552</Words>
  <Application>Microsoft Office PowerPoint</Application>
  <PresentationFormat>Widescreen</PresentationFormat>
  <Paragraphs>335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Cambria Math</vt:lpstr>
      <vt:lpstr>Symbol</vt:lpstr>
      <vt:lpstr>Wingdings</vt:lpstr>
      <vt:lpstr>Wingdings 3</vt:lpstr>
      <vt:lpstr>Office Theme</vt:lpstr>
      <vt:lpstr>sPHENIX Director’s Review</vt:lpstr>
      <vt:lpstr>sPHENIX TPC Mechanical Description</vt:lpstr>
      <vt:lpstr>Performance Specifications</vt:lpstr>
      <vt:lpstr>TPC On-Detector Electronics</vt:lpstr>
      <vt:lpstr>TPC Electronics Overview</vt:lpstr>
      <vt:lpstr>Design Drivers</vt:lpstr>
      <vt:lpstr>TPC Scope/Interface</vt:lpstr>
      <vt:lpstr>WBS Structure and Control Accounts</vt:lpstr>
      <vt:lpstr>Schedules and Milestones from RLS</vt:lpstr>
      <vt:lpstr>Schedule Driver:  GEM Production</vt:lpstr>
      <vt:lpstr>Labor Profile</vt:lpstr>
      <vt:lpstr>WBS Dictionary Example</vt:lpstr>
      <vt:lpstr>Basis of Cost Estimate (standard sPHENIX format)</vt:lpstr>
      <vt:lpstr>Summary Page Example</vt:lpstr>
      <vt:lpstr>Details Page Example</vt:lpstr>
      <vt:lpstr>Collaborating Institutions and Technical Experience</vt:lpstr>
      <vt:lpstr>Risk Analysis</vt:lpstr>
      <vt:lpstr>Status of design, generic R&amp;D, OPC</vt:lpstr>
      <vt:lpstr>Issues &amp; Concerns</vt:lpstr>
      <vt:lpstr>Back Up</vt:lpstr>
      <vt:lpstr>Numerology of the Subsystem</vt:lpstr>
      <vt:lpstr>Safety and Design Reviews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Thomas Hemmick</cp:lastModifiedBy>
  <cp:revision>117</cp:revision>
  <cp:lastPrinted>2015-10-28T19:08:40Z</cp:lastPrinted>
  <dcterms:created xsi:type="dcterms:W3CDTF">2015-10-24T00:32:43Z</dcterms:created>
  <dcterms:modified xsi:type="dcterms:W3CDTF">2017-07-12T23:46:40Z</dcterms:modified>
</cp:coreProperties>
</file>