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05" r:id="rId2"/>
    <p:sldId id="302" r:id="rId3"/>
    <p:sldId id="304" r:id="rId4"/>
    <p:sldId id="306" r:id="rId5"/>
    <p:sldId id="303" r:id="rId6"/>
    <p:sldId id="294" r:id="rId7"/>
    <p:sldId id="298" r:id="rId8"/>
    <p:sldId id="313" r:id="rId9"/>
    <p:sldId id="312" r:id="rId10"/>
    <p:sldId id="296" r:id="rId11"/>
    <p:sldId id="301" r:id="rId12"/>
    <p:sldId id="277" r:id="rId13"/>
    <p:sldId id="274" r:id="rId14"/>
    <p:sldId id="314" r:id="rId15"/>
    <p:sldId id="315" r:id="rId16"/>
    <p:sldId id="319" r:id="rId17"/>
    <p:sldId id="317" r:id="rId18"/>
    <p:sldId id="316" r:id="rId19"/>
    <p:sldId id="318" r:id="rId20"/>
    <p:sldId id="311" r:id="rId21"/>
    <p:sldId id="293" r:id="rId22"/>
    <p:sldId id="320" r:id="rId23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844" autoAdjust="0"/>
  </p:normalViewPr>
  <p:slideViewPr>
    <p:cSldViewPr>
      <p:cViewPr>
        <p:scale>
          <a:sx n="100" d="100"/>
          <a:sy n="100" d="100"/>
        </p:scale>
        <p:origin x="-1176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[jul 10 data fte and cost.xlsx]FTE (2)!PivotTable1</c:name>
    <c:fmtId val="-1"/>
  </c:pivotSource>
  <c:chart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'FTE (2)'!$B$5</c:f>
              <c:strCache>
                <c:ptCount val="1"/>
                <c:pt idx="0">
                  <c:v>  FY 17</c:v>
                </c:pt>
              </c:strCache>
            </c:strRef>
          </c:tx>
          <c:invertIfNegative val="0"/>
          <c:cat>
            <c:multiLvlStrRef>
              <c:f>'FTE (2)'!$A$6:$A$13</c:f>
              <c:multiLvlStrCache>
                <c:ptCount val="5"/>
                <c:lvl>
                  <c:pt idx="0">
                    <c:v>Scientific</c:v>
                  </c:pt>
                  <c:pt idx="1">
                    <c:v>Student</c:v>
                  </c:pt>
                  <c:pt idx="2">
                    <c:v>Engineering</c:v>
                  </c:pt>
                  <c:pt idx="3">
                    <c:v>Scientific</c:v>
                  </c:pt>
                  <c:pt idx="4">
                    <c:v>Technical</c:v>
                  </c:pt>
                </c:lvl>
                <c:lvl>
                  <c:pt idx="0">
                    <c:v>Cat A</c:v>
                  </c:pt>
                  <c:pt idx="2">
                    <c:v>Cat B</c:v>
                  </c:pt>
                </c:lvl>
              </c:multiLvlStrCache>
            </c:multiLvlStrRef>
          </c:cat>
          <c:val>
            <c:numRef>
              <c:f>'FTE (2)'!$B$6:$B$13</c:f>
              <c:numCache>
                <c:formatCode>#,##0.00</c:formatCode>
                <c:ptCount val="5"/>
                <c:pt idx="0">
                  <c:v>0.0395909090909091</c:v>
                </c:pt>
                <c:pt idx="1">
                  <c:v>0.0113636363636364</c:v>
                </c:pt>
                <c:pt idx="2">
                  <c:v>0.661153409090909</c:v>
                </c:pt>
                <c:pt idx="3">
                  <c:v>0.182272727272727</c:v>
                </c:pt>
                <c:pt idx="4">
                  <c:v>0.33725</c:v>
                </c:pt>
              </c:numCache>
            </c:numRef>
          </c:val>
        </c:ser>
        <c:ser>
          <c:idx val="1"/>
          <c:order val="1"/>
          <c:tx>
            <c:strRef>
              <c:f>'FTE (2)'!$C$5</c:f>
              <c:strCache>
                <c:ptCount val="1"/>
                <c:pt idx="0">
                  <c:v>  FY 18</c:v>
                </c:pt>
              </c:strCache>
            </c:strRef>
          </c:tx>
          <c:invertIfNegative val="0"/>
          <c:cat>
            <c:multiLvlStrRef>
              <c:f>'FTE (2)'!$A$6:$A$13</c:f>
              <c:multiLvlStrCache>
                <c:ptCount val="5"/>
                <c:lvl>
                  <c:pt idx="0">
                    <c:v>Scientific</c:v>
                  </c:pt>
                  <c:pt idx="1">
                    <c:v>Student</c:v>
                  </c:pt>
                  <c:pt idx="2">
                    <c:v>Engineering</c:v>
                  </c:pt>
                  <c:pt idx="3">
                    <c:v>Scientific</c:v>
                  </c:pt>
                  <c:pt idx="4">
                    <c:v>Technical</c:v>
                  </c:pt>
                </c:lvl>
                <c:lvl>
                  <c:pt idx="0">
                    <c:v>Cat A</c:v>
                  </c:pt>
                  <c:pt idx="2">
                    <c:v>Cat B</c:v>
                  </c:pt>
                </c:lvl>
              </c:multiLvlStrCache>
            </c:multiLvlStrRef>
          </c:cat>
          <c:val>
            <c:numRef>
              <c:f>'FTE (2)'!$C$6:$C$13</c:f>
              <c:numCache>
                <c:formatCode>#,##0.00</c:formatCode>
                <c:ptCount val="5"/>
                <c:pt idx="0">
                  <c:v>0.0338181818181818</c:v>
                </c:pt>
                <c:pt idx="1">
                  <c:v>0.0</c:v>
                </c:pt>
                <c:pt idx="2">
                  <c:v>0.215715909090909</c:v>
                </c:pt>
                <c:pt idx="3">
                  <c:v>0.0136363636363636</c:v>
                </c:pt>
                <c:pt idx="4">
                  <c:v>0.267295454545454</c:v>
                </c:pt>
              </c:numCache>
            </c:numRef>
          </c:val>
        </c:ser>
        <c:ser>
          <c:idx val="2"/>
          <c:order val="2"/>
          <c:tx>
            <c:strRef>
              <c:f>'FTE (2)'!$D$5</c:f>
              <c:strCache>
                <c:ptCount val="1"/>
                <c:pt idx="0">
                  <c:v> FY 19</c:v>
                </c:pt>
              </c:strCache>
            </c:strRef>
          </c:tx>
          <c:invertIfNegative val="0"/>
          <c:cat>
            <c:multiLvlStrRef>
              <c:f>'FTE (2)'!$A$6:$A$13</c:f>
              <c:multiLvlStrCache>
                <c:ptCount val="5"/>
                <c:lvl>
                  <c:pt idx="0">
                    <c:v>Scientific</c:v>
                  </c:pt>
                  <c:pt idx="1">
                    <c:v>Student</c:v>
                  </c:pt>
                  <c:pt idx="2">
                    <c:v>Engineering</c:v>
                  </c:pt>
                  <c:pt idx="3">
                    <c:v>Scientific</c:v>
                  </c:pt>
                  <c:pt idx="4">
                    <c:v>Technical</c:v>
                  </c:pt>
                </c:lvl>
                <c:lvl>
                  <c:pt idx="0">
                    <c:v>Cat A</c:v>
                  </c:pt>
                  <c:pt idx="2">
                    <c:v>Cat B</c:v>
                  </c:pt>
                </c:lvl>
              </c:multiLvlStrCache>
            </c:multiLvlStrRef>
          </c:cat>
          <c:val>
            <c:numRef>
              <c:f>'FTE (2)'!$D$6:$D$13</c:f>
              <c:numCache>
                <c:formatCode>#,##0.00</c:formatCode>
                <c:ptCount val="5"/>
                <c:pt idx="0">
                  <c:v>0.0459602272727273</c:v>
                </c:pt>
                <c:pt idx="1">
                  <c:v>0.117465909090909</c:v>
                </c:pt>
                <c:pt idx="2">
                  <c:v>0.446897727272727</c:v>
                </c:pt>
                <c:pt idx="3">
                  <c:v>0.179272727272727</c:v>
                </c:pt>
                <c:pt idx="4">
                  <c:v>0.366721590909091</c:v>
                </c:pt>
              </c:numCache>
            </c:numRef>
          </c:val>
        </c:ser>
        <c:ser>
          <c:idx val="3"/>
          <c:order val="3"/>
          <c:tx>
            <c:strRef>
              <c:f>'FTE (2)'!$E$5</c:f>
              <c:strCache>
                <c:ptCount val="1"/>
                <c:pt idx="0">
                  <c:v>  FY 20</c:v>
                </c:pt>
              </c:strCache>
            </c:strRef>
          </c:tx>
          <c:invertIfNegative val="0"/>
          <c:cat>
            <c:multiLvlStrRef>
              <c:f>'FTE (2)'!$A$6:$A$13</c:f>
              <c:multiLvlStrCache>
                <c:ptCount val="5"/>
                <c:lvl>
                  <c:pt idx="0">
                    <c:v>Scientific</c:v>
                  </c:pt>
                  <c:pt idx="1">
                    <c:v>Student</c:v>
                  </c:pt>
                  <c:pt idx="2">
                    <c:v>Engineering</c:v>
                  </c:pt>
                  <c:pt idx="3">
                    <c:v>Scientific</c:v>
                  </c:pt>
                  <c:pt idx="4">
                    <c:v>Technical</c:v>
                  </c:pt>
                </c:lvl>
                <c:lvl>
                  <c:pt idx="0">
                    <c:v>Cat A</c:v>
                  </c:pt>
                  <c:pt idx="2">
                    <c:v>Cat B</c:v>
                  </c:pt>
                </c:lvl>
              </c:multiLvlStrCache>
            </c:multiLvlStrRef>
          </c:cat>
          <c:val>
            <c:numRef>
              <c:f>'FTE (2)'!$E$6:$E$13</c:f>
              <c:numCache>
                <c:formatCode>#,##0.00</c:formatCode>
                <c:ptCount val="5"/>
                <c:pt idx="0">
                  <c:v>0.132448863636364</c:v>
                </c:pt>
                <c:pt idx="1">
                  <c:v>2.956170454545454</c:v>
                </c:pt>
                <c:pt idx="2">
                  <c:v>0.759238636363636</c:v>
                </c:pt>
                <c:pt idx="3">
                  <c:v>0.907545454545455</c:v>
                </c:pt>
                <c:pt idx="4">
                  <c:v>1.326005681818182</c:v>
                </c:pt>
              </c:numCache>
            </c:numRef>
          </c:val>
        </c:ser>
        <c:ser>
          <c:idx val="4"/>
          <c:order val="4"/>
          <c:tx>
            <c:strRef>
              <c:f>'FTE (2)'!$F$5</c:f>
              <c:strCache>
                <c:ptCount val="1"/>
                <c:pt idx="0">
                  <c:v> FY 21</c:v>
                </c:pt>
              </c:strCache>
            </c:strRef>
          </c:tx>
          <c:invertIfNegative val="0"/>
          <c:cat>
            <c:multiLvlStrRef>
              <c:f>'FTE (2)'!$A$6:$A$13</c:f>
              <c:multiLvlStrCache>
                <c:ptCount val="5"/>
                <c:lvl>
                  <c:pt idx="0">
                    <c:v>Scientific</c:v>
                  </c:pt>
                  <c:pt idx="1">
                    <c:v>Student</c:v>
                  </c:pt>
                  <c:pt idx="2">
                    <c:v>Engineering</c:v>
                  </c:pt>
                  <c:pt idx="3">
                    <c:v>Scientific</c:v>
                  </c:pt>
                  <c:pt idx="4">
                    <c:v>Technical</c:v>
                  </c:pt>
                </c:lvl>
                <c:lvl>
                  <c:pt idx="0">
                    <c:v>Cat A</c:v>
                  </c:pt>
                  <c:pt idx="2">
                    <c:v>Cat B</c:v>
                  </c:pt>
                </c:lvl>
              </c:multiLvlStrCache>
            </c:multiLvlStrRef>
          </c:cat>
          <c:val>
            <c:numRef>
              <c:f>'FTE (2)'!$F$6:$F$13</c:f>
              <c:numCache>
                <c:formatCode>#,##0.00</c:formatCode>
                <c:ptCount val="5"/>
                <c:pt idx="0">
                  <c:v>0.0</c:v>
                </c:pt>
                <c:pt idx="1">
                  <c:v>0.220909090909091</c:v>
                </c:pt>
                <c:pt idx="2">
                  <c:v>0.0368181818181818</c:v>
                </c:pt>
                <c:pt idx="3">
                  <c:v>0.128863636363636</c:v>
                </c:pt>
                <c:pt idx="4">
                  <c:v>0.0552272727272727</c:v>
                </c:pt>
              </c:numCache>
            </c:numRef>
          </c:val>
        </c:ser>
        <c:ser>
          <c:idx val="5"/>
          <c:order val="5"/>
          <c:tx>
            <c:strRef>
              <c:f>'FTE (2)'!$G$5</c:f>
              <c:strCache>
                <c:ptCount val="1"/>
                <c:pt idx="0">
                  <c:v> FY 22</c:v>
                </c:pt>
              </c:strCache>
            </c:strRef>
          </c:tx>
          <c:invertIfNegative val="0"/>
          <c:cat>
            <c:multiLvlStrRef>
              <c:f>'FTE (2)'!$A$6:$A$13</c:f>
              <c:multiLvlStrCache>
                <c:ptCount val="5"/>
                <c:lvl>
                  <c:pt idx="0">
                    <c:v>Scientific</c:v>
                  </c:pt>
                  <c:pt idx="1">
                    <c:v>Student</c:v>
                  </c:pt>
                  <c:pt idx="2">
                    <c:v>Engineering</c:v>
                  </c:pt>
                  <c:pt idx="3">
                    <c:v>Scientific</c:v>
                  </c:pt>
                  <c:pt idx="4">
                    <c:v>Technical</c:v>
                  </c:pt>
                </c:lvl>
                <c:lvl>
                  <c:pt idx="0">
                    <c:v>Cat A</c:v>
                  </c:pt>
                  <c:pt idx="2">
                    <c:v>Cat B</c:v>
                  </c:pt>
                </c:lvl>
              </c:multiLvlStrCache>
            </c:multiLvlStrRef>
          </c:cat>
          <c:val>
            <c:numRef>
              <c:f>'FTE (2)'!$G$6:$G$13</c:f>
              <c:numCache>
                <c:formatCode>#,##0.00</c:formatCode>
                <c:ptCount val="5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85676248"/>
        <c:axId val="-2042936360"/>
      </c:barChart>
      <c:catAx>
        <c:axId val="-2085676248"/>
        <c:scaling>
          <c:orientation val="minMax"/>
        </c:scaling>
        <c:delete val="0"/>
        <c:axPos val="b"/>
        <c:majorTickMark val="out"/>
        <c:minorTickMark val="none"/>
        <c:tickLblPos val="nextTo"/>
        <c:crossAx val="-2042936360"/>
        <c:crosses val="autoZero"/>
        <c:auto val="1"/>
        <c:lblAlgn val="ctr"/>
        <c:lblOffset val="100"/>
        <c:noMultiLvlLbl val="0"/>
      </c:catAx>
      <c:valAx>
        <c:axId val="-2042936360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-20856762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37DB6B-55ED-4249-BA1E-E948113C61F4}" type="datetimeFigureOut">
              <a:rPr lang="en-US" altLang="en-US"/>
              <a:pPr/>
              <a:t>7/13/17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366E04-6360-4839-8AA2-1749D5CA7F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86746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8C9284-E3F8-4D87-B0A8-5DBDDC2FC668}" type="datetimeFigureOut">
              <a:rPr lang="en-US" altLang="en-US"/>
              <a:pPr/>
              <a:t>7/13/17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B0354B-7771-4630-B454-53C09215E4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0839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8A5062CD-7E80-45FF-9BC5-EA8CF499B806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8A5062CD-7E80-45FF-9BC5-EA8CF499B806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8AAFBC1-729B-4E4A-A6C4-DC8DEDA0C435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201BC8C5-26A9-421E-8117-E36AF0753F4E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32D82832-0348-4A8B-97D2-BC0C1EDA36E6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858B1314-F164-4A56-9883-161E002A6C1F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8A5062CD-7E80-45FF-9BC5-EA8CF499B806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762000"/>
            <a:ext cx="8686800" cy="1470025"/>
          </a:xfrm>
          <a:solidFill>
            <a:srgbClr val="3399FF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07/13/17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615D7-3BC1-4233-BC99-0E8D4008AB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448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07/13/17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02D54-6124-4A07-84DF-DC258B2E3D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021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884238"/>
            <a:ext cx="1981200" cy="56689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884238"/>
            <a:ext cx="5791200" cy="5668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07/13/17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D13BC-AB3C-4A21-AA4D-4F8B67A157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561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07/13/17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32B3A-BA38-40C7-ADEE-2A1902CEB2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54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24201"/>
            <a:ext cx="7772400" cy="7620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762001"/>
            <a:ext cx="8610600" cy="609600"/>
          </a:xfrm>
          <a:solidFill>
            <a:srgbClr val="3399FF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07/13/17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FCDEC-F6B6-422E-BA54-90C8645EF9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973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07/13/17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B7689-1836-4D61-9E3B-BD5F97E6A3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244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07/13/17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62ED1-0628-4F6E-8766-956371ABBD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954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07/13/17</a:t>
            </a: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569075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0C637-5835-444B-B8C0-92C25AFA20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414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07/13/17</a:t>
            </a: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E5DAE-5A25-4D93-A5BA-3F3E3A62C8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923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07/13/17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2F53E-39E3-4364-949C-11FEB55F89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481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0292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914400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63880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07/13/17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F5ED1-7F2B-4A78-A513-4A7819BDBA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5311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338"/>
            <a:ext cx="822960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2133600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 smtClean="0"/>
              <a:t>07/13/17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71031" y="6553200"/>
            <a:ext cx="28956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806" y="6492875"/>
            <a:ext cx="534194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3C23168-0BC3-45A3-990F-8F7CC949181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301625" y="762000"/>
            <a:ext cx="8634413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32" name="Picture 8" descr="sPHENIX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088" y="100013"/>
            <a:ext cx="1087437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83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db.sphenix.bnl.gov/0000/000066/008/sPHENIX_WBS-1.5.2_BOE-V4.xlsx" TargetMode="External"/><Relationship Id="rId4" Type="http://schemas.openxmlformats.org/officeDocument/2006/relationships/hyperlink" Target="https://docdb.sphenix.bnl.gov/0000/000067/009/sPHENIX_WBS-1.5.3_BOE-V4.xlsx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ocdb.sphenix.bnl.gov/0000/000065/011/sPHENIX_WBS-1.5.1_BOE-V4.xlsx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PHENIX_Detect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62200"/>
            <a:ext cx="3272069" cy="3657600"/>
          </a:xfrm>
          <a:prstGeom prst="rect">
            <a:avLst/>
          </a:prstGeom>
        </p:spPr>
      </p:pic>
      <p:sp>
        <p:nvSpPr>
          <p:cNvPr id="15361" name="Title 2"/>
          <p:cNvSpPr>
            <a:spLocks noGrp="1"/>
          </p:cNvSpPr>
          <p:nvPr>
            <p:ph type="ctrTitle"/>
          </p:nvPr>
        </p:nvSpPr>
        <p:spPr>
          <a:xfrm>
            <a:off x="304800" y="762000"/>
            <a:ext cx="8610600" cy="1600200"/>
          </a:xfrm>
          <a:solidFill>
            <a:srgbClr val="0099FF"/>
          </a:solidFill>
        </p:spPr>
        <p:txBody>
          <a:bodyPr/>
          <a:lstStyle/>
          <a:p>
            <a:r>
              <a:rPr lang="en-US" dirty="0">
                <a:latin typeface="Calibri" charset="0"/>
              </a:rPr>
              <a:t>WBS 1.5 Calorimeter Electronics </a:t>
            </a:r>
            <a:r>
              <a:rPr lang="en-US" dirty="0" smtClean="0">
                <a:latin typeface="Calibri" charset="0"/>
              </a:rPr>
              <a:t/>
            </a:r>
            <a:br>
              <a:rPr lang="en-US" dirty="0" smtClean="0">
                <a:latin typeface="Calibri" charset="0"/>
              </a:rPr>
            </a:br>
            <a:r>
              <a:rPr lang="en-US" altLang="en-US" dirty="0" smtClean="0"/>
              <a:t>Dry Run</a:t>
            </a:r>
            <a:endParaRPr lang="en-US" altLang="en-US" dirty="0" smtClean="0">
              <a:solidFill>
                <a:schemeClr val="bg1"/>
              </a:solidFill>
            </a:endParaRPr>
          </a:p>
        </p:txBody>
      </p:sp>
      <p:sp>
        <p:nvSpPr>
          <p:cNvPr id="15362" name="Subtitle 3"/>
          <p:cNvSpPr>
            <a:spLocks noGrp="1"/>
          </p:cNvSpPr>
          <p:nvPr>
            <p:ph type="subTitle" idx="1"/>
          </p:nvPr>
        </p:nvSpPr>
        <p:spPr>
          <a:xfrm>
            <a:off x="2057400" y="5410200"/>
            <a:ext cx="4343400" cy="1143000"/>
          </a:xfrm>
        </p:spPr>
        <p:txBody>
          <a:bodyPr/>
          <a:lstStyle/>
          <a:p>
            <a:r>
              <a:rPr lang="en-US" altLang="en-US" sz="1800" dirty="0" smtClean="0">
                <a:solidFill>
                  <a:srgbClr val="0099FF"/>
                </a:solidFill>
              </a:rPr>
              <a:t>Eric J. Mannel </a:t>
            </a:r>
          </a:p>
          <a:p>
            <a:r>
              <a:rPr lang="en-US" altLang="en-US" sz="1800" dirty="0" smtClean="0">
                <a:solidFill>
                  <a:srgbClr val="0099FF"/>
                </a:solidFill>
              </a:rPr>
              <a:t>July 13-14, 2017</a:t>
            </a:r>
          </a:p>
          <a:p>
            <a:r>
              <a:rPr lang="en-US" altLang="en-US" sz="1800" dirty="0" smtClean="0">
                <a:solidFill>
                  <a:srgbClr val="0099FF"/>
                </a:solidFill>
              </a:rPr>
              <a:t>BNL</a:t>
            </a:r>
          </a:p>
        </p:txBody>
      </p:sp>
      <p:sp>
        <p:nvSpPr>
          <p:cNvPr id="1536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898989"/>
                </a:solidFill>
              </a:rPr>
              <a:t>07/13/17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sPHENIX</a:t>
            </a:r>
            <a:r>
              <a:rPr lang="en-US" smtClean="0"/>
              <a:t> Director's Review</a:t>
            </a:r>
            <a:endParaRPr lang="en-US" dirty="0"/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5537200" y="6036469"/>
            <a:ext cx="431104" cy="2355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77863702-4EAA-4F39-8171-E0F2AE3043F7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287338" y="771525"/>
            <a:ext cx="863441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" name="Group 7"/>
          <p:cNvGrpSpPr/>
          <p:nvPr/>
        </p:nvGrpSpPr>
        <p:grpSpPr>
          <a:xfrm>
            <a:off x="4953000" y="2438400"/>
            <a:ext cx="3429000" cy="2971800"/>
            <a:chOff x="7797006" y="2894806"/>
            <a:chExt cx="4343400" cy="47244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97006" y="2898754"/>
              <a:ext cx="4267200" cy="4720452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 bwMode="auto">
            <a:xfrm>
              <a:off x="7797006" y="2894806"/>
              <a:ext cx="4343400" cy="2286000"/>
            </a:xfrm>
            <a:prstGeom prst="rect">
              <a:avLst/>
            </a:prstGeom>
            <a:noFill/>
            <a:ln w="57150" cap="flat" cmpd="sng" algn="ctr">
              <a:solidFill>
                <a:srgbClr val="2F84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3587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Helvetica Neue Light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7797006" y="5333206"/>
              <a:ext cx="4343400" cy="1143000"/>
            </a:xfrm>
            <a:prstGeom prst="rect">
              <a:avLst/>
            </a:prstGeom>
            <a:noFill/>
            <a:ln w="28575" cap="flat" cmpd="sng" algn="ctr">
              <a:solidFill>
                <a:srgbClr val="2F84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3587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Helvetica Neue Light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7797006" y="6628606"/>
              <a:ext cx="4343400" cy="990600"/>
            </a:xfrm>
            <a:prstGeom prst="rect">
              <a:avLst/>
            </a:prstGeom>
            <a:noFill/>
            <a:ln w="28575" cap="flat" cmpd="sng" algn="ctr">
              <a:solidFill>
                <a:srgbClr val="2F84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3587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Helvetica Neue Light" charset="0"/>
                <a:ea typeface="ヒラギノ角ゴ ProN W3" charset="0"/>
                <a:cs typeface="ヒラギノ角ゴ ProN W3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029200" y="3352800"/>
            <a:ext cx="2590800" cy="1524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362200" y="3429000"/>
            <a:ext cx="2209800" cy="457200"/>
          </a:xfrm>
          <a:prstGeom prst="straightConnector1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286000" y="3429000"/>
            <a:ext cx="2286000" cy="228600"/>
          </a:xfrm>
          <a:prstGeom prst="straightConnector1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286000" y="2971800"/>
            <a:ext cx="2286000" cy="457200"/>
          </a:xfrm>
          <a:prstGeom prst="straightConnector1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743200" y="3429000"/>
            <a:ext cx="1828800" cy="1905000"/>
          </a:xfrm>
          <a:prstGeom prst="straightConnector1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2" idx="1"/>
          </p:cNvCxnSpPr>
          <p:nvPr/>
        </p:nvCxnSpPr>
        <p:spPr>
          <a:xfrm>
            <a:off x="4495800" y="3429000"/>
            <a:ext cx="5334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pPr eaLnBrk="1" hangingPunct="1"/>
            <a:r>
              <a:rPr lang="en-US" dirty="0"/>
              <a:t>WBS 1.5 CD-3A Items</a:t>
            </a: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29200"/>
          </a:xfrm>
        </p:spPr>
        <p:txBody>
          <a:bodyPr/>
          <a:lstStyle/>
          <a:p>
            <a:r>
              <a:rPr lang="en-US" sz="2000" dirty="0"/>
              <a:t>Optical Sensors: </a:t>
            </a:r>
          </a:p>
          <a:p>
            <a:pPr lvl="1"/>
            <a:r>
              <a:rPr lang="en-US" b="0" dirty="0"/>
              <a:t>98K for </a:t>
            </a:r>
            <a:r>
              <a:rPr lang="en-US" b="0" dirty="0" err="1"/>
              <a:t>EMCal</a:t>
            </a:r>
            <a:endParaRPr lang="en-US" b="0" dirty="0"/>
          </a:p>
          <a:p>
            <a:pPr lvl="1"/>
            <a:r>
              <a:rPr lang="en-US" b="0" dirty="0"/>
              <a:t>14K for </a:t>
            </a:r>
            <a:r>
              <a:rPr lang="en-US" b="0" dirty="0" err="1"/>
              <a:t>HCal</a:t>
            </a:r>
            <a:endParaRPr lang="en-US" b="0" dirty="0"/>
          </a:p>
          <a:p>
            <a:r>
              <a:rPr lang="en-US" sz="2000" dirty="0"/>
              <a:t>Catalog item from single vendor Hamamatsu</a:t>
            </a:r>
          </a:p>
          <a:p>
            <a:pPr lvl="1"/>
            <a:r>
              <a:rPr lang="en-US" b="0" dirty="0"/>
              <a:t>Large Order, ~ $1M</a:t>
            </a:r>
          </a:p>
          <a:p>
            <a:pPr lvl="1"/>
            <a:r>
              <a:rPr lang="en-US" b="0" dirty="0"/>
              <a:t>Long lead time:</a:t>
            </a:r>
          </a:p>
          <a:p>
            <a:pPr lvl="2"/>
            <a:r>
              <a:rPr lang="en-US" b="0" dirty="0"/>
              <a:t>First delivery 3 months from AOR</a:t>
            </a:r>
          </a:p>
          <a:p>
            <a:pPr lvl="2"/>
            <a:r>
              <a:rPr lang="en-US" b="0" dirty="0"/>
              <a:t>10K Devices per months -&gt; </a:t>
            </a:r>
            <a:r>
              <a:rPr lang="en-US" b="0" dirty="0" smtClean="0">
                <a:latin typeface="Symbol" charset="2"/>
                <a:cs typeface="Symbol" charset="2"/>
              </a:rPr>
              <a:t>~</a:t>
            </a:r>
            <a:r>
              <a:rPr lang="en-US" b="0" dirty="0" smtClean="0"/>
              <a:t>1Year </a:t>
            </a:r>
            <a:r>
              <a:rPr lang="en-US" b="0" dirty="0"/>
              <a:t>Delivery time</a:t>
            </a:r>
          </a:p>
          <a:p>
            <a:r>
              <a:rPr lang="en-US" sz="2000" dirty="0"/>
              <a:t>Requires post delivery assembly, testing and sorting, </a:t>
            </a:r>
            <a:r>
              <a:rPr lang="en-US" sz="2000" dirty="0" smtClean="0">
                <a:latin typeface="Symbol" charset="2"/>
                <a:cs typeface="Symbol" charset="2"/>
              </a:rPr>
              <a:t>~</a:t>
            </a:r>
            <a:r>
              <a:rPr lang="en-US" sz="2000" dirty="0" smtClean="0"/>
              <a:t>2 </a:t>
            </a:r>
            <a:r>
              <a:rPr lang="en-US" sz="2000" dirty="0"/>
              <a:t>months/10K devices</a:t>
            </a:r>
          </a:p>
          <a:p>
            <a:r>
              <a:rPr lang="en-US" sz="2000" dirty="0"/>
              <a:t>Required for assembly of </a:t>
            </a:r>
            <a:r>
              <a:rPr lang="en-US" sz="2000" dirty="0" err="1"/>
              <a:t>HCal</a:t>
            </a:r>
            <a:r>
              <a:rPr lang="en-US" sz="2000" dirty="0"/>
              <a:t> modules and </a:t>
            </a:r>
            <a:r>
              <a:rPr lang="en-US" sz="2000" dirty="0" err="1"/>
              <a:t>EMCal</a:t>
            </a:r>
            <a:r>
              <a:rPr lang="en-US" sz="2000" dirty="0"/>
              <a:t> sectors </a:t>
            </a:r>
          </a:p>
          <a:p>
            <a:pPr lvl="1"/>
            <a:r>
              <a:rPr lang="en-US" b="0" dirty="0"/>
              <a:t>~2 month float for  first </a:t>
            </a:r>
            <a:r>
              <a:rPr lang="en-US" b="0" dirty="0" err="1"/>
              <a:t>EMCal</a:t>
            </a:r>
            <a:r>
              <a:rPr lang="en-US" b="0" dirty="0"/>
              <a:t> </a:t>
            </a:r>
            <a:r>
              <a:rPr lang="en-US" b="0" dirty="0" err="1"/>
              <a:t>SiPMs</a:t>
            </a:r>
            <a:r>
              <a:rPr lang="en-US" b="0" dirty="0"/>
              <a:t> daughter boards to be delivered for installation in modules</a:t>
            </a:r>
          </a:p>
          <a:p>
            <a:endParaRPr lang="en-US" dirty="0"/>
          </a:p>
        </p:txBody>
      </p:sp>
      <p:sp>
        <p:nvSpPr>
          <p:cNvPr id="29703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07/13/17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/>
          </a:p>
        </p:txBody>
      </p:sp>
      <p:sp>
        <p:nvSpPr>
          <p:cNvPr id="2969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0AC9DE8-C407-4789-A3B0-CCF044CC2A0C}" type="slidenum">
              <a:rPr lang="en-US" altLang="en-US" sz="1200">
                <a:solidFill>
                  <a:srgbClr val="000080"/>
                </a:solidFill>
              </a:rPr>
              <a:pPr eaLnBrk="1" hangingPunct="1"/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0" y="4343400"/>
            <a:ext cx="762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457200" y="-25400"/>
            <a:ext cx="8229600" cy="711200"/>
          </a:xfrm>
        </p:spPr>
        <p:txBody>
          <a:bodyPr/>
          <a:lstStyle/>
          <a:p>
            <a:r>
              <a:rPr lang="en-US" dirty="0"/>
              <a:t>WBS 1.5 Labor Profile</a:t>
            </a:r>
            <a:endParaRPr lang="en-US" altLang="en-US" dirty="0" smtClean="0"/>
          </a:p>
        </p:txBody>
      </p:sp>
      <p:sp>
        <p:nvSpPr>
          <p:cNvPr id="31746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07/13/17</a:t>
            </a: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3DB70812-2340-4974-80C2-2AB8525AEB44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FTE Profile by Category</a:t>
            </a:r>
            <a:endParaRPr lang="en-US" dirty="0"/>
          </a:p>
        </p:txBody>
      </p:sp>
      <p:sp>
        <p:nvSpPr>
          <p:cNvPr id="7" name="Text Placeholder 6"/>
          <p:cNvSpPr txBox="1">
            <a:spLocks/>
          </p:cNvSpPr>
          <p:nvPr/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FTE Profile by Fiscal Year</a:t>
            </a:r>
            <a:endParaRPr lang="en-US" dirty="0"/>
          </a:p>
        </p:txBody>
      </p:sp>
      <p:graphicFrame>
        <p:nvGraphicFramePr>
          <p:cNvPr id="8" name="Content Placeholder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7630591"/>
              </p:ext>
            </p:extLst>
          </p:nvPr>
        </p:nvGraphicFramePr>
        <p:xfrm>
          <a:off x="4876800" y="2362200"/>
          <a:ext cx="3886198" cy="2819400"/>
        </p:xfrm>
        <a:graphic>
          <a:graphicData uri="http://schemas.openxmlformats.org/drawingml/2006/table">
            <a:tbl>
              <a:tblPr/>
              <a:tblGrid>
                <a:gridCol w="1104933"/>
                <a:gridCol w="523209"/>
                <a:gridCol w="468134"/>
                <a:gridCol w="440596"/>
                <a:gridCol w="468134"/>
                <a:gridCol w="440596"/>
                <a:gridCol w="440596"/>
              </a:tblGrid>
              <a:tr h="28194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19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Row Labels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FY 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FY 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FY 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FY 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FY 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FY 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819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Cat 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9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Scientific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19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Student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19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Cat 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9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Engineering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19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Scientific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19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Technical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9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Grand 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Content Placeholder 13"/>
          <p:cNvGraphicFramePr>
            <a:graphicFrameLocks/>
          </p:cNvGraphicFramePr>
          <p:nvPr/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85800"/>
          </a:xfrm>
        </p:spPr>
        <p:txBody>
          <a:bodyPr/>
          <a:lstStyle/>
          <a:p>
            <a:r>
              <a:rPr lang="en-US" dirty="0" smtClean="0"/>
              <a:t>WBS 1.5 </a:t>
            </a:r>
            <a:r>
              <a:rPr lang="en-US" dirty="0"/>
              <a:t>Dictionary</a:t>
            </a:r>
            <a:endParaRPr lang="en-US" altLang="en-US" dirty="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3795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59CAA0F-AB0D-4E11-B376-5C220F4F9EC6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3796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07/13/17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pic>
        <p:nvPicPr>
          <p:cNvPr id="7" name="Content Placeholder 6" descr="Screen Shot 2017-07-05 at 3.46.49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223" b="-32223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pPr eaLnBrk="1" hangingPunct="1"/>
            <a:r>
              <a:rPr lang="en-US" dirty="0"/>
              <a:t>Basis for BOE and RLS </a:t>
            </a: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816C28A6-77E3-4C5F-876D-FCA5A908D374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29200"/>
          </a:xfrm>
        </p:spPr>
        <p:txBody>
          <a:bodyPr/>
          <a:lstStyle/>
          <a:p>
            <a:r>
              <a:rPr lang="en-US" sz="2000" dirty="0"/>
              <a:t>All components are standard off the shelf items.</a:t>
            </a:r>
          </a:p>
          <a:p>
            <a:pPr lvl="1"/>
            <a:r>
              <a:rPr lang="en-US" sz="1600" b="0" dirty="0"/>
              <a:t>2 long lead time item,  </a:t>
            </a:r>
            <a:r>
              <a:rPr lang="en-US" sz="1600" b="0" dirty="0" err="1"/>
              <a:t>SiPMs</a:t>
            </a:r>
            <a:r>
              <a:rPr lang="en-US" sz="1600" b="0" dirty="0"/>
              <a:t> &amp; </a:t>
            </a:r>
            <a:r>
              <a:rPr lang="en-US" sz="1600" b="0" dirty="0" err="1"/>
              <a:t>SiPM</a:t>
            </a:r>
            <a:r>
              <a:rPr lang="en-US" sz="1600" b="0" dirty="0"/>
              <a:t> Bias Supplies, </a:t>
            </a:r>
          </a:p>
          <a:p>
            <a:pPr lvl="1"/>
            <a:r>
              <a:rPr lang="en-US" sz="1600" b="0" dirty="0"/>
              <a:t>No custom ASICs</a:t>
            </a:r>
          </a:p>
          <a:p>
            <a:pPr lvl="1"/>
            <a:r>
              <a:rPr lang="en-US" sz="1600" b="0" dirty="0"/>
              <a:t>“Standard” PCB fabrication and assembly</a:t>
            </a:r>
          </a:p>
          <a:p>
            <a:r>
              <a:rPr lang="en-US" sz="2000" dirty="0"/>
              <a:t>Design work completed during R&amp;D Phase</a:t>
            </a:r>
          </a:p>
          <a:p>
            <a:pPr lvl="1"/>
            <a:r>
              <a:rPr lang="en-US" sz="1600" b="0" dirty="0"/>
              <a:t>Use BOMs for </a:t>
            </a:r>
            <a:r>
              <a:rPr lang="en-US" sz="1600" b="0" dirty="0"/>
              <a:t>c</a:t>
            </a:r>
            <a:r>
              <a:rPr lang="en-US" sz="1600" b="0" dirty="0" smtClean="0"/>
              <a:t>omponent </a:t>
            </a:r>
            <a:r>
              <a:rPr lang="en-US" sz="1600" b="0" dirty="0"/>
              <a:t>cost, scaled to larger orders</a:t>
            </a:r>
          </a:p>
          <a:p>
            <a:pPr lvl="1"/>
            <a:r>
              <a:rPr lang="en-US" sz="1600" b="0" dirty="0"/>
              <a:t>Use prototype fabrications costs, scaled to larger orders.</a:t>
            </a:r>
          </a:p>
          <a:p>
            <a:pPr lvl="1"/>
            <a:r>
              <a:rPr lang="en-US" sz="1600" b="0" dirty="0"/>
              <a:t>Working with some local vendors to “value engineer some assemblies.</a:t>
            </a:r>
          </a:p>
          <a:p>
            <a:r>
              <a:rPr lang="en-US" sz="2000" dirty="0"/>
              <a:t>Standard lead times for placing orders</a:t>
            </a:r>
          </a:p>
          <a:p>
            <a:pPr lvl="1"/>
            <a:r>
              <a:rPr lang="en-US" sz="1600" b="0" dirty="0"/>
              <a:t>Time to prepare order documentation- 1 month typical</a:t>
            </a:r>
          </a:p>
          <a:p>
            <a:pPr lvl="1"/>
            <a:r>
              <a:rPr lang="en-US" sz="1600" b="0" dirty="0"/>
              <a:t>2-6 months for PO to be issued based on expected order cost</a:t>
            </a:r>
          </a:p>
          <a:p>
            <a:pPr lvl="1"/>
            <a:r>
              <a:rPr lang="en-US" sz="1600" b="0" dirty="0"/>
              <a:t>Delivery times based on vendor estimates, engineering experience </a:t>
            </a:r>
            <a:endParaRPr lang="en-US" sz="1600" b="0" dirty="0" smtClean="0"/>
          </a:p>
          <a:p>
            <a:r>
              <a:rPr lang="en-US" sz="2000" dirty="0" smtClean="0"/>
              <a:t>Three CAM Accounts/BoE Files as of July 2017</a:t>
            </a:r>
            <a:endParaRPr lang="en-US" sz="2000" b="0" dirty="0"/>
          </a:p>
          <a:p>
            <a:pPr lvl="1"/>
            <a:r>
              <a:rPr lang="en-US" sz="1600" b="0" dirty="0" smtClean="0">
                <a:hlinkClick r:id="rId2"/>
              </a:rPr>
              <a:t>WBS 1.5.1: Optical Sensors</a:t>
            </a:r>
            <a:endParaRPr lang="en-US" sz="1600" b="0" dirty="0" smtClean="0"/>
          </a:p>
          <a:p>
            <a:pPr lvl="1"/>
            <a:r>
              <a:rPr lang="en-US" sz="1600" b="0" dirty="0" smtClean="0">
                <a:hlinkClick r:id="rId3"/>
              </a:rPr>
              <a:t>WBS 1.5.2: Front End Electronics</a:t>
            </a:r>
            <a:endParaRPr lang="en-US" sz="1600" b="0" dirty="0" smtClean="0"/>
          </a:p>
          <a:p>
            <a:pPr lvl="1"/>
            <a:r>
              <a:rPr lang="en-US" sz="1600" b="0" dirty="0" smtClean="0">
                <a:hlinkClick r:id="rId4"/>
              </a:rPr>
              <a:t>WBS 1.5.3: Digitizers</a:t>
            </a:r>
            <a:endParaRPr lang="en-US" sz="1600" b="0" dirty="0" smtClean="0"/>
          </a:p>
          <a:p>
            <a:pPr lvl="1"/>
            <a:endParaRPr lang="en-US" sz="1800" b="0" dirty="0" smtClean="0"/>
          </a:p>
          <a:p>
            <a:pPr lvl="1"/>
            <a:endParaRPr lang="en-US" b="0" dirty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07/13/17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dirty="0"/>
              <a:t>WBS 1.5 BoE Example: BoE Page 1 </a:t>
            </a:r>
            <a:endParaRPr lang="en-US" altLang="en-US" dirty="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2819400" cy="5029200"/>
          </a:xfrm>
        </p:spPr>
        <p:txBody>
          <a:bodyPr/>
          <a:lstStyle/>
          <a:p>
            <a:r>
              <a:rPr lang="en-US" sz="2000" dirty="0"/>
              <a:t>Have detailed BOE for each work package, 7 Total: </a:t>
            </a:r>
          </a:p>
          <a:p>
            <a:r>
              <a:rPr lang="en-US" sz="2000" dirty="0"/>
              <a:t>Identify what type of estimates were used in each work </a:t>
            </a:r>
            <a:r>
              <a:rPr lang="en-US" sz="2000" dirty="0" smtClean="0"/>
              <a:t>package</a:t>
            </a:r>
            <a:endParaRPr lang="en-US" sz="2000" dirty="0"/>
          </a:p>
          <a:p>
            <a:r>
              <a:rPr lang="en-US" sz="2000" dirty="0"/>
              <a:t>Guidelines used for estimates, both cost and time</a:t>
            </a:r>
          </a:p>
          <a:p>
            <a:endParaRPr lang="en-US" dirty="0"/>
          </a:p>
        </p:txBody>
      </p:sp>
      <p:sp>
        <p:nvSpPr>
          <p:cNvPr id="37892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07/13/17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/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0CB08786-E3B0-4A3C-A9ED-F8AB8B18C032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9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116626"/>
            <a:ext cx="5486400" cy="5342688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dirty="0"/>
              <a:t>WBS 1.5 BoE Example: BoE Page </a:t>
            </a:r>
            <a:r>
              <a:rPr lang="en-US" dirty="0" smtClean="0"/>
              <a:t>2 </a:t>
            </a:r>
            <a:endParaRPr lang="en-US" altLang="en-US" dirty="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2819400" cy="4495800"/>
          </a:xfrm>
        </p:spPr>
        <p:txBody>
          <a:bodyPr/>
          <a:lstStyle/>
          <a:p>
            <a:r>
              <a:rPr lang="en-US" sz="2000" dirty="0"/>
              <a:t>Identify what is included in the BOE, </a:t>
            </a:r>
          </a:p>
          <a:p>
            <a:r>
              <a:rPr lang="en-US" sz="2000" dirty="0"/>
              <a:t>What the total cost  and cost + </a:t>
            </a:r>
            <a:r>
              <a:rPr lang="en-US" sz="2000" dirty="0" smtClean="0"/>
              <a:t>contingency</a:t>
            </a:r>
            <a:endParaRPr lang="en-US" sz="2000" dirty="0"/>
          </a:p>
          <a:p>
            <a:r>
              <a:rPr lang="en-US" sz="2000" dirty="0"/>
              <a:t>Explain how the contingency was determined and the levels </a:t>
            </a:r>
            <a:r>
              <a:rPr lang="en-US" sz="2000" dirty="0" smtClean="0"/>
              <a:t>used.</a:t>
            </a:r>
            <a:endParaRPr lang="en-US" sz="2000" dirty="0"/>
          </a:p>
        </p:txBody>
      </p:sp>
      <p:sp>
        <p:nvSpPr>
          <p:cNvPr id="37892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07/13/17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/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0CB08786-E3B0-4A3C-A9ED-F8AB8B18C032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5" name="Content Placeholder 4" descr="Screen Shot 2017-07-12 at 3.25.20 PM.pn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541" b="-38541"/>
          <a:stretch>
            <a:fillRect/>
          </a:stretch>
        </p:blipFill>
        <p:spPr>
          <a:xfrm>
            <a:off x="3429000" y="575513"/>
            <a:ext cx="5334000" cy="5977687"/>
          </a:xfrm>
        </p:spPr>
      </p:pic>
    </p:spTree>
    <p:extLst>
      <p:ext uri="{BB962C8B-B14F-4D97-AF65-F5344CB8AC3E}">
        <p14:creationId xmlns:p14="http://schemas.microsoft.com/office/powerpoint/2010/main" val="2110045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WBS 1.5 Task Summary Example</a:t>
            </a:r>
            <a:endParaRPr lang="en-US" dirty="0"/>
          </a:p>
        </p:txBody>
      </p:sp>
      <p:pic>
        <p:nvPicPr>
          <p:cNvPr id="9" name="Content Placeholder 8" descr="Screen Shot 2017-07-13 at 12.38.22 P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45" r="-1645"/>
          <a:stretch>
            <a:fillRect/>
          </a:stretch>
        </p:blipFill>
        <p:spPr>
          <a:xfrm>
            <a:off x="457200" y="1676400"/>
            <a:ext cx="8229600" cy="4525963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07/13/17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7689-1836-4D61-9E3B-BD5F97E6A309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609600" y="838200"/>
            <a:ext cx="34676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Used to: </a:t>
            </a:r>
          </a:p>
          <a:p>
            <a:pPr marL="285750" indent="-285750">
              <a:buFont typeface="Arial"/>
              <a:buChar char="•"/>
              <a:tabLst>
                <a:tab pos="177800" algn="l"/>
              </a:tabLst>
            </a:pPr>
            <a:r>
              <a:rPr lang="en-US" dirty="0"/>
              <a:t>S</a:t>
            </a:r>
            <a:r>
              <a:rPr lang="en-US" dirty="0" smtClean="0"/>
              <a:t>ummarize cost at the task level</a:t>
            </a:r>
          </a:p>
          <a:p>
            <a:pPr marL="285750" indent="-285750">
              <a:buFont typeface="Arial"/>
              <a:buChar char="•"/>
              <a:tabLst>
                <a:tab pos="177800" algn="l"/>
              </a:tabLst>
            </a:pPr>
            <a:r>
              <a:rPr lang="en-US" dirty="0" smtClean="0"/>
              <a:t>Estimate labor requirements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076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dirty="0"/>
              <a:t>WBS 1.5 </a:t>
            </a:r>
            <a:r>
              <a:rPr lang="en-US" dirty="0" smtClean="0"/>
              <a:t>BoE Example: System Cost</a:t>
            </a:r>
            <a:endParaRPr lang="en-US" altLang="en-US" dirty="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2590800" cy="5029200"/>
          </a:xfrm>
        </p:spPr>
        <p:txBody>
          <a:bodyPr/>
          <a:lstStyle/>
          <a:p>
            <a:r>
              <a:rPr lang="en-US" sz="2000" dirty="0"/>
              <a:t>Costs are estimated at the task level</a:t>
            </a:r>
          </a:p>
          <a:p>
            <a:r>
              <a:rPr lang="en-US" sz="2000" dirty="0"/>
              <a:t>Based on:</a:t>
            </a:r>
          </a:p>
          <a:p>
            <a:pPr lvl="1"/>
            <a:r>
              <a:rPr lang="en-US" sz="1600" b="0" dirty="0"/>
              <a:t>Number of modules required</a:t>
            </a:r>
          </a:p>
          <a:p>
            <a:pPr lvl="1"/>
            <a:r>
              <a:rPr lang="en-US" sz="1600" b="0" dirty="0"/>
              <a:t>BOMs for prototype boards</a:t>
            </a:r>
          </a:p>
          <a:p>
            <a:r>
              <a:rPr lang="en-US" sz="2000" dirty="0"/>
              <a:t>Includes 10% loss due to yield estimates</a:t>
            </a:r>
          </a:p>
          <a:p>
            <a:endParaRPr lang="en-US" sz="2000" dirty="0"/>
          </a:p>
        </p:txBody>
      </p:sp>
      <p:sp>
        <p:nvSpPr>
          <p:cNvPr id="37892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07/13/17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/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0CB08786-E3B0-4A3C-A9ED-F8AB8B18C032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1" name="Content Placeholder 11" descr="Screen Shot 2017-07-06 at 3.35.48 PM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690" b="-20690"/>
          <a:stretch>
            <a:fillRect/>
          </a:stretch>
        </p:blipFill>
        <p:spPr>
          <a:xfrm>
            <a:off x="3124200" y="762000"/>
            <a:ext cx="5867400" cy="4525963"/>
          </a:xfrm>
        </p:spPr>
      </p:pic>
    </p:spTree>
    <p:extLst>
      <p:ext uri="{BB962C8B-B14F-4D97-AF65-F5344CB8AC3E}">
        <p14:creationId xmlns:p14="http://schemas.microsoft.com/office/powerpoint/2010/main" val="24708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dirty="0" smtClean="0"/>
              <a:t>WBS 1.5 Risk Registry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07/13/17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7689-1836-4D61-9E3B-BD5F97E6A309}" type="slidenum">
              <a:rPr lang="en-US" altLang="en-US" smtClean="0"/>
              <a:pPr/>
              <a:t>18</a:t>
            </a:fld>
            <a:endParaRPr lang="en-US" altLang="en-US"/>
          </a:p>
        </p:txBody>
      </p:sp>
      <p:pic>
        <p:nvPicPr>
          <p:cNvPr id="10" name="Content Placeholder 6" descr="Screen Shot 2017-06-01 at 10.04.09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3087" b="-73087"/>
          <a:stretch>
            <a:fillRect/>
          </a:stretch>
        </p:blipFill>
        <p:spPr>
          <a:xfrm>
            <a:off x="457200" y="1143000"/>
            <a:ext cx="8229600" cy="5029200"/>
          </a:xfrm>
        </p:spPr>
      </p:pic>
    </p:spTree>
    <p:extLst>
      <p:ext uri="{BB962C8B-B14F-4D97-AF65-F5344CB8AC3E}">
        <p14:creationId xmlns:p14="http://schemas.microsoft.com/office/powerpoint/2010/main" val="1006589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dirty="0"/>
              <a:t>WBS 1.5 Prototypes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4800600" cy="2362199"/>
          </a:xfrm>
        </p:spPr>
        <p:txBody>
          <a:bodyPr/>
          <a:lstStyle/>
          <a:p>
            <a:r>
              <a:rPr lang="en-US" sz="2000" dirty="0"/>
              <a:t>Most devices in advanced stage of development- Three prototype stages to date with beam tests</a:t>
            </a:r>
          </a:p>
          <a:p>
            <a:r>
              <a:rPr lang="en-US" sz="2000" dirty="0"/>
              <a:t>Cost estimates based on prototype designs</a:t>
            </a:r>
          </a:p>
          <a:p>
            <a:r>
              <a:rPr lang="en-US" sz="2000" dirty="0"/>
              <a:t>Analog modules used as part of T-1044</a:t>
            </a:r>
          </a:p>
          <a:p>
            <a:r>
              <a:rPr lang="en-US" sz="2000" u="sng" dirty="0"/>
              <a:t>Low technical risk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07/13/17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19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881139" y="3186661"/>
            <a:ext cx="1220740" cy="4601018"/>
          </a:xfrm>
          <a:prstGeom prst="rect">
            <a:avLst/>
          </a:prstGeom>
        </p:spPr>
      </p:pic>
      <p:pic>
        <p:nvPicPr>
          <p:cNvPr id="8" name="Picture 7" descr="ADC Modu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733800"/>
            <a:ext cx="2289065" cy="25652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00400" y="3810000"/>
            <a:ext cx="1738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Digitizer Module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81600" y="4419600"/>
            <a:ext cx="2732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2x8 </a:t>
            </a:r>
            <a:r>
              <a:rPr lang="en-US" dirty="0" err="1" smtClean="0"/>
              <a:t>EMCal</a:t>
            </a:r>
            <a:r>
              <a:rPr lang="en-US" dirty="0" smtClean="0"/>
              <a:t> Preamp Module</a:t>
            </a:r>
            <a:endParaRPr lang="en-US" dirty="0"/>
          </a:p>
        </p:txBody>
      </p:sp>
      <p:pic>
        <p:nvPicPr>
          <p:cNvPr id="11" name="Picture 2" descr="E:\hcal-f-ff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76400"/>
            <a:ext cx="3009122" cy="230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715000" y="1371600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Preamp Noise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688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640080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C5890263-FCCA-418A-AF2A-07636736DD99}" type="slidenum">
              <a:rPr lang="en-US" altLang="en-US" sz="1200">
                <a:solidFill>
                  <a:srgbClr val="000080"/>
                </a:solidFill>
                <a:cs typeface="Arial" pitchFamily="34" charset="0"/>
              </a:rPr>
              <a:pPr eaLnBrk="1" hangingPunct="1"/>
              <a:t>2</a:t>
            </a:fld>
            <a:endParaRPr lang="en-US" altLang="en-US" sz="120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205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Electronics Overview-I</a:t>
            </a:r>
            <a:endParaRPr lang="en-US" dirty="0">
              <a:solidFill>
                <a:srgbClr val="000000"/>
              </a:solidFill>
              <a:latin typeface="+mn-lt"/>
              <a:ea typeface="MS PGothic" charset="0"/>
            </a:endParaRPr>
          </a:p>
        </p:txBody>
      </p:sp>
      <p:sp>
        <p:nvSpPr>
          <p:cNvPr id="16388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07/13/17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rcRect l="-2489" r="-248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3400" y="1447800"/>
            <a:ext cx="4648200" cy="47244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8200" y="1066800"/>
            <a:ext cx="966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WBS 1.5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562600" y="1447800"/>
            <a:ext cx="2971800" cy="472440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010400" y="1066800"/>
            <a:ext cx="966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WBS 1.6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257800" y="1447800"/>
            <a:ext cx="228600" cy="472440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800600" y="1066800"/>
            <a:ext cx="966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WBS 1.9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altLang="en-US" dirty="0" smtClean="0"/>
              <a:t>Issues and Concerns</a:t>
            </a:r>
          </a:p>
        </p:txBody>
      </p:sp>
      <p:sp>
        <p:nvSpPr>
          <p:cNvPr id="6144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07/13/17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144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09F21374-5D57-4CD4-93A0-8D9286AE580E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20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29200"/>
          </a:xfrm>
        </p:spPr>
        <p:txBody>
          <a:bodyPr/>
          <a:lstStyle/>
          <a:p>
            <a:r>
              <a:rPr lang="en-US" dirty="0" err="1" smtClean="0"/>
              <a:t>SiPM</a:t>
            </a:r>
            <a:r>
              <a:rPr lang="en-US" dirty="0" smtClean="0"/>
              <a:t> Procurement:</a:t>
            </a:r>
          </a:p>
          <a:p>
            <a:pPr lvl="1"/>
            <a:r>
              <a:rPr lang="en-US" sz="1800" b="0" smtClean="0"/>
              <a:t>Single vendor </a:t>
            </a:r>
            <a:endParaRPr lang="en-US" sz="1800" b="0" dirty="0" smtClean="0"/>
          </a:p>
          <a:p>
            <a:pPr lvl="1"/>
            <a:r>
              <a:rPr lang="en-US" sz="1800" b="0" dirty="0" smtClean="0"/>
              <a:t>Long lead time</a:t>
            </a:r>
          </a:p>
          <a:p>
            <a:pPr lvl="1"/>
            <a:r>
              <a:rPr lang="en-US" sz="1800" b="0" dirty="0" smtClean="0"/>
              <a:t>Will need to monitor purchase process closely</a:t>
            </a:r>
          </a:p>
          <a:p>
            <a:r>
              <a:rPr lang="en-US" dirty="0" err="1" smtClean="0"/>
              <a:t>SiPM</a:t>
            </a:r>
            <a:r>
              <a:rPr lang="en-US" dirty="0" smtClean="0"/>
              <a:t> Testing/Assembly</a:t>
            </a:r>
          </a:p>
          <a:p>
            <a:pPr lvl="1"/>
            <a:r>
              <a:rPr lang="en-US" sz="1800" b="0" dirty="0" smtClean="0"/>
              <a:t>Critical for </a:t>
            </a:r>
            <a:r>
              <a:rPr lang="en-US" sz="1800" b="0" dirty="0" err="1" smtClean="0"/>
              <a:t>EMCal</a:t>
            </a:r>
            <a:r>
              <a:rPr lang="en-US" sz="1800" b="0" dirty="0" smtClean="0"/>
              <a:t>/</a:t>
            </a:r>
            <a:r>
              <a:rPr lang="en-US" sz="1800" b="0" dirty="0" err="1" smtClean="0"/>
              <a:t>HCal</a:t>
            </a:r>
            <a:r>
              <a:rPr lang="en-US" sz="1800" b="0" dirty="0" smtClean="0"/>
              <a:t> performance</a:t>
            </a:r>
          </a:p>
          <a:p>
            <a:pPr lvl="1"/>
            <a:r>
              <a:rPr lang="en-US" sz="1800" b="0" dirty="0" smtClean="0"/>
              <a:t>Tied to </a:t>
            </a:r>
            <a:r>
              <a:rPr lang="en-US" sz="1800" b="0" dirty="0" err="1" smtClean="0"/>
              <a:t>SiPM</a:t>
            </a:r>
            <a:r>
              <a:rPr lang="en-US" sz="1800" b="0" dirty="0" smtClean="0"/>
              <a:t> delivery schedule</a:t>
            </a:r>
          </a:p>
          <a:p>
            <a:pPr lvl="1"/>
            <a:r>
              <a:rPr lang="en-US" sz="1800" b="0" dirty="0" smtClean="0"/>
              <a:t>Monitor schedule closely, multiple test facilities</a:t>
            </a:r>
          </a:p>
          <a:p>
            <a:pPr lvl="1"/>
            <a:r>
              <a:rPr lang="en-US" sz="1800" b="0" dirty="0" smtClean="0"/>
              <a:t>Value Engineer assembly process with potential assembly house(s)</a:t>
            </a:r>
          </a:p>
          <a:p>
            <a:pPr lvl="1"/>
            <a:r>
              <a:rPr lang="en-US" sz="1800" b="0" dirty="0" smtClean="0"/>
              <a:t>Multiple testing sites</a:t>
            </a:r>
          </a:p>
          <a:p>
            <a:r>
              <a:rPr lang="en-US" dirty="0" smtClean="0"/>
              <a:t>Front End Electronics Assembly &amp; Testing</a:t>
            </a:r>
          </a:p>
          <a:p>
            <a:pPr lvl="1"/>
            <a:r>
              <a:rPr lang="en-US" sz="1800" b="0" dirty="0" smtClean="0"/>
              <a:t>Needed for </a:t>
            </a:r>
            <a:r>
              <a:rPr lang="en-US" sz="1800" b="0" dirty="0" err="1" smtClean="0"/>
              <a:t>EMCal</a:t>
            </a:r>
            <a:r>
              <a:rPr lang="en-US" sz="1800" b="0" dirty="0" smtClean="0"/>
              <a:t> Sector/</a:t>
            </a:r>
            <a:r>
              <a:rPr lang="en-US" sz="1800" b="0" dirty="0" err="1" smtClean="0"/>
              <a:t>HCal</a:t>
            </a:r>
            <a:r>
              <a:rPr lang="en-US" sz="1800" b="0" dirty="0" smtClean="0"/>
              <a:t> assembly</a:t>
            </a:r>
          </a:p>
          <a:p>
            <a:pPr lvl="1"/>
            <a:r>
              <a:rPr lang="en-US" sz="1800" b="0" dirty="0" smtClean="0"/>
              <a:t>Closely monitor schedule</a:t>
            </a:r>
          </a:p>
          <a:p>
            <a:pPr lvl="1"/>
            <a:r>
              <a:rPr lang="en-US" sz="1800" b="0" dirty="0" smtClean="0"/>
              <a:t>Early design of test procedures, value engineering</a:t>
            </a:r>
            <a:endParaRPr lang="en-US" b="0" dirty="0" smtClean="0"/>
          </a:p>
          <a:p>
            <a:pPr lvl="1"/>
            <a:endParaRPr lang="en-US" b="0" dirty="0" smtClean="0"/>
          </a:p>
          <a:p>
            <a:pPr lvl="1"/>
            <a:endParaRPr lang="en-US" b="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6"/>
          <p:cNvSpPr>
            <a:spLocks noGrp="1"/>
          </p:cNvSpPr>
          <p:nvPr>
            <p:ph type="title"/>
          </p:nvPr>
        </p:nvSpPr>
        <p:spPr>
          <a:xfrm>
            <a:off x="381000" y="2819400"/>
            <a:ext cx="8229600" cy="1143000"/>
          </a:xfrm>
        </p:spPr>
        <p:txBody>
          <a:bodyPr/>
          <a:lstStyle/>
          <a:p>
            <a:pPr algn="ctr"/>
            <a:r>
              <a:rPr lang="en-US" altLang="en-US" smtClean="0"/>
              <a:t>Back Up</a:t>
            </a:r>
          </a:p>
        </p:txBody>
      </p:sp>
      <p:sp>
        <p:nvSpPr>
          <p:cNvPr id="6246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07/13/17</a:t>
            </a:r>
          </a:p>
        </p:txBody>
      </p:sp>
      <p:sp>
        <p:nvSpPr>
          <p:cNvPr id="6246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CC2E0C8C-DEA0-44AF-A311-D9EF592947A3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21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WBS 1.5: Detailed Cost Estimate</a:t>
            </a:r>
            <a:endParaRPr lang="en-US" dirty="0"/>
          </a:p>
        </p:txBody>
      </p:sp>
      <p:pic>
        <p:nvPicPr>
          <p:cNvPr id="7" name="Content Placeholder 6" descr="Screen Shot 2017-07-13 at 12.43.16 P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" r="-223"/>
          <a:stretch>
            <a:fillRect/>
          </a:stretch>
        </p:blipFill>
        <p:spPr>
          <a:xfrm>
            <a:off x="609600" y="1828800"/>
            <a:ext cx="7924800" cy="4358335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07/13/17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22</a:t>
            </a:fld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838200"/>
            <a:ext cx="40703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Used to estimate board costs</a:t>
            </a:r>
          </a:p>
          <a:p>
            <a:r>
              <a:rPr lang="en-US" dirty="0" smtClean="0"/>
              <a:t>Based on prototype BOMs</a:t>
            </a:r>
          </a:p>
          <a:p>
            <a:r>
              <a:rPr lang="en-US" dirty="0" smtClean="0"/>
              <a:t>Catalog pricing/Vendor budgetary quotes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033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itle 3"/>
          <p:cNvSpPr>
            <a:spLocks noGrp="1"/>
          </p:cNvSpPr>
          <p:nvPr>
            <p:ph type="title"/>
          </p:nvPr>
        </p:nvSpPr>
        <p:spPr>
          <a:xfrm>
            <a:off x="457200" y="12700"/>
            <a:ext cx="8229600" cy="673100"/>
          </a:xfrm>
        </p:spPr>
        <p:txBody>
          <a:bodyPr/>
          <a:lstStyle/>
          <a:p>
            <a:pPr eaLnBrk="1" hangingPunct="1"/>
            <a:r>
              <a:rPr lang="en-US" dirty="0"/>
              <a:t>Electronics Overview-II</a:t>
            </a: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029200"/>
          </a:xfrm>
        </p:spPr>
        <p:txBody>
          <a:bodyPr/>
          <a:lstStyle/>
          <a:p>
            <a:r>
              <a:rPr lang="en-US" sz="2000" dirty="0"/>
              <a:t>“Common” </a:t>
            </a:r>
            <a:r>
              <a:rPr lang="en-US" sz="2000" dirty="0" smtClean="0"/>
              <a:t>design </a:t>
            </a:r>
            <a:r>
              <a:rPr lang="en-US" sz="2000" dirty="0"/>
              <a:t>for both </a:t>
            </a:r>
            <a:r>
              <a:rPr lang="en-US" sz="2000" dirty="0" err="1"/>
              <a:t>EMCal</a:t>
            </a:r>
            <a:r>
              <a:rPr lang="en-US" sz="2000" dirty="0"/>
              <a:t> and </a:t>
            </a:r>
            <a:r>
              <a:rPr lang="en-US" sz="2000" dirty="0" err="1"/>
              <a:t>HCal</a:t>
            </a:r>
            <a:endParaRPr lang="en-US" sz="2000" dirty="0"/>
          </a:p>
          <a:p>
            <a:pPr lvl="1"/>
            <a:r>
              <a:rPr lang="en-US" sz="1800" b="0" dirty="0"/>
              <a:t>Optical Sensor: Silicon Photomultiplier (</a:t>
            </a:r>
            <a:r>
              <a:rPr lang="en-US" sz="1800" b="0" dirty="0" err="1"/>
              <a:t>SiPM</a:t>
            </a:r>
            <a:r>
              <a:rPr lang="en-US" sz="1800" b="0" dirty="0"/>
              <a:t>)</a:t>
            </a:r>
          </a:p>
          <a:p>
            <a:pPr lvl="1"/>
            <a:r>
              <a:rPr lang="en-US" sz="1800" b="0" dirty="0"/>
              <a:t>Font End Analog Section:</a:t>
            </a:r>
          </a:p>
          <a:p>
            <a:pPr lvl="2"/>
            <a:r>
              <a:rPr lang="en-US" b="0" dirty="0" smtClean="0"/>
              <a:t>Amplification/Shaping</a:t>
            </a:r>
            <a:endParaRPr lang="en-US" b="0" dirty="0"/>
          </a:p>
          <a:p>
            <a:pPr lvl="2"/>
            <a:r>
              <a:rPr lang="en-US" b="0" dirty="0"/>
              <a:t>Gain adjustment</a:t>
            </a:r>
          </a:p>
          <a:p>
            <a:pPr lvl="2"/>
            <a:r>
              <a:rPr lang="en-US" b="0" dirty="0"/>
              <a:t>Different packaging for </a:t>
            </a:r>
            <a:r>
              <a:rPr lang="en-US" b="0" dirty="0" err="1"/>
              <a:t>EMCal</a:t>
            </a:r>
            <a:r>
              <a:rPr lang="en-US" b="0" dirty="0"/>
              <a:t> and </a:t>
            </a:r>
            <a:r>
              <a:rPr lang="en-US" b="0" dirty="0" err="1"/>
              <a:t>HCal</a:t>
            </a:r>
            <a:r>
              <a:rPr lang="en-US" b="0" dirty="0"/>
              <a:t>.</a:t>
            </a:r>
          </a:p>
          <a:p>
            <a:pPr lvl="1"/>
            <a:r>
              <a:rPr lang="en-US" sz="1800" b="0" dirty="0"/>
              <a:t>Digital Backend Section:</a:t>
            </a:r>
          </a:p>
          <a:p>
            <a:pPr lvl="2"/>
            <a:r>
              <a:rPr lang="en-US" b="0" dirty="0"/>
              <a:t>Continuous waveform </a:t>
            </a:r>
            <a:r>
              <a:rPr lang="en-US" b="0" dirty="0" smtClean="0"/>
              <a:t>digitization</a:t>
            </a:r>
          </a:p>
          <a:p>
            <a:pPr lvl="2"/>
            <a:r>
              <a:rPr lang="en-US" b="0" dirty="0" smtClean="0"/>
              <a:t>Trigger primitives</a:t>
            </a:r>
            <a:endParaRPr lang="en-US" b="0" dirty="0"/>
          </a:p>
          <a:p>
            <a:pPr lvl="1"/>
            <a:r>
              <a:rPr lang="en-US" b="0" dirty="0" smtClean="0"/>
              <a:t>Common </a:t>
            </a:r>
            <a:r>
              <a:rPr lang="en-US" b="0" dirty="0"/>
              <a:t>Low Voltage and Bias Voltage Systems</a:t>
            </a:r>
          </a:p>
          <a:p>
            <a:r>
              <a:rPr lang="en-US" sz="2000" dirty="0" smtClean="0"/>
              <a:t>Advance stage of design: </a:t>
            </a:r>
          </a:p>
          <a:p>
            <a:pPr lvl="1"/>
            <a:r>
              <a:rPr lang="en-US" sz="1800" b="0" dirty="0" smtClean="0"/>
              <a:t>3 Stages of prototypes, beam test.</a:t>
            </a:r>
            <a:endParaRPr lang="en-US" sz="1800" b="0" dirty="0" smtClean="0"/>
          </a:p>
          <a:p>
            <a:pPr lvl="1"/>
            <a:r>
              <a:rPr lang="en-US" sz="1800" b="0" dirty="0" smtClean="0"/>
              <a:t>Use </a:t>
            </a:r>
            <a:r>
              <a:rPr lang="en-US" sz="1800" b="0" dirty="0"/>
              <a:t>“Off the Shelf” components- No custom ASICS</a:t>
            </a:r>
          </a:p>
          <a:p>
            <a:endParaRPr lang="en-US" sz="1800" dirty="0"/>
          </a:p>
          <a:p>
            <a:endParaRPr lang="en-US" dirty="0"/>
          </a:p>
        </p:txBody>
      </p:sp>
      <p:sp>
        <p:nvSpPr>
          <p:cNvPr id="18433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0080"/>
                </a:solidFill>
                <a:cs typeface="Arial" pitchFamily="34" charset="0"/>
              </a:rPr>
              <a:t>07/13/17</a:t>
            </a:r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mtClean="0">
                <a:solidFill>
                  <a:srgbClr val="000080"/>
                </a:solidFill>
                <a:latin typeface="Calibri" pitchFamily="34" charset="0"/>
              </a:rPr>
              <a:t>sPHENIX Director's Review</a:t>
            </a:r>
            <a:endParaRPr lang="en-US" altLang="en-US">
              <a:solidFill>
                <a:srgbClr val="000080"/>
              </a:solidFill>
              <a:latin typeface="Calibri" pitchFamily="34" charset="0"/>
            </a:endParaRPr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38B60DC1-DF8C-4E24-95D7-F7AA864F5546}" type="slidenum">
              <a:rPr lang="en-US" altLang="en-US" sz="1200">
                <a:solidFill>
                  <a:srgbClr val="000080"/>
                </a:solidFill>
                <a:cs typeface="Arial" pitchFamily="34" charset="0"/>
              </a:rPr>
              <a:pPr eaLnBrk="1" hangingPunct="1"/>
              <a:t>3</a:t>
            </a:fld>
            <a:endParaRPr lang="en-US" altLang="en-US" sz="1200">
              <a:solidFill>
                <a:srgbClr val="898989"/>
              </a:solidFill>
              <a:cs typeface="Arial" pitchFamily="34" charset="0"/>
            </a:endParaRPr>
          </a:p>
        </p:txBody>
      </p:sp>
      <p:pic>
        <p:nvPicPr>
          <p:cNvPr id="3" name="Picture 2" descr="2017-07-11 10.13.2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524000"/>
            <a:ext cx="33528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6"/>
          <p:cNvSpPr>
            <a:spLocks noGrp="1"/>
          </p:cNvSpPr>
          <p:nvPr>
            <p:ph type="title"/>
          </p:nvPr>
        </p:nvSpPr>
        <p:spPr/>
        <p:txBody>
          <a:bodyPr lIns="38100" tIns="38100" rIns="38100" bIns="38100"/>
          <a:lstStyle/>
          <a:p>
            <a:r>
              <a:rPr lang="en-US" dirty="0"/>
              <a:t>WBS 1.5 Technical Overview</a:t>
            </a:r>
            <a:endParaRPr lang="en-US" alt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029200"/>
          </a:xfrm>
        </p:spPr>
        <p:txBody>
          <a:bodyPr/>
          <a:lstStyle/>
          <a:p>
            <a:r>
              <a:rPr lang="en-US" sz="2400" dirty="0" smtClean="0"/>
              <a:t>Silicon Photomultipliers:</a:t>
            </a:r>
          </a:p>
          <a:p>
            <a:pPr lvl="1"/>
            <a:r>
              <a:rPr lang="en-US" sz="1800" b="0" dirty="0" smtClean="0"/>
              <a:t>Immune to magnetic fields</a:t>
            </a:r>
          </a:p>
          <a:p>
            <a:pPr lvl="1"/>
            <a:r>
              <a:rPr lang="en-US" sz="1800" b="0" dirty="0" smtClean="0"/>
              <a:t>Susceptible to neutron damage: increased leakage current</a:t>
            </a:r>
          </a:p>
          <a:p>
            <a:pPr lvl="1"/>
            <a:r>
              <a:rPr lang="en-US" sz="1800" b="0" dirty="0" smtClean="0"/>
              <a:t>15 x 15 </a:t>
            </a:r>
            <a:r>
              <a:rPr lang="en-US" sz="1800" b="0" dirty="0" smtClean="0">
                <a:latin typeface="Symbol" charset="2"/>
                <a:cs typeface="Symbol" charset="2"/>
              </a:rPr>
              <a:t>m</a:t>
            </a:r>
            <a:r>
              <a:rPr lang="en-US" sz="1800" b="0" dirty="0" smtClean="0"/>
              <a:t>m</a:t>
            </a:r>
            <a:r>
              <a:rPr lang="en-US" sz="1800" b="0" baseline="30000" dirty="0" smtClean="0"/>
              <a:t>2</a:t>
            </a:r>
          </a:p>
          <a:p>
            <a:pPr lvl="1"/>
            <a:r>
              <a:rPr lang="en-US" sz="1800" b="0" dirty="0" smtClean="0"/>
              <a:t>Dynamic range: 10</a:t>
            </a:r>
            <a:r>
              <a:rPr lang="en-US" sz="1800" b="0" baseline="30000" dirty="0" smtClean="0"/>
              <a:t>4</a:t>
            </a:r>
          </a:p>
          <a:p>
            <a:pPr lvl="1"/>
            <a:r>
              <a:rPr lang="en-US" sz="1800" b="0" dirty="0" smtClean="0"/>
              <a:t>Gain: 10</a:t>
            </a:r>
            <a:r>
              <a:rPr lang="en-US" sz="1800" b="0" baseline="30000" dirty="0" smtClean="0"/>
              <a:t>4</a:t>
            </a:r>
          </a:p>
          <a:p>
            <a:r>
              <a:rPr lang="en-US" sz="2400" dirty="0" smtClean="0"/>
              <a:t>Analog Front End</a:t>
            </a:r>
          </a:p>
          <a:p>
            <a:pPr lvl="1"/>
            <a:r>
              <a:rPr lang="en-US" sz="1800" b="0" dirty="0" smtClean="0"/>
              <a:t>Common design for </a:t>
            </a:r>
            <a:r>
              <a:rPr lang="en-US" sz="1800" b="0" dirty="0" err="1" smtClean="0"/>
              <a:t>EMCal</a:t>
            </a:r>
            <a:r>
              <a:rPr lang="en-US" sz="1800" b="0" dirty="0" smtClean="0"/>
              <a:t>/</a:t>
            </a:r>
            <a:r>
              <a:rPr lang="en-US" sz="1800" b="0" dirty="0" err="1" smtClean="0"/>
              <a:t>HCal</a:t>
            </a:r>
            <a:r>
              <a:rPr lang="en-US" sz="1800" b="0" dirty="0" smtClean="0"/>
              <a:t> with different packaging.</a:t>
            </a:r>
          </a:p>
          <a:p>
            <a:pPr lvl="1"/>
            <a:r>
              <a:rPr lang="en-US" sz="1800" b="0" dirty="0" smtClean="0"/>
              <a:t>Located “on” detector.</a:t>
            </a:r>
          </a:p>
          <a:p>
            <a:pPr lvl="1"/>
            <a:r>
              <a:rPr lang="en-US" sz="1800" b="0" dirty="0"/>
              <a:t>Shaping time of 30 </a:t>
            </a:r>
            <a:r>
              <a:rPr lang="en-US" sz="1800" b="0" dirty="0" err="1"/>
              <a:t>nSec</a:t>
            </a:r>
            <a:r>
              <a:rPr lang="en-US" sz="1800" b="0" dirty="0"/>
              <a:t> </a:t>
            </a:r>
            <a:endParaRPr lang="en-US" sz="1800" b="0" dirty="0" smtClean="0"/>
          </a:p>
          <a:p>
            <a:pPr lvl="1"/>
            <a:r>
              <a:rPr lang="en-US" sz="1800" b="0" dirty="0"/>
              <a:t>Switchable gain</a:t>
            </a:r>
          </a:p>
          <a:p>
            <a:pPr lvl="2"/>
            <a:r>
              <a:rPr lang="en-US" sz="1600" b="0" dirty="0"/>
              <a:t>normal gain </a:t>
            </a:r>
          </a:p>
          <a:p>
            <a:pPr lvl="2"/>
            <a:r>
              <a:rPr lang="en-US" sz="1600" b="0" dirty="0"/>
              <a:t>x 16 for calibration</a:t>
            </a:r>
          </a:p>
          <a:p>
            <a:pPr lvl="1"/>
            <a:r>
              <a:rPr lang="en-US" sz="2000" b="0" dirty="0"/>
              <a:t>Differential analog drivers</a:t>
            </a:r>
          </a:p>
          <a:p>
            <a:pPr marL="457200" lvl="1" indent="0">
              <a:buNone/>
            </a:pPr>
            <a:endParaRPr lang="en-US" sz="2000" b="0" dirty="0" smtClean="0"/>
          </a:p>
          <a:p>
            <a:pPr lvl="1"/>
            <a:endParaRPr lang="en-US" sz="2000" b="0" dirty="0" smtClean="0"/>
          </a:p>
          <a:p>
            <a:pPr lvl="1"/>
            <a:endParaRPr lang="en-US" sz="2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0" y="1143000"/>
            <a:ext cx="4038600" cy="5029200"/>
          </a:xfrm>
        </p:spPr>
        <p:txBody>
          <a:bodyPr/>
          <a:lstStyle/>
          <a:p>
            <a:pPr lvl="1"/>
            <a:r>
              <a:rPr lang="en-US" sz="1800" b="0" dirty="0" smtClean="0"/>
              <a:t>LED </a:t>
            </a:r>
            <a:r>
              <a:rPr lang="en-US" sz="1800" b="0" dirty="0"/>
              <a:t>calibration/test system</a:t>
            </a:r>
          </a:p>
          <a:p>
            <a:pPr lvl="1"/>
            <a:r>
              <a:rPr lang="en-US" sz="1800" b="0" dirty="0"/>
              <a:t>Monitoring of voltages, current and temperature</a:t>
            </a:r>
          </a:p>
          <a:p>
            <a:pPr lvl="1"/>
            <a:r>
              <a:rPr lang="en-US" sz="1800" b="0" dirty="0"/>
              <a:t>Gain adjustment via bias </a:t>
            </a:r>
            <a:r>
              <a:rPr lang="en-US" sz="1800" b="0" dirty="0" smtClean="0"/>
              <a:t>voltage</a:t>
            </a:r>
          </a:p>
          <a:p>
            <a:r>
              <a:rPr lang="en-US" sz="2000" dirty="0" smtClean="0"/>
              <a:t>Digitizer Back End</a:t>
            </a:r>
            <a:r>
              <a:rPr lang="en-US" sz="2000" b="0" dirty="0" smtClean="0"/>
              <a:t> </a:t>
            </a:r>
          </a:p>
          <a:p>
            <a:pPr lvl="1"/>
            <a:r>
              <a:rPr lang="en-US" sz="1800" b="0" dirty="0" smtClean="0"/>
              <a:t>Identical for </a:t>
            </a:r>
            <a:r>
              <a:rPr lang="en-US" sz="1800" b="0" dirty="0" err="1" smtClean="0"/>
              <a:t>EMCal</a:t>
            </a:r>
            <a:r>
              <a:rPr lang="en-US" sz="1800" b="0" dirty="0" smtClean="0"/>
              <a:t>/</a:t>
            </a:r>
            <a:r>
              <a:rPr lang="en-US" sz="1800" b="0" dirty="0" err="1" smtClean="0"/>
              <a:t>HCal</a:t>
            </a:r>
            <a:r>
              <a:rPr lang="en-US" sz="1800" b="0" dirty="0" smtClean="0"/>
              <a:t> </a:t>
            </a:r>
          </a:p>
          <a:p>
            <a:pPr lvl="1"/>
            <a:r>
              <a:rPr lang="en-US" sz="1800" b="0" dirty="0" smtClean="0"/>
              <a:t>Located “near” detector</a:t>
            </a:r>
          </a:p>
          <a:p>
            <a:pPr lvl="1"/>
            <a:r>
              <a:rPr lang="en-US" sz="1800" b="0" dirty="0" smtClean="0"/>
              <a:t>14 Bit ADC (13 bit effective)</a:t>
            </a:r>
          </a:p>
          <a:p>
            <a:pPr lvl="1"/>
            <a:r>
              <a:rPr lang="en-US" sz="1800" b="0" dirty="0" smtClean="0"/>
              <a:t>65 MHz maximum sampling frequency</a:t>
            </a:r>
          </a:p>
          <a:p>
            <a:pPr lvl="1"/>
            <a:r>
              <a:rPr lang="en-US" sz="1800" b="0" dirty="0" smtClean="0"/>
              <a:t>40 BCO latency for triggering</a:t>
            </a:r>
          </a:p>
          <a:p>
            <a:pPr lvl="1"/>
            <a:r>
              <a:rPr lang="en-US" sz="1800" b="0" dirty="0" smtClean="0"/>
              <a:t>Maximum of 32 samples/channel/event</a:t>
            </a:r>
          </a:p>
          <a:p>
            <a:pPr lvl="1"/>
            <a:r>
              <a:rPr lang="en-US" sz="1800" b="0" dirty="0" smtClean="0"/>
              <a:t>5 Event buffering</a:t>
            </a:r>
          </a:p>
          <a:p>
            <a:pPr lvl="1"/>
            <a:r>
              <a:rPr lang="en-US" sz="1800" b="0" dirty="0" smtClean="0"/>
              <a:t>Generate trigger primitives based on 2x2 towers</a:t>
            </a:r>
          </a:p>
          <a:p>
            <a:pPr lvl="1"/>
            <a:endParaRPr lang="en-US" sz="2000" b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07/13/17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sPHENIX</a:t>
            </a:r>
            <a:r>
              <a:rPr lang="en-US" dirty="0" smtClean="0"/>
              <a:t> Director's Review</a:t>
            </a:r>
            <a:endParaRPr lang="en-US" dirty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0ADE29B-4D89-4838-B42B-E0BEB29A2576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</a:rPr>
              <a:t>WBS 1.5 Scope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4038600" cy="5029200"/>
          </a:xfrm>
        </p:spPr>
        <p:txBody>
          <a:bodyPr/>
          <a:lstStyle/>
          <a:p>
            <a:r>
              <a:rPr lang="en-US" sz="2000" dirty="0"/>
              <a:t>WBS 1.5.1 Optical Sensors: </a:t>
            </a:r>
          </a:p>
          <a:p>
            <a:pPr lvl="1"/>
            <a:r>
              <a:rPr lang="en-US" sz="1800" b="0" dirty="0" err="1"/>
              <a:t>EMCal</a:t>
            </a:r>
            <a:r>
              <a:rPr lang="en-US" sz="1800" b="0" dirty="0"/>
              <a:t>: 98304 </a:t>
            </a:r>
            <a:r>
              <a:rPr lang="en-US" sz="1800" b="0" dirty="0" err="1"/>
              <a:t>SiPMS</a:t>
            </a:r>
            <a:r>
              <a:rPr lang="en-US" sz="1800" b="0" dirty="0"/>
              <a:t> </a:t>
            </a:r>
          </a:p>
          <a:p>
            <a:pPr lvl="1"/>
            <a:r>
              <a:rPr lang="en-US" sz="1800" b="0" dirty="0" err="1"/>
              <a:t>HCal</a:t>
            </a:r>
            <a:r>
              <a:rPr lang="en-US" sz="1800" b="0" dirty="0"/>
              <a:t>: 13824 </a:t>
            </a:r>
            <a:r>
              <a:rPr lang="en-US" sz="1800" b="0" dirty="0" err="1"/>
              <a:t>SiPMs</a:t>
            </a:r>
            <a:endParaRPr lang="en-US" sz="1800" b="0" dirty="0"/>
          </a:p>
          <a:p>
            <a:r>
              <a:rPr lang="en-US" sz="2000" dirty="0"/>
              <a:t>WBS 1.5.2 Front End Electronics: </a:t>
            </a:r>
          </a:p>
          <a:p>
            <a:pPr lvl="1"/>
            <a:r>
              <a:rPr lang="en-US" sz="1800" b="0" dirty="0" err="1"/>
              <a:t>EMCal</a:t>
            </a:r>
            <a:r>
              <a:rPr lang="en-US" sz="1800" b="0" dirty="0"/>
              <a:t>: 24576 Channels</a:t>
            </a:r>
          </a:p>
          <a:p>
            <a:pPr lvl="1"/>
            <a:r>
              <a:rPr lang="en-US" sz="1800" b="0" dirty="0" err="1"/>
              <a:t>HCal</a:t>
            </a:r>
            <a:r>
              <a:rPr lang="en-US" sz="1800" b="0" dirty="0"/>
              <a:t>: 3072 Channels</a:t>
            </a:r>
          </a:p>
          <a:p>
            <a:pPr lvl="1"/>
            <a:r>
              <a:rPr lang="en-US" sz="1800" b="0" dirty="0"/>
              <a:t>System consists of:</a:t>
            </a:r>
          </a:p>
          <a:p>
            <a:pPr lvl="2"/>
            <a:r>
              <a:rPr lang="en-US" sz="1600" b="0" dirty="0"/>
              <a:t>Analog preamplifier/Shaper/Driver Circuit</a:t>
            </a:r>
          </a:p>
          <a:p>
            <a:pPr lvl="2"/>
            <a:r>
              <a:rPr lang="en-US" sz="1600" b="0" dirty="0"/>
              <a:t>LED Test Pulse</a:t>
            </a:r>
          </a:p>
          <a:p>
            <a:pPr lvl="2"/>
            <a:r>
              <a:rPr lang="en-US" sz="1600" b="0" dirty="0"/>
              <a:t>Monitoring (</a:t>
            </a:r>
            <a:r>
              <a:rPr lang="en-US" sz="1600" b="0" dirty="0" err="1"/>
              <a:t>e.g</a:t>
            </a:r>
            <a:r>
              <a:rPr lang="en-US" sz="1600" b="0" dirty="0"/>
              <a:t>: Voltages, Temperatures, Current)</a:t>
            </a:r>
          </a:p>
          <a:p>
            <a:pPr lvl="2"/>
            <a:r>
              <a:rPr lang="en-US" sz="1600" b="0" dirty="0"/>
              <a:t>Bias and Low Voltage systems.</a:t>
            </a:r>
          </a:p>
          <a:p>
            <a:pPr lvl="2"/>
            <a:r>
              <a:rPr lang="en-US" sz="1600" b="0" dirty="0"/>
              <a:t>Internal signal and power cables</a:t>
            </a:r>
          </a:p>
          <a:p>
            <a:pPr lvl="2"/>
            <a:r>
              <a:rPr lang="en-US" sz="1600" b="0" dirty="0"/>
              <a:t>Crates for control modules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572000" y="1143000"/>
            <a:ext cx="4038600" cy="5029200"/>
          </a:xfrm>
        </p:spPr>
        <p:txBody>
          <a:bodyPr/>
          <a:lstStyle/>
          <a:p>
            <a:r>
              <a:rPr lang="en-US" sz="2000" dirty="0"/>
              <a:t>WBS 1.5.3: </a:t>
            </a:r>
            <a:r>
              <a:rPr lang="en-US" sz="2000" dirty="0" err="1"/>
              <a:t>Digitzer</a:t>
            </a:r>
            <a:r>
              <a:rPr lang="en-US" sz="2000" dirty="0"/>
              <a:t> System</a:t>
            </a:r>
          </a:p>
          <a:p>
            <a:pPr lvl="1"/>
            <a:r>
              <a:rPr lang="en-US" sz="1800" b="0" dirty="0"/>
              <a:t>Common for </a:t>
            </a:r>
            <a:r>
              <a:rPr lang="en-US" sz="1800" b="0" dirty="0" err="1"/>
              <a:t>EMCal</a:t>
            </a:r>
            <a:r>
              <a:rPr lang="en-US" sz="1800" b="0" dirty="0"/>
              <a:t> and </a:t>
            </a:r>
            <a:r>
              <a:rPr lang="en-US" sz="1800" b="0" dirty="0" err="1"/>
              <a:t>HCal</a:t>
            </a:r>
            <a:endParaRPr lang="en-US" sz="1800" b="0" dirty="0"/>
          </a:p>
          <a:p>
            <a:pPr lvl="1"/>
            <a:r>
              <a:rPr lang="en-US" sz="1800" b="0" dirty="0"/>
              <a:t>27648 Total Channels</a:t>
            </a:r>
          </a:p>
          <a:p>
            <a:pPr lvl="1"/>
            <a:r>
              <a:rPr lang="en-US" sz="1800" b="0" dirty="0"/>
              <a:t>System consists of:</a:t>
            </a:r>
          </a:p>
          <a:p>
            <a:pPr lvl="2"/>
            <a:r>
              <a:rPr lang="en-US" sz="1600" b="0" dirty="0"/>
              <a:t>432 Digitizer Boards</a:t>
            </a:r>
          </a:p>
          <a:p>
            <a:pPr lvl="2"/>
            <a:r>
              <a:rPr lang="en-US" sz="1600" b="0" dirty="0"/>
              <a:t>144 XMIT Boards</a:t>
            </a:r>
          </a:p>
          <a:p>
            <a:pPr lvl="2"/>
            <a:r>
              <a:rPr lang="en-US" sz="1600" b="0" dirty="0"/>
              <a:t>432 Trigger primitive transmitters</a:t>
            </a:r>
          </a:p>
          <a:p>
            <a:pPr lvl="2"/>
            <a:r>
              <a:rPr lang="en-US" sz="1600" b="0" dirty="0"/>
              <a:t>36 Crates with controllers</a:t>
            </a:r>
          </a:p>
          <a:p>
            <a:pPr lvl="2"/>
            <a:r>
              <a:rPr lang="en-US" sz="1600" b="0" dirty="0"/>
              <a:t>Clock and Trigger distribution</a:t>
            </a:r>
          </a:p>
          <a:p>
            <a:pPr lvl="2"/>
            <a:r>
              <a:rPr lang="en-US" sz="1600" b="0" dirty="0"/>
              <a:t>Power supplies for 36 crates</a:t>
            </a:r>
          </a:p>
          <a:p>
            <a:pPr lvl="2"/>
            <a:r>
              <a:rPr lang="en-US" sz="1600" b="0" dirty="0"/>
              <a:t>624 Patch Fibers</a:t>
            </a:r>
          </a:p>
          <a:p>
            <a:pPr lvl="2"/>
            <a:r>
              <a:rPr lang="en-US" sz="1600" b="0" dirty="0"/>
              <a:t>Crate Power Systems</a:t>
            </a:r>
          </a:p>
          <a:p>
            <a:endParaRPr lang="en-US" dirty="0"/>
          </a:p>
        </p:txBody>
      </p:sp>
      <p:sp>
        <p:nvSpPr>
          <p:cNvPr id="21508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07/13/17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/>
          </a:p>
        </p:txBody>
      </p:sp>
      <p:sp>
        <p:nvSpPr>
          <p:cNvPr id="2150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63A1899-4701-42E6-8733-94F76ABA496D}" type="slidenum">
              <a:rPr lang="en-US" altLang="en-US" sz="1200">
                <a:solidFill>
                  <a:srgbClr val="000080"/>
                </a:solidFill>
                <a:cs typeface="Arial" pitchFamily="34" charset="0"/>
              </a:rPr>
              <a:pPr eaLnBrk="1" hangingPunct="1"/>
              <a:t>5</a:t>
            </a:fld>
            <a:endParaRPr lang="en-US" altLang="en-US" sz="1200">
              <a:solidFill>
                <a:srgbClr val="898989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dirty="0"/>
              <a:t>WBS 1.5 Boundaries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029200"/>
          </a:xfrm>
        </p:spPr>
        <p:txBody>
          <a:bodyPr/>
          <a:lstStyle/>
          <a:p>
            <a:r>
              <a:rPr lang="en-US" sz="1800" dirty="0"/>
              <a:t>Inside the Scope</a:t>
            </a:r>
          </a:p>
          <a:p>
            <a:pPr lvl="1"/>
            <a:r>
              <a:rPr lang="en-US" sz="1600" b="0" dirty="0"/>
              <a:t>Optical sensors for </a:t>
            </a:r>
            <a:r>
              <a:rPr lang="en-US" sz="1600" b="0" dirty="0" err="1"/>
              <a:t>EMCal</a:t>
            </a:r>
            <a:r>
              <a:rPr lang="en-US" sz="1600" b="0" dirty="0"/>
              <a:t>/</a:t>
            </a:r>
            <a:r>
              <a:rPr lang="en-US" sz="1600" b="0" dirty="0" err="1"/>
              <a:t>HCal</a:t>
            </a:r>
            <a:r>
              <a:rPr lang="en-US" sz="1600" b="0" dirty="0"/>
              <a:t>: 1.5.1</a:t>
            </a:r>
          </a:p>
          <a:p>
            <a:pPr lvl="2"/>
            <a:r>
              <a:rPr lang="en-US" sz="1400" b="0" dirty="0"/>
              <a:t>Test and Sorted</a:t>
            </a:r>
          </a:p>
          <a:p>
            <a:pPr lvl="1"/>
            <a:r>
              <a:rPr lang="en-US" sz="1600" b="0" dirty="0"/>
              <a:t>Front end analog electronics assembled and tested: 1.5.2</a:t>
            </a:r>
          </a:p>
          <a:p>
            <a:pPr lvl="2"/>
            <a:r>
              <a:rPr lang="en-US" sz="1400" b="0" dirty="0" err="1"/>
              <a:t>SiPM</a:t>
            </a:r>
            <a:r>
              <a:rPr lang="en-US" sz="1400" b="0" dirty="0"/>
              <a:t> Daughter boards</a:t>
            </a:r>
          </a:p>
          <a:p>
            <a:pPr lvl="2"/>
            <a:r>
              <a:rPr lang="en-US" sz="1400" b="0" dirty="0"/>
              <a:t>Preamplifier/Shaper boards</a:t>
            </a:r>
          </a:p>
          <a:p>
            <a:pPr lvl="2"/>
            <a:r>
              <a:rPr lang="en-US" sz="1400" b="0" dirty="0"/>
              <a:t>LED based calibration systems</a:t>
            </a:r>
          </a:p>
          <a:p>
            <a:pPr lvl="2"/>
            <a:r>
              <a:rPr lang="en-US" sz="1400" b="0" dirty="0"/>
              <a:t>Slow control and power systems</a:t>
            </a:r>
          </a:p>
          <a:p>
            <a:pPr lvl="2"/>
            <a:r>
              <a:rPr lang="en-US" sz="1400" b="0" dirty="0"/>
              <a:t>Internal signal and power cables</a:t>
            </a:r>
          </a:p>
          <a:p>
            <a:pPr lvl="2"/>
            <a:r>
              <a:rPr lang="en-US" sz="1400" b="0" dirty="0"/>
              <a:t>External Signal and Power cables to patch panels, digitizers  and power supplies</a:t>
            </a:r>
          </a:p>
          <a:p>
            <a:pPr lvl="1"/>
            <a:r>
              <a:rPr lang="en-US" sz="1600" b="0" dirty="0" err="1"/>
              <a:t>EMCal</a:t>
            </a:r>
            <a:r>
              <a:rPr lang="en-US" sz="1600" b="0" dirty="0"/>
              <a:t>/</a:t>
            </a:r>
            <a:r>
              <a:rPr lang="en-US" sz="1600" b="0" dirty="0" err="1"/>
              <a:t>HCal</a:t>
            </a:r>
            <a:r>
              <a:rPr lang="en-US" sz="1600" b="0" dirty="0"/>
              <a:t> digitizer system assembled and tested: 1.5.3</a:t>
            </a:r>
          </a:p>
          <a:p>
            <a:pPr lvl="2"/>
            <a:r>
              <a:rPr lang="en-US" sz="1400" b="0" dirty="0"/>
              <a:t>Digitizer/XMIT/Trigger Trans. Boards</a:t>
            </a:r>
          </a:p>
          <a:p>
            <a:pPr lvl="2"/>
            <a:r>
              <a:rPr lang="en-US" sz="1400" b="0" dirty="0"/>
              <a:t>Crates and Crate controllers</a:t>
            </a:r>
          </a:p>
          <a:p>
            <a:pPr lvl="2"/>
            <a:r>
              <a:rPr lang="en-US" sz="1400" b="0" dirty="0"/>
              <a:t>Optical fiber to patch panels</a:t>
            </a:r>
          </a:p>
          <a:p>
            <a:pPr lvl="2"/>
            <a:r>
              <a:rPr lang="en-US" sz="1400" b="0" dirty="0"/>
              <a:t>Power Systems for digitizer crates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143000"/>
            <a:ext cx="4038600" cy="5029200"/>
          </a:xfrm>
        </p:spPr>
        <p:txBody>
          <a:bodyPr/>
          <a:lstStyle/>
          <a:p>
            <a:r>
              <a:rPr lang="en-US" sz="2000" dirty="0"/>
              <a:t>Outside the scope</a:t>
            </a:r>
          </a:p>
          <a:p>
            <a:pPr lvl="1"/>
            <a:r>
              <a:rPr lang="en-US" sz="1600" b="0" dirty="0" smtClean="0"/>
              <a:t>Detectors: 1.3 </a:t>
            </a:r>
            <a:r>
              <a:rPr lang="en-US" sz="1600" b="0" dirty="0" err="1" smtClean="0"/>
              <a:t>EMCal</a:t>
            </a:r>
            <a:r>
              <a:rPr lang="en-US" sz="1600" b="0" dirty="0" smtClean="0"/>
              <a:t>/1.4 </a:t>
            </a:r>
            <a:r>
              <a:rPr lang="en-US" sz="1600" b="0" dirty="0" err="1" smtClean="0"/>
              <a:t>HCal</a:t>
            </a:r>
            <a:endParaRPr lang="en-US" sz="1600" b="0" dirty="0" smtClean="0"/>
          </a:p>
          <a:p>
            <a:pPr lvl="1"/>
            <a:r>
              <a:rPr lang="en-US" sz="1600" b="0" dirty="0" smtClean="0"/>
              <a:t>Installation </a:t>
            </a:r>
            <a:r>
              <a:rPr lang="en-US" sz="1600" b="0" dirty="0"/>
              <a:t>of electronics on detector: </a:t>
            </a:r>
            <a:r>
              <a:rPr lang="en-US" sz="1600" b="0" dirty="0" smtClean="0"/>
              <a:t>1.3 </a:t>
            </a:r>
            <a:r>
              <a:rPr lang="en-US" sz="1600" b="0" dirty="0" err="1" smtClean="0"/>
              <a:t>EMCal</a:t>
            </a:r>
            <a:r>
              <a:rPr lang="en-US" sz="1600" b="0" dirty="0" smtClean="0"/>
              <a:t>/1.4 </a:t>
            </a:r>
            <a:r>
              <a:rPr lang="en-US" sz="1600" b="0" dirty="0" err="1" smtClean="0"/>
              <a:t>HCal</a:t>
            </a:r>
            <a:endParaRPr lang="en-US" sz="1600" b="0" dirty="0"/>
          </a:p>
          <a:p>
            <a:pPr lvl="1"/>
            <a:r>
              <a:rPr lang="en-US" sz="1600" b="0" dirty="0"/>
              <a:t>Post-installation testing: </a:t>
            </a:r>
            <a:r>
              <a:rPr lang="en-US" sz="1600" b="0" dirty="0" smtClean="0"/>
              <a:t>1.3 </a:t>
            </a:r>
            <a:r>
              <a:rPr lang="en-US" sz="1600" b="0" dirty="0" err="1" smtClean="0"/>
              <a:t>EMCal</a:t>
            </a:r>
            <a:r>
              <a:rPr lang="en-US" sz="1600" b="0" dirty="0" smtClean="0"/>
              <a:t>/1.4 </a:t>
            </a:r>
            <a:r>
              <a:rPr lang="en-US" sz="1600" b="0" dirty="0" err="1" smtClean="0"/>
              <a:t>HCal</a:t>
            </a:r>
            <a:r>
              <a:rPr lang="en-US" sz="1600" b="0" dirty="0" smtClean="0"/>
              <a:t>/Commissioning</a:t>
            </a:r>
            <a:endParaRPr lang="en-US" sz="1600" b="0" dirty="0"/>
          </a:p>
          <a:p>
            <a:pPr lvl="1"/>
            <a:r>
              <a:rPr lang="en-US" sz="1600" b="0" dirty="0"/>
              <a:t>Racks, AC power and safety systems:</a:t>
            </a:r>
            <a:r>
              <a:rPr lang="en-US" sz="1600" b="0" dirty="0" smtClean="0"/>
              <a:t>1.9 Infrastructure</a:t>
            </a:r>
            <a:endParaRPr lang="en-US" sz="1600" b="0" dirty="0"/>
          </a:p>
          <a:p>
            <a:pPr lvl="1"/>
            <a:r>
              <a:rPr lang="en-US" sz="1600" b="0" dirty="0" err="1"/>
              <a:t>EMCal</a:t>
            </a:r>
            <a:r>
              <a:rPr lang="en-US" sz="1600" b="0" dirty="0"/>
              <a:t> Cooling: </a:t>
            </a:r>
            <a:r>
              <a:rPr lang="en-US" sz="1600" b="0" dirty="0" smtClean="0"/>
              <a:t>1.3 </a:t>
            </a:r>
            <a:r>
              <a:rPr lang="en-US" sz="1600" b="0" dirty="0" err="1" smtClean="0"/>
              <a:t>EMCal</a:t>
            </a:r>
            <a:r>
              <a:rPr lang="en-US" sz="1600" b="0" dirty="0" smtClean="0"/>
              <a:t>/1.9 Infrastructure</a:t>
            </a:r>
            <a:endParaRPr lang="en-US" sz="1600" b="0" dirty="0"/>
          </a:p>
          <a:p>
            <a:pPr lvl="1"/>
            <a:r>
              <a:rPr lang="en-US" sz="1600" b="0" dirty="0"/>
              <a:t>Optical Fibers between IR and Rack Room: </a:t>
            </a:r>
            <a:r>
              <a:rPr lang="en-US" sz="1600" b="0" dirty="0" smtClean="0"/>
              <a:t>1.9 Infrastructure</a:t>
            </a:r>
          </a:p>
          <a:p>
            <a:pPr lvl="1"/>
            <a:r>
              <a:rPr lang="en-US" sz="1600" b="0" dirty="0" smtClean="0"/>
              <a:t>DAQ System: 1.6 DAQ</a:t>
            </a:r>
            <a:endParaRPr lang="en-US" sz="1600" b="0" dirty="0"/>
          </a:p>
          <a:p>
            <a:endParaRPr lang="en-US" dirty="0"/>
          </a:p>
        </p:txBody>
      </p:sp>
      <p:sp>
        <p:nvSpPr>
          <p:cNvPr id="23557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07/13/17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0A7AB8A6-B572-47B0-BE28-D07C52C49F6A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dirty="0"/>
              <a:t>WBS 1.5 Organization</a:t>
            </a:r>
            <a:endParaRPr lang="en-US" altLang="en-US" dirty="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4579" name="Date Placeholder 4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  <a:cs typeface="Arial" pitchFamily="34" charset="0"/>
              </a:rPr>
              <a:t>07/13/17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/>
          </a:p>
        </p:txBody>
      </p:sp>
      <p:sp>
        <p:nvSpPr>
          <p:cNvPr id="2458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C912985E-5FF1-4BE4-8A02-6C894F614A5E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57200" y="1143000"/>
            <a:ext cx="8229600" cy="5029200"/>
            <a:chOff x="457200" y="1600200"/>
            <a:chExt cx="8229600" cy="4572000"/>
          </a:xfrm>
        </p:grpSpPr>
        <p:sp>
          <p:nvSpPr>
            <p:cNvPr id="23" name="Rounded Rectangle 22"/>
            <p:cNvSpPr/>
            <p:nvPr/>
          </p:nvSpPr>
          <p:spPr>
            <a:xfrm>
              <a:off x="457200" y="4419600"/>
              <a:ext cx="2514600" cy="1752600"/>
            </a:xfrm>
            <a:prstGeom prst="roundRect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100000">
                  <a:srgbClr val="FFFFFF"/>
                </a:gs>
              </a:gsLst>
              <a:lin ang="16200000" scaled="0"/>
              <a:tileRect/>
            </a:gra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/>
              </a:r>
              <a:br>
                <a:rPr lang="en-US" sz="1600" dirty="0" smtClean="0">
                  <a:solidFill>
                    <a:srgbClr val="000000"/>
                  </a:solidFill>
                </a:rPr>
              </a:b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276600" y="4419600"/>
              <a:ext cx="2514600" cy="1752600"/>
            </a:xfrm>
            <a:prstGeom prst="roundRect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100000">
                  <a:srgbClr val="FFFFFF"/>
                </a:gs>
              </a:gsLst>
              <a:lin ang="16200000" scaled="0"/>
              <a:tileRect/>
            </a:gra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6172200" y="4419600"/>
              <a:ext cx="2514600" cy="1752600"/>
            </a:xfrm>
            <a:prstGeom prst="roundRect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100000">
                  <a:srgbClr val="FFFFFF"/>
                </a:gs>
              </a:gsLst>
              <a:lin ang="16200000" scaled="0"/>
              <a:tileRect/>
            </a:gra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000000"/>
                </a:solidFill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457200" y="1600200"/>
              <a:ext cx="8229600" cy="4449128"/>
              <a:chOff x="457200" y="1600200"/>
              <a:chExt cx="8229600" cy="4449128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3048000" y="1600200"/>
                <a:ext cx="2971800" cy="9906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100000">
                    <a:srgbClr val="FFFFFF"/>
                  </a:gs>
                </a:gsLst>
                <a:lin ang="16200000" scaled="0"/>
                <a:tileRect/>
              </a:gra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WBS 1.5</a:t>
                </a:r>
              </a:p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Calorimeter Electronics</a:t>
                </a:r>
              </a:p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L2: E.J. Mannel (BNL) 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457200" y="3124200"/>
                <a:ext cx="2514600" cy="100584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100000">
                    <a:srgbClr val="FFFFFF"/>
                  </a:gs>
                </a:gsLst>
                <a:lin ang="16200000" scaled="0"/>
                <a:tileRect/>
              </a:gra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WBS 1.5.1</a:t>
                </a:r>
              </a:p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Optical Sensors</a:t>
                </a:r>
              </a:p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L3: C. </a:t>
                </a:r>
                <a:r>
                  <a:rPr lang="en-US" sz="1600" dirty="0" err="1" smtClean="0">
                    <a:solidFill>
                      <a:srgbClr val="000000"/>
                    </a:solidFill>
                  </a:rPr>
                  <a:t>Aidala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 (</a:t>
                </a:r>
                <a:r>
                  <a:rPr lang="en-US" sz="1600" dirty="0" err="1" smtClean="0">
                    <a:solidFill>
                      <a:srgbClr val="000000"/>
                    </a:solidFill>
                  </a:rPr>
                  <a:t>UofM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)</a:t>
                </a: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3276600" y="3124200"/>
                <a:ext cx="2514600" cy="100584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100000">
                    <a:srgbClr val="FFFFFF"/>
                  </a:gs>
                </a:gsLst>
                <a:lin ang="16200000" scaled="0"/>
                <a:tileRect/>
              </a:gra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WBS 1.5.2</a:t>
                </a:r>
              </a:p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Front End Electronics</a:t>
                </a:r>
              </a:p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L3: S. </a:t>
                </a:r>
                <a:r>
                  <a:rPr lang="en-US" sz="1600" dirty="0" err="1" smtClean="0">
                    <a:solidFill>
                      <a:srgbClr val="000000"/>
                    </a:solidFill>
                  </a:rPr>
                  <a:t>Boose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 (BNL)</a:t>
                </a:r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6172200" y="3124200"/>
                <a:ext cx="2514600" cy="100584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100000">
                    <a:srgbClr val="FFFFFF"/>
                  </a:gs>
                </a:gsLst>
                <a:lin ang="16200000" scaled="0"/>
                <a:tileRect/>
              </a:gra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WBS 1.5.3</a:t>
                </a:r>
              </a:p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Digitizer Syste</a:t>
                </a:r>
                <a:r>
                  <a:rPr lang="en-US" sz="1600" dirty="0">
                    <a:solidFill>
                      <a:srgbClr val="000000"/>
                    </a:solidFill>
                  </a:rPr>
                  <a:t>m</a:t>
                </a:r>
                <a:endParaRPr lang="en-US" sz="1600" dirty="0" smtClean="0">
                  <a:solidFill>
                    <a:srgbClr val="000000"/>
                  </a:solidFill>
                </a:endParaRPr>
              </a:p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L3: C-Y Chi (CU/Nevis)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31" name="Straight Connector 30"/>
              <p:cNvCxnSpPr>
                <a:stCxn id="27" idx="2"/>
                <a:endCxn id="29" idx="0"/>
              </p:cNvCxnSpPr>
              <p:nvPr/>
            </p:nvCxnSpPr>
            <p:spPr>
              <a:xfrm>
                <a:off x="4533900" y="2590800"/>
                <a:ext cx="0" cy="533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752600" y="2819400"/>
                <a:ext cx="55626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V="1">
                <a:off x="1752600" y="2819400"/>
                <a:ext cx="0" cy="3048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V="1">
                <a:off x="7315200" y="2819400"/>
                <a:ext cx="0" cy="3048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533400" y="4648200"/>
                <a:ext cx="20574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Work Packages:</a:t>
                </a:r>
              </a:p>
              <a:p>
                <a:pPr marL="285750" indent="-285750">
                  <a:buFont typeface="Arial"/>
                  <a:buChar char="•"/>
                </a:pPr>
                <a:r>
                  <a:rPr lang="en-US" dirty="0" smtClean="0"/>
                  <a:t>Optical Sensor Procurement</a:t>
                </a:r>
                <a:endParaRPr lang="en-US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6324600" y="4572000"/>
                <a:ext cx="22860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Work Packages: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 smtClean="0"/>
                  <a:t>Prototype Digitizers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 smtClean="0"/>
                  <a:t>Production Digitizers</a:t>
                </a:r>
                <a:endParaRPr lang="en-US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352800" y="4572000"/>
                <a:ext cx="26670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Work Packages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 err="1" smtClean="0"/>
                  <a:t>EMCal</a:t>
                </a:r>
                <a:r>
                  <a:rPr lang="en-US" dirty="0" smtClean="0"/>
                  <a:t> Preproduction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 err="1" smtClean="0"/>
                  <a:t>EMCal</a:t>
                </a:r>
                <a:r>
                  <a:rPr lang="en-US" dirty="0" smtClean="0"/>
                  <a:t> Production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 err="1" smtClean="0"/>
                  <a:t>HCal</a:t>
                </a:r>
                <a:r>
                  <a:rPr lang="en-US" dirty="0" smtClean="0"/>
                  <a:t> Preproduction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 err="1" smtClean="0"/>
                  <a:t>HCal</a:t>
                </a:r>
                <a:r>
                  <a:rPr lang="en-US" dirty="0" smtClean="0"/>
                  <a:t> Production</a:t>
                </a:r>
              </a:p>
            </p:txBody>
          </p:sp>
          <p:cxnSp>
            <p:nvCxnSpPr>
              <p:cNvPr id="38" name="Straight Connector 37"/>
              <p:cNvCxnSpPr>
                <a:stCxn id="28" idx="2"/>
                <a:endCxn id="23" idx="0"/>
              </p:cNvCxnSpPr>
              <p:nvPr/>
            </p:nvCxnSpPr>
            <p:spPr>
              <a:xfrm>
                <a:off x="1714500" y="4130040"/>
                <a:ext cx="0" cy="28956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29" idx="2"/>
                <a:endCxn id="24" idx="0"/>
              </p:cNvCxnSpPr>
              <p:nvPr/>
            </p:nvCxnSpPr>
            <p:spPr>
              <a:xfrm>
                <a:off x="4533900" y="4130040"/>
                <a:ext cx="0" cy="28956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stCxn id="30" idx="2"/>
                <a:endCxn id="25" idx="0"/>
              </p:cNvCxnSpPr>
              <p:nvPr/>
            </p:nvCxnSpPr>
            <p:spPr>
              <a:xfrm>
                <a:off x="7429500" y="4130040"/>
                <a:ext cx="0" cy="28956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dirty="0"/>
              <a:t>WBS 1.5 Organization</a:t>
            </a:r>
            <a:endParaRPr lang="en-US" alt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029200"/>
          </a:xfrm>
        </p:spPr>
        <p:txBody>
          <a:bodyPr/>
          <a:lstStyle/>
          <a:p>
            <a:r>
              <a:rPr lang="en-US" sz="2000" dirty="0" err="1"/>
              <a:t>Dr</a:t>
            </a:r>
            <a:r>
              <a:rPr lang="en-US" sz="2000" dirty="0"/>
              <a:t> Eric Mannel (BNL)</a:t>
            </a:r>
          </a:p>
          <a:p>
            <a:pPr lvl="1"/>
            <a:r>
              <a:rPr lang="en-US" sz="1600" b="0" dirty="0" err="1"/>
              <a:t>HiRes</a:t>
            </a:r>
            <a:r>
              <a:rPr lang="en-US" sz="1600" b="0" dirty="0"/>
              <a:t> Fly’s Eye </a:t>
            </a:r>
            <a:r>
              <a:rPr lang="en-US" sz="1600" b="0" dirty="0" smtClean="0"/>
              <a:t>Project (1995-2011): </a:t>
            </a:r>
            <a:r>
              <a:rPr lang="en-US" sz="1600" b="0" dirty="0"/>
              <a:t>Oversaw production, testing and operations of the </a:t>
            </a:r>
            <a:r>
              <a:rPr lang="en-US" sz="1600" b="0" dirty="0" err="1"/>
              <a:t>HiRes</a:t>
            </a:r>
            <a:r>
              <a:rPr lang="en-US" sz="1600" b="0" dirty="0"/>
              <a:t>-II FADC based electronics</a:t>
            </a:r>
          </a:p>
          <a:p>
            <a:pPr lvl="1"/>
            <a:r>
              <a:rPr lang="en-US" sz="1600" b="0" dirty="0"/>
              <a:t>PHENIX VTX/FVTX Electronics Project </a:t>
            </a:r>
            <a:r>
              <a:rPr lang="en-US" sz="1600" b="0" dirty="0" smtClean="0"/>
              <a:t>Engineer (2011-2016)</a:t>
            </a:r>
            <a:endParaRPr lang="en-US" sz="1600" b="0" dirty="0"/>
          </a:p>
          <a:p>
            <a:pPr lvl="1"/>
            <a:r>
              <a:rPr lang="en-US" sz="1600" b="0" dirty="0" err="1"/>
              <a:t>sPHENIX</a:t>
            </a:r>
            <a:r>
              <a:rPr lang="en-US" sz="1600" b="0" dirty="0"/>
              <a:t> Calorimeter Electronics </a:t>
            </a:r>
            <a:r>
              <a:rPr lang="en-US" sz="1600" b="0" dirty="0" smtClean="0"/>
              <a:t>oversight (2015-Present)</a:t>
            </a:r>
            <a:endParaRPr lang="en-US" sz="1600" b="0" dirty="0"/>
          </a:p>
          <a:p>
            <a:r>
              <a:rPr lang="en-US" sz="2000" dirty="0"/>
              <a:t>Prof. Christine </a:t>
            </a:r>
            <a:r>
              <a:rPr lang="en-US" sz="2000" dirty="0" err="1"/>
              <a:t>Aidala</a:t>
            </a:r>
            <a:r>
              <a:rPr lang="en-US" sz="2000" dirty="0"/>
              <a:t> (Univ. of Michigan)</a:t>
            </a:r>
          </a:p>
          <a:p>
            <a:pPr lvl="1"/>
            <a:r>
              <a:rPr lang="en-US" sz="1600" b="0" dirty="0"/>
              <a:t>PHENIX FVTX Electronics testing and assembly.</a:t>
            </a:r>
          </a:p>
          <a:p>
            <a:pPr lvl="1"/>
            <a:r>
              <a:rPr lang="en-US" sz="1600" b="0" dirty="0"/>
              <a:t>Long standing member of PHENIX and </a:t>
            </a:r>
            <a:r>
              <a:rPr lang="en-US" sz="1600" b="0" dirty="0" err="1"/>
              <a:t>sPHENIX</a:t>
            </a:r>
            <a:r>
              <a:rPr lang="en-US" sz="1600" b="0" dirty="0"/>
              <a:t>: Executive Council Member, Physics Convener</a:t>
            </a:r>
          </a:p>
          <a:p>
            <a:pPr lvl="1"/>
            <a:endParaRPr lang="en-US" sz="1600" b="0" dirty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0" y="1143000"/>
            <a:ext cx="4038600" cy="5029200"/>
          </a:xfrm>
        </p:spPr>
        <p:txBody>
          <a:bodyPr/>
          <a:lstStyle/>
          <a:p>
            <a:r>
              <a:rPr lang="en-US" sz="2000" dirty="0"/>
              <a:t>Steve </a:t>
            </a:r>
            <a:r>
              <a:rPr lang="en-US" sz="2000" dirty="0" err="1"/>
              <a:t>Boose</a:t>
            </a:r>
            <a:r>
              <a:rPr lang="en-US" sz="2000" dirty="0"/>
              <a:t> (BNL)</a:t>
            </a:r>
          </a:p>
          <a:p>
            <a:pPr lvl="1"/>
            <a:r>
              <a:rPr lang="en-US" sz="1600" b="0" dirty="0"/>
              <a:t>PHENIX Electrical </a:t>
            </a:r>
            <a:r>
              <a:rPr lang="en-US" sz="1600" b="0" dirty="0" smtClean="0"/>
              <a:t>Engineer</a:t>
            </a:r>
            <a:r>
              <a:rPr lang="en-US" sz="1600" b="0" dirty="0"/>
              <a:t> </a:t>
            </a:r>
            <a:r>
              <a:rPr lang="en-US" sz="1600" b="0" dirty="0" smtClean="0"/>
              <a:t>for 20</a:t>
            </a:r>
            <a:r>
              <a:rPr lang="en-US" sz="1600" b="0" dirty="0"/>
              <a:t>+ years</a:t>
            </a:r>
          </a:p>
          <a:p>
            <a:pPr lvl="1"/>
            <a:r>
              <a:rPr lang="en-US" sz="1600" b="0" dirty="0"/>
              <a:t>Analog front end systems</a:t>
            </a:r>
          </a:p>
          <a:p>
            <a:pPr lvl="1"/>
            <a:r>
              <a:rPr lang="en-US" sz="1600" b="0" dirty="0"/>
              <a:t>Slow control and Monitoring systems</a:t>
            </a:r>
          </a:p>
          <a:p>
            <a:pPr lvl="1"/>
            <a:r>
              <a:rPr lang="en-US" sz="1600" b="0" dirty="0"/>
              <a:t>Power systems.</a:t>
            </a:r>
          </a:p>
          <a:p>
            <a:r>
              <a:rPr lang="en-US" sz="2000" dirty="0" err="1"/>
              <a:t>Dr</a:t>
            </a:r>
            <a:r>
              <a:rPr lang="en-US" sz="2000" dirty="0"/>
              <a:t> Cheng-Yi Chi (Columbia Univ./Nevis labs)</a:t>
            </a:r>
          </a:p>
          <a:p>
            <a:pPr lvl="1"/>
            <a:r>
              <a:rPr lang="en-US" sz="1600" b="0" dirty="0"/>
              <a:t>PHENIX Electronics Design &amp; Fabrication:</a:t>
            </a:r>
            <a:r>
              <a:rPr lang="en-US" sz="1400" b="0" dirty="0"/>
              <a:t> DCMs, HBD, MPC, RPC</a:t>
            </a:r>
            <a:r>
              <a:rPr lang="mr-IN" sz="1400" b="0" dirty="0"/>
              <a:t>…</a:t>
            </a:r>
            <a:endParaRPr lang="en-US" sz="1400" b="0" dirty="0"/>
          </a:p>
          <a:p>
            <a:pPr lvl="1"/>
            <a:r>
              <a:rPr lang="en-US" sz="1600" b="0" dirty="0" smtClean="0"/>
              <a:t>Neutrino Digitizer  </a:t>
            </a:r>
            <a:r>
              <a:rPr lang="en-US" sz="1600" b="0" dirty="0"/>
              <a:t>Electronics:  </a:t>
            </a:r>
            <a:r>
              <a:rPr lang="en-US" sz="1600" b="0" dirty="0" err="1" smtClean="0"/>
              <a:t>Mico</a:t>
            </a:r>
            <a:r>
              <a:rPr lang="en-US" sz="1600" b="0" dirty="0"/>
              <a:t>-</a:t>
            </a:r>
            <a:r>
              <a:rPr lang="en-US" sz="1600" b="0" dirty="0" smtClean="0"/>
              <a:t>Boone, Short-Baseline Near Detector</a:t>
            </a:r>
            <a:endParaRPr lang="en-US" sz="1600" b="0" dirty="0"/>
          </a:p>
          <a:p>
            <a:pPr lvl="1"/>
            <a:r>
              <a:rPr lang="en-US" sz="1600" b="0" dirty="0"/>
              <a:t>ATLAS electronics</a:t>
            </a:r>
          </a:p>
          <a:p>
            <a:endParaRPr lang="en-US" dirty="0"/>
          </a:p>
        </p:txBody>
      </p:sp>
      <p:sp>
        <p:nvSpPr>
          <p:cNvPr id="25602" name="Date Placeholder 2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07/13/17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60B90B3-3CD6-41A9-8EAF-9B5CBA6B7522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99" y="3733800"/>
            <a:ext cx="7261790" cy="2260600"/>
          </a:xfrm>
          <a:prstGeom prst="rect">
            <a:avLst/>
          </a:prstGeom>
        </p:spPr>
      </p:pic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WBS 1.5 </a:t>
            </a:r>
            <a:r>
              <a:rPr lang="en-US" dirty="0" smtClean="0"/>
              <a:t>Schedule &amp; Cost </a:t>
            </a:r>
            <a:r>
              <a:rPr lang="en-US" dirty="0"/>
              <a:t>Drivers</a:t>
            </a:r>
            <a:endParaRPr lang="en-US" alt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US" sz="2000" dirty="0" smtClean="0"/>
              <a:t>Schedule Drivers: </a:t>
            </a:r>
          </a:p>
          <a:p>
            <a:pPr lvl="1"/>
            <a:r>
              <a:rPr lang="en-US" sz="1600" b="0" dirty="0" err="1" smtClean="0"/>
              <a:t>SiPM</a:t>
            </a:r>
            <a:r>
              <a:rPr lang="en-US" sz="1600" b="0" dirty="0" smtClean="0"/>
              <a:t> Delivery</a:t>
            </a:r>
          </a:p>
          <a:p>
            <a:r>
              <a:rPr lang="en-US" sz="2000" dirty="0" smtClean="0"/>
              <a:t>Cost Drivers: </a:t>
            </a:r>
          </a:p>
          <a:p>
            <a:pPr lvl="1"/>
            <a:r>
              <a:rPr lang="en-US" sz="1600" b="0" dirty="0" err="1" smtClean="0"/>
              <a:t>SiPMS</a:t>
            </a:r>
            <a:r>
              <a:rPr lang="en-US" sz="1600" b="0" dirty="0" smtClean="0"/>
              <a:t>: CD-3A item $1.1M </a:t>
            </a:r>
          </a:p>
          <a:p>
            <a:pPr lvl="1"/>
            <a:r>
              <a:rPr lang="en-US" sz="1600" b="0" dirty="0" err="1" smtClean="0"/>
              <a:t>EMCal</a:t>
            </a:r>
            <a:r>
              <a:rPr lang="en-US" sz="1600" b="0" dirty="0" smtClean="0"/>
              <a:t> Preamps: $0.4M</a:t>
            </a:r>
          </a:p>
          <a:p>
            <a:pPr lvl="1"/>
            <a:r>
              <a:rPr lang="en-US" sz="1600" b="0" dirty="0" err="1" smtClean="0"/>
              <a:t>EMCal</a:t>
            </a:r>
            <a:r>
              <a:rPr lang="en-US" sz="1600" b="0" dirty="0" smtClean="0"/>
              <a:t> Cables: $0.4M</a:t>
            </a:r>
          </a:p>
          <a:p>
            <a:pPr lvl="1"/>
            <a:r>
              <a:rPr lang="en-US" sz="1600" b="0" dirty="0" smtClean="0"/>
              <a:t>Digitizer Boards: $0.9M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/>
              <a:t>Milestones:</a:t>
            </a:r>
          </a:p>
          <a:p>
            <a:pPr lvl="1"/>
            <a:r>
              <a:rPr lang="en-US" sz="1600" b="0" dirty="0"/>
              <a:t>Readiness &amp; Safety reviews</a:t>
            </a:r>
          </a:p>
          <a:p>
            <a:pPr lvl="1"/>
            <a:r>
              <a:rPr lang="en-US" sz="1600" b="0" dirty="0"/>
              <a:t>Procurement start dates</a:t>
            </a:r>
          </a:p>
          <a:p>
            <a:pPr lvl="1"/>
            <a:r>
              <a:rPr lang="en-US" sz="1600" b="0" dirty="0"/>
              <a:t>Staged, scheduled deliveries</a:t>
            </a:r>
          </a:p>
          <a:p>
            <a:pPr lvl="1"/>
            <a:r>
              <a:rPr lang="en-US" sz="1600" b="0" dirty="0"/>
              <a:t>Task completion dates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7650" name="Date Placeholder 2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07/13/17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09F55E2A-43DB-4A71-95DB-04AFD0018DCD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3" name="Picture 2" descr="Screen Shot 2017-07-11 at 12.09.04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752600"/>
            <a:ext cx="8951475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rgbClr val="FF0000"/>
          </a:solidFill>
          <a:tailEnd type="none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14801</TotalTime>
  <Words>1592</Words>
  <Application>Microsoft Macintosh PowerPoint</Application>
  <PresentationFormat>On-screen Show (4:3)</PresentationFormat>
  <Paragraphs>372</Paragraphs>
  <Slides>22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WBS 1.5 Calorimeter Electronics  Dry Run</vt:lpstr>
      <vt:lpstr>Electronics Overview-I</vt:lpstr>
      <vt:lpstr>Electronics Overview-II</vt:lpstr>
      <vt:lpstr>WBS 1.5 Technical Overview</vt:lpstr>
      <vt:lpstr>WBS 1.5 Scope</vt:lpstr>
      <vt:lpstr>WBS 1.5 Boundaries</vt:lpstr>
      <vt:lpstr>WBS 1.5 Organization</vt:lpstr>
      <vt:lpstr>WBS 1.5 Organization</vt:lpstr>
      <vt:lpstr>WBS 1.5 Schedule &amp; Cost Drivers</vt:lpstr>
      <vt:lpstr>WBS 1.5 CD-3A Items</vt:lpstr>
      <vt:lpstr>WBS 1.5 Labor Profile</vt:lpstr>
      <vt:lpstr>WBS 1.5 Dictionary</vt:lpstr>
      <vt:lpstr>Basis for BOE and RLS </vt:lpstr>
      <vt:lpstr>WBS 1.5 BoE Example: BoE Page 1 </vt:lpstr>
      <vt:lpstr>WBS 1.5 BoE Example: BoE Page 2 </vt:lpstr>
      <vt:lpstr>WBS 1.5 Task Summary Example</vt:lpstr>
      <vt:lpstr>WBS 1.5 BoE Example: System Cost</vt:lpstr>
      <vt:lpstr>WBS 1.5 Risk Registry</vt:lpstr>
      <vt:lpstr>WBS 1.5 Prototypes</vt:lpstr>
      <vt:lpstr>Issues and Concerns</vt:lpstr>
      <vt:lpstr>Back Up</vt:lpstr>
      <vt:lpstr>WBS 1.5: Detailed Cost Estimate</vt:lpstr>
    </vt:vector>
  </TitlesOfParts>
  <Company>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sPHENIX Labor Distribution Sorted by FY and Job Category</dc:title>
  <dc:creator>EdwardOBrien</dc:creator>
  <cp:lastModifiedBy>Eric  Mannel</cp:lastModifiedBy>
  <cp:revision>135</cp:revision>
  <cp:lastPrinted>2015-10-28T19:08:40Z</cp:lastPrinted>
  <dcterms:created xsi:type="dcterms:W3CDTF">2015-10-24T00:32:43Z</dcterms:created>
  <dcterms:modified xsi:type="dcterms:W3CDTF">2017-07-13T17:59:35Z</dcterms:modified>
</cp:coreProperties>
</file>