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305" r:id="rId2"/>
    <p:sldId id="302" r:id="rId3"/>
    <p:sldId id="304" r:id="rId4"/>
    <p:sldId id="306" r:id="rId5"/>
    <p:sldId id="294" r:id="rId6"/>
    <p:sldId id="303" r:id="rId7"/>
    <p:sldId id="298" r:id="rId8"/>
    <p:sldId id="313" r:id="rId9"/>
    <p:sldId id="312" r:id="rId10"/>
    <p:sldId id="321" r:id="rId11"/>
    <p:sldId id="296" r:id="rId12"/>
    <p:sldId id="277" r:id="rId13"/>
    <p:sldId id="274" r:id="rId14"/>
    <p:sldId id="314" r:id="rId15"/>
    <p:sldId id="315" r:id="rId16"/>
    <p:sldId id="319" r:id="rId17"/>
    <p:sldId id="317" r:id="rId18"/>
    <p:sldId id="301" r:id="rId19"/>
    <p:sldId id="322" r:id="rId20"/>
    <p:sldId id="316" r:id="rId21"/>
    <p:sldId id="318" r:id="rId22"/>
    <p:sldId id="311" r:id="rId23"/>
    <p:sldId id="293" r:id="rId24"/>
    <p:sldId id="320" r:id="rId25"/>
  </p:sldIdLst>
  <p:sldSz cx="9144000" cy="6858000" type="screen4x3"/>
  <p:notesSz cx="69850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9844" autoAdjust="0"/>
  </p:normalViewPr>
  <p:slideViewPr>
    <p:cSldViewPr>
      <p:cViewPr>
        <p:scale>
          <a:sx n="72" d="100"/>
          <a:sy n="72" d="100"/>
        </p:scale>
        <p:origin x="-1560" y="-6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package" Target="../embeddings/Microsoft_Excel_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[wbs breakout of labor data jul 21 pm chart flip.xlsx]Sheet6!PivotTable5</c:name>
    <c:fmtId val="-1"/>
  </c:pivotSource>
  <c:chart>
    <c:autoTitleDeleted val="0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</c:pivotFmt>
      <c:pivotFmt>
        <c:idx val="5"/>
        <c:marker>
          <c:symbol val="none"/>
        </c:marker>
      </c:pivotFmt>
      <c:pivotFmt>
        <c:idx val="6"/>
        <c:marker>
          <c:symbol val="none"/>
        </c:marker>
      </c:pivotFmt>
      <c:pivotFmt>
        <c:idx val="7"/>
        <c:marker>
          <c:symbol val="none"/>
        </c:marker>
      </c:pivotFmt>
      <c:pivotFmt>
        <c:idx val="8"/>
        <c:marker>
          <c:symbol val="none"/>
        </c:marker>
      </c:pivotFmt>
      <c:pivotFmt>
        <c:idx val="9"/>
        <c:marker>
          <c:symbol val="none"/>
        </c:marker>
      </c:pivotFmt>
      <c:pivotFmt>
        <c:idx val="10"/>
        <c:marker>
          <c:symbol val="none"/>
        </c:marker>
      </c:pivotFmt>
      <c:pivotFmt>
        <c:idx val="11"/>
        <c:marker>
          <c:symbol val="none"/>
        </c:marker>
      </c:pivotFmt>
      <c:pivotFmt>
        <c:idx val="12"/>
        <c:marker>
          <c:symbol val="none"/>
        </c:marker>
      </c:pivotFmt>
      <c:pivotFmt>
        <c:idx val="13"/>
        <c:marker>
          <c:symbol val="none"/>
        </c:marker>
      </c:pivotFmt>
      <c:pivotFmt>
        <c:idx val="14"/>
        <c:marker>
          <c:symbol val="none"/>
        </c:marker>
      </c:pivotFmt>
      <c:pivotFmt>
        <c:idx val="15"/>
        <c:marker>
          <c:symbol val="none"/>
        </c:marker>
      </c:pivotFmt>
    </c:pivotFmts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Sheet6!$B$3:$B$5</c:f>
              <c:strCache>
                <c:ptCount val="1"/>
                <c:pt idx="0">
                  <c:v>BNL - Scientific</c:v>
                </c:pt>
              </c:strCache>
            </c:strRef>
          </c:tx>
          <c:invertIfNegative val="0"/>
          <c:cat>
            <c:strRef>
              <c:f>Sheet6!$A$6:$A$11</c:f>
              <c:strCache>
                <c:ptCount val="6"/>
                <c:pt idx="0">
                  <c:v>  FY 17</c:v>
                </c:pt>
                <c:pt idx="1">
                  <c:v>  FY 18</c:v>
                </c:pt>
                <c:pt idx="2">
                  <c:v> FY 19</c:v>
                </c:pt>
                <c:pt idx="3">
                  <c:v> FY 20</c:v>
                </c:pt>
                <c:pt idx="4">
                  <c:v> FY 21</c:v>
                </c:pt>
                <c:pt idx="5">
                  <c:v>  FY 22</c:v>
                </c:pt>
              </c:strCache>
            </c:strRef>
          </c:cat>
          <c:val>
            <c:numRef>
              <c:f>Sheet6!$B$6:$B$11</c:f>
              <c:numCache>
                <c:formatCode>#,##0.00</c:formatCode>
                <c:ptCount val="6"/>
                <c:pt idx="0">
                  <c:v>0.182272727272727</c:v>
                </c:pt>
                <c:pt idx="1">
                  <c:v>0.0136363636363636</c:v>
                </c:pt>
                <c:pt idx="2">
                  <c:v>0.173409090909091</c:v>
                </c:pt>
                <c:pt idx="3">
                  <c:v>0.426818181818182</c:v>
                </c:pt>
                <c:pt idx="4">
                  <c:v>0.0368181818181818</c:v>
                </c:pt>
                <c:pt idx="5">
                  <c:v>0.0</c:v>
                </c:pt>
              </c:numCache>
            </c:numRef>
          </c:val>
        </c:ser>
        <c:ser>
          <c:idx val="1"/>
          <c:order val="1"/>
          <c:tx>
            <c:strRef>
              <c:f>Sheet6!$C$3:$C$5</c:f>
              <c:strCache>
                <c:ptCount val="1"/>
                <c:pt idx="0">
                  <c:v>BNL - Technical</c:v>
                </c:pt>
              </c:strCache>
            </c:strRef>
          </c:tx>
          <c:invertIfNegative val="0"/>
          <c:cat>
            <c:strRef>
              <c:f>Sheet6!$A$6:$A$11</c:f>
              <c:strCache>
                <c:ptCount val="6"/>
                <c:pt idx="0">
                  <c:v>  FY 17</c:v>
                </c:pt>
                <c:pt idx="1">
                  <c:v>  FY 18</c:v>
                </c:pt>
                <c:pt idx="2">
                  <c:v> FY 19</c:v>
                </c:pt>
                <c:pt idx="3">
                  <c:v> FY 20</c:v>
                </c:pt>
                <c:pt idx="4">
                  <c:v> FY 21</c:v>
                </c:pt>
                <c:pt idx="5">
                  <c:v>  FY 22</c:v>
                </c:pt>
              </c:strCache>
            </c:strRef>
          </c:cat>
          <c:val>
            <c:numRef>
              <c:f>Sheet6!$C$6:$C$11</c:f>
              <c:numCache>
                <c:formatCode>#,##0.00</c:formatCode>
                <c:ptCount val="6"/>
                <c:pt idx="0">
                  <c:v>0.341772727272727</c:v>
                </c:pt>
                <c:pt idx="1">
                  <c:v>0.267318181818182</c:v>
                </c:pt>
                <c:pt idx="2">
                  <c:v>0.360227272727273</c:v>
                </c:pt>
                <c:pt idx="3">
                  <c:v>1.377954545454545</c:v>
                </c:pt>
                <c:pt idx="4">
                  <c:v>0.0552272727272727</c:v>
                </c:pt>
                <c:pt idx="5">
                  <c:v>0.0</c:v>
                </c:pt>
              </c:numCache>
            </c:numRef>
          </c:val>
        </c:ser>
        <c:ser>
          <c:idx val="2"/>
          <c:order val="2"/>
          <c:tx>
            <c:strRef>
              <c:f>Sheet6!$D$3:$D$5</c:f>
              <c:strCache>
                <c:ptCount val="1"/>
                <c:pt idx="0">
                  <c:v>BNL - Professional</c:v>
                </c:pt>
              </c:strCache>
            </c:strRef>
          </c:tx>
          <c:invertIfNegative val="0"/>
          <c:cat>
            <c:strRef>
              <c:f>Sheet6!$A$6:$A$11</c:f>
              <c:strCache>
                <c:ptCount val="6"/>
                <c:pt idx="0">
                  <c:v>  FY 17</c:v>
                </c:pt>
                <c:pt idx="1">
                  <c:v>  FY 18</c:v>
                </c:pt>
                <c:pt idx="2">
                  <c:v> FY 19</c:v>
                </c:pt>
                <c:pt idx="3">
                  <c:v> FY 20</c:v>
                </c:pt>
                <c:pt idx="4">
                  <c:v> FY 21</c:v>
                </c:pt>
                <c:pt idx="5">
                  <c:v>  FY 22</c:v>
                </c:pt>
              </c:strCache>
            </c:strRef>
          </c:cat>
          <c:val>
            <c:numRef>
              <c:f>Sheet6!$D$6:$D$11</c:f>
              <c:numCache>
                <c:formatCode>#,##0.00</c:formatCode>
                <c:ptCount val="6"/>
                <c:pt idx="0">
                  <c:v>0.661136363636363</c:v>
                </c:pt>
                <c:pt idx="1">
                  <c:v>0.466863636363636</c:v>
                </c:pt>
                <c:pt idx="2">
                  <c:v>0.472630681818182</c:v>
                </c:pt>
                <c:pt idx="3">
                  <c:v>0.836914772727273</c:v>
                </c:pt>
                <c:pt idx="4">
                  <c:v>0.0413636363636364</c:v>
                </c:pt>
                <c:pt idx="5">
                  <c:v>0.0</c:v>
                </c:pt>
              </c:numCache>
            </c:numRef>
          </c:val>
        </c:ser>
        <c:ser>
          <c:idx val="3"/>
          <c:order val="3"/>
          <c:tx>
            <c:strRef>
              <c:f>Sheet6!$F$3:$F$5</c:f>
              <c:strCache>
                <c:ptCount val="1"/>
                <c:pt idx="0">
                  <c:v>Non-BNL - Scientific</c:v>
                </c:pt>
              </c:strCache>
            </c:strRef>
          </c:tx>
          <c:invertIfNegative val="0"/>
          <c:cat>
            <c:strRef>
              <c:f>Sheet6!$A$6:$A$11</c:f>
              <c:strCache>
                <c:ptCount val="6"/>
                <c:pt idx="0">
                  <c:v>  FY 17</c:v>
                </c:pt>
                <c:pt idx="1">
                  <c:v>  FY 18</c:v>
                </c:pt>
                <c:pt idx="2">
                  <c:v> FY 19</c:v>
                </c:pt>
                <c:pt idx="3">
                  <c:v> FY 20</c:v>
                </c:pt>
                <c:pt idx="4">
                  <c:v> FY 21</c:v>
                </c:pt>
                <c:pt idx="5">
                  <c:v>  FY 22</c:v>
                </c:pt>
              </c:strCache>
            </c:strRef>
          </c:cat>
          <c:val>
            <c:numRef>
              <c:f>Sheet6!$F$6:$F$11</c:f>
              <c:numCache>
                <c:formatCode>#,##0.00</c:formatCode>
                <c:ptCount val="6"/>
                <c:pt idx="0">
                  <c:v>0.0395909090909091</c:v>
                </c:pt>
                <c:pt idx="1">
                  <c:v>0.0338181818181818</c:v>
                </c:pt>
                <c:pt idx="2">
                  <c:v>0.0511363636363636</c:v>
                </c:pt>
                <c:pt idx="3">
                  <c:v>0.613863636363637</c:v>
                </c:pt>
                <c:pt idx="4">
                  <c:v>0.0920454545454545</c:v>
                </c:pt>
                <c:pt idx="5">
                  <c:v>0.0</c:v>
                </c:pt>
              </c:numCache>
            </c:numRef>
          </c:val>
        </c:ser>
        <c:ser>
          <c:idx val="4"/>
          <c:order val="4"/>
          <c:tx>
            <c:strRef>
              <c:f>Sheet6!$G$3:$G$5</c:f>
              <c:strCache>
                <c:ptCount val="1"/>
                <c:pt idx="0">
                  <c:v>Non-BNL - Student</c:v>
                </c:pt>
              </c:strCache>
            </c:strRef>
          </c:tx>
          <c:invertIfNegative val="0"/>
          <c:cat>
            <c:strRef>
              <c:f>Sheet6!$A$6:$A$11</c:f>
              <c:strCache>
                <c:ptCount val="6"/>
                <c:pt idx="0">
                  <c:v>  FY 17</c:v>
                </c:pt>
                <c:pt idx="1">
                  <c:v>  FY 18</c:v>
                </c:pt>
                <c:pt idx="2">
                  <c:v> FY 19</c:v>
                </c:pt>
                <c:pt idx="3">
                  <c:v> FY 20</c:v>
                </c:pt>
                <c:pt idx="4">
                  <c:v> FY 21</c:v>
                </c:pt>
                <c:pt idx="5">
                  <c:v>  FY 22</c:v>
                </c:pt>
              </c:strCache>
            </c:strRef>
          </c:cat>
          <c:val>
            <c:numRef>
              <c:f>Sheet6!$G$6:$G$11</c:f>
              <c:numCache>
                <c:formatCode>#,##0.00</c:formatCode>
                <c:ptCount val="6"/>
                <c:pt idx="0">
                  <c:v>0.0227272727272727</c:v>
                </c:pt>
                <c:pt idx="1">
                  <c:v>0.0</c:v>
                </c:pt>
                <c:pt idx="2">
                  <c:v>0.117465909090909</c:v>
                </c:pt>
                <c:pt idx="3">
                  <c:v>2.956170454545454</c:v>
                </c:pt>
                <c:pt idx="4">
                  <c:v>0.220909090909091</c:v>
                </c:pt>
                <c:pt idx="5">
                  <c:v>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036314120"/>
        <c:axId val="-2073022888"/>
      </c:barChart>
      <c:catAx>
        <c:axId val="-2036314120"/>
        <c:scaling>
          <c:orientation val="minMax"/>
        </c:scaling>
        <c:delete val="0"/>
        <c:axPos val="b"/>
        <c:majorTickMark val="out"/>
        <c:minorTickMark val="none"/>
        <c:tickLblPos val="nextTo"/>
        <c:crossAx val="-2073022888"/>
        <c:crosses val="autoZero"/>
        <c:auto val="1"/>
        <c:lblAlgn val="ctr"/>
        <c:lblOffset val="100"/>
        <c:noMultiLvlLbl val="0"/>
      </c:catAx>
      <c:valAx>
        <c:axId val="-2073022888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crossAx val="-203631412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050" y="0"/>
            <a:ext cx="3027363" cy="4635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137DB6B-55ED-4249-BA1E-E948113C61F4}" type="datetimeFigureOut">
              <a:rPr lang="en-US" altLang="en-US"/>
              <a:pPr/>
              <a:t>7/26/17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8563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050" y="8818563"/>
            <a:ext cx="3027363" cy="4635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D366E04-6360-4839-8AA2-1749D5CA7F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86746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355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050" y="0"/>
            <a:ext cx="3027363" cy="463550"/>
          </a:xfrm>
          <a:prstGeom prst="rect">
            <a:avLst/>
          </a:prstGeom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F8C9284-E3F8-4D87-B0A8-5DBDDC2FC668}" type="datetimeFigureOut">
              <a:rPr lang="en-US" altLang="en-US"/>
              <a:pPr/>
              <a:t>7/26/17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10075"/>
            <a:ext cx="5588000" cy="4176713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8563"/>
            <a:ext cx="3027363" cy="463550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050" y="8818563"/>
            <a:ext cx="3027363" cy="463550"/>
          </a:xfrm>
          <a:prstGeom prst="rect">
            <a:avLst/>
          </a:prstGeom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0B0354B-7771-4630-B454-53C09215E4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60839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8A5062CD-7E80-45FF-9BC5-EA8CF499B806}" type="slidenum">
              <a:rPr lang="en-US" altLang="en-US" sz="1200"/>
              <a:pPr eaLnBrk="1" hangingPunct="1"/>
              <a:t>15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8A5062CD-7E80-45FF-9BC5-EA8CF499B806}" type="slidenum">
              <a:rPr lang="en-US" altLang="en-US" sz="1200"/>
              <a:pPr eaLnBrk="1" hangingPunct="1"/>
              <a:t>17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32D82832-0348-4A8B-97D2-BC0C1EDA36E6}" type="slidenum">
              <a:rPr lang="en-US" altLang="en-US" sz="1200"/>
              <a:pPr eaLnBrk="1" hangingPunct="1"/>
              <a:t>18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0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18AAFBC1-729B-4E4A-A6C4-DC8DEDA0C435}" type="slidenum">
              <a:rPr lang="en-US" altLang="en-US" sz="1200"/>
              <a:pPr eaLnBrk="1" hangingPunct="1"/>
              <a:t>8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201BC8C5-26A9-421E-8117-E36AF0753F4E}" type="slidenum">
              <a:rPr lang="en-US" altLang="en-US" sz="1200"/>
              <a:pPr eaLnBrk="1" hangingPunct="1"/>
              <a:t>9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201BC8C5-26A9-421E-8117-E36AF0753F4E}" type="slidenum">
              <a:rPr lang="en-US" altLang="en-US" sz="1200"/>
              <a:pPr eaLnBrk="1" hangingPunct="1"/>
              <a:t>10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858B1314-F164-4A56-9883-161E002A6C1F}" type="slidenum">
              <a:rPr lang="en-US" altLang="en-US" sz="1200"/>
              <a:pPr eaLnBrk="1" hangingPunct="1"/>
              <a:t>12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8A5062CD-7E80-45FF-9BC5-EA8CF499B806}" type="slidenum">
              <a:rPr lang="en-US" altLang="en-US" sz="1200"/>
              <a:pPr eaLnBrk="1" hangingPunct="1"/>
              <a:t>14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762000"/>
            <a:ext cx="8686800" cy="1470025"/>
          </a:xfrm>
          <a:solidFill>
            <a:srgbClr val="3399FF"/>
          </a:solidFill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32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8/2/17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sPHENIX Director's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1615D7-3BC1-4233-BC99-0E8D4008AB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4482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8/2/17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sPHENIX Director's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402D54-6124-4A07-84DF-DC258B2E3D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9021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884238"/>
            <a:ext cx="1981200" cy="56689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884238"/>
            <a:ext cx="5791200" cy="56689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8/2/17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sPHENIX Director's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8D13BC-AB3C-4A21-AA4D-4F8B67A157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561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8/2/17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sPHENIX Director's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932B3A-BA38-40C7-ADEE-2A1902CEB2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541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124201"/>
            <a:ext cx="7772400" cy="7620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762001"/>
            <a:ext cx="8610600" cy="609600"/>
          </a:xfrm>
          <a:solidFill>
            <a:srgbClr val="3399FF"/>
          </a:solidFill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8/2/17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sPHENIX Director's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3FCDEC-F6B6-422E-BA54-90C8645EF9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9973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8/2/17</a:t>
            </a: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sPHENIX Director's Review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CB7689-1836-4D61-9E3B-BD5F97E6A3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2442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8/2/17</a:t>
            </a:r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sPHENIX Director's Review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E62ED1-0628-4F6E-8766-956371ABBD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9542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8/2/17</a:t>
            </a:r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00400" y="6569075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sPHENIX Director's Review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E0C637-5835-444B-B8C0-92C25AFA20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4148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8/2/17</a:t>
            </a:r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sPHENIX Director's Review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AE5DAE-5A25-4D93-A5BA-3F3E3A62C8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6923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8/2/17</a:t>
            </a: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sPHENIX Director's Review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12F53E-39E3-4364-949C-11FEB55F89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4814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50292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914400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638800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8/2/17</a:t>
            </a: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sPHENIX Director's Review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7F5ED1-7F2B-4A78-A513-4A7819BDBA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5311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338"/>
            <a:ext cx="8229600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629400"/>
            <a:ext cx="2133600" cy="2286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 altLang="en-US" smtClean="0"/>
              <a:t>8/2/17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71031" y="6553200"/>
            <a:ext cx="2895600" cy="276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sPHENIX Director's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9806" y="6492875"/>
            <a:ext cx="534194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3C23168-0BC3-45A3-990F-8F7CC9491814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cxnSp>
        <p:nvCxnSpPr>
          <p:cNvPr id="7" name="Straight Connector 6"/>
          <p:cNvCxnSpPr>
            <a:cxnSpLocks noChangeShapeType="1"/>
          </p:cNvCxnSpPr>
          <p:nvPr userDrawn="1"/>
        </p:nvCxnSpPr>
        <p:spPr bwMode="auto">
          <a:xfrm>
            <a:off x="301625" y="762000"/>
            <a:ext cx="8634413" cy="0"/>
          </a:xfrm>
          <a:prstGeom prst="line">
            <a:avLst/>
          </a:prstGeom>
          <a:noFill/>
          <a:ln w="28575">
            <a:solidFill>
              <a:srgbClr val="0080FF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032" name="Picture 8" descr="sPHENIX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6088" y="100013"/>
            <a:ext cx="1087437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83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b="1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800" b="1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600" b="1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400" b="1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hyperlink" Target="https://docdb.sphenix.bnl.gov/0000/000083/003/sPHENIX_Dictionary_053017.pdf" TargetMode="Externa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docdb.sphenix.bnl.gov/0000/000066/008/sPHENIX_WBS-1.5.2_BOE-V4.xlsx" TargetMode="External"/><Relationship Id="rId4" Type="http://schemas.openxmlformats.org/officeDocument/2006/relationships/hyperlink" Target="https://docdb.sphenix.bnl.gov/0000/000067/009/sPHENIX_WBS-1.5.3_BOE-V4.xlsx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docdb.sphenix.bnl.gov/0000/000065/011/sPHENIX_WBS-1.5.1_BOE-V4.xlsx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docdb.sphenix.bnl.gov/0000/000065/011/sPHENIX_WBS-1.5.1_BOE-V4.xlsx" TargetMode="External"/><Relationship Id="rId4" Type="http://schemas.openxmlformats.org/officeDocument/2006/relationships/hyperlink" Target="https://docdb.sphenix.bnl.gov/0000/000066/008/sPHENIX_WBS-1.5.2_BOE-V4.xlsx" TargetMode="External"/><Relationship Id="rId5" Type="http://schemas.openxmlformats.org/officeDocument/2006/relationships/hyperlink" Target="https://docdb.sphenix.bnl.gov/0000/000067/009/sPHENIX_WBS-1.5.3_BOE-V4.xlsx" TargetMode="External"/><Relationship Id="rId6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chart" Target="../charts/char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2" Type="http://schemas.openxmlformats.org/officeDocument/2006/relationships/hyperlink" Target="https://docdb.sphenix.bnl.gov/0000/000056/001/Labor%20and%20Material%20contingency%20codes.docx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PHENIX_Detecto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362200"/>
            <a:ext cx="3272069" cy="3657600"/>
          </a:xfrm>
          <a:prstGeom prst="rect">
            <a:avLst/>
          </a:prstGeom>
        </p:spPr>
      </p:pic>
      <p:sp>
        <p:nvSpPr>
          <p:cNvPr id="15361" name="Title 2"/>
          <p:cNvSpPr>
            <a:spLocks noGrp="1"/>
          </p:cNvSpPr>
          <p:nvPr>
            <p:ph type="ctrTitle"/>
          </p:nvPr>
        </p:nvSpPr>
        <p:spPr>
          <a:xfrm>
            <a:off x="304800" y="762000"/>
            <a:ext cx="8610600" cy="1600200"/>
          </a:xfrm>
          <a:solidFill>
            <a:srgbClr val="0099FF"/>
          </a:solidFill>
        </p:spPr>
        <p:txBody>
          <a:bodyPr/>
          <a:lstStyle/>
          <a:p>
            <a:r>
              <a:rPr lang="en-US" dirty="0">
                <a:latin typeface="Calibri" charset="0"/>
              </a:rPr>
              <a:t>WBS 1.5 Calorimeter Electronics </a:t>
            </a:r>
            <a:r>
              <a:rPr lang="en-US" dirty="0" smtClean="0">
                <a:latin typeface="Calibri" charset="0"/>
              </a:rPr>
              <a:t/>
            </a:r>
            <a:br>
              <a:rPr lang="en-US" dirty="0" smtClean="0">
                <a:latin typeface="Calibri" charset="0"/>
              </a:rPr>
            </a:br>
            <a:r>
              <a:rPr lang="en-US" altLang="en-US" dirty="0" smtClean="0"/>
              <a:t>Directors Review</a:t>
            </a:r>
            <a:endParaRPr lang="en-US" altLang="en-US" dirty="0" smtClean="0">
              <a:solidFill>
                <a:schemeClr val="bg1"/>
              </a:solidFill>
            </a:endParaRPr>
          </a:p>
        </p:txBody>
      </p:sp>
      <p:sp>
        <p:nvSpPr>
          <p:cNvPr id="15362" name="Subtitle 3"/>
          <p:cNvSpPr>
            <a:spLocks noGrp="1"/>
          </p:cNvSpPr>
          <p:nvPr>
            <p:ph type="subTitle" idx="1"/>
          </p:nvPr>
        </p:nvSpPr>
        <p:spPr>
          <a:xfrm>
            <a:off x="2057400" y="5410200"/>
            <a:ext cx="4343400" cy="1143000"/>
          </a:xfrm>
        </p:spPr>
        <p:txBody>
          <a:bodyPr/>
          <a:lstStyle/>
          <a:p>
            <a:r>
              <a:rPr lang="en-US" altLang="en-US" sz="1800" dirty="0" smtClean="0">
                <a:solidFill>
                  <a:srgbClr val="0099FF"/>
                </a:solidFill>
              </a:rPr>
              <a:t>Eric J. Mannel </a:t>
            </a:r>
          </a:p>
          <a:p>
            <a:r>
              <a:rPr lang="en-US" altLang="en-US" sz="1800" dirty="0" smtClean="0">
                <a:solidFill>
                  <a:srgbClr val="0099FF"/>
                </a:solidFill>
              </a:rPr>
              <a:t>Aug 2-4 , 2017</a:t>
            </a:r>
          </a:p>
          <a:p>
            <a:r>
              <a:rPr lang="en-US" altLang="en-US" sz="1800" dirty="0" smtClean="0">
                <a:solidFill>
                  <a:srgbClr val="0099FF"/>
                </a:solidFill>
              </a:rPr>
              <a:t>BNL</a:t>
            </a:r>
          </a:p>
        </p:txBody>
      </p:sp>
      <p:sp>
        <p:nvSpPr>
          <p:cNvPr id="15363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200" smtClean="0">
                <a:solidFill>
                  <a:srgbClr val="898989"/>
                </a:solidFill>
              </a:rPr>
              <a:t>8/2/17</a:t>
            </a:r>
            <a:endParaRPr lang="en-US" altLang="en-US" sz="1200" dirty="0" smtClean="0">
              <a:solidFill>
                <a:srgbClr val="89898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sPHENIX</a:t>
            </a:r>
            <a:r>
              <a:rPr lang="en-US" smtClean="0"/>
              <a:t> Director's Review</a:t>
            </a:r>
            <a:endParaRPr lang="en-US" dirty="0"/>
          </a:p>
        </p:txBody>
      </p:sp>
      <p:sp>
        <p:nvSpPr>
          <p:cNvPr id="15365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5537200" y="6036469"/>
            <a:ext cx="431104" cy="23556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 sz="1200" dirty="0">
              <a:solidFill>
                <a:srgbClr val="898989"/>
              </a:solidFill>
            </a:endParaRPr>
          </a:p>
          <a:p>
            <a:pPr eaLnBrk="1" hangingPunct="1"/>
            <a:endParaRPr lang="en-US" altLang="en-US" sz="1200" dirty="0">
              <a:solidFill>
                <a:srgbClr val="898989"/>
              </a:solidFill>
            </a:endParaRPr>
          </a:p>
        </p:txBody>
      </p:sp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>
            <a:off x="287338" y="771525"/>
            <a:ext cx="8634412" cy="0"/>
          </a:xfrm>
          <a:prstGeom prst="line">
            <a:avLst/>
          </a:prstGeom>
          <a:noFill/>
          <a:ln w="28575">
            <a:solidFill>
              <a:srgbClr val="0080FF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8" name="Group 7"/>
          <p:cNvGrpSpPr/>
          <p:nvPr/>
        </p:nvGrpSpPr>
        <p:grpSpPr>
          <a:xfrm>
            <a:off x="4953000" y="2438400"/>
            <a:ext cx="3429000" cy="2971800"/>
            <a:chOff x="7797006" y="2894806"/>
            <a:chExt cx="4343400" cy="472440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97006" y="2898754"/>
              <a:ext cx="4267200" cy="4720452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 bwMode="auto">
            <a:xfrm>
              <a:off x="7797006" y="2894806"/>
              <a:ext cx="4343400" cy="2286000"/>
            </a:xfrm>
            <a:prstGeom prst="rect">
              <a:avLst/>
            </a:prstGeom>
            <a:noFill/>
            <a:ln w="57150" cap="flat" cmpd="sng" algn="ctr">
              <a:solidFill>
                <a:srgbClr val="2F84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35877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Helvetica Neue Light" charset="0"/>
                <a:ea typeface="ヒラギノ角ゴ ProN W3" charset="0"/>
                <a:cs typeface="ヒラギノ角ゴ ProN W3" charset="0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7797006" y="5333206"/>
              <a:ext cx="4343400" cy="1143000"/>
            </a:xfrm>
            <a:prstGeom prst="rect">
              <a:avLst/>
            </a:prstGeom>
            <a:noFill/>
            <a:ln w="28575" cap="flat" cmpd="sng" algn="ctr">
              <a:solidFill>
                <a:srgbClr val="2F84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35877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Helvetica Neue Light" charset="0"/>
                <a:ea typeface="ヒラギノ角ゴ ProN W3" charset="0"/>
                <a:cs typeface="ヒラギノ角ゴ ProN W3" charset="0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7797006" y="6628606"/>
              <a:ext cx="4343400" cy="990600"/>
            </a:xfrm>
            <a:prstGeom prst="rect">
              <a:avLst/>
            </a:prstGeom>
            <a:noFill/>
            <a:ln w="28575" cap="flat" cmpd="sng" algn="ctr">
              <a:solidFill>
                <a:srgbClr val="2F84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35877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Helvetica Neue Light" charset="0"/>
                <a:ea typeface="ヒラギノ角ゴ ProN W3" charset="0"/>
                <a:cs typeface="ヒラギノ角ゴ ProN W3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5029200" y="3352800"/>
            <a:ext cx="2590800" cy="1524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2362200" y="3429000"/>
            <a:ext cx="2209800" cy="457200"/>
          </a:xfrm>
          <a:prstGeom prst="straightConnector1">
            <a:avLst/>
          </a:prstGeom>
          <a:ln>
            <a:solidFill>
              <a:srgbClr val="FF00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2286000" y="3429000"/>
            <a:ext cx="2286000" cy="228600"/>
          </a:xfrm>
          <a:prstGeom prst="straightConnector1">
            <a:avLst/>
          </a:prstGeom>
          <a:ln>
            <a:solidFill>
              <a:srgbClr val="FF00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2286000" y="2971800"/>
            <a:ext cx="2286000" cy="457200"/>
          </a:xfrm>
          <a:prstGeom prst="straightConnector1">
            <a:avLst/>
          </a:prstGeom>
          <a:ln>
            <a:solidFill>
              <a:srgbClr val="FF00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2743200" y="3429000"/>
            <a:ext cx="1828800" cy="1905000"/>
          </a:xfrm>
          <a:prstGeom prst="straightConnector1">
            <a:avLst/>
          </a:prstGeom>
          <a:ln>
            <a:solidFill>
              <a:srgbClr val="FF00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endCxn id="2" idx="1"/>
          </p:cNvCxnSpPr>
          <p:nvPr/>
        </p:nvCxnSpPr>
        <p:spPr>
          <a:xfrm>
            <a:off x="4495800" y="3429000"/>
            <a:ext cx="5334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WBS 1.5 </a:t>
            </a:r>
            <a:r>
              <a:rPr lang="en-US" dirty="0" smtClean="0"/>
              <a:t>Schedule- Partial</a:t>
            </a:r>
            <a:endParaRPr lang="en-US" altLang="en-US" dirty="0" smtClean="0"/>
          </a:p>
        </p:txBody>
      </p:sp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4040188" cy="639762"/>
          </a:xfrm>
        </p:spPr>
        <p:txBody>
          <a:bodyPr/>
          <a:lstStyle/>
          <a:p>
            <a:r>
              <a:rPr lang="en-US" b="0" dirty="0" smtClean="0"/>
              <a:t>Milestones for Front End Electronics</a:t>
            </a:r>
            <a:endParaRPr lang="en-US" b="0" dirty="0"/>
          </a:p>
        </p:txBody>
      </p:sp>
      <p:pic>
        <p:nvPicPr>
          <p:cNvPr id="9" name="Content Placeholder 8" descr="FrontEnd-GANTT Chart.png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30" r="-1030"/>
          <a:stretch>
            <a:fillRect/>
          </a:stretch>
        </p:blipFill>
        <p:spPr>
          <a:xfrm>
            <a:off x="457200" y="2057400"/>
            <a:ext cx="8229600" cy="3951288"/>
          </a:xfrm>
        </p:spPr>
      </p:pic>
      <p:sp>
        <p:nvSpPr>
          <p:cNvPr id="27650" name="Date Placeholder 2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200" smtClean="0">
                <a:solidFill>
                  <a:srgbClr val="898989"/>
                </a:solidFill>
              </a:rPr>
              <a:t>8/2/17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sPHENIX</a:t>
            </a:r>
            <a:r>
              <a:rPr lang="en-US" dirty="0" smtClean="0"/>
              <a:t> Director's Review</a:t>
            </a:r>
            <a:endParaRPr lang="en-US" dirty="0"/>
          </a:p>
        </p:txBody>
      </p:sp>
      <p:sp>
        <p:nvSpPr>
          <p:cNvPr id="2765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09F55E2A-43DB-4A71-95DB-04AFD0018DCD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10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4135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218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/>
          <a:lstStyle/>
          <a:p>
            <a:pPr eaLnBrk="1" hangingPunct="1"/>
            <a:r>
              <a:rPr lang="en-US" dirty="0"/>
              <a:t>WBS 1.5 CD-3A Items</a:t>
            </a:r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029200"/>
          </a:xfrm>
        </p:spPr>
        <p:txBody>
          <a:bodyPr/>
          <a:lstStyle/>
          <a:p>
            <a:r>
              <a:rPr lang="en-US" sz="2000" dirty="0"/>
              <a:t>Optical </a:t>
            </a:r>
            <a:r>
              <a:rPr lang="en-US" sz="2000" dirty="0" smtClean="0"/>
              <a:t>Sensors: </a:t>
            </a:r>
            <a:r>
              <a:rPr lang="en-US" sz="2000" dirty="0" smtClean="0">
                <a:latin typeface="System Font"/>
                <a:cs typeface="System Font"/>
              </a:rPr>
              <a:t>~</a:t>
            </a:r>
            <a:r>
              <a:rPr lang="en-US" sz="2000" dirty="0" smtClean="0"/>
              <a:t>111k </a:t>
            </a:r>
            <a:r>
              <a:rPr lang="en-US" sz="2000" dirty="0" smtClean="0"/>
              <a:t>total devices</a:t>
            </a:r>
          </a:p>
          <a:p>
            <a:pPr lvl="1"/>
            <a:r>
              <a:rPr lang="en-US" sz="1800" b="0" dirty="0" smtClean="0"/>
              <a:t>98k </a:t>
            </a:r>
            <a:r>
              <a:rPr lang="en-US" sz="1800" b="0" dirty="0"/>
              <a:t>for </a:t>
            </a:r>
            <a:r>
              <a:rPr lang="en-US" sz="1800" b="0" dirty="0" err="1"/>
              <a:t>EMCal</a:t>
            </a:r>
            <a:endParaRPr lang="en-US" sz="1800" b="0" dirty="0"/>
          </a:p>
          <a:p>
            <a:pPr lvl="1"/>
            <a:r>
              <a:rPr lang="en-US" sz="1800" b="0" dirty="0" smtClean="0"/>
              <a:t>14k </a:t>
            </a:r>
            <a:r>
              <a:rPr lang="en-US" sz="1800" b="0" dirty="0"/>
              <a:t>for </a:t>
            </a:r>
            <a:r>
              <a:rPr lang="en-US" sz="1800" b="0" dirty="0" err="1"/>
              <a:t>HCal</a:t>
            </a:r>
            <a:endParaRPr lang="en-US" sz="1800" b="0" dirty="0"/>
          </a:p>
          <a:p>
            <a:r>
              <a:rPr lang="en-US" sz="2000" dirty="0"/>
              <a:t>Catalog item from single </a:t>
            </a:r>
            <a:r>
              <a:rPr lang="en-US" sz="2000" dirty="0" smtClean="0"/>
              <a:t>vendor- </a:t>
            </a:r>
            <a:r>
              <a:rPr lang="en-US" sz="2000" dirty="0"/>
              <a:t>Hamamatsu</a:t>
            </a:r>
          </a:p>
          <a:p>
            <a:pPr lvl="1"/>
            <a:r>
              <a:rPr lang="en-US" sz="1800" b="0" dirty="0"/>
              <a:t>Large Order, ~ $1M</a:t>
            </a:r>
          </a:p>
          <a:p>
            <a:pPr lvl="1"/>
            <a:r>
              <a:rPr lang="en-US" sz="1800" b="0" dirty="0"/>
              <a:t>Long lead time</a:t>
            </a:r>
            <a:r>
              <a:rPr lang="en-US" sz="1800" b="0" dirty="0" smtClean="0"/>
              <a:t>:</a:t>
            </a:r>
          </a:p>
          <a:p>
            <a:pPr lvl="2"/>
            <a:r>
              <a:rPr lang="en-US" sz="1600" b="0" dirty="0" smtClean="0"/>
              <a:t>1 Month to prepare documentation for order</a:t>
            </a:r>
          </a:p>
          <a:p>
            <a:pPr lvl="2"/>
            <a:r>
              <a:rPr lang="en-US" sz="1600" b="0" dirty="0" smtClean="0"/>
              <a:t>6 months to process purchase order, after documentation complete.</a:t>
            </a:r>
            <a:endParaRPr lang="en-US" sz="1600" b="0" dirty="0"/>
          </a:p>
          <a:p>
            <a:pPr lvl="2"/>
            <a:r>
              <a:rPr lang="en-US" sz="1600" b="0" dirty="0"/>
              <a:t>First delivery 3 months from </a:t>
            </a:r>
            <a:r>
              <a:rPr lang="en-US" sz="1600" b="0" dirty="0" smtClean="0"/>
              <a:t>AOR based on vendor estimate.</a:t>
            </a:r>
            <a:endParaRPr lang="en-US" sz="1600" b="0" dirty="0"/>
          </a:p>
          <a:p>
            <a:pPr lvl="2"/>
            <a:r>
              <a:rPr lang="en-US" sz="1600" b="0" dirty="0" smtClean="0"/>
              <a:t>10k devices </a:t>
            </a:r>
            <a:r>
              <a:rPr lang="en-US" sz="1600" b="0" dirty="0"/>
              <a:t>per months </a:t>
            </a:r>
            <a:r>
              <a:rPr lang="en-US" sz="1600" b="0" dirty="0" smtClean="0"/>
              <a:t>over a </a:t>
            </a:r>
            <a:r>
              <a:rPr lang="en-US" sz="1600" b="0" dirty="0" smtClean="0">
                <a:latin typeface="Symbol" charset="2"/>
                <a:cs typeface="Symbol" charset="2"/>
              </a:rPr>
              <a:t>~</a:t>
            </a:r>
            <a:r>
              <a:rPr lang="en-US" sz="1600" b="0" dirty="0" smtClean="0"/>
              <a:t>1 year </a:t>
            </a:r>
            <a:r>
              <a:rPr lang="en-US" sz="1600" b="0" dirty="0"/>
              <a:t>d</a:t>
            </a:r>
            <a:r>
              <a:rPr lang="en-US" sz="1600" b="0" dirty="0" smtClean="0"/>
              <a:t>elivery period base on vendor estimate.</a:t>
            </a:r>
            <a:endParaRPr lang="en-US" sz="1600" b="0" dirty="0"/>
          </a:p>
          <a:p>
            <a:r>
              <a:rPr lang="en-US" sz="2000" dirty="0"/>
              <a:t>Requires post delivery assembly, testing and sorting, </a:t>
            </a:r>
            <a:r>
              <a:rPr lang="en-US" sz="2000" dirty="0" smtClean="0">
                <a:latin typeface="Symbol" charset="2"/>
                <a:cs typeface="Symbol" charset="2"/>
              </a:rPr>
              <a:t>~</a:t>
            </a:r>
            <a:r>
              <a:rPr lang="en-US" sz="2000" dirty="0" smtClean="0"/>
              <a:t>2 </a:t>
            </a:r>
            <a:r>
              <a:rPr lang="en-US" sz="2000" dirty="0"/>
              <a:t>months/</a:t>
            </a:r>
            <a:r>
              <a:rPr lang="en-US" sz="2000" dirty="0" smtClean="0"/>
              <a:t>10k devices</a:t>
            </a:r>
            <a:r>
              <a:rPr lang="en-US" sz="2000" dirty="0" smtClean="0"/>
              <a:t>, pipeline delivery.</a:t>
            </a:r>
            <a:endParaRPr lang="en-US" sz="2000" dirty="0"/>
          </a:p>
          <a:p>
            <a:r>
              <a:rPr lang="en-US" sz="2000" dirty="0"/>
              <a:t>Required for assembly of </a:t>
            </a:r>
            <a:r>
              <a:rPr lang="en-US" sz="2000" dirty="0" err="1"/>
              <a:t>HCal</a:t>
            </a:r>
            <a:r>
              <a:rPr lang="en-US" sz="2000" dirty="0"/>
              <a:t> modules and </a:t>
            </a:r>
            <a:r>
              <a:rPr lang="en-US" sz="2000" dirty="0" err="1"/>
              <a:t>EMCal</a:t>
            </a:r>
            <a:r>
              <a:rPr lang="en-US" sz="2000" dirty="0"/>
              <a:t> sectors </a:t>
            </a:r>
          </a:p>
          <a:p>
            <a:pPr lvl="1"/>
            <a:r>
              <a:rPr lang="en-US" sz="1800" b="0" dirty="0">
                <a:latin typeface="System Font"/>
                <a:cs typeface="System Font"/>
              </a:rPr>
              <a:t>~</a:t>
            </a:r>
            <a:r>
              <a:rPr lang="en-US" sz="1800" b="0" dirty="0"/>
              <a:t>2 month float for  first </a:t>
            </a:r>
            <a:r>
              <a:rPr lang="en-US" sz="1800" b="0" dirty="0" err="1"/>
              <a:t>EMCal</a:t>
            </a:r>
            <a:r>
              <a:rPr lang="en-US" sz="1800" b="0" dirty="0"/>
              <a:t> </a:t>
            </a:r>
            <a:r>
              <a:rPr lang="en-US" sz="1800" b="0" dirty="0" err="1"/>
              <a:t>SiPMs</a:t>
            </a:r>
            <a:r>
              <a:rPr lang="en-US" sz="1800" b="0" dirty="0"/>
              <a:t> daughter boards to be delivered for installation in </a:t>
            </a:r>
            <a:r>
              <a:rPr lang="en-US" sz="1800" b="0" dirty="0" smtClean="0"/>
              <a:t>modules after post assembly testing</a:t>
            </a:r>
            <a:endParaRPr lang="en-US" sz="1800" b="0" dirty="0"/>
          </a:p>
          <a:p>
            <a:endParaRPr lang="en-US" dirty="0"/>
          </a:p>
        </p:txBody>
      </p:sp>
      <p:sp>
        <p:nvSpPr>
          <p:cNvPr id="29703" name="Date Placeholder 1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200" smtClean="0">
                <a:solidFill>
                  <a:srgbClr val="898989"/>
                </a:solidFill>
              </a:rPr>
              <a:t>8/2/17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sPHENIX Director's Review</a:t>
            </a:r>
            <a:endParaRPr lang="en-US"/>
          </a:p>
        </p:txBody>
      </p:sp>
      <p:sp>
        <p:nvSpPr>
          <p:cNvPr id="29697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D0AC9DE8-C407-4789-A3B0-CCF044CC2A0C}" type="slidenum">
              <a:rPr lang="en-US" altLang="en-US" sz="1200">
                <a:solidFill>
                  <a:srgbClr val="000080"/>
                </a:solidFill>
              </a:rPr>
              <a:pPr eaLnBrk="1" hangingPunct="1"/>
              <a:t>11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WBS 1.5 </a:t>
            </a:r>
            <a:r>
              <a:rPr lang="en-US" dirty="0"/>
              <a:t>Dictionary</a:t>
            </a:r>
            <a:endParaRPr lang="en-US" altLang="en-US" dirty="0" smtClean="0">
              <a:solidFill>
                <a:srgbClr val="000000"/>
              </a:solidFill>
              <a:cs typeface="Times New Roman" pitchFamily="18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92828"/>
            <a:ext cx="9144000" cy="3407327"/>
          </a:xfrm>
        </p:spPr>
      </p:pic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304800" y="990600"/>
            <a:ext cx="8610600" cy="1600200"/>
          </a:xfrm>
        </p:spPr>
        <p:txBody>
          <a:bodyPr/>
          <a:lstStyle/>
          <a:p>
            <a:r>
              <a:rPr lang="en-US" sz="2000" dirty="0" smtClean="0"/>
              <a:t>Part of </a:t>
            </a:r>
            <a:r>
              <a:rPr lang="en-US" sz="2000" dirty="0" err="1" smtClean="0"/>
              <a:t>sPHENIX</a:t>
            </a:r>
            <a:r>
              <a:rPr lang="en-US" sz="2000" dirty="0" smtClean="0"/>
              <a:t> WBS Dictionary- </a:t>
            </a:r>
            <a:r>
              <a:rPr lang="en-US" sz="2000" dirty="0" smtClean="0">
                <a:hlinkClick r:id="rId4"/>
              </a:rPr>
              <a:t>Link</a:t>
            </a:r>
            <a:endParaRPr lang="en-US" sz="2000" dirty="0" smtClean="0"/>
          </a:p>
          <a:p>
            <a:r>
              <a:rPr lang="en-US" sz="2000" dirty="0" smtClean="0"/>
              <a:t>Defined down to the work package level</a:t>
            </a:r>
          </a:p>
          <a:p>
            <a:r>
              <a:rPr lang="en-US" sz="2000" dirty="0" smtClean="0"/>
              <a:t>Definitions at the task level in the BOE Task </a:t>
            </a:r>
            <a:r>
              <a:rPr lang="en-US" sz="2000" dirty="0"/>
              <a:t>S</a:t>
            </a:r>
            <a:r>
              <a:rPr lang="en-US" sz="2000" dirty="0" smtClean="0"/>
              <a:t>heets</a:t>
            </a:r>
            <a:endParaRPr lang="en-US" sz="2000" dirty="0" smtClean="0"/>
          </a:p>
          <a:p>
            <a:r>
              <a:rPr lang="en-US" sz="2000" dirty="0" smtClean="0"/>
              <a:t>Used as guideline for time/labor estimates</a:t>
            </a:r>
          </a:p>
          <a:p>
            <a:endParaRPr lang="en-US" dirty="0"/>
          </a:p>
        </p:txBody>
      </p:sp>
      <p:sp>
        <p:nvSpPr>
          <p:cNvPr id="33796" name="Date Placeholder 1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200" smtClean="0">
                <a:solidFill>
                  <a:srgbClr val="898989"/>
                </a:solidFill>
              </a:rPr>
              <a:t>8/2/17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sPHENIX Director's Review</a:t>
            </a:r>
            <a:endParaRPr lang="en-US" dirty="0"/>
          </a:p>
        </p:txBody>
      </p:sp>
      <p:sp>
        <p:nvSpPr>
          <p:cNvPr id="33795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159CAA0F-AB0D-4E11-B376-5C220F4F9EC6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12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/>
          <a:lstStyle/>
          <a:p>
            <a:pPr eaLnBrk="1" hangingPunct="1"/>
            <a:r>
              <a:rPr lang="en-US" dirty="0"/>
              <a:t>Basis for BOE and RLS </a:t>
            </a:r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816C28A6-77E3-4C5F-876D-FCA5A908D374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13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029200"/>
          </a:xfrm>
        </p:spPr>
        <p:txBody>
          <a:bodyPr/>
          <a:lstStyle/>
          <a:p>
            <a:r>
              <a:rPr lang="en-US" sz="2000" dirty="0"/>
              <a:t>All components are standard off the shelf items.</a:t>
            </a:r>
          </a:p>
          <a:p>
            <a:pPr lvl="1"/>
            <a:r>
              <a:rPr lang="en-US" sz="1600" b="0" dirty="0"/>
              <a:t>2 long lead time item,  </a:t>
            </a:r>
            <a:r>
              <a:rPr lang="en-US" sz="1600" b="0" dirty="0" err="1"/>
              <a:t>SiPMs</a:t>
            </a:r>
            <a:r>
              <a:rPr lang="en-US" sz="1600" b="0" dirty="0"/>
              <a:t> &amp; </a:t>
            </a:r>
            <a:r>
              <a:rPr lang="en-US" sz="1600" b="0" dirty="0" err="1"/>
              <a:t>SiPM</a:t>
            </a:r>
            <a:r>
              <a:rPr lang="en-US" sz="1600" b="0" dirty="0"/>
              <a:t> Bias Supplies, </a:t>
            </a:r>
          </a:p>
          <a:p>
            <a:pPr lvl="1"/>
            <a:r>
              <a:rPr lang="en-US" sz="1600" b="0" dirty="0"/>
              <a:t>No custom ASICs</a:t>
            </a:r>
          </a:p>
          <a:p>
            <a:pPr lvl="1"/>
            <a:r>
              <a:rPr lang="en-US" sz="1600" b="0" dirty="0"/>
              <a:t>“Standard” PCB fabrication and assembly</a:t>
            </a:r>
          </a:p>
          <a:p>
            <a:r>
              <a:rPr lang="en-US" sz="2000" dirty="0"/>
              <a:t>Design work completed during R&amp;D Phase</a:t>
            </a:r>
          </a:p>
          <a:p>
            <a:pPr lvl="1"/>
            <a:r>
              <a:rPr lang="en-US" sz="1600" b="0" dirty="0"/>
              <a:t>Use BOMs for c</a:t>
            </a:r>
            <a:r>
              <a:rPr lang="en-US" sz="1600" b="0" dirty="0" smtClean="0"/>
              <a:t>omponent </a:t>
            </a:r>
            <a:r>
              <a:rPr lang="en-US" sz="1600" b="0" dirty="0"/>
              <a:t>cost, scaled to larger orders</a:t>
            </a:r>
          </a:p>
          <a:p>
            <a:pPr lvl="1"/>
            <a:r>
              <a:rPr lang="en-US" sz="1600" b="0" dirty="0"/>
              <a:t>Use prototype fabrications costs, scaled to larger orders.</a:t>
            </a:r>
          </a:p>
          <a:p>
            <a:pPr lvl="1"/>
            <a:r>
              <a:rPr lang="en-US" sz="1600" b="0" dirty="0"/>
              <a:t>Working with some local vendors to “value engineer some assemblies.</a:t>
            </a:r>
          </a:p>
          <a:p>
            <a:r>
              <a:rPr lang="en-US" sz="2000" dirty="0"/>
              <a:t>Standard lead times for placing orders</a:t>
            </a:r>
          </a:p>
          <a:p>
            <a:pPr lvl="1"/>
            <a:r>
              <a:rPr lang="en-US" sz="1600" b="0" dirty="0"/>
              <a:t>Time to prepare order documentation- 1 month typical</a:t>
            </a:r>
          </a:p>
          <a:p>
            <a:pPr lvl="1"/>
            <a:r>
              <a:rPr lang="en-US" sz="1600" b="0" dirty="0"/>
              <a:t>2-6 months for PO to be issued based on expected order cost</a:t>
            </a:r>
          </a:p>
          <a:p>
            <a:pPr lvl="1"/>
            <a:r>
              <a:rPr lang="en-US" sz="1600" b="0" dirty="0"/>
              <a:t>Delivery times based on vendor estimates, engineering experience </a:t>
            </a:r>
            <a:endParaRPr lang="en-US" sz="1600" b="0" dirty="0" smtClean="0"/>
          </a:p>
          <a:p>
            <a:r>
              <a:rPr lang="en-US" sz="2000" dirty="0" smtClean="0"/>
              <a:t>Three CAM Accounts/BoE Files as of July 2017</a:t>
            </a:r>
            <a:endParaRPr lang="en-US" sz="2000" b="0" dirty="0"/>
          </a:p>
          <a:p>
            <a:pPr lvl="1"/>
            <a:r>
              <a:rPr lang="en-US" sz="1600" b="0" dirty="0" smtClean="0">
                <a:hlinkClick r:id="rId2"/>
              </a:rPr>
              <a:t>WBS 1.5.1: Optical Sensors</a:t>
            </a:r>
            <a:endParaRPr lang="en-US" sz="1600" b="0" dirty="0" smtClean="0"/>
          </a:p>
          <a:p>
            <a:pPr lvl="1"/>
            <a:r>
              <a:rPr lang="en-US" sz="1600" b="0" dirty="0" smtClean="0">
                <a:hlinkClick r:id="rId3"/>
              </a:rPr>
              <a:t>WBS 1.5.2: Front End Electronics</a:t>
            </a:r>
            <a:endParaRPr lang="en-US" sz="1600" b="0" dirty="0" smtClean="0"/>
          </a:p>
          <a:p>
            <a:pPr lvl="1"/>
            <a:r>
              <a:rPr lang="en-US" sz="1600" b="0" dirty="0" smtClean="0">
                <a:hlinkClick r:id="rId4"/>
              </a:rPr>
              <a:t>WBS 1.5.3: Digitizers</a:t>
            </a:r>
            <a:endParaRPr lang="en-US" sz="1600" b="0" dirty="0" smtClean="0"/>
          </a:p>
          <a:p>
            <a:pPr lvl="1"/>
            <a:endParaRPr lang="en-US" sz="1800" b="0" dirty="0" smtClean="0"/>
          </a:p>
          <a:p>
            <a:pPr lvl="1"/>
            <a:endParaRPr lang="en-US" b="0" dirty="0"/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8/2/17</a:t>
            </a: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sPHENIX Director's Review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/>
          <a:lstStyle/>
          <a:p>
            <a:r>
              <a:rPr lang="en-US" dirty="0"/>
              <a:t>WBS 1.5 BoE Example: BoE Page 1 </a:t>
            </a:r>
            <a:endParaRPr lang="en-US" altLang="en-US" dirty="0" smtClean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2819400" cy="5029200"/>
          </a:xfrm>
        </p:spPr>
        <p:txBody>
          <a:bodyPr/>
          <a:lstStyle/>
          <a:p>
            <a:r>
              <a:rPr lang="en-US" sz="2000" dirty="0"/>
              <a:t>Have detailed BOE for each work package, 7 Total: </a:t>
            </a:r>
          </a:p>
          <a:p>
            <a:r>
              <a:rPr lang="en-US" sz="2000" dirty="0"/>
              <a:t>Identify what type of estimates were used in each work </a:t>
            </a:r>
            <a:r>
              <a:rPr lang="en-US" sz="2000" dirty="0" smtClean="0"/>
              <a:t>package</a:t>
            </a:r>
            <a:endParaRPr lang="en-US" sz="2000" dirty="0"/>
          </a:p>
          <a:p>
            <a:r>
              <a:rPr lang="en-US" sz="2000" dirty="0"/>
              <a:t>Guidelines used for estimates, both cost and </a:t>
            </a:r>
            <a:r>
              <a:rPr lang="en-US" sz="2000" dirty="0" smtClean="0"/>
              <a:t>time</a:t>
            </a:r>
          </a:p>
          <a:p>
            <a:r>
              <a:rPr lang="en-US" sz="2000" dirty="0"/>
              <a:t>Three </a:t>
            </a:r>
            <a:r>
              <a:rPr lang="en-US" sz="2000" dirty="0" smtClean="0"/>
              <a:t>BoE files </a:t>
            </a:r>
            <a:r>
              <a:rPr lang="en-US" sz="2000" dirty="0"/>
              <a:t>as of July 2017</a:t>
            </a:r>
          </a:p>
          <a:p>
            <a:pPr lvl="1"/>
            <a:r>
              <a:rPr lang="en-US" sz="1600" b="0" dirty="0">
                <a:hlinkClick r:id="rId3"/>
              </a:rPr>
              <a:t>WBS 1.5.1: Optical Sensors</a:t>
            </a:r>
            <a:endParaRPr lang="en-US" sz="1600" b="0" dirty="0"/>
          </a:p>
          <a:p>
            <a:pPr lvl="1"/>
            <a:r>
              <a:rPr lang="en-US" sz="1600" b="0" dirty="0">
                <a:hlinkClick r:id="rId4"/>
              </a:rPr>
              <a:t>WBS 1.5.2: Front End Electronics</a:t>
            </a:r>
            <a:endParaRPr lang="en-US" sz="1600" b="0" dirty="0"/>
          </a:p>
          <a:p>
            <a:pPr lvl="1"/>
            <a:r>
              <a:rPr lang="en-US" sz="1600" b="0" dirty="0">
                <a:hlinkClick r:id="rId5"/>
              </a:rPr>
              <a:t>WBS 1.5.3: Digitizers</a:t>
            </a:r>
            <a:endParaRPr lang="en-US" sz="1600" b="0" dirty="0"/>
          </a:p>
          <a:p>
            <a:pPr lvl="1"/>
            <a:endParaRPr lang="en-US" sz="1800" b="0" dirty="0"/>
          </a:p>
          <a:p>
            <a:endParaRPr lang="en-US" sz="2000" dirty="0"/>
          </a:p>
          <a:p>
            <a:endParaRPr lang="en-US" dirty="0"/>
          </a:p>
        </p:txBody>
      </p:sp>
      <p:sp>
        <p:nvSpPr>
          <p:cNvPr id="37892" name="Date Placeholder 1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200" smtClean="0">
                <a:solidFill>
                  <a:srgbClr val="898989"/>
                </a:solidFill>
              </a:rPr>
              <a:t>8/2/17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sPHENIX Director's Review</a:t>
            </a:r>
            <a:endParaRPr lang="en-US"/>
          </a:p>
        </p:txBody>
      </p:sp>
      <p:sp>
        <p:nvSpPr>
          <p:cNvPr id="3789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0CB08786-E3B0-4A3C-A9ED-F8AB8B18C032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14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143284"/>
            <a:ext cx="5029200" cy="52504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/>
          <a:lstStyle/>
          <a:p>
            <a:r>
              <a:rPr lang="en-US" dirty="0"/>
              <a:t>WBS 1.5 BoE Example: BoE Page </a:t>
            </a:r>
            <a:r>
              <a:rPr lang="en-US" dirty="0" smtClean="0"/>
              <a:t>2 </a:t>
            </a:r>
            <a:endParaRPr lang="en-US" altLang="en-US" dirty="0" smtClean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2819400" cy="4495800"/>
          </a:xfrm>
        </p:spPr>
        <p:txBody>
          <a:bodyPr/>
          <a:lstStyle/>
          <a:p>
            <a:r>
              <a:rPr lang="en-US" sz="2000" dirty="0"/>
              <a:t>Identify what is included in the BOE, </a:t>
            </a:r>
          </a:p>
          <a:p>
            <a:r>
              <a:rPr lang="en-US" sz="2000" dirty="0"/>
              <a:t>What the total cost  and cost + </a:t>
            </a:r>
            <a:r>
              <a:rPr lang="en-US" sz="2000" dirty="0" smtClean="0"/>
              <a:t>contingency</a:t>
            </a:r>
            <a:endParaRPr lang="en-US" sz="2000" dirty="0"/>
          </a:p>
          <a:p>
            <a:r>
              <a:rPr lang="en-US" sz="2000" dirty="0"/>
              <a:t>Explain how the contingency was determined and the levels </a:t>
            </a:r>
            <a:r>
              <a:rPr lang="en-US" sz="2000" dirty="0" smtClean="0"/>
              <a:t>used.</a:t>
            </a:r>
            <a:endParaRPr lang="en-US" sz="2000" dirty="0"/>
          </a:p>
        </p:txBody>
      </p:sp>
      <p:sp>
        <p:nvSpPr>
          <p:cNvPr id="37892" name="Date Placeholder 1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200" smtClean="0">
                <a:solidFill>
                  <a:srgbClr val="898989"/>
                </a:solidFill>
              </a:rPr>
              <a:t>8/2/17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sPHENIX Director's Review</a:t>
            </a:r>
            <a:endParaRPr lang="en-US"/>
          </a:p>
        </p:txBody>
      </p:sp>
      <p:sp>
        <p:nvSpPr>
          <p:cNvPr id="3789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0CB08786-E3B0-4A3C-A9ED-F8AB8B18C032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15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6" name="Picture 5" descr="Screen Shot 2017-07-25 at 11.21.3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447800"/>
            <a:ext cx="5920523" cy="3965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045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WBS 1.5 Task Summary Example</a:t>
            </a:r>
            <a:endParaRPr lang="en-US" dirty="0"/>
          </a:p>
        </p:txBody>
      </p:sp>
      <p:pic>
        <p:nvPicPr>
          <p:cNvPr id="9" name="Content Placeholder 8" descr="Screen Shot 2017-07-13 at 12.38.22 PM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45" r="-1645"/>
          <a:stretch>
            <a:fillRect/>
          </a:stretch>
        </p:blipFill>
        <p:spPr>
          <a:xfrm>
            <a:off x="457200" y="1676400"/>
            <a:ext cx="8229600" cy="4525963"/>
          </a:xfr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8/2/17</a:t>
            </a: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sPHENIX Director's Review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B7689-1836-4D61-9E3B-BD5F97E6A309}" type="slidenum">
              <a:rPr lang="en-US" altLang="en-US" smtClean="0"/>
              <a:pPr/>
              <a:t>16</a:t>
            </a:fld>
            <a:endParaRPr lang="en-US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609600" y="838200"/>
            <a:ext cx="346761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Used to: </a:t>
            </a:r>
          </a:p>
          <a:p>
            <a:pPr marL="285750" indent="-285750">
              <a:buFont typeface="Arial"/>
              <a:buChar char="•"/>
              <a:tabLst>
                <a:tab pos="177800" algn="l"/>
              </a:tabLst>
            </a:pPr>
            <a:r>
              <a:rPr lang="en-US" dirty="0"/>
              <a:t>S</a:t>
            </a:r>
            <a:r>
              <a:rPr lang="en-US" dirty="0" smtClean="0"/>
              <a:t>ummarize cost at the task level</a:t>
            </a:r>
          </a:p>
          <a:p>
            <a:pPr marL="285750" indent="-285750">
              <a:buFont typeface="Arial"/>
              <a:buChar char="•"/>
              <a:tabLst>
                <a:tab pos="177800" algn="l"/>
              </a:tabLst>
            </a:pPr>
            <a:r>
              <a:rPr lang="en-US" dirty="0" smtClean="0"/>
              <a:t>Estimate labor requirements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076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/>
          <a:lstStyle/>
          <a:p>
            <a:r>
              <a:rPr lang="en-US" dirty="0"/>
              <a:t>WBS 1.5 </a:t>
            </a:r>
            <a:r>
              <a:rPr lang="en-US" dirty="0" smtClean="0"/>
              <a:t>BoE Example: System Cost</a:t>
            </a:r>
            <a:endParaRPr lang="en-US" altLang="en-US" dirty="0" smtClean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2590800" cy="5029200"/>
          </a:xfrm>
        </p:spPr>
        <p:txBody>
          <a:bodyPr/>
          <a:lstStyle/>
          <a:p>
            <a:r>
              <a:rPr lang="en-US" sz="2000" dirty="0"/>
              <a:t>Costs are estimated at the task level</a:t>
            </a:r>
          </a:p>
          <a:p>
            <a:r>
              <a:rPr lang="en-US" sz="2000" dirty="0"/>
              <a:t>Based on:</a:t>
            </a:r>
          </a:p>
          <a:p>
            <a:pPr lvl="1"/>
            <a:r>
              <a:rPr lang="en-US" sz="1600" b="0" dirty="0"/>
              <a:t>Number of modules required</a:t>
            </a:r>
          </a:p>
          <a:p>
            <a:pPr lvl="1"/>
            <a:r>
              <a:rPr lang="en-US" sz="1600" b="0" dirty="0"/>
              <a:t>BOMs for prototype </a:t>
            </a:r>
            <a:r>
              <a:rPr lang="en-US" sz="1600" b="0" dirty="0" smtClean="0"/>
              <a:t>boards</a:t>
            </a:r>
          </a:p>
          <a:p>
            <a:r>
              <a:rPr lang="en-US" sz="2000" dirty="0" smtClean="0"/>
              <a:t>Cost contingency 20% for components, 40% </a:t>
            </a:r>
            <a:r>
              <a:rPr lang="en-US" sz="2000" smtClean="0"/>
              <a:t>for assembly, </a:t>
            </a:r>
            <a:endParaRPr lang="en-US" sz="2000" b="0" dirty="0"/>
          </a:p>
          <a:p>
            <a:r>
              <a:rPr lang="en-US" sz="2000" dirty="0"/>
              <a:t>Includes 10% loss due to yield estimates</a:t>
            </a:r>
          </a:p>
          <a:p>
            <a:endParaRPr lang="en-US" sz="2000" dirty="0"/>
          </a:p>
        </p:txBody>
      </p:sp>
      <p:sp>
        <p:nvSpPr>
          <p:cNvPr id="37892" name="Date Placeholder 1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200" smtClean="0">
                <a:solidFill>
                  <a:srgbClr val="898989"/>
                </a:solidFill>
              </a:rPr>
              <a:t>8/2/17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sPHENIX Director's Review</a:t>
            </a:r>
            <a:endParaRPr lang="en-US"/>
          </a:p>
        </p:txBody>
      </p:sp>
      <p:sp>
        <p:nvSpPr>
          <p:cNvPr id="3789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0CB08786-E3B0-4A3C-A9ED-F8AB8B18C032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17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11" name="Content Placeholder 11" descr="Screen Shot 2017-07-06 at 3.35.48 PM.pn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690" b="-20690"/>
          <a:stretch>
            <a:fillRect/>
          </a:stretch>
        </p:blipFill>
        <p:spPr>
          <a:xfrm>
            <a:off x="3124200" y="762000"/>
            <a:ext cx="5867400" cy="4525963"/>
          </a:xfrm>
        </p:spPr>
      </p:pic>
    </p:spTree>
    <p:extLst>
      <p:ext uri="{BB962C8B-B14F-4D97-AF65-F5344CB8AC3E}">
        <p14:creationId xmlns:p14="http://schemas.microsoft.com/office/powerpoint/2010/main" val="24708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>
          <a:xfrm>
            <a:off x="457200" y="-25400"/>
            <a:ext cx="8229600" cy="711200"/>
          </a:xfrm>
        </p:spPr>
        <p:txBody>
          <a:bodyPr/>
          <a:lstStyle/>
          <a:p>
            <a:r>
              <a:rPr lang="en-US" dirty="0"/>
              <a:t>WBS 1.5 Labor Profile</a:t>
            </a:r>
            <a:endParaRPr lang="en-US" altLang="en-US" dirty="0" smtClean="0"/>
          </a:p>
        </p:txBody>
      </p:sp>
      <p:sp>
        <p:nvSpPr>
          <p:cNvPr id="31746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200" smtClean="0">
                <a:solidFill>
                  <a:srgbClr val="898989"/>
                </a:solidFill>
              </a:rPr>
              <a:t>8/2/17</a:t>
            </a:r>
          </a:p>
        </p:txBody>
      </p:sp>
      <p:sp>
        <p:nvSpPr>
          <p:cNvPr id="317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3DB70812-2340-4974-80C2-2AB8525AEB44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18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sPHENIX Director's Review</a:t>
            </a:r>
            <a:endParaRPr lang="en-US" dirty="0"/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6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FTE Profile by Category</a:t>
            </a:r>
            <a:endParaRPr lang="en-US" dirty="0"/>
          </a:p>
        </p:txBody>
      </p:sp>
      <p:sp>
        <p:nvSpPr>
          <p:cNvPr id="7" name="Text Placeholder 6"/>
          <p:cNvSpPr txBox="1">
            <a:spLocks/>
          </p:cNvSpPr>
          <p:nvPr/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6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FTE Profile by Fiscal Year</a:t>
            </a:r>
            <a:endParaRPr lang="en-US" dirty="0"/>
          </a:p>
        </p:txBody>
      </p:sp>
      <p:sp>
        <p:nvSpPr>
          <p:cNvPr id="8" name="Text Placeholder 4"/>
          <p:cNvSpPr txBox="1">
            <a:spLocks/>
          </p:cNvSpPr>
          <p:nvPr/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6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FTE Profile by Category</a:t>
            </a:r>
            <a:endParaRPr lang="en-US" dirty="0"/>
          </a:p>
        </p:txBody>
      </p:sp>
      <p:sp>
        <p:nvSpPr>
          <p:cNvPr id="9" name="Text Placeholder 6"/>
          <p:cNvSpPr txBox="1">
            <a:spLocks/>
          </p:cNvSpPr>
          <p:nvPr/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6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FTE Profile by Fiscal Year</a:t>
            </a:r>
            <a:endParaRPr lang="en-US" dirty="0"/>
          </a:p>
        </p:txBody>
      </p:sp>
      <p:graphicFrame>
        <p:nvGraphicFramePr>
          <p:cNvPr id="10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1473179"/>
              </p:ext>
            </p:extLst>
          </p:nvPr>
        </p:nvGraphicFramePr>
        <p:xfrm>
          <a:off x="4645024" y="2666998"/>
          <a:ext cx="4041777" cy="3048001"/>
        </p:xfrm>
        <a:graphic>
          <a:graphicData uri="http://schemas.openxmlformats.org/drawingml/2006/table">
            <a:tbl>
              <a:tblPr/>
              <a:tblGrid>
                <a:gridCol w="675335"/>
                <a:gridCol w="716264"/>
                <a:gridCol w="644638"/>
                <a:gridCol w="347900"/>
                <a:gridCol w="327435"/>
                <a:gridCol w="327435"/>
                <a:gridCol w="327435"/>
                <a:gridCol w="347900"/>
                <a:gridCol w="327435"/>
              </a:tblGrid>
              <a:tr h="277091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74" marR="7674" marT="76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74" marR="7674" marT="76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74" marR="7674" marT="76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74" marR="7674" marT="76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74" marR="7674" marT="76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74" marR="7674" marT="76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74" marR="7674" marT="76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74" marR="7674" marT="76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74" marR="7674" marT="76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709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WBS Level</a:t>
                      </a:r>
                    </a:p>
                  </a:txBody>
                  <a:tcPr marL="7674" marR="7674" marT="76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Org Sort</a:t>
                      </a:r>
                    </a:p>
                  </a:txBody>
                  <a:tcPr marL="7674" marR="7674" marT="76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Group</a:t>
                      </a:r>
                    </a:p>
                  </a:txBody>
                  <a:tcPr marL="7674" marR="7674" marT="76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FY 17</a:t>
                      </a:r>
                    </a:p>
                  </a:txBody>
                  <a:tcPr marL="7674" marR="7674" marT="76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FY 18</a:t>
                      </a:r>
                    </a:p>
                  </a:txBody>
                  <a:tcPr marL="7674" marR="7674" marT="76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FY 19</a:t>
                      </a:r>
                    </a:p>
                  </a:txBody>
                  <a:tcPr marL="7674" marR="7674" marT="76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FY 20</a:t>
                      </a:r>
                    </a:p>
                  </a:txBody>
                  <a:tcPr marL="7674" marR="7674" marT="76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FY 21</a:t>
                      </a:r>
                    </a:p>
                  </a:txBody>
                  <a:tcPr marL="7674" marR="7674" marT="76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FY 22</a:t>
                      </a:r>
                    </a:p>
                  </a:txBody>
                  <a:tcPr marL="7674" marR="7674" marT="76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7709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1.5</a:t>
                      </a:r>
                    </a:p>
                  </a:txBody>
                  <a:tcPr marL="7674" marR="7674" marT="767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BNL</a:t>
                      </a:r>
                    </a:p>
                  </a:txBody>
                  <a:tcPr marL="7674" marR="7674" marT="767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Scientific</a:t>
                      </a:r>
                    </a:p>
                  </a:txBody>
                  <a:tcPr marL="7674" marR="7674" marT="767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0.18</a:t>
                      </a:r>
                    </a:p>
                  </a:txBody>
                  <a:tcPr marL="7674" marR="7674" marT="767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0.01</a:t>
                      </a:r>
                    </a:p>
                  </a:txBody>
                  <a:tcPr marL="7674" marR="7674" marT="767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0.17</a:t>
                      </a:r>
                    </a:p>
                  </a:txBody>
                  <a:tcPr marL="7674" marR="7674" marT="767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0.43</a:t>
                      </a:r>
                    </a:p>
                  </a:txBody>
                  <a:tcPr marL="7674" marR="7674" marT="767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0.04</a:t>
                      </a:r>
                    </a:p>
                  </a:txBody>
                  <a:tcPr marL="7674" marR="7674" marT="767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7674" marR="7674" marT="767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77091"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74" marR="7674" marT="76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74" marR="7674" marT="76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Technical</a:t>
                      </a:r>
                    </a:p>
                  </a:txBody>
                  <a:tcPr marL="7674" marR="7674" marT="76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0.34</a:t>
                      </a:r>
                    </a:p>
                  </a:txBody>
                  <a:tcPr marL="7674" marR="7674" marT="76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0.27</a:t>
                      </a:r>
                    </a:p>
                  </a:txBody>
                  <a:tcPr marL="7674" marR="7674" marT="76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0.36</a:t>
                      </a:r>
                    </a:p>
                  </a:txBody>
                  <a:tcPr marL="7674" marR="7674" marT="76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1.38</a:t>
                      </a:r>
                    </a:p>
                  </a:txBody>
                  <a:tcPr marL="7674" marR="7674" marT="76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0.06</a:t>
                      </a:r>
                    </a:p>
                  </a:txBody>
                  <a:tcPr marL="7674" marR="7674" marT="76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7674" marR="7674" marT="76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7091"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74" marR="7674" marT="76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74" marR="7674" marT="76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Professional</a:t>
                      </a:r>
                    </a:p>
                  </a:txBody>
                  <a:tcPr marL="7674" marR="7674" marT="76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0.66</a:t>
                      </a:r>
                    </a:p>
                  </a:txBody>
                  <a:tcPr marL="7674" marR="7674" marT="76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0.47</a:t>
                      </a:r>
                    </a:p>
                  </a:txBody>
                  <a:tcPr marL="7674" marR="7674" marT="76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0.47</a:t>
                      </a:r>
                    </a:p>
                  </a:txBody>
                  <a:tcPr marL="7674" marR="7674" marT="76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0.84</a:t>
                      </a:r>
                    </a:p>
                  </a:txBody>
                  <a:tcPr marL="7674" marR="7674" marT="76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0.04</a:t>
                      </a:r>
                    </a:p>
                  </a:txBody>
                  <a:tcPr marL="7674" marR="7674" marT="76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7674" marR="7674" marT="76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7091"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74" marR="7674" marT="76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BNL Sum</a:t>
                      </a:r>
                    </a:p>
                  </a:txBody>
                  <a:tcPr marL="7674" marR="7674" marT="76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74" marR="7674" marT="76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1.19</a:t>
                      </a:r>
                    </a:p>
                  </a:txBody>
                  <a:tcPr marL="7674" marR="7674" marT="76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0.75</a:t>
                      </a:r>
                    </a:p>
                  </a:txBody>
                  <a:tcPr marL="7674" marR="7674" marT="76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1.01</a:t>
                      </a:r>
                    </a:p>
                  </a:txBody>
                  <a:tcPr marL="7674" marR="7674" marT="76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2.64</a:t>
                      </a:r>
                    </a:p>
                  </a:txBody>
                  <a:tcPr marL="7674" marR="7674" marT="76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0.13</a:t>
                      </a:r>
                    </a:p>
                  </a:txBody>
                  <a:tcPr marL="7674" marR="7674" marT="76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7674" marR="7674" marT="76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277091"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74" marR="7674" marT="76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Non-BNL</a:t>
                      </a:r>
                    </a:p>
                  </a:txBody>
                  <a:tcPr marL="7674" marR="7674" marT="76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Scientific</a:t>
                      </a:r>
                    </a:p>
                  </a:txBody>
                  <a:tcPr marL="7674" marR="7674" marT="76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0.04</a:t>
                      </a:r>
                    </a:p>
                  </a:txBody>
                  <a:tcPr marL="7674" marR="7674" marT="76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0.03</a:t>
                      </a:r>
                    </a:p>
                  </a:txBody>
                  <a:tcPr marL="7674" marR="7674" marT="76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0.05</a:t>
                      </a:r>
                    </a:p>
                  </a:txBody>
                  <a:tcPr marL="7674" marR="7674" marT="76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0.61</a:t>
                      </a:r>
                    </a:p>
                  </a:txBody>
                  <a:tcPr marL="7674" marR="7674" marT="76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0.09</a:t>
                      </a:r>
                    </a:p>
                  </a:txBody>
                  <a:tcPr marL="7674" marR="7674" marT="76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7674" marR="7674" marT="76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7091"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74" marR="7674" marT="76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74" marR="7674" marT="76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Student</a:t>
                      </a:r>
                    </a:p>
                  </a:txBody>
                  <a:tcPr marL="7674" marR="7674" marT="76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0.02</a:t>
                      </a:r>
                    </a:p>
                  </a:txBody>
                  <a:tcPr marL="7674" marR="7674" marT="76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7674" marR="7674" marT="76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0.12</a:t>
                      </a:r>
                    </a:p>
                  </a:txBody>
                  <a:tcPr marL="7674" marR="7674" marT="76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2.96</a:t>
                      </a:r>
                    </a:p>
                  </a:txBody>
                  <a:tcPr marL="7674" marR="7674" marT="76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0.22</a:t>
                      </a:r>
                    </a:p>
                  </a:txBody>
                  <a:tcPr marL="7674" marR="7674" marT="76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7674" marR="7674" marT="76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7091"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74" marR="7674" marT="76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Non-BNL Sum</a:t>
                      </a:r>
                    </a:p>
                  </a:txBody>
                  <a:tcPr marL="7674" marR="7674" marT="76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74" marR="7674" marT="76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0.06</a:t>
                      </a:r>
                    </a:p>
                  </a:txBody>
                  <a:tcPr marL="7674" marR="7674" marT="76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0.03</a:t>
                      </a:r>
                    </a:p>
                  </a:txBody>
                  <a:tcPr marL="7674" marR="7674" marT="76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0.17</a:t>
                      </a:r>
                    </a:p>
                  </a:txBody>
                  <a:tcPr marL="7674" marR="7674" marT="76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3.57</a:t>
                      </a:r>
                    </a:p>
                  </a:txBody>
                  <a:tcPr marL="7674" marR="7674" marT="76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0.31</a:t>
                      </a:r>
                    </a:p>
                  </a:txBody>
                  <a:tcPr marL="7674" marR="7674" marT="76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7674" marR="7674" marT="76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27709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Grand Total</a:t>
                      </a:r>
                    </a:p>
                  </a:txBody>
                  <a:tcPr marL="7674" marR="7674" marT="767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74" marR="7674" marT="767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74" marR="7674" marT="767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1.25</a:t>
                      </a:r>
                    </a:p>
                  </a:txBody>
                  <a:tcPr marL="7674" marR="7674" marT="767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0.78</a:t>
                      </a:r>
                    </a:p>
                  </a:txBody>
                  <a:tcPr marL="7674" marR="7674" marT="767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1.17</a:t>
                      </a:r>
                    </a:p>
                  </a:txBody>
                  <a:tcPr marL="7674" marR="7674" marT="767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6.21</a:t>
                      </a:r>
                    </a:p>
                  </a:txBody>
                  <a:tcPr marL="7674" marR="7674" marT="767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0.45</a:t>
                      </a:r>
                    </a:p>
                  </a:txBody>
                  <a:tcPr marL="7674" marR="7674" marT="767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7674" marR="7674" marT="767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</a:tr>
              <a:tr h="277091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74" marR="7674" marT="76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74" marR="7674" marT="76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74" marR="7674" marT="76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74" marR="7674" marT="76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74" marR="7674" marT="76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74" marR="7674" marT="76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74" marR="7674" marT="76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74" marR="7674" marT="76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74" marR="7674" marT="76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Content Placeholder 11"/>
          <p:cNvGraphicFramePr>
            <a:graphicFrameLocks/>
          </p:cNvGraphicFramePr>
          <p:nvPr/>
        </p:nvGraphicFramePr>
        <p:xfrm>
          <a:off x="457200" y="2174875"/>
          <a:ext cx="4040188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WBS 1.5 Cost Profile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8/2/17</a:t>
            </a: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sPHENIX Director's Review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0C637-5835-444B-B8C0-92C25AFA2084}" type="slidenum">
              <a:rPr lang="en-US" altLang="en-US" smtClean="0"/>
              <a:pPr/>
              <a:t>19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1093208"/>
            <a:ext cx="8636000" cy="467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014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382000" y="6400800"/>
            <a:ext cx="762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C5890263-FCCA-418A-AF2A-07636736DD99}" type="slidenum">
              <a:rPr lang="en-US" altLang="en-US" sz="1200">
                <a:solidFill>
                  <a:srgbClr val="000080"/>
                </a:solidFill>
                <a:cs typeface="Arial" pitchFamily="34" charset="0"/>
              </a:rPr>
              <a:pPr eaLnBrk="1" hangingPunct="1"/>
              <a:t>2</a:t>
            </a:fld>
            <a:endParaRPr lang="en-US" altLang="en-US" sz="1200">
              <a:solidFill>
                <a:srgbClr val="898989"/>
              </a:solidFill>
              <a:cs typeface="Arial" pitchFamily="34" charset="0"/>
            </a:endParaRPr>
          </a:p>
        </p:txBody>
      </p:sp>
      <p:sp>
        <p:nvSpPr>
          <p:cNvPr id="2053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WBS 1.5 Electronics </a:t>
            </a:r>
            <a:r>
              <a:rPr lang="en-US" dirty="0"/>
              <a:t>Overview-I</a:t>
            </a:r>
            <a:endParaRPr lang="en-US" dirty="0">
              <a:solidFill>
                <a:srgbClr val="000000"/>
              </a:solidFill>
              <a:latin typeface="+mn-lt"/>
              <a:ea typeface="MS PGothic" charset="0"/>
            </a:endParaRPr>
          </a:p>
        </p:txBody>
      </p:sp>
      <p:sp>
        <p:nvSpPr>
          <p:cNvPr id="16388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200" smtClean="0">
                <a:solidFill>
                  <a:srgbClr val="898989"/>
                </a:solidFill>
              </a:rPr>
              <a:t>8/2/17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sPHENIX Director's Review</a:t>
            </a:r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rcRect l="-2489" r="-2489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33400" y="1447800"/>
            <a:ext cx="4648200" cy="4724400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38200" y="1066800"/>
            <a:ext cx="9660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WBS 1.5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5562600" y="1447800"/>
            <a:ext cx="2971800" cy="472440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010400" y="1066800"/>
            <a:ext cx="9660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WBS 1.6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257800" y="1447800"/>
            <a:ext cx="228600" cy="472440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800600" y="1066800"/>
            <a:ext cx="9660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WBS 1.9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WBS 1.5 Risk Registry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228600" y="4267200"/>
            <a:ext cx="4038600" cy="2087563"/>
          </a:xfrm>
        </p:spPr>
        <p:txBody>
          <a:bodyPr/>
          <a:lstStyle/>
          <a:p>
            <a:r>
              <a:rPr lang="en-US" sz="2000" dirty="0" smtClean="0">
                <a:hlinkClick r:id="rId2"/>
              </a:rPr>
              <a:t>Risk analysis based on risk </a:t>
            </a:r>
            <a:r>
              <a:rPr lang="en-US" sz="2000" dirty="0">
                <a:hlinkClick r:id="rId2"/>
              </a:rPr>
              <a:t>matrix </a:t>
            </a:r>
            <a:r>
              <a:rPr lang="en-US" sz="2000" dirty="0" smtClean="0">
                <a:hlinkClick r:id="rId2"/>
              </a:rPr>
              <a:t>document</a:t>
            </a:r>
            <a:r>
              <a:rPr lang="en-US" sz="2000" dirty="0" smtClean="0"/>
              <a:t>- See Irina’s talk</a:t>
            </a:r>
          </a:p>
          <a:p>
            <a:r>
              <a:rPr lang="en-US" sz="2000" dirty="0" smtClean="0"/>
              <a:t>Standard for </a:t>
            </a:r>
            <a:r>
              <a:rPr lang="en-US" sz="2000" dirty="0" err="1" smtClean="0"/>
              <a:t>sPHENIX</a:t>
            </a:r>
            <a:endParaRPr lang="en-US" sz="20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8/2/17</a:t>
            </a: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sPHENIX Director's Review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B7689-1836-4D61-9E3B-BD5F97E6A309}" type="slidenum">
              <a:rPr lang="en-US" altLang="en-US" smtClean="0"/>
              <a:pPr/>
              <a:t>20</a:t>
            </a:fld>
            <a:endParaRPr lang="en-US" altLang="en-US"/>
          </a:p>
        </p:txBody>
      </p:sp>
      <p:pic>
        <p:nvPicPr>
          <p:cNvPr id="3" name="Picture 2" descr="Screen Shot 2017-07-21 at 4.32.24 A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6800"/>
            <a:ext cx="9144000" cy="2941093"/>
          </a:xfrm>
          <a:prstGeom prst="rect">
            <a:avLst/>
          </a:prstGeom>
        </p:spPr>
      </p:pic>
      <p:pic>
        <p:nvPicPr>
          <p:cNvPr id="13" name="Picture 12" descr="Screen Shot 2017-07-21 at 4.39.49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4038600"/>
            <a:ext cx="2942484" cy="2500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589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/>
          <a:lstStyle/>
          <a:p>
            <a:r>
              <a:rPr lang="en-US" dirty="0"/>
              <a:t>WBS 1.5 Prototypes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4800600" cy="2362199"/>
          </a:xfrm>
        </p:spPr>
        <p:txBody>
          <a:bodyPr/>
          <a:lstStyle/>
          <a:p>
            <a:r>
              <a:rPr lang="en-US" sz="2000" dirty="0"/>
              <a:t>Most devices in advanced stage of development- Three prototype stages to date with beam tests</a:t>
            </a:r>
          </a:p>
          <a:p>
            <a:r>
              <a:rPr lang="en-US" sz="2000" dirty="0"/>
              <a:t>Cost estimates based on prototype designs</a:t>
            </a:r>
          </a:p>
          <a:p>
            <a:r>
              <a:rPr lang="en-US" sz="2000" dirty="0"/>
              <a:t>Analog modules used as part of T-1044</a:t>
            </a:r>
          </a:p>
          <a:p>
            <a:r>
              <a:rPr lang="en-US" sz="2000" u="sng" dirty="0"/>
              <a:t>Low technical risk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8/2/17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sPHENIX Director's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B3A-BA38-40C7-ADEE-2A1902CEB265}" type="slidenum">
              <a:rPr lang="en-US" altLang="en-US" smtClean="0"/>
              <a:pPr/>
              <a:t>21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5881139" y="3186661"/>
            <a:ext cx="1220740" cy="4601018"/>
          </a:xfrm>
          <a:prstGeom prst="rect">
            <a:avLst/>
          </a:prstGeom>
        </p:spPr>
      </p:pic>
      <p:pic>
        <p:nvPicPr>
          <p:cNvPr id="8" name="Picture 7" descr="ADC Modul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733800"/>
            <a:ext cx="2289065" cy="256520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00400" y="3810000"/>
            <a:ext cx="1738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Digitizer Module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181600" y="4419600"/>
            <a:ext cx="2732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2x8 </a:t>
            </a:r>
            <a:r>
              <a:rPr lang="en-US" dirty="0" err="1" smtClean="0"/>
              <a:t>EMCal</a:t>
            </a:r>
            <a:r>
              <a:rPr lang="en-US" dirty="0" smtClean="0"/>
              <a:t> Preamp Module</a:t>
            </a:r>
            <a:endParaRPr lang="en-US" dirty="0"/>
          </a:p>
        </p:txBody>
      </p:sp>
      <p:pic>
        <p:nvPicPr>
          <p:cNvPr id="11" name="Picture 2" descr="E:\hcal-f-ff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676400"/>
            <a:ext cx="3009122" cy="2303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715000" y="1371600"/>
            <a:ext cx="2877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Preamp Noise Measurement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6880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/>
          <a:lstStyle/>
          <a:p>
            <a:r>
              <a:rPr lang="en-US" altLang="en-US" dirty="0" smtClean="0"/>
              <a:t>Summary</a:t>
            </a:r>
          </a:p>
        </p:txBody>
      </p:sp>
      <p:sp>
        <p:nvSpPr>
          <p:cNvPr id="61443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200" smtClean="0">
                <a:solidFill>
                  <a:srgbClr val="898989"/>
                </a:solidFill>
              </a:rPr>
              <a:t>8/2/17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sPHENIX Director's Review</a:t>
            </a:r>
            <a:endParaRPr lang="en-US" dirty="0"/>
          </a:p>
        </p:txBody>
      </p:sp>
      <p:sp>
        <p:nvSpPr>
          <p:cNvPr id="6144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09F21374-5D57-4CD4-93A0-8D9286AE580E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22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029200"/>
          </a:xfrm>
        </p:spPr>
        <p:txBody>
          <a:bodyPr/>
          <a:lstStyle/>
          <a:p>
            <a:r>
              <a:rPr lang="en-US" sz="2000" dirty="0" smtClean="0"/>
              <a:t>Costs &amp; Schedule are well defined based on prototype designs</a:t>
            </a:r>
          </a:p>
          <a:p>
            <a:r>
              <a:rPr lang="en-US" sz="2000" dirty="0" smtClean="0"/>
              <a:t>Concerns: </a:t>
            </a:r>
          </a:p>
          <a:p>
            <a:pPr lvl="1"/>
            <a:r>
              <a:rPr lang="en-US" sz="1800" b="0" dirty="0" err="1" smtClean="0"/>
              <a:t>SiPM</a:t>
            </a:r>
            <a:r>
              <a:rPr lang="en-US" sz="1800" b="0" dirty="0" smtClean="0"/>
              <a:t> Procurement:</a:t>
            </a:r>
          </a:p>
          <a:p>
            <a:pPr lvl="2"/>
            <a:r>
              <a:rPr lang="en-US" sz="1600" b="0" dirty="0" smtClean="0"/>
              <a:t>Single vendor, long lead time</a:t>
            </a:r>
          </a:p>
          <a:p>
            <a:pPr lvl="2"/>
            <a:r>
              <a:rPr lang="en-US" sz="1600" b="0" dirty="0" smtClean="0"/>
              <a:t>Will need to monitor purchase process closely</a:t>
            </a:r>
          </a:p>
          <a:p>
            <a:pPr lvl="1"/>
            <a:r>
              <a:rPr lang="en-US" sz="1800" b="0" dirty="0" err="1" smtClean="0"/>
              <a:t>SiPM</a:t>
            </a:r>
            <a:r>
              <a:rPr lang="en-US" sz="1800" b="0" dirty="0" smtClean="0"/>
              <a:t> Testing/Assembly</a:t>
            </a:r>
          </a:p>
          <a:p>
            <a:pPr lvl="2"/>
            <a:r>
              <a:rPr lang="en-US" sz="1600" b="0" dirty="0" smtClean="0"/>
              <a:t>Critical for </a:t>
            </a:r>
            <a:r>
              <a:rPr lang="en-US" sz="1600" b="0" dirty="0" err="1" smtClean="0"/>
              <a:t>EMCal</a:t>
            </a:r>
            <a:r>
              <a:rPr lang="en-US" sz="1600" b="0" dirty="0" smtClean="0"/>
              <a:t>/</a:t>
            </a:r>
            <a:r>
              <a:rPr lang="en-US" sz="1600" b="0" dirty="0" err="1" smtClean="0"/>
              <a:t>HCal</a:t>
            </a:r>
            <a:r>
              <a:rPr lang="en-US" sz="1600" b="0" dirty="0" smtClean="0"/>
              <a:t> performance</a:t>
            </a:r>
          </a:p>
          <a:p>
            <a:pPr lvl="2"/>
            <a:r>
              <a:rPr lang="en-US" sz="1600" b="0" dirty="0" smtClean="0"/>
              <a:t>Tied to </a:t>
            </a:r>
            <a:r>
              <a:rPr lang="en-US" sz="1600" b="0" dirty="0" err="1" smtClean="0"/>
              <a:t>SiPM</a:t>
            </a:r>
            <a:r>
              <a:rPr lang="en-US" sz="1600" b="0" dirty="0" smtClean="0"/>
              <a:t> delivery schedule</a:t>
            </a:r>
          </a:p>
          <a:p>
            <a:pPr lvl="2"/>
            <a:r>
              <a:rPr lang="en-US" sz="1600" b="0" dirty="0" smtClean="0"/>
              <a:t>Monitor schedule closely, multiple test facilities</a:t>
            </a:r>
          </a:p>
          <a:p>
            <a:pPr lvl="2"/>
            <a:r>
              <a:rPr lang="en-US" sz="1600" b="0" dirty="0" smtClean="0"/>
              <a:t>Value Engineer assembly process with potential assembly house(s)</a:t>
            </a:r>
          </a:p>
          <a:p>
            <a:pPr lvl="2"/>
            <a:r>
              <a:rPr lang="en-US" sz="1600" b="0" dirty="0" smtClean="0"/>
              <a:t>Multiple testing sites</a:t>
            </a:r>
          </a:p>
          <a:p>
            <a:pPr lvl="1"/>
            <a:r>
              <a:rPr lang="en-US" sz="1800" b="0" dirty="0" smtClean="0"/>
              <a:t>Front End Electronics Assembly &amp; Testing</a:t>
            </a:r>
          </a:p>
          <a:p>
            <a:pPr lvl="2"/>
            <a:r>
              <a:rPr lang="en-US" sz="1600" b="0" dirty="0" smtClean="0"/>
              <a:t>Needed for </a:t>
            </a:r>
            <a:r>
              <a:rPr lang="en-US" sz="1600" b="0" dirty="0" err="1" smtClean="0"/>
              <a:t>EMCal</a:t>
            </a:r>
            <a:r>
              <a:rPr lang="en-US" sz="1600" b="0" dirty="0" smtClean="0"/>
              <a:t> Sector/</a:t>
            </a:r>
            <a:r>
              <a:rPr lang="en-US" sz="1600" b="0" dirty="0" err="1" smtClean="0"/>
              <a:t>HCal</a:t>
            </a:r>
            <a:r>
              <a:rPr lang="en-US" sz="1600" b="0" dirty="0" smtClean="0"/>
              <a:t> assembly</a:t>
            </a:r>
          </a:p>
          <a:p>
            <a:pPr lvl="2"/>
            <a:r>
              <a:rPr lang="en-US" sz="1600" b="0" dirty="0" smtClean="0"/>
              <a:t>Closely monitor schedule</a:t>
            </a:r>
          </a:p>
          <a:p>
            <a:pPr lvl="2"/>
            <a:r>
              <a:rPr lang="en-US" sz="1600" b="0" dirty="0" smtClean="0"/>
              <a:t>Early design of test procedures, value engineering</a:t>
            </a:r>
          </a:p>
          <a:p>
            <a:r>
              <a:rPr lang="en-US" sz="2000" dirty="0" smtClean="0"/>
              <a:t>Very mature design, minimal technical risks, tight schedule.</a:t>
            </a:r>
            <a:endParaRPr lang="en-US" sz="2000" b="0" dirty="0" smtClean="0"/>
          </a:p>
          <a:p>
            <a:pPr lvl="1"/>
            <a:endParaRPr lang="en-US" b="0" dirty="0" smtClean="0"/>
          </a:p>
          <a:p>
            <a:pPr lvl="1"/>
            <a:endParaRPr lang="en-US" b="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6"/>
          <p:cNvSpPr>
            <a:spLocks noGrp="1"/>
          </p:cNvSpPr>
          <p:nvPr>
            <p:ph type="title"/>
          </p:nvPr>
        </p:nvSpPr>
        <p:spPr>
          <a:xfrm>
            <a:off x="381000" y="2819400"/>
            <a:ext cx="8229600" cy="1143000"/>
          </a:xfrm>
        </p:spPr>
        <p:txBody>
          <a:bodyPr/>
          <a:lstStyle/>
          <a:p>
            <a:pPr algn="ctr"/>
            <a:r>
              <a:rPr lang="en-US" altLang="en-US" smtClean="0"/>
              <a:t>Back Up</a:t>
            </a:r>
          </a:p>
        </p:txBody>
      </p:sp>
      <p:sp>
        <p:nvSpPr>
          <p:cNvPr id="62466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200" smtClean="0">
                <a:solidFill>
                  <a:srgbClr val="898989"/>
                </a:solidFill>
              </a:rPr>
              <a:t>8/2/17</a:t>
            </a:r>
          </a:p>
        </p:txBody>
      </p:sp>
      <p:sp>
        <p:nvSpPr>
          <p:cNvPr id="62467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CC2E0C8C-DEA0-44AF-A311-D9EF592947A3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23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sPHENIX Director's Review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WBS 1.5: Detailed Cost Estimate</a:t>
            </a:r>
            <a:endParaRPr lang="en-US" dirty="0"/>
          </a:p>
        </p:txBody>
      </p:sp>
      <p:pic>
        <p:nvPicPr>
          <p:cNvPr id="7" name="Content Placeholder 6" descr="Screen Shot 2017-07-13 at 12.43.16 PM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3" r="-223"/>
          <a:stretch>
            <a:fillRect/>
          </a:stretch>
        </p:blipFill>
        <p:spPr>
          <a:xfrm>
            <a:off x="609600" y="1828800"/>
            <a:ext cx="7924800" cy="4358335"/>
          </a:xfr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8/2/17</a:t>
            </a: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sPHENIX Director's Review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0C637-5835-444B-B8C0-92C25AFA2084}" type="slidenum">
              <a:rPr lang="en-US" altLang="en-US" smtClean="0"/>
              <a:pPr/>
              <a:t>24</a:t>
            </a:fld>
            <a:endParaRPr lang="en-US" altLang="en-US"/>
          </a:p>
        </p:txBody>
      </p:sp>
      <p:sp>
        <p:nvSpPr>
          <p:cNvPr id="8" name="TextBox 7"/>
          <p:cNvSpPr txBox="1"/>
          <p:nvPr/>
        </p:nvSpPr>
        <p:spPr>
          <a:xfrm>
            <a:off x="457200" y="838200"/>
            <a:ext cx="40703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Used to estimate board costs</a:t>
            </a:r>
          </a:p>
          <a:p>
            <a:r>
              <a:rPr lang="en-US" dirty="0" smtClean="0"/>
              <a:t>Based on prototype BOMs</a:t>
            </a:r>
          </a:p>
          <a:p>
            <a:r>
              <a:rPr lang="en-US" dirty="0" smtClean="0"/>
              <a:t>Catalog pricing/Vendor budgetary quotes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033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itle 3"/>
          <p:cNvSpPr>
            <a:spLocks noGrp="1"/>
          </p:cNvSpPr>
          <p:nvPr>
            <p:ph type="title"/>
          </p:nvPr>
        </p:nvSpPr>
        <p:spPr>
          <a:xfrm>
            <a:off x="457200" y="12700"/>
            <a:ext cx="8229600" cy="673100"/>
          </a:xfrm>
        </p:spPr>
        <p:txBody>
          <a:bodyPr/>
          <a:lstStyle/>
          <a:p>
            <a:pPr eaLnBrk="1" hangingPunct="1"/>
            <a:r>
              <a:rPr lang="en-US" dirty="0" smtClean="0"/>
              <a:t>WBS 1.5 Electronics </a:t>
            </a:r>
            <a:r>
              <a:rPr lang="en-US" dirty="0"/>
              <a:t>Overview-II</a:t>
            </a:r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5029200"/>
          </a:xfrm>
        </p:spPr>
        <p:txBody>
          <a:bodyPr/>
          <a:lstStyle/>
          <a:p>
            <a:r>
              <a:rPr lang="en-US" sz="2000" dirty="0"/>
              <a:t>“Common” </a:t>
            </a:r>
            <a:r>
              <a:rPr lang="en-US" sz="2000" dirty="0" smtClean="0"/>
              <a:t>design </a:t>
            </a:r>
            <a:r>
              <a:rPr lang="en-US" sz="2000" dirty="0"/>
              <a:t>for both </a:t>
            </a:r>
            <a:r>
              <a:rPr lang="en-US" sz="2000" dirty="0" err="1"/>
              <a:t>EMCal</a:t>
            </a:r>
            <a:r>
              <a:rPr lang="en-US" sz="2000" dirty="0"/>
              <a:t> and </a:t>
            </a:r>
            <a:r>
              <a:rPr lang="en-US" sz="2000" dirty="0" err="1"/>
              <a:t>HCal</a:t>
            </a:r>
            <a:endParaRPr lang="en-US" sz="2000" dirty="0"/>
          </a:p>
          <a:p>
            <a:pPr lvl="1"/>
            <a:r>
              <a:rPr lang="en-US" sz="1800" b="0" dirty="0"/>
              <a:t>Optical Sensor: Silicon Photomultiplier (</a:t>
            </a:r>
            <a:r>
              <a:rPr lang="en-US" sz="1800" b="0" dirty="0" err="1"/>
              <a:t>SiPM</a:t>
            </a:r>
            <a:r>
              <a:rPr lang="en-US" sz="1800" b="0" dirty="0"/>
              <a:t>)</a:t>
            </a:r>
          </a:p>
          <a:p>
            <a:pPr lvl="1"/>
            <a:r>
              <a:rPr lang="en-US" sz="1800" b="0" dirty="0"/>
              <a:t>Font End Analog Section:</a:t>
            </a:r>
          </a:p>
          <a:p>
            <a:pPr lvl="2"/>
            <a:r>
              <a:rPr lang="en-US" b="0" dirty="0" smtClean="0"/>
              <a:t>Amplification/Shaping</a:t>
            </a:r>
            <a:endParaRPr lang="en-US" b="0" dirty="0"/>
          </a:p>
          <a:p>
            <a:pPr lvl="2"/>
            <a:r>
              <a:rPr lang="en-US" b="0" dirty="0"/>
              <a:t>Gain adjustment</a:t>
            </a:r>
          </a:p>
          <a:p>
            <a:pPr lvl="2"/>
            <a:r>
              <a:rPr lang="en-US" b="0" dirty="0"/>
              <a:t>Different packaging for </a:t>
            </a:r>
            <a:r>
              <a:rPr lang="en-US" b="0" dirty="0" err="1"/>
              <a:t>EMCal</a:t>
            </a:r>
            <a:r>
              <a:rPr lang="en-US" b="0" dirty="0"/>
              <a:t> and </a:t>
            </a:r>
            <a:r>
              <a:rPr lang="en-US" b="0" dirty="0" err="1"/>
              <a:t>HCal</a:t>
            </a:r>
            <a:r>
              <a:rPr lang="en-US" b="0" dirty="0"/>
              <a:t>.</a:t>
            </a:r>
          </a:p>
          <a:p>
            <a:pPr lvl="1"/>
            <a:r>
              <a:rPr lang="en-US" sz="1800" b="0" dirty="0"/>
              <a:t>Digital Backend Section:</a:t>
            </a:r>
          </a:p>
          <a:p>
            <a:pPr lvl="2"/>
            <a:r>
              <a:rPr lang="en-US" b="0" dirty="0"/>
              <a:t>Continuous waveform </a:t>
            </a:r>
            <a:r>
              <a:rPr lang="en-US" b="0" dirty="0" smtClean="0"/>
              <a:t>digitization</a:t>
            </a:r>
          </a:p>
          <a:p>
            <a:pPr lvl="2"/>
            <a:r>
              <a:rPr lang="en-US" b="0" dirty="0" smtClean="0"/>
              <a:t>Trigger primitives</a:t>
            </a:r>
            <a:endParaRPr lang="en-US" b="0" dirty="0"/>
          </a:p>
          <a:p>
            <a:pPr lvl="1"/>
            <a:r>
              <a:rPr lang="en-US" sz="1800" b="0" dirty="0" smtClean="0"/>
              <a:t>Common </a:t>
            </a:r>
            <a:r>
              <a:rPr lang="en-US" sz="1800" b="0" dirty="0"/>
              <a:t>Low Voltage and Bias Voltage Systems</a:t>
            </a:r>
          </a:p>
          <a:p>
            <a:r>
              <a:rPr lang="en-US" sz="2000" dirty="0" smtClean="0"/>
              <a:t>Advance stage of design: </a:t>
            </a:r>
          </a:p>
          <a:p>
            <a:pPr lvl="1"/>
            <a:r>
              <a:rPr lang="en-US" sz="1800" b="0" dirty="0" smtClean="0"/>
              <a:t>3 Stages of prototypes, beam test.</a:t>
            </a:r>
          </a:p>
          <a:p>
            <a:pPr lvl="1"/>
            <a:r>
              <a:rPr lang="en-US" sz="1800" b="0" dirty="0" smtClean="0"/>
              <a:t>Use </a:t>
            </a:r>
            <a:r>
              <a:rPr lang="en-US" sz="1800" b="0" dirty="0"/>
              <a:t>“Off the Shelf” components- No custom </a:t>
            </a:r>
            <a:r>
              <a:rPr lang="en-US" sz="1800" b="0" dirty="0" smtClean="0"/>
              <a:t>ASICS</a:t>
            </a:r>
          </a:p>
          <a:p>
            <a:r>
              <a:rPr lang="en-US" sz="2200" dirty="0" smtClean="0"/>
              <a:t>Developing plans for radiation and magnetic field testing of front end boards in 2018</a:t>
            </a:r>
            <a:endParaRPr lang="en-US" sz="2200" b="0" dirty="0"/>
          </a:p>
          <a:p>
            <a:endParaRPr lang="en-US" sz="1800" dirty="0"/>
          </a:p>
          <a:p>
            <a:endParaRPr lang="en-US" dirty="0"/>
          </a:p>
        </p:txBody>
      </p:sp>
      <p:sp>
        <p:nvSpPr>
          <p:cNvPr id="18433" name="Date Placeholder 3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200" smtClean="0">
                <a:solidFill>
                  <a:srgbClr val="000080"/>
                </a:solidFill>
                <a:cs typeface="Arial" pitchFamily="34" charset="0"/>
              </a:rPr>
              <a:t>8/2/17</a:t>
            </a:r>
          </a:p>
        </p:txBody>
      </p:sp>
      <p:sp>
        <p:nvSpPr>
          <p:cNvPr id="10243" name="Footer Placeholder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mtClean="0">
                <a:solidFill>
                  <a:srgbClr val="000080"/>
                </a:solidFill>
                <a:latin typeface="Calibri" pitchFamily="34" charset="0"/>
              </a:rPr>
              <a:t>sPHENIX Director's Review</a:t>
            </a:r>
            <a:endParaRPr lang="en-US" altLang="en-US">
              <a:solidFill>
                <a:srgbClr val="000080"/>
              </a:solidFill>
              <a:latin typeface="Calibri" pitchFamily="34" charset="0"/>
            </a:endParaRPr>
          </a:p>
        </p:txBody>
      </p:sp>
      <p:sp>
        <p:nvSpPr>
          <p:cNvPr id="1843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38B60DC1-DF8C-4E24-95D7-F7AA864F5546}" type="slidenum">
              <a:rPr lang="en-US" altLang="en-US" sz="1200">
                <a:solidFill>
                  <a:srgbClr val="000080"/>
                </a:solidFill>
                <a:cs typeface="Arial" pitchFamily="34" charset="0"/>
              </a:rPr>
              <a:pPr eaLnBrk="1" hangingPunct="1"/>
              <a:t>3</a:t>
            </a:fld>
            <a:endParaRPr lang="en-US" altLang="en-US" sz="1200">
              <a:solidFill>
                <a:srgbClr val="898989"/>
              </a:solidFill>
              <a:cs typeface="Arial" pitchFamily="34" charset="0"/>
            </a:endParaRPr>
          </a:p>
        </p:txBody>
      </p:sp>
      <p:pic>
        <p:nvPicPr>
          <p:cNvPr id="3" name="Picture 2" descr="2017-07-11 10.13.2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524000"/>
            <a:ext cx="3352800" cy="251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6"/>
          <p:cNvSpPr>
            <a:spLocks noGrp="1"/>
          </p:cNvSpPr>
          <p:nvPr>
            <p:ph type="title"/>
          </p:nvPr>
        </p:nvSpPr>
        <p:spPr/>
        <p:txBody>
          <a:bodyPr lIns="38100" tIns="38100" rIns="38100" bIns="38100"/>
          <a:lstStyle/>
          <a:p>
            <a:r>
              <a:rPr lang="en-US" dirty="0"/>
              <a:t>WBS 1.5 Technical Overview</a:t>
            </a:r>
            <a:endParaRPr lang="en-US" altLang="en-US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5029200"/>
          </a:xfrm>
        </p:spPr>
        <p:txBody>
          <a:bodyPr/>
          <a:lstStyle/>
          <a:p>
            <a:r>
              <a:rPr lang="en-US" sz="2400" dirty="0" smtClean="0"/>
              <a:t>Silicon Photomultipliers:</a:t>
            </a:r>
          </a:p>
          <a:p>
            <a:pPr lvl="1"/>
            <a:r>
              <a:rPr lang="en-US" sz="1800" b="0" dirty="0" smtClean="0"/>
              <a:t>Immune to magnetic fields</a:t>
            </a:r>
          </a:p>
          <a:p>
            <a:pPr lvl="1"/>
            <a:r>
              <a:rPr lang="en-US" sz="1800" b="0" dirty="0" smtClean="0"/>
              <a:t>Susceptible to neutron damage: increased leakage current</a:t>
            </a:r>
          </a:p>
          <a:p>
            <a:pPr lvl="1"/>
            <a:r>
              <a:rPr lang="en-US" sz="1800" b="0" dirty="0" smtClean="0"/>
              <a:t>15 x 15 </a:t>
            </a:r>
            <a:r>
              <a:rPr lang="en-US" sz="1800" b="0" dirty="0" smtClean="0">
                <a:latin typeface="Symbol" charset="2"/>
                <a:cs typeface="Symbol" charset="2"/>
              </a:rPr>
              <a:t>m</a:t>
            </a:r>
            <a:r>
              <a:rPr lang="en-US" sz="1800" b="0" dirty="0" smtClean="0"/>
              <a:t>m</a:t>
            </a:r>
            <a:r>
              <a:rPr lang="en-US" sz="1800" b="0" baseline="30000" dirty="0" smtClean="0"/>
              <a:t>2</a:t>
            </a:r>
          </a:p>
          <a:p>
            <a:pPr lvl="1"/>
            <a:r>
              <a:rPr lang="en-US" sz="1800" b="0" dirty="0" smtClean="0"/>
              <a:t>Dynamic range: 10</a:t>
            </a:r>
            <a:r>
              <a:rPr lang="en-US" sz="1800" b="0" baseline="30000" dirty="0" smtClean="0"/>
              <a:t>4</a:t>
            </a:r>
          </a:p>
          <a:p>
            <a:pPr lvl="1"/>
            <a:r>
              <a:rPr lang="en-US" sz="1800" b="0" dirty="0" smtClean="0"/>
              <a:t>Gain: 10</a:t>
            </a:r>
            <a:r>
              <a:rPr lang="en-US" sz="1800" b="0" baseline="30000" dirty="0" smtClean="0"/>
              <a:t>4</a:t>
            </a:r>
          </a:p>
          <a:p>
            <a:r>
              <a:rPr lang="en-US" sz="2400" dirty="0" smtClean="0"/>
              <a:t>Analog Front End</a:t>
            </a:r>
          </a:p>
          <a:p>
            <a:pPr lvl="1"/>
            <a:r>
              <a:rPr lang="en-US" sz="1800" b="0" dirty="0" smtClean="0"/>
              <a:t>Common design for </a:t>
            </a:r>
            <a:r>
              <a:rPr lang="en-US" sz="1800" b="0" dirty="0" err="1" smtClean="0"/>
              <a:t>EMCal</a:t>
            </a:r>
            <a:r>
              <a:rPr lang="en-US" sz="1800" b="0" dirty="0" smtClean="0"/>
              <a:t>/</a:t>
            </a:r>
            <a:r>
              <a:rPr lang="en-US" sz="1800" b="0" dirty="0" err="1" smtClean="0"/>
              <a:t>HCal</a:t>
            </a:r>
            <a:r>
              <a:rPr lang="en-US" sz="1800" b="0" dirty="0" smtClean="0"/>
              <a:t> with different packaging.</a:t>
            </a:r>
          </a:p>
          <a:p>
            <a:pPr lvl="1"/>
            <a:r>
              <a:rPr lang="en-US" sz="1800" b="0" dirty="0" smtClean="0"/>
              <a:t>Located “on” detector.</a:t>
            </a:r>
          </a:p>
          <a:p>
            <a:pPr lvl="1"/>
            <a:r>
              <a:rPr lang="en-US" sz="1800" b="0" dirty="0"/>
              <a:t>Shaping time of 30 </a:t>
            </a:r>
            <a:r>
              <a:rPr lang="en-US" sz="1800" b="0" dirty="0" err="1"/>
              <a:t>nSec</a:t>
            </a:r>
            <a:r>
              <a:rPr lang="en-US" sz="1800" b="0" dirty="0"/>
              <a:t> </a:t>
            </a:r>
            <a:endParaRPr lang="en-US" sz="1800" b="0" dirty="0" smtClean="0"/>
          </a:p>
          <a:p>
            <a:pPr lvl="1"/>
            <a:r>
              <a:rPr lang="en-US" sz="1800" b="0" dirty="0"/>
              <a:t>Switchable gain</a:t>
            </a:r>
          </a:p>
          <a:p>
            <a:pPr lvl="2"/>
            <a:r>
              <a:rPr lang="en-US" sz="1600" b="0" dirty="0"/>
              <a:t>normal gain </a:t>
            </a:r>
          </a:p>
          <a:p>
            <a:pPr lvl="2"/>
            <a:r>
              <a:rPr lang="en-US" sz="1600" b="0" dirty="0"/>
              <a:t>x 16 for calibration</a:t>
            </a:r>
          </a:p>
          <a:p>
            <a:pPr lvl="1"/>
            <a:r>
              <a:rPr lang="en-US" sz="2000" b="0" dirty="0"/>
              <a:t>Differential analog drivers</a:t>
            </a:r>
          </a:p>
          <a:p>
            <a:pPr marL="457200" lvl="1" indent="0">
              <a:buNone/>
            </a:pPr>
            <a:endParaRPr lang="en-US" sz="2000" b="0" dirty="0" smtClean="0"/>
          </a:p>
          <a:p>
            <a:pPr lvl="1"/>
            <a:endParaRPr lang="en-US" sz="2000" b="0" dirty="0" smtClean="0"/>
          </a:p>
          <a:p>
            <a:pPr lvl="1"/>
            <a:endParaRPr lang="en-US" sz="2000" b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0" y="1143000"/>
            <a:ext cx="4038600" cy="5029200"/>
          </a:xfrm>
        </p:spPr>
        <p:txBody>
          <a:bodyPr/>
          <a:lstStyle/>
          <a:p>
            <a:pPr lvl="1"/>
            <a:r>
              <a:rPr lang="en-US" sz="1800" b="0" dirty="0" smtClean="0"/>
              <a:t>LED </a:t>
            </a:r>
            <a:r>
              <a:rPr lang="en-US" sz="1800" b="0" dirty="0"/>
              <a:t>calibration/test system</a:t>
            </a:r>
          </a:p>
          <a:p>
            <a:pPr lvl="1"/>
            <a:r>
              <a:rPr lang="en-US" sz="1800" b="0" dirty="0"/>
              <a:t>Monitoring of voltages, current and temperature</a:t>
            </a:r>
          </a:p>
          <a:p>
            <a:pPr lvl="1"/>
            <a:r>
              <a:rPr lang="en-US" sz="1800" b="0" dirty="0"/>
              <a:t>Gain adjustment via bias </a:t>
            </a:r>
            <a:r>
              <a:rPr lang="en-US" sz="1800" b="0" dirty="0" smtClean="0"/>
              <a:t>voltage</a:t>
            </a:r>
          </a:p>
          <a:p>
            <a:r>
              <a:rPr lang="en-US" sz="2000" dirty="0" smtClean="0"/>
              <a:t>Digitizer Back End</a:t>
            </a:r>
            <a:r>
              <a:rPr lang="en-US" sz="2000" b="0" dirty="0" smtClean="0"/>
              <a:t> </a:t>
            </a:r>
          </a:p>
          <a:p>
            <a:pPr lvl="1"/>
            <a:r>
              <a:rPr lang="en-US" sz="1800" b="0" dirty="0" smtClean="0"/>
              <a:t>Identical for </a:t>
            </a:r>
            <a:r>
              <a:rPr lang="en-US" sz="1800" b="0" dirty="0" err="1" smtClean="0"/>
              <a:t>EMCal</a:t>
            </a:r>
            <a:r>
              <a:rPr lang="en-US" sz="1800" b="0" dirty="0" smtClean="0"/>
              <a:t>/</a:t>
            </a:r>
            <a:r>
              <a:rPr lang="en-US" sz="1800" b="0" dirty="0" err="1" smtClean="0"/>
              <a:t>HCal</a:t>
            </a:r>
            <a:r>
              <a:rPr lang="en-US" sz="1800" b="0" dirty="0" smtClean="0"/>
              <a:t> </a:t>
            </a:r>
          </a:p>
          <a:p>
            <a:pPr lvl="1"/>
            <a:r>
              <a:rPr lang="en-US" sz="1800" b="0" dirty="0" smtClean="0"/>
              <a:t>Located “near” detector</a:t>
            </a:r>
          </a:p>
          <a:p>
            <a:pPr lvl="1"/>
            <a:r>
              <a:rPr lang="en-US" sz="1800" b="0" dirty="0" smtClean="0"/>
              <a:t>14 Bit ADC </a:t>
            </a:r>
            <a:r>
              <a:rPr lang="en-US" sz="1800" b="0" smtClean="0"/>
              <a:t>(12 </a:t>
            </a:r>
            <a:r>
              <a:rPr lang="en-US" sz="1800" b="0" dirty="0" smtClean="0"/>
              <a:t>bit effective)</a:t>
            </a:r>
          </a:p>
          <a:p>
            <a:pPr lvl="1"/>
            <a:r>
              <a:rPr lang="en-US" sz="1800" b="0" dirty="0" smtClean="0"/>
              <a:t>65 MHz maximum sampling frequency</a:t>
            </a:r>
          </a:p>
          <a:p>
            <a:pPr lvl="1"/>
            <a:r>
              <a:rPr lang="en-US" sz="1800" b="0" dirty="0" smtClean="0"/>
              <a:t>40 BCO latency for triggering</a:t>
            </a:r>
          </a:p>
          <a:p>
            <a:pPr lvl="1"/>
            <a:r>
              <a:rPr lang="en-US" sz="1800" b="0" dirty="0" smtClean="0"/>
              <a:t>Maximum of 32 samples/channel/event</a:t>
            </a:r>
          </a:p>
          <a:p>
            <a:pPr lvl="1"/>
            <a:r>
              <a:rPr lang="en-US" sz="1800" b="0" dirty="0" smtClean="0"/>
              <a:t>5 Event buffering</a:t>
            </a:r>
          </a:p>
          <a:p>
            <a:pPr lvl="1"/>
            <a:r>
              <a:rPr lang="en-US" sz="1800" b="0" dirty="0" smtClean="0"/>
              <a:t>Generate trigger primitives based on 2x2 towers</a:t>
            </a:r>
          </a:p>
          <a:p>
            <a:pPr lvl="1"/>
            <a:endParaRPr lang="en-US" sz="2000" b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8/2/17</a:t>
            </a:r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sPHENIX</a:t>
            </a:r>
            <a:r>
              <a:rPr lang="en-US" dirty="0" smtClean="0"/>
              <a:t> Director's Review</a:t>
            </a:r>
            <a:endParaRPr lang="en-US" dirty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10ADE29B-4D89-4838-B42B-E0BEB29A2576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4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/>
          <a:lstStyle/>
          <a:p>
            <a:r>
              <a:rPr lang="en-US" dirty="0"/>
              <a:t>WBS 1.5 Boundaries</a:t>
            </a:r>
            <a:endParaRPr lang="en-US" alt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5029200"/>
          </a:xfrm>
        </p:spPr>
        <p:txBody>
          <a:bodyPr/>
          <a:lstStyle/>
          <a:p>
            <a:r>
              <a:rPr lang="en-US" sz="1800" dirty="0"/>
              <a:t>Inside the Scope</a:t>
            </a:r>
          </a:p>
          <a:p>
            <a:pPr lvl="1"/>
            <a:r>
              <a:rPr lang="en-US" sz="1400" b="0" dirty="0"/>
              <a:t>Optical sensors for </a:t>
            </a:r>
            <a:r>
              <a:rPr lang="en-US" sz="1400" b="0" dirty="0" err="1"/>
              <a:t>EMCal</a:t>
            </a:r>
            <a:r>
              <a:rPr lang="en-US" sz="1400" b="0" dirty="0"/>
              <a:t>/</a:t>
            </a:r>
            <a:r>
              <a:rPr lang="en-US" sz="1400" b="0" dirty="0" err="1"/>
              <a:t>HCal</a:t>
            </a:r>
            <a:r>
              <a:rPr lang="en-US" sz="1400" b="0" dirty="0"/>
              <a:t>: 1.5.1</a:t>
            </a:r>
          </a:p>
          <a:p>
            <a:pPr lvl="2"/>
            <a:r>
              <a:rPr lang="en-US" sz="1400" b="0" dirty="0"/>
              <a:t>Test and </a:t>
            </a:r>
            <a:r>
              <a:rPr lang="en-US" sz="1400" b="0" dirty="0" smtClean="0"/>
              <a:t>Sort sensors</a:t>
            </a:r>
          </a:p>
          <a:p>
            <a:pPr lvl="2"/>
            <a:r>
              <a:rPr lang="en-US" sz="1400" b="0" dirty="0" smtClean="0"/>
              <a:t>Lead: </a:t>
            </a:r>
            <a:r>
              <a:rPr lang="en-US" sz="1400" b="0" dirty="0" err="1" smtClean="0"/>
              <a:t>UofM</a:t>
            </a:r>
            <a:r>
              <a:rPr lang="en-US" sz="1400" b="0" dirty="0"/>
              <a:t> </a:t>
            </a:r>
            <a:r>
              <a:rPr lang="en-US" sz="1400" b="0" dirty="0" smtClean="0"/>
              <a:t>(C. </a:t>
            </a:r>
            <a:r>
              <a:rPr lang="en-US" sz="1400" b="0" dirty="0" err="1" smtClean="0"/>
              <a:t>Aidala</a:t>
            </a:r>
            <a:r>
              <a:rPr lang="en-US" sz="1400" b="0" dirty="0" smtClean="0"/>
              <a:t>) with assistance from Debrecen, </a:t>
            </a:r>
            <a:r>
              <a:rPr lang="en-US" sz="1400" b="0" dirty="0" err="1" smtClean="0"/>
              <a:t>Augustana</a:t>
            </a:r>
            <a:r>
              <a:rPr lang="mr-IN" sz="1400" b="0" dirty="0" smtClean="0"/>
              <a:t>…</a:t>
            </a:r>
            <a:endParaRPr lang="en-US" sz="1400" b="0" dirty="0"/>
          </a:p>
          <a:p>
            <a:pPr lvl="1"/>
            <a:r>
              <a:rPr lang="en-US" sz="1400" b="0" dirty="0"/>
              <a:t>Front end analog electronics assembled and tested: 1.5.2</a:t>
            </a:r>
          </a:p>
          <a:p>
            <a:pPr lvl="2"/>
            <a:r>
              <a:rPr lang="en-US" sz="1400" b="0" dirty="0" err="1"/>
              <a:t>SiPM</a:t>
            </a:r>
            <a:r>
              <a:rPr lang="en-US" sz="1400" b="0" dirty="0"/>
              <a:t> Daughter </a:t>
            </a:r>
            <a:r>
              <a:rPr lang="en-US" sz="1400" b="0" dirty="0" smtClean="0"/>
              <a:t>boards; Preamplifier</a:t>
            </a:r>
            <a:r>
              <a:rPr lang="en-US" sz="1400" b="0" dirty="0"/>
              <a:t>/Shaper boards</a:t>
            </a:r>
          </a:p>
          <a:p>
            <a:pPr lvl="2"/>
            <a:r>
              <a:rPr lang="en-US" sz="1400" b="0" dirty="0"/>
              <a:t>LED based calibration systems</a:t>
            </a:r>
          </a:p>
          <a:p>
            <a:pPr lvl="2"/>
            <a:r>
              <a:rPr lang="en-US" sz="1400" b="0" dirty="0"/>
              <a:t>Slow control and power systems</a:t>
            </a:r>
          </a:p>
          <a:p>
            <a:pPr lvl="2"/>
            <a:r>
              <a:rPr lang="en-US" sz="1400" b="0" dirty="0"/>
              <a:t>Internal signal and power cables</a:t>
            </a:r>
          </a:p>
          <a:p>
            <a:pPr lvl="2"/>
            <a:r>
              <a:rPr lang="en-US" sz="1400" b="0" dirty="0"/>
              <a:t>External Signal and Power cables to patch panels, digitizers  and power </a:t>
            </a:r>
            <a:r>
              <a:rPr lang="en-US" sz="1400" b="0" dirty="0" smtClean="0"/>
              <a:t>supplies</a:t>
            </a:r>
          </a:p>
          <a:p>
            <a:pPr lvl="2"/>
            <a:r>
              <a:rPr lang="en-US" sz="1400" b="0" dirty="0" smtClean="0"/>
              <a:t>Lead: BNL (S. </a:t>
            </a:r>
            <a:r>
              <a:rPr lang="en-US" sz="1400" b="0" dirty="0" err="1" smtClean="0"/>
              <a:t>Boose</a:t>
            </a:r>
            <a:r>
              <a:rPr lang="en-US" sz="1400" b="0" dirty="0" smtClean="0"/>
              <a:t>)</a:t>
            </a:r>
            <a:endParaRPr lang="en-US" dirty="0"/>
          </a:p>
          <a:p>
            <a:pPr lvl="2"/>
            <a:endParaRPr lang="en-US" sz="1400" b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143000"/>
            <a:ext cx="4038600" cy="5029200"/>
          </a:xfrm>
        </p:spPr>
        <p:txBody>
          <a:bodyPr/>
          <a:lstStyle/>
          <a:p>
            <a:pPr lvl="1"/>
            <a:r>
              <a:rPr lang="en-US" sz="1400" b="0" dirty="0" err="1"/>
              <a:t>EMCal</a:t>
            </a:r>
            <a:r>
              <a:rPr lang="en-US" sz="1400" b="0" dirty="0"/>
              <a:t>/</a:t>
            </a:r>
            <a:r>
              <a:rPr lang="en-US" sz="1400" b="0" dirty="0" err="1"/>
              <a:t>HCal</a:t>
            </a:r>
            <a:r>
              <a:rPr lang="en-US" sz="1400" b="0" dirty="0"/>
              <a:t> digitizer system assembled and tested: 1.5.3</a:t>
            </a:r>
          </a:p>
          <a:p>
            <a:pPr lvl="2"/>
            <a:r>
              <a:rPr lang="en-US" sz="1400" b="0" dirty="0"/>
              <a:t>Digitizer/XMIT/Trigger Trans. Boards</a:t>
            </a:r>
          </a:p>
          <a:p>
            <a:pPr lvl="2"/>
            <a:r>
              <a:rPr lang="en-US" sz="1400" b="0" dirty="0"/>
              <a:t>Crates and Crate controllers</a:t>
            </a:r>
          </a:p>
          <a:p>
            <a:pPr lvl="2"/>
            <a:r>
              <a:rPr lang="en-US" sz="1400" b="0" dirty="0"/>
              <a:t>Optical fiber to patch panels</a:t>
            </a:r>
          </a:p>
          <a:p>
            <a:pPr lvl="2"/>
            <a:r>
              <a:rPr lang="en-US" sz="1400" b="0" dirty="0"/>
              <a:t>Power Systems for digitizer </a:t>
            </a:r>
            <a:r>
              <a:rPr lang="en-US" sz="1400" b="0" dirty="0" smtClean="0"/>
              <a:t>crates</a:t>
            </a:r>
          </a:p>
          <a:p>
            <a:pPr lvl="2"/>
            <a:r>
              <a:rPr lang="en-US" sz="1400" b="0" dirty="0" smtClean="0"/>
              <a:t>Lead: Columbia </a:t>
            </a:r>
            <a:r>
              <a:rPr lang="en-US" sz="1400" b="0" dirty="0" err="1" smtClean="0"/>
              <a:t>Univ</a:t>
            </a:r>
            <a:r>
              <a:rPr lang="en-US" sz="1400" b="0" dirty="0" smtClean="0"/>
              <a:t> (C-Y Chi) </a:t>
            </a:r>
            <a:endParaRPr lang="en-US" sz="2000" dirty="0" smtClean="0"/>
          </a:p>
          <a:p>
            <a:r>
              <a:rPr lang="en-US" sz="1800" dirty="0" smtClean="0"/>
              <a:t>Outside </a:t>
            </a:r>
            <a:r>
              <a:rPr lang="en-US" sz="1800" dirty="0"/>
              <a:t>the scope</a:t>
            </a:r>
          </a:p>
          <a:p>
            <a:pPr lvl="1"/>
            <a:r>
              <a:rPr lang="en-US" sz="1400" b="0" dirty="0" smtClean="0"/>
              <a:t>Detectors: 1.3 </a:t>
            </a:r>
            <a:r>
              <a:rPr lang="en-US" sz="1400" b="0" dirty="0" err="1" smtClean="0"/>
              <a:t>EMCal</a:t>
            </a:r>
            <a:r>
              <a:rPr lang="en-US" sz="1400" b="0" dirty="0" smtClean="0"/>
              <a:t>/1.4 </a:t>
            </a:r>
            <a:r>
              <a:rPr lang="en-US" sz="1400" b="0" dirty="0" err="1" smtClean="0"/>
              <a:t>HCal</a:t>
            </a:r>
            <a:endParaRPr lang="en-US" sz="1400" b="0" dirty="0" smtClean="0"/>
          </a:p>
          <a:p>
            <a:pPr lvl="1"/>
            <a:r>
              <a:rPr lang="en-US" sz="1400" b="0" dirty="0" smtClean="0"/>
              <a:t>Installation </a:t>
            </a:r>
            <a:r>
              <a:rPr lang="en-US" sz="1400" b="0" dirty="0"/>
              <a:t>of electronics on detector: </a:t>
            </a:r>
            <a:r>
              <a:rPr lang="en-US" sz="1400" b="0" dirty="0" smtClean="0"/>
              <a:t>1.3 </a:t>
            </a:r>
            <a:r>
              <a:rPr lang="en-US" sz="1400" b="0" dirty="0" err="1" smtClean="0"/>
              <a:t>EMCal</a:t>
            </a:r>
            <a:r>
              <a:rPr lang="en-US" sz="1400" b="0" dirty="0" smtClean="0"/>
              <a:t>/1.4 </a:t>
            </a:r>
            <a:r>
              <a:rPr lang="en-US" sz="1400" b="0" dirty="0" err="1" smtClean="0"/>
              <a:t>HCal</a:t>
            </a:r>
            <a:endParaRPr lang="en-US" sz="1400" b="0" dirty="0"/>
          </a:p>
          <a:p>
            <a:pPr lvl="1"/>
            <a:r>
              <a:rPr lang="en-US" sz="1400" b="0" dirty="0"/>
              <a:t>Post-installation testing: </a:t>
            </a:r>
            <a:r>
              <a:rPr lang="en-US" sz="1400" b="0" dirty="0" smtClean="0"/>
              <a:t>1.3 </a:t>
            </a:r>
            <a:r>
              <a:rPr lang="en-US" sz="1400" b="0" dirty="0" err="1" smtClean="0"/>
              <a:t>EMCal</a:t>
            </a:r>
            <a:r>
              <a:rPr lang="en-US" sz="1400" b="0" dirty="0" smtClean="0"/>
              <a:t>/1.4 </a:t>
            </a:r>
            <a:r>
              <a:rPr lang="en-US" sz="1400" b="0" dirty="0" err="1" smtClean="0"/>
              <a:t>HCal</a:t>
            </a:r>
            <a:r>
              <a:rPr lang="en-US" sz="1400" b="0" dirty="0" smtClean="0"/>
              <a:t>/Commissioning</a:t>
            </a:r>
            <a:endParaRPr lang="en-US" sz="1400" b="0" dirty="0"/>
          </a:p>
          <a:p>
            <a:pPr lvl="1"/>
            <a:r>
              <a:rPr lang="en-US" sz="1400" b="0" dirty="0"/>
              <a:t>Racks, AC power and safety systems:</a:t>
            </a:r>
            <a:r>
              <a:rPr lang="en-US" sz="1400" b="0" dirty="0" smtClean="0"/>
              <a:t>1.9 Infrastructure</a:t>
            </a:r>
            <a:endParaRPr lang="en-US" sz="1400" b="0" dirty="0"/>
          </a:p>
          <a:p>
            <a:pPr lvl="1"/>
            <a:r>
              <a:rPr lang="en-US" sz="1400" b="0" dirty="0" err="1"/>
              <a:t>EMCal</a:t>
            </a:r>
            <a:r>
              <a:rPr lang="en-US" sz="1400" b="0" dirty="0"/>
              <a:t> Cooling: </a:t>
            </a:r>
            <a:r>
              <a:rPr lang="en-US" sz="1400" b="0" dirty="0" smtClean="0"/>
              <a:t>1.3 </a:t>
            </a:r>
            <a:r>
              <a:rPr lang="en-US" sz="1400" b="0" dirty="0" err="1" smtClean="0"/>
              <a:t>EMCal</a:t>
            </a:r>
            <a:r>
              <a:rPr lang="en-US" sz="1400" b="0" dirty="0" smtClean="0"/>
              <a:t>/1.9 Infrastructure</a:t>
            </a:r>
            <a:endParaRPr lang="en-US" sz="1400" b="0" dirty="0"/>
          </a:p>
          <a:p>
            <a:pPr lvl="1"/>
            <a:r>
              <a:rPr lang="en-US" sz="1400" b="0" dirty="0"/>
              <a:t>Optical Fibers between IR and Rack Room: </a:t>
            </a:r>
            <a:r>
              <a:rPr lang="en-US" sz="1400" b="0" dirty="0" smtClean="0"/>
              <a:t>1.9 Infrastructure</a:t>
            </a:r>
          </a:p>
          <a:p>
            <a:pPr lvl="1"/>
            <a:r>
              <a:rPr lang="en-US" sz="1400" b="0" dirty="0" smtClean="0"/>
              <a:t>DAQ System: 1.6 DAQ</a:t>
            </a:r>
            <a:endParaRPr lang="en-US" sz="1400" b="0" dirty="0"/>
          </a:p>
          <a:p>
            <a:endParaRPr lang="en-US" dirty="0"/>
          </a:p>
        </p:txBody>
      </p:sp>
      <p:sp>
        <p:nvSpPr>
          <p:cNvPr id="23557" name="Date Placeholder 1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200" smtClean="0">
                <a:solidFill>
                  <a:srgbClr val="898989"/>
                </a:solidFill>
              </a:rPr>
              <a:t>8/2/17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sPHENIX Director's Review</a:t>
            </a:r>
            <a:endParaRPr lang="en-US" dirty="0"/>
          </a:p>
        </p:txBody>
      </p:sp>
      <p:sp>
        <p:nvSpPr>
          <p:cNvPr id="2355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0A7AB8A6-B572-47B0-BE28-D07C52C49F6A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5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000000"/>
                </a:solidFill>
                <a:cs typeface="Times New Roman" pitchFamily="18" charset="0"/>
              </a:rPr>
              <a:t>WBS 1.5 Scope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381000" y="1143000"/>
            <a:ext cx="4038600" cy="5029200"/>
          </a:xfrm>
        </p:spPr>
        <p:txBody>
          <a:bodyPr/>
          <a:lstStyle/>
          <a:p>
            <a:r>
              <a:rPr lang="en-US" sz="2000" dirty="0"/>
              <a:t>WBS 1.5.1 Optical Sensors: </a:t>
            </a:r>
          </a:p>
          <a:p>
            <a:pPr lvl="1"/>
            <a:r>
              <a:rPr lang="en-US" sz="1800" b="0" dirty="0" err="1"/>
              <a:t>EMCal</a:t>
            </a:r>
            <a:r>
              <a:rPr lang="en-US" sz="1800" b="0" dirty="0"/>
              <a:t>: 98304 </a:t>
            </a:r>
            <a:r>
              <a:rPr lang="en-US" sz="1800" b="0" dirty="0" err="1"/>
              <a:t>SiPMS</a:t>
            </a:r>
            <a:r>
              <a:rPr lang="en-US" sz="1800" b="0" dirty="0"/>
              <a:t> </a:t>
            </a:r>
          </a:p>
          <a:p>
            <a:pPr lvl="1"/>
            <a:r>
              <a:rPr lang="en-US" sz="1800" b="0" dirty="0" err="1"/>
              <a:t>HCal</a:t>
            </a:r>
            <a:r>
              <a:rPr lang="en-US" sz="1800" b="0" dirty="0"/>
              <a:t>: 13824 </a:t>
            </a:r>
            <a:r>
              <a:rPr lang="en-US" sz="1800" b="0" dirty="0" err="1"/>
              <a:t>SiPMs</a:t>
            </a:r>
            <a:endParaRPr lang="en-US" sz="1800" b="0" dirty="0"/>
          </a:p>
          <a:p>
            <a:r>
              <a:rPr lang="en-US" sz="2000" dirty="0"/>
              <a:t>WBS 1.5.2 Front End Electronics: </a:t>
            </a:r>
          </a:p>
          <a:p>
            <a:pPr lvl="1"/>
            <a:r>
              <a:rPr lang="en-US" sz="1800" b="0" dirty="0" err="1"/>
              <a:t>EMCal</a:t>
            </a:r>
            <a:r>
              <a:rPr lang="en-US" sz="1800" b="0" dirty="0"/>
              <a:t>: 24576 Channels</a:t>
            </a:r>
          </a:p>
          <a:p>
            <a:pPr lvl="1"/>
            <a:r>
              <a:rPr lang="en-US" sz="1800" b="0" dirty="0" err="1"/>
              <a:t>HCal</a:t>
            </a:r>
            <a:r>
              <a:rPr lang="en-US" sz="1800" b="0" dirty="0"/>
              <a:t>: 3072 Channels</a:t>
            </a:r>
          </a:p>
          <a:p>
            <a:pPr lvl="1"/>
            <a:r>
              <a:rPr lang="en-US" sz="1800" b="0" dirty="0"/>
              <a:t>System consists of:</a:t>
            </a:r>
          </a:p>
          <a:p>
            <a:pPr lvl="2"/>
            <a:r>
              <a:rPr lang="en-US" sz="1600" b="0" dirty="0"/>
              <a:t>Analog preamplifier/Shaper/Driver Circuit</a:t>
            </a:r>
          </a:p>
          <a:p>
            <a:pPr lvl="2"/>
            <a:r>
              <a:rPr lang="en-US" sz="1600" b="0" dirty="0"/>
              <a:t>LED Test Pulse</a:t>
            </a:r>
          </a:p>
          <a:p>
            <a:pPr lvl="2"/>
            <a:r>
              <a:rPr lang="en-US" sz="1600" b="0" dirty="0"/>
              <a:t>Monitoring (</a:t>
            </a:r>
            <a:r>
              <a:rPr lang="en-US" sz="1600" b="0" dirty="0" smtClean="0"/>
              <a:t>e.g.: </a:t>
            </a:r>
            <a:r>
              <a:rPr lang="en-US" sz="1600" b="0" dirty="0"/>
              <a:t>Voltages, Temperatures, Current)</a:t>
            </a:r>
          </a:p>
          <a:p>
            <a:pPr lvl="2"/>
            <a:r>
              <a:rPr lang="en-US" sz="1600" b="0" dirty="0"/>
              <a:t>Bias and Low Voltage systems.</a:t>
            </a:r>
          </a:p>
          <a:p>
            <a:pPr lvl="2"/>
            <a:r>
              <a:rPr lang="en-US" sz="1600" b="0" dirty="0"/>
              <a:t>Internal signal and power cables</a:t>
            </a:r>
          </a:p>
          <a:p>
            <a:pPr lvl="2"/>
            <a:r>
              <a:rPr lang="en-US" sz="1600" b="0" dirty="0"/>
              <a:t>Crates for control modules</a:t>
            </a:r>
          </a:p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572000" y="1143000"/>
            <a:ext cx="4038600" cy="5029200"/>
          </a:xfrm>
        </p:spPr>
        <p:txBody>
          <a:bodyPr/>
          <a:lstStyle/>
          <a:p>
            <a:r>
              <a:rPr lang="en-US" sz="2000" dirty="0"/>
              <a:t>WBS 1.5.3: </a:t>
            </a:r>
            <a:r>
              <a:rPr lang="en-US" sz="2000" dirty="0" smtClean="0"/>
              <a:t>Digitizer </a:t>
            </a:r>
            <a:r>
              <a:rPr lang="en-US" sz="2000" dirty="0"/>
              <a:t>System</a:t>
            </a:r>
          </a:p>
          <a:p>
            <a:pPr lvl="1"/>
            <a:r>
              <a:rPr lang="en-US" sz="1800" b="0" dirty="0"/>
              <a:t>Common for </a:t>
            </a:r>
            <a:r>
              <a:rPr lang="en-US" sz="1800" b="0" dirty="0" err="1"/>
              <a:t>EMCal</a:t>
            </a:r>
            <a:r>
              <a:rPr lang="en-US" sz="1800" b="0" dirty="0"/>
              <a:t> and </a:t>
            </a:r>
            <a:r>
              <a:rPr lang="en-US" sz="1800" b="0" dirty="0" err="1"/>
              <a:t>HCal</a:t>
            </a:r>
            <a:endParaRPr lang="en-US" sz="1800" b="0" dirty="0"/>
          </a:p>
          <a:p>
            <a:pPr lvl="1"/>
            <a:r>
              <a:rPr lang="en-US" sz="1800" b="0" dirty="0"/>
              <a:t>27648 Total Channels</a:t>
            </a:r>
          </a:p>
          <a:p>
            <a:pPr lvl="1"/>
            <a:r>
              <a:rPr lang="en-US" sz="1800" b="0" dirty="0"/>
              <a:t>System consists of:</a:t>
            </a:r>
          </a:p>
          <a:p>
            <a:pPr lvl="2"/>
            <a:r>
              <a:rPr lang="en-US" sz="1600" b="0" dirty="0"/>
              <a:t>432 Digitizer Boards</a:t>
            </a:r>
          </a:p>
          <a:p>
            <a:pPr lvl="2"/>
            <a:r>
              <a:rPr lang="en-US" sz="1600" b="0" dirty="0"/>
              <a:t>144 XMIT Boards</a:t>
            </a:r>
          </a:p>
          <a:p>
            <a:pPr lvl="2"/>
            <a:r>
              <a:rPr lang="en-US" sz="1600" b="0" dirty="0"/>
              <a:t>432 Trigger primitive transmitters</a:t>
            </a:r>
          </a:p>
          <a:p>
            <a:pPr lvl="2"/>
            <a:r>
              <a:rPr lang="en-US" sz="1600" b="0" dirty="0"/>
              <a:t>36 Crates with controllers</a:t>
            </a:r>
          </a:p>
          <a:p>
            <a:pPr lvl="2"/>
            <a:r>
              <a:rPr lang="en-US" sz="1600" b="0" dirty="0"/>
              <a:t>Clock and Trigger distribution</a:t>
            </a:r>
          </a:p>
          <a:p>
            <a:pPr lvl="2"/>
            <a:r>
              <a:rPr lang="en-US" sz="1600" b="0" dirty="0"/>
              <a:t>Power supplies for 36 crates</a:t>
            </a:r>
          </a:p>
          <a:p>
            <a:pPr lvl="2"/>
            <a:r>
              <a:rPr lang="en-US" sz="1600" b="0" dirty="0"/>
              <a:t>624 Patch Fibers</a:t>
            </a:r>
          </a:p>
          <a:p>
            <a:pPr lvl="2"/>
            <a:r>
              <a:rPr lang="en-US" sz="1600" b="0" dirty="0"/>
              <a:t>Crate Power Systems</a:t>
            </a:r>
          </a:p>
          <a:p>
            <a:endParaRPr lang="en-US" dirty="0"/>
          </a:p>
        </p:txBody>
      </p:sp>
      <p:sp>
        <p:nvSpPr>
          <p:cNvPr id="21508" name="Date Placeholder 1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200" smtClean="0">
                <a:solidFill>
                  <a:srgbClr val="898989"/>
                </a:solidFill>
              </a:rPr>
              <a:t>8/2/17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sPHENIX Director's Review</a:t>
            </a:r>
            <a:endParaRPr lang="en-US"/>
          </a:p>
        </p:txBody>
      </p:sp>
      <p:sp>
        <p:nvSpPr>
          <p:cNvPr id="2150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D63A1899-4701-42E6-8733-94F76ABA496D}" type="slidenum">
              <a:rPr lang="en-US" altLang="en-US" sz="1200">
                <a:solidFill>
                  <a:srgbClr val="000080"/>
                </a:solidFill>
                <a:cs typeface="Arial" pitchFamily="34" charset="0"/>
              </a:rPr>
              <a:pPr eaLnBrk="1" hangingPunct="1"/>
              <a:t>6</a:t>
            </a:fld>
            <a:endParaRPr lang="en-US" altLang="en-US" sz="1200">
              <a:solidFill>
                <a:srgbClr val="898989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/>
          <a:lstStyle/>
          <a:p>
            <a:r>
              <a:rPr lang="en-US" dirty="0"/>
              <a:t>WBS 1.5 Organization</a:t>
            </a:r>
            <a:endParaRPr lang="en-US" altLang="en-US" dirty="0" smtClean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24579" name="Date Placeholder 4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200" smtClean="0">
                <a:solidFill>
                  <a:srgbClr val="898989"/>
                </a:solidFill>
                <a:cs typeface="Arial" pitchFamily="34" charset="0"/>
              </a:rPr>
              <a:t>8/2/17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sPHENIX Director's Review</a:t>
            </a:r>
            <a:endParaRPr lang="en-US"/>
          </a:p>
        </p:txBody>
      </p:sp>
      <p:sp>
        <p:nvSpPr>
          <p:cNvPr id="24581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C912985E-5FF1-4BE4-8A02-6C894F614A5E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7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457200" y="1143000"/>
            <a:ext cx="8229600" cy="5029200"/>
            <a:chOff x="457200" y="1600200"/>
            <a:chExt cx="8229600" cy="4572000"/>
          </a:xfrm>
        </p:grpSpPr>
        <p:sp>
          <p:nvSpPr>
            <p:cNvPr id="23" name="Rounded Rectangle 22"/>
            <p:cNvSpPr/>
            <p:nvPr/>
          </p:nvSpPr>
          <p:spPr>
            <a:xfrm>
              <a:off x="457200" y="4419600"/>
              <a:ext cx="2514600" cy="1752600"/>
            </a:xfrm>
            <a:prstGeom prst="roundRect">
              <a:avLst/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100000">
                  <a:srgbClr val="FFFFFF"/>
                </a:gs>
              </a:gsLst>
              <a:lin ang="16200000" scaled="0"/>
              <a:tileRect/>
            </a:gra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rgbClr val="000000"/>
                  </a:solidFill>
                </a:rPr>
                <a:t/>
              </a:r>
              <a:br>
                <a:rPr lang="en-US" sz="1600" dirty="0" smtClean="0">
                  <a:solidFill>
                    <a:srgbClr val="000000"/>
                  </a:solidFill>
                </a:rPr>
              </a:b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3276600" y="4419600"/>
              <a:ext cx="2514600" cy="1752600"/>
            </a:xfrm>
            <a:prstGeom prst="roundRect">
              <a:avLst/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100000">
                  <a:srgbClr val="FFFFFF"/>
                </a:gs>
              </a:gsLst>
              <a:lin ang="16200000" scaled="0"/>
              <a:tileRect/>
            </a:gra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6172200" y="4419600"/>
              <a:ext cx="2514600" cy="1752600"/>
            </a:xfrm>
            <a:prstGeom prst="roundRect">
              <a:avLst/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100000">
                  <a:srgbClr val="FFFFFF"/>
                </a:gs>
              </a:gsLst>
              <a:lin ang="16200000" scaled="0"/>
              <a:tileRect/>
            </a:gra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rgbClr val="000000"/>
                </a:solidFill>
              </a:endParaRP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457200" y="1600200"/>
              <a:ext cx="8229600" cy="4449128"/>
              <a:chOff x="457200" y="1600200"/>
              <a:chExt cx="8229600" cy="4449128"/>
            </a:xfrm>
          </p:grpSpPr>
          <p:sp>
            <p:nvSpPr>
              <p:cNvPr id="27" name="Rounded Rectangle 26"/>
              <p:cNvSpPr/>
              <p:nvPr/>
            </p:nvSpPr>
            <p:spPr>
              <a:xfrm>
                <a:off x="3048000" y="1600200"/>
                <a:ext cx="2971800" cy="990600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tx2">
                      <a:lumMod val="40000"/>
                      <a:lumOff val="60000"/>
                    </a:schemeClr>
                  </a:gs>
                  <a:gs pos="100000">
                    <a:srgbClr val="FFFFFF"/>
                  </a:gs>
                </a:gsLst>
                <a:lin ang="16200000" scaled="0"/>
                <a:tileRect/>
              </a:gra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rgbClr val="000000"/>
                    </a:solidFill>
                  </a:rPr>
                  <a:t>WBS 1.5</a:t>
                </a:r>
              </a:p>
              <a:p>
                <a:pPr algn="ctr"/>
                <a:r>
                  <a:rPr lang="en-US" dirty="0" smtClean="0">
                    <a:solidFill>
                      <a:srgbClr val="000000"/>
                    </a:solidFill>
                  </a:rPr>
                  <a:t>Calorimeter Electronics</a:t>
                </a:r>
              </a:p>
              <a:p>
                <a:pPr algn="ctr"/>
                <a:r>
                  <a:rPr lang="en-US" dirty="0" smtClean="0">
                    <a:solidFill>
                      <a:srgbClr val="000000"/>
                    </a:solidFill>
                  </a:rPr>
                  <a:t>L2: E.J. Mannel (BNL) 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8" name="Rounded Rectangle 27"/>
              <p:cNvSpPr/>
              <p:nvPr/>
            </p:nvSpPr>
            <p:spPr>
              <a:xfrm>
                <a:off x="457200" y="3124200"/>
                <a:ext cx="2514600" cy="1005840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tx2">
                      <a:lumMod val="40000"/>
                      <a:lumOff val="60000"/>
                    </a:schemeClr>
                  </a:gs>
                  <a:gs pos="100000">
                    <a:srgbClr val="FFFFFF"/>
                  </a:gs>
                </a:gsLst>
                <a:lin ang="16200000" scaled="0"/>
                <a:tileRect/>
              </a:gra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>
                    <a:solidFill>
                      <a:srgbClr val="000000"/>
                    </a:solidFill>
                  </a:rPr>
                  <a:t>WBS 1.5.1</a:t>
                </a:r>
              </a:p>
              <a:p>
                <a:pPr algn="ctr"/>
                <a:r>
                  <a:rPr lang="en-US" sz="1600" dirty="0" smtClean="0">
                    <a:solidFill>
                      <a:srgbClr val="000000"/>
                    </a:solidFill>
                  </a:rPr>
                  <a:t>Optical Sensors</a:t>
                </a:r>
              </a:p>
              <a:p>
                <a:pPr algn="ctr"/>
                <a:r>
                  <a:rPr lang="en-US" sz="1600" dirty="0" smtClean="0">
                    <a:solidFill>
                      <a:srgbClr val="000000"/>
                    </a:solidFill>
                  </a:rPr>
                  <a:t>L3: C. </a:t>
                </a:r>
                <a:r>
                  <a:rPr lang="en-US" sz="1600" dirty="0" err="1" smtClean="0">
                    <a:solidFill>
                      <a:srgbClr val="000000"/>
                    </a:solidFill>
                  </a:rPr>
                  <a:t>Aidala</a:t>
                </a:r>
                <a:r>
                  <a:rPr lang="en-US" sz="1600" dirty="0" smtClean="0">
                    <a:solidFill>
                      <a:srgbClr val="000000"/>
                    </a:solidFill>
                  </a:rPr>
                  <a:t> (</a:t>
                </a:r>
                <a:r>
                  <a:rPr lang="en-US" sz="1600" dirty="0" err="1" smtClean="0">
                    <a:solidFill>
                      <a:srgbClr val="000000"/>
                    </a:solidFill>
                  </a:rPr>
                  <a:t>UofM</a:t>
                </a:r>
                <a:r>
                  <a:rPr lang="en-US" sz="1600" dirty="0" smtClean="0">
                    <a:solidFill>
                      <a:srgbClr val="000000"/>
                    </a:solidFill>
                  </a:rPr>
                  <a:t>)</a:t>
                </a:r>
              </a:p>
            </p:txBody>
          </p:sp>
          <p:sp>
            <p:nvSpPr>
              <p:cNvPr id="29" name="Rounded Rectangle 28"/>
              <p:cNvSpPr/>
              <p:nvPr/>
            </p:nvSpPr>
            <p:spPr>
              <a:xfrm>
                <a:off x="3276600" y="3124200"/>
                <a:ext cx="2514600" cy="1005840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tx2">
                      <a:lumMod val="40000"/>
                      <a:lumOff val="60000"/>
                    </a:schemeClr>
                  </a:gs>
                  <a:gs pos="100000">
                    <a:srgbClr val="FFFFFF"/>
                  </a:gs>
                </a:gsLst>
                <a:lin ang="16200000" scaled="0"/>
                <a:tileRect/>
              </a:gra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>
                    <a:solidFill>
                      <a:srgbClr val="000000"/>
                    </a:solidFill>
                  </a:rPr>
                  <a:t>WBS 1.5.2</a:t>
                </a:r>
              </a:p>
              <a:p>
                <a:pPr algn="ctr"/>
                <a:r>
                  <a:rPr lang="en-US" sz="1600" dirty="0" smtClean="0">
                    <a:solidFill>
                      <a:srgbClr val="000000"/>
                    </a:solidFill>
                  </a:rPr>
                  <a:t>Front End Electronics</a:t>
                </a:r>
              </a:p>
              <a:p>
                <a:pPr algn="ctr"/>
                <a:r>
                  <a:rPr lang="en-US" sz="1600" dirty="0" smtClean="0">
                    <a:solidFill>
                      <a:srgbClr val="000000"/>
                    </a:solidFill>
                  </a:rPr>
                  <a:t>L3: S. </a:t>
                </a:r>
                <a:r>
                  <a:rPr lang="en-US" sz="1600" dirty="0" err="1" smtClean="0">
                    <a:solidFill>
                      <a:srgbClr val="000000"/>
                    </a:solidFill>
                  </a:rPr>
                  <a:t>Boose</a:t>
                </a:r>
                <a:r>
                  <a:rPr lang="en-US" sz="1600" dirty="0" smtClean="0">
                    <a:solidFill>
                      <a:srgbClr val="000000"/>
                    </a:solidFill>
                  </a:rPr>
                  <a:t> (BNL)</a:t>
                </a:r>
              </a:p>
            </p:txBody>
          </p:sp>
          <p:sp>
            <p:nvSpPr>
              <p:cNvPr id="30" name="Rounded Rectangle 29"/>
              <p:cNvSpPr/>
              <p:nvPr/>
            </p:nvSpPr>
            <p:spPr>
              <a:xfrm>
                <a:off x="6172200" y="3124200"/>
                <a:ext cx="2514600" cy="1005840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tx2">
                      <a:lumMod val="40000"/>
                      <a:lumOff val="60000"/>
                    </a:schemeClr>
                  </a:gs>
                  <a:gs pos="100000">
                    <a:srgbClr val="FFFFFF"/>
                  </a:gs>
                </a:gsLst>
                <a:lin ang="16200000" scaled="0"/>
                <a:tileRect/>
              </a:gra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>
                    <a:solidFill>
                      <a:srgbClr val="000000"/>
                    </a:solidFill>
                  </a:rPr>
                  <a:t>WBS 1.5.3</a:t>
                </a:r>
              </a:p>
              <a:p>
                <a:pPr algn="ctr"/>
                <a:r>
                  <a:rPr lang="en-US" sz="1600" dirty="0" smtClean="0">
                    <a:solidFill>
                      <a:srgbClr val="000000"/>
                    </a:solidFill>
                  </a:rPr>
                  <a:t>Digitizer Syste</a:t>
                </a:r>
                <a:r>
                  <a:rPr lang="en-US" sz="1600" dirty="0">
                    <a:solidFill>
                      <a:srgbClr val="000000"/>
                    </a:solidFill>
                  </a:rPr>
                  <a:t>m</a:t>
                </a:r>
                <a:endParaRPr lang="en-US" sz="1600" dirty="0" smtClean="0">
                  <a:solidFill>
                    <a:srgbClr val="000000"/>
                  </a:solidFill>
                </a:endParaRPr>
              </a:p>
              <a:p>
                <a:pPr algn="ctr"/>
                <a:r>
                  <a:rPr lang="en-US" sz="1600" dirty="0" smtClean="0">
                    <a:solidFill>
                      <a:srgbClr val="000000"/>
                    </a:solidFill>
                  </a:rPr>
                  <a:t>L3: C-Y Chi (CU/Nevis)</a:t>
                </a: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31" name="Straight Connector 30"/>
              <p:cNvCxnSpPr>
                <a:stCxn id="27" idx="2"/>
                <a:endCxn id="29" idx="0"/>
              </p:cNvCxnSpPr>
              <p:nvPr/>
            </p:nvCxnSpPr>
            <p:spPr>
              <a:xfrm>
                <a:off x="4533900" y="2590800"/>
                <a:ext cx="0" cy="533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1752600" y="2819400"/>
                <a:ext cx="55626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flipV="1">
                <a:off x="1752600" y="2819400"/>
                <a:ext cx="0" cy="3048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flipV="1">
                <a:off x="7315200" y="2819400"/>
                <a:ext cx="0" cy="3048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TextBox 34"/>
              <p:cNvSpPr txBox="1"/>
              <p:nvPr/>
            </p:nvSpPr>
            <p:spPr>
              <a:xfrm>
                <a:off x="533400" y="4648200"/>
                <a:ext cx="20574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Work Packages:</a:t>
                </a:r>
              </a:p>
              <a:p>
                <a:pPr marL="285750" indent="-285750">
                  <a:buFont typeface="Arial"/>
                  <a:buChar char="•"/>
                </a:pPr>
                <a:r>
                  <a:rPr lang="en-US" dirty="0" smtClean="0"/>
                  <a:t>Optical Sensor Procurement</a:t>
                </a:r>
                <a:endParaRPr lang="en-US" dirty="0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6324600" y="4572000"/>
                <a:ext cx="2286000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Work Packages: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 smtClean="0"/>
                  <a:t>Prototype Digitizers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 smtClean="0"/>
                  <a:t>Production Digitizers</a:t>
                </a:r>
                <a:endParaRPr lang="en-US" dirty="0"/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3352800" y="4572000"/>
                <a:ext cx="2667000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Work Packages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 err="1" smtClean="0"/>
                  <a:t>EMCal</a:t>
                </a:r>
                <a:r>
                  <a:rPr lang="en-US" dirty="0" smtClean="0"/>
                  <a:t> Preproduction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 err="1" smtClean="0"/>
                  <a:t>EMCal</a:t>
                </a:r>
                <a:r>
                  <a:rPr lang="en-US" dirty="0" smtClean="0"/>
                  <a:t> Production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 err="1" smtClean="0"/>
                  <a:t>HCal</a:t>
                </a:r>
                <a:r>
                  <a:rPr lang="en-US" dirty="0" smtClean="0"/>
                  <a:t> Preproduction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 err="1" smtClean="0"/>
                  <a:t>HCal</a:t>
                </a:r>
                <a:r>
                  <a:rPr lang="en-US" dirty="0" smtClean="0"/>
                  <a:t> Production</a:t>
                </a:r>
              </a:p>
            </p:txBody>
          </p:sp>
          <p:cxnSp>
            <p:nvCxnSpPr>
              <p:cNvPr id="38" name="Straight Connector 37"/>
              <p:cNvCxnSpPr>
                <a:stCxn id="28" idx="2"/>
                <a:endCxn id="23" idx="0"/>
              </p:cNvCxnSpPr>
              <p:nvPr/>
            </p:nvCxnSpPr>
            <p:spPr>
              <a:xfrm>
                <a:off x="1714500" y="4130040"/>
                <a:ext cx="0" cy="28956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>
                <a:stCxn id="29" idx="2"/>
                <a:endCxn id="24" idx="0"/>
              </p:cNvCxnSpPr>
              <p:nvPr/>
            </p:nvCxnSpPr>
            <p:spPr>
              <a:xfrm>
                <a:off x="4533900" y="4130040"/>
                <a:ext cx="0" cy="28956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>
                <a:stCxn id="30" idx="2"/>
                <a:endCxn id="25" idx="0"/>
              </p:cNvCxnSpPr>
              <p:nvPr/>
            </p:nvCxnSpPr>
            <p:spPr>
              <a:xfrm>
                <a:off x="7429500" y="4130040"/>
                <a:ext cx="0" cy="28956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/>
          <a:lstStyle/>
          <a:p>
            <a:r>
              <a:rPr lang="en-US" dirty="0"/>
              <a:t>WBS 1.5 Organization</a:t>
            </a:r>
            <a:endParaRPr lang="en-US" altLang="en-US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5029200"/>
          </a:xfrm>
        </p:spPr>
        <p:txBody>
          <a:bodyPr/>
          <a:lstStyle/>
          <a:p>
            <a:r>
              <a:rPr lang="en-US" sz="2000" dirty="0" err="1"/>
              <a:t>Dr</a:t>
            </a:r>
            <a:r>
              <a:rPr lang="en-US" sz="2000" dirty="0"/>
              <a:t> Eric Mannel (BNL)</a:t>
            </a:r>
          </a:p>
          <a:p>
            <a:pPr lvl="1"/>
            <a:r>
              <a:rPr lang="en-US" sz="1600" b="0" dirty="0" err="1"/>
              <a:t>HiRes</a:t>
            </a:r>
            <a:r>
              <a:rPr lang="en-US" sz="1600" b="0" dirty="0"/>
              <a:t> Fly’s Eye </a:t>
            </a:r>
            <a:r>
              <a:rPr lang="en-US" sz="1600" b="0" dirty="0" smtClean="0"/>
              <a:t>Project (1995-2011): </a:t>
            </a:r>
            <a:r>
              <a:rPr lang="en-US" sz="1600" b="0" dirty="0"/>
              <a:t>Oversaw production, testing and operations of the </a:t>
            </a:r>
            <a:r>
              <a:rPr lang="en-US" sz="1600" b="0" dirty="0" err="1"/>
              <a:t>HiRes</a:t>
            </a:r>
            <a:r>
              <a:rPr lang="en-US" sz="1600" b="0" dirty="0"/>
              <a:t>-II FADC based electronics</a:t>
            </a:r>
          </a:p>
          <a:p>
            <a:pPr lvl="1"/>
            <a:r>
              <a:rPr lang="en-US" sz="1600" b="0" dirty="0"/>
              <a:t>PHENIX VTX/FVTX Electronics Project </a:t>
            </a:r>
            <a:r>
              <a:rPr lang="en-US" sz="1600" b="0" dirty="0" smtClean="0"/>
              <a:t>Engineer (2011-2016)</a:t>
            </a:r>
            <a:endParaRPr lang="en-US" sz="1600" b="0" dirty="0"/>
          </a:p>
          <a:p>
            <a:pPr lvl="1"/>
            <a:r>
              <a:rPr lang="en-US" sz="1600" b="0" dirty="0" err="1"/>
              <a:t>sPHENIX</a:t>
            </a:r>
            <a:r>
              <a:rPr lang="en-US" sz="1600" b="0" dirty="0"/>
              <a:t> Calorimeter Electronics </a:t>
            </a:r>
            <a:r>
              <a:rPr lang="en-US" sz="1600" b="0" dirty="0" smtClean="0"/>
              <a:t>oversight (2015-Present)</a:t>
            </a:r>
            <a:endParaRPr lang="en-US" sz="1600" b="0" dirty="0"/>
          </a:p>
          <a:p>
            <a:r>
              <a:rPr lang="en-US" sz="2000" dirty="0"/>
              <a:t>Prof. Christine </a:t>
            </a:r>
            <a:r>
              <a:rPr lang="en-US" sz="2000" dirty="0" err="1"/>
              <a:t>Aidala</a:t>
            </a:r>
            <a:r>
              <a:rPr lang="en-US" sz="2000" dirty="0"/>
              <a:t> (Univ. of Michigan)</a:t>
            </a:r>
          </a:p>
          <a:p>
            <a:pPr lvl="1"/>
            <a:r>
              <a:rPr lang="en-US" sz="1600" b="0" dirty="0"/>
              <a:t>PHENIX FVTX Electronics testing and assembly.</a:t>
            </a:r>
          </a:p>
          <a:p>
            <a:pPr lvl="1"/>
            <a:r>
              <a:rPr lang="en-US" sz="1600" b="0" dirty="0"/>
              <a:t>Long standing member of PHENIX and </a:t>
            </a:r>
            <a:r>
              <a:rPr lang="en-US" sz="1600" b="0" dirty="0" err="1"/>
              <a:t>sPHENIX</a:t>
            </a:r>
            <a:r>
              <a:rPr lang="en-US" sz="1600" b="0" dirty="0"/>
              <a:t>: Executive Council Member, Physics Convener</a:t>
            </a:r>
          </a:p>
          <a:p>
            <a:pPr lvl="1"/>
            <a:endParaRPr lang="en-US" sz="1600" b="0" dirty="0"/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0" y="1143000"/>
            <a:ext cx="4038600" cy="5029200"/>
          </a:xfrm>
        </p:spPr>
        <p:txBody>
          <a:bodyPr/>
          <a:lstStyle/>
          <a:p>
            <a:r>
              <a:rPr lang="en-US" sz="2000" dirty="0"/>
              <a:t>Steve </a:t>
            </a:r>
            <a:r>
              <a:rPr lang="en-US" sz="2000" dirty="0" err="1"/>
              <a:t>Boose</a:t>
            </a:r>
            <a:r>
              <a:rPr lang="en-US" sz="2000" dirty="0"/>
              <a:t> (BNL)</a:t>
            </a:r>
          </a:p>
          <a:p>
            <a:pPr lvl="1"/>
            <a:r>
              <a:rPr lang="en-US" sz="1600" b="0" dirty="0"/>
              <a:t>PHENIX Electrical </a:t>
            </a:r>
            <a:r>
              <a:rPr lang="en-US" sz="1600" b="0" dirty="0" smtClean="0"/>
              <a:t>Engineer</a:t>
            </a:r>
            <a:r>
              <a:rPr lang="en-US" sz="1600" b="0" dirty="0"/>
              <a:t> </a:t>
            </a:r>
            <a:r>
              <a:rPr lang="en-US" sz="1600" b="0" dirty="0" smtClean="0"/>
              <a:t>for 20</a:t>
            </a:r>
            <a:r>
              <a:rPr lang="en-US" sz="1600" b="0" dirty="0"/>
              <a:t>+ years</a:t>
            </a:r>
          </a:p>
          <a:p>
            <a:pPr lvl="1"/>
            <a:r>
              <a:rPr lang="en-US" sz="1600" b="0" dirty="0"/>
              <a:t>Analog front end systems</a:t>
            </a:r>
          </a:p>
          <a:p>
            <a:pPr lvl="1"/>
            <a:r>
              <a:rPr lang="en-US" sz="1600" b="0" dirty="0"/>
              <a:t>Slow control and Monitoring systems</a:t>
            </a:r>
          </a:p>
          <a:p>
            <a:pPr lvl="1"/>
            <a:r>
              <a:rPr lang="en-US" sz="1600" b="0" dirty="0"/>
              <a:t>Power systems.</a:t>
            </a:r>
          </a:p>
          <a:p>
            <a:r>
              <a:rPr lang="en-US" sz="2000" dirty="0" err="1"/>
              <a:t>Dr</a:t>
            </a:r>
            <a:r>
              <a:rPr lang="en-US" sz="2000" dirty="0"/>
              <a:t> Cheng-Yi Chi (Columbia Univ./Nevis labs)</a:t>
            </a:r>
          </a:p>
          <a:p>
            <a:pPr lvl="1"/>
            <a:r>
              <a:rPr lang="en-US" sz="1600" b="0" dirty="0"/>
              <a:t>PHENIX Electronics Design &amp; Fabrication:</a:t>
            </a:r>
            <a:r>
              <a:rPr lang="en-US" sz="1400" b="0" dirty="0"/>
              <a:t> DCMs, HBD, MPC, RPC</a:t>
            </a:r>
            <a:r>
              <a:rPr lang="mr-IN" sz="1400" b="0" dirty="0"/>
              <a:t>…</a:t>
            </a:r>
            <a:endParaRPr lang="en-US" sz="1400" b="0" dirty="0"/>
          </a:p>
          <a:p>
            <a:pPr lvl="1"/>
            <a:r>
              <a:rPr lang="en-US" sz="1600" b="0" dirty="0" smtClean="0"/>
              <a:t>Neutrino Digitizer  </a:t>
            </a:r>
            <a:r>
              <a:rPr lang="en-US" sz="1600" b="0" dirty="0"/>
              <a:t>Electronics:  </a:t>
            </a:r>
            <a:r>
              <a:rPr lang="en-US" sz="1600" b="0" dirty="0" err="1" smtClean="0"/>
              <a:t>Mico</a:t>
            </a:r>
            <a:r>
              <a:rPr lang="en-US" sz="1600" b="0" dirty="0"/>
              <a:t>-</a:t>
            </a:r>
            <a:r>
              <a:rPr lang="en-US" sz="1600" b="0" dirty="0" smtClean="0"/>
              <a:t>Boone, Short-Baseline Near Detector</a:t>
            </a:r>
            <a:endParaRPr lang="en-US" sz="1600" b="0" dirty="0"/>
          </a:p>
          <a:p>
            <a:pPr lvl="1"/>
            <a:r>
              <a:rPr lang="en-US" sz="1600" b="0" dirty="0"/>
              <a:t>ATLAS electronics</a:t>
            </a:r>
          </a:p>
          <a:p>
            <a:endParaRPr lang="en-US" dirty="0"/>
          </a:p>
        </p:txBody>
      </p:sp>
      <p:sp>
        <p:nvSpPr>
          <p:cNvPr id="25602" name="Date Placeholder 2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200" smtClean="0">
                <a:solidFill>
                  <a:srgbClr val="898989"/>
                </a:solidFill>
              </a:rPr>
              <a:t>8/2/17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sPHENIX Director's Review</a:t>
            </a:r>
            <a:endParaRPr lang="en-US" dirty="0"/>
          </a:p>
        </p:txBody>
      </p:sp>
      <p:sp>
        <p:nvSpPr>
          <p:cNvPr id="25604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D60B90B3-3CD6-41A9-8EAF-9B5CBA6B7522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8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142" y="3810000"/>
            <a:ext cx="7524615" cy="2720765"/>
          </a:xfrm>
          <a:prstGeom prst="rect">
            <a:avLst/>
          </a:prstGeom>
        </p:spPr>
      </p:pic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WBS 1.5 </a:t>
            </a:r>
            <a:r>
              <a:rPr lang="en-US" dirty="0" smtClean="0"/>
              <a:t>Schedule &amp; Cost Drivers</a:t>
            </a:r>
            <a:endParaRPr lang="en-US" altLang="en-US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r>
              <a:rPr lang="en-US" sz="2000" dirty="0" smtClean="0"/>
              <a:t>Schedule Drivers: </a:t>
            </a:r>
          </a:p>
          <a:p>
            <a:pPr lvl="1"/>
            <a:r>
              <a:rPr lang="en-US" sz="1600" b="0" dirty="0" err="1" smtClean="0"/>
              <a:t>SiPM</a:t>
            </a:r>
            <a:r>
              <a:rPr lang="en-US" sz="1600" b="0" dirty="0" smtClean="0"/>
              <a:t> Delivery</a:t>
            </a:r>
          </a:p>
          <a:p>
            <a:r>
              <a:rPr lang="en-US" sz="2000" dirty="0" smtClean="0"/>
              <a:t>Cost Drivers: </a:t>
            </a:r>
          </a:p>
          <a:p>
            <a:pPr lvl="1"/>
            <a:r>
              <a:rPr lang="en-US" sz="1600" b="0" dirty="0" err="1" smtClean="0"/>
              <a:t>SiPMS</a:t>
            </a:r>
            <a:r>
              <a:rPr lang="en-US" sz="1600" b="0" dirty="0" smtClean="0"/>
              <a:t>: CD-3A item $1.1M </a:t>
            </a:r>
          </a:p>
          <a:p>
            <a:pPr lvl="1"/>
            <a:r>
              <a:rPr lang="en-US" sz="1600" b="0" dirty="0" err="1" smtClean="0"/>
              <a:t>EMCal</a:t>
            </a:r>
            <a:r>
              <a:rPr lang="en-US" sz="1600" b="0" dirty="0" smtClean="0"/>
              <a:t> Preamps: $0.4M</a:t>
            </a:r>
          </a:p>
          <a:p>
            <a:pPr lvl="1"/>
            <a:r>
              <a:rPr lang="en-US" sz="1600" b="0" dirty="0" err="1" smtClean="0"/>
              <a:t>EMCal</a:t>
            </a:r>
            <a:r>
              <a:rPr lang="en-US" sz="1600" b="0" dirty="0" smtClean="0"/>
              <a:t> Cables: $0.4M</a:t>
            </a:r>
          </a:p>
          <a:p>
            <a:pPr lvl="1"/>
            <a:r>
              <a:rPr lang="en-US" sz="1600" b="0" dirty="0" smtClean="0"/>
              <a:t>Digitizer Boards: $0.9M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000" dirty="0" smtClean="0"/>
              <a:t>Average Contingency: </a:t>
            </a:r>
            <a:r>
              <a:rPr lang="en-US" sz="2000" dirty="0" smtClean="0">
                <a:latin typeface="System Font"/>
                <a:cs typeface="System Font"/>
              </a:rPr>
              <a:t>~</a:t>
            </a:r>
            <a:r>
              <a:rPr lang="en-US" sz="2000" dirty="0" smtClean="0"/>
              <a:t>30%</a:t>
            </a:r>
          </a:p>
          <a:p>
            <a:r>
              <a:rPr lang="en-US" sz="2000" dirty="0" smtClean="0"/>
              <a:t>Milestones</a:t>
            </a:r>
            <a:r>
              <a:rPr lang="en-US" sz="2000" dirty="0"/>
              <a:t>:</a:t>
            </a:r>
          </a:p>
          <a:p>
            <a:pPr lvl="1"/>
            <a:r>
              <a:rPr lang="en-US" sz="1600" b="0" dirty="0"/>
              <a:t>Readiness &amp; Safety reviews</a:t>
            </a:r>
          </a:p>
          <a:p>
            <a:pPr lvl="1"/>
            <a:r>
              <a:rPr lang="en-US" sz="1600" b="0" dirty="0"/>
              <a:t>Procurement start dates</a:t>
            </a:r>
          </a:p>
          <a:p>
            <a:pPr lvl="1"/>
            <a:r>
              <a:rPr lang="en-US" sz="1600" b="0" dirty="0"/>
              <a:t>Staged, scheduled deliveries</a:t>
            </a:r>
          </a:p>
          <a:p>
            <a:pPr lvl="1"/>
            <a:r>
              <a:rPr lang="en-US" sz="1600" b="0" dirty="0"/>
              <a:t>Task completion dates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7650" name="Date Placeholder 2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200" smtClean="0">
                <a:solidFill>
                  <a:srgbClr val="898989"/>
                </a:solidFill>
              </a:rPr>
              <a:t>8/2/17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sPHENIX Director's Review</a:t>
            </a:r>
            <a:endParaRPr lang="en-US" dirty="0"/>
          </a:p>
        </p:txBody>
      </p:sp>
      <p:sp>
        <p:nvSpPr>
          <p:cNvPr id="2765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09F55E2A-43DB-4A71-95DB-04AFD0018DCD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9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4135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rgbClr val="FF0000"/>
          </a:solidFill>
          <a:tailEnd type="none"/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21559</TotalTime>
  <Words>1847</Words>
  <Application>Microsoft Macintosh PowerPoint</Application>
  <PresentationFormat>On-screen Show (4:3)</PresentationFormat>
  <Paragraphs>410</Paragraphs>
  <Slides>24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WBS 1.5 Calorimeter Electronics  Directors Review</vt:lpstr>
      <vt:lpstr>WBS 1.5 Electronics Overview-I</vt:lpstr>
      <vt:lpstr>WBS 1.5 Electronics Overview-II</vt:lpstr>
      <vt:lpstr>WBS 1.5 Technical Overview</vt:lpstr>
      <vt:lpstr>WBS 1.5 Boundaries</vt:lpstr>
      <vt:lpstr>WBS 1.5 Scope</vt:lpstr>
      <vt:lpstr>WBS 1.5 Organization</vt:lpstr>
      <vt:lpstr>WBS 1.5 Organization</vt:lpstr>
      <vt:lpstr>WBS 1.5 Schedule &amp; Cost Drivers</vt:lpstr>
      <vt:lpstr>WBS 1.5 Schedule- Partial</vt:lpstr>
      <vt:lpstr>WBS 1.5 CD-3A Items</vt:lpstr>
      <vt:lpstr>WBS 1.5 Dictionary</vt:lpstr>
      <vt:lpstr>Basis for BOE and RLS </vt:lpstr>
      <vt:lpstr>WBS 1.5 BoE Example: BoE Page 1 </vt:lpstr>
      <vt:lpstr>WBS 1.5 BoE Example: BoE Page 2 </vt:lpstr>
      <vt:lpstr>WBS 1.5 Task Summary Example</vt:lpstr>
      <vt:lpstr>WBS 1.5 BoE Example: System Cost</vt:lpstr>
      <vt:lpstr>WBS 1.5 Labor Profile</vt:lpstr>
      <vt:lpstr>WBS 1.5 Cost Profile</vt:lpstr>
      <vt:lpstr>WBS 1.5 Risk Registry</vt:lpstr>
      <vt:lpstr>WBS 1.5 Prototypes</vt:lpstr>
      <vt:lpstr>Summary</vt:lpstr>
      <vt:lpstr>Back Up</vt:lpstr>
      <vt:lpstr>WBS 1.5: Detailed Cost Estimate</vt:lpstr>
    </vt:vector>
  </TitlesOfParts>
  <Company>BNL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sPHENIX Labor Distribution Sorted by FY and Job Category</dc:title>
  <dc:creator>EdwardOBrien</dc:creator>
  <cp:lastModifiedBy>Eric  Mannel</cp:lastModifiedBy>
  <cp:revision>160</cp:revision>
  <cp:lastPrinted>2015-10-28T19:08:40Z</cp:lastPrinted>
  <dcterms:created xsi:type="dcterms:W3CDTF">2015-10-24T00:32:43Z</dcterms:created>
  <dcterms:modified xsi:type="dcterms:W3CDTF">2017-07-26T18:34:39Z</dcterms:modified>
</cp:coreProperties>
</file>