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7" r:id="rId2"/>
    <p:sldId id="257" r:id="rId3"/>
    <p:sldId id="259" r:id="rId4"/>
    <p:sldId id="262" r:id="rId5"/>
    <p:sldId id="267" r:id="rId6"/>
    <p:sldId id="281" r:id="rId7"/>
    <p:sldId id="286" r:id="rId8"/>
    <p:sldId id="270" r:id="rId9"/>
    <p:sldId id="282" r:id="rId10"/>
    <p:sldId id="271" r:id="rId11"/>
    <p:sldId id="274" r:id="rId12"/>
    <p:sldId id="275" r:id="rId13"/>
    <p:sldId id="276" r:id="rId14"/>
    <p:sldId id="277" r:id="rId15"/>
    <p:sldId id="284" r:id="rId16"/>
    <p:sldId id="285" r:id="rId17"/>
    <p:sldId id="278" r:id="rId18"/>
    <p:sldId id="279" r:id="rId19"/>
    <p:sldId id="283" r:id="rId20"/>
    <p:sldId id="280" r:id="rId2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3" autoAdjust="0"/>
    <p:restoredTop sz="97436" autoAdjust="0"/>
  </p:normalViewPr>
  <p:slideViewPr>
    <p:cSldViewPr>
      <p:cViewPr>
        <p:scale>
          <a:sx n="100" d="100"/>
          <a:sy n="100" d="100"/>
        </p:scale>
        <p:origin x="-600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87793427230047"/>
                  <c:y val="-2.30084356771446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234741784037559"/>
                  <c:y val="-0.0160642570281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704225352112676"/>
                  <c:y val="-0.0240963855421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704225352112676"/>
                  <c:y val="-0.0281127660247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Sheet1!$C$4:$C$7</c:f>
              <c:strCache>
                <c:ptCount val="4"/>
                <c:pt idx="0">
                  <c:v>TPC</c:v>
                </c:pt>
                <c:pt idx="1">
                  <c:v>Emcal</c:v>
                </c:pt>
                <c:pt idx="2">
                  <c:v>Inner Hcal</c:v>
                </c:pt>
                <c:pt idx="3">
                  <c:v>Outer Hcal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80.0</c:v>
                </c:pt>
                <c:pt idx="1">
                  <c:v>13.0</c:v>
                </c:pt>
                <c:pt idx="2">
                  <c:v>4.0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73588552"/>
        <c:axId val="-1974287080"/>
        <c:axId val="0"/>
      </c:bar3DChart>
      <c:catAx>
        <c:axId val="-1973588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74287080"/>
        <c:crosses val="autoZero"/>
        <c:auto val="1"/>
        <c:lblAlgn val="ctr"/>
        <c:lblOffset val="100"/>
        <c:noMultiLvlLbl val="0"/>
      </c:catAx>
      <c:valAx>
        <c:axId val="-1974287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73588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[wbs breakout of labor data jul 21 pm chart flip.xlsx]Sheet6!PivotTable5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Sheet6!$B$3:$B$5</c:f>
              <c:strCache>
                <c:ptCount val="1"/>
                <c:pt idx="0">
                  <c:v>BNL - Purchased Services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Sheet6!$B$6:$B$11</c:f>
              <c:numCache>
                <c:formatCode>#,##0.00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0.0181818181818182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Sheet6!$C$3:$C$5</c:f>
              <c:strCache>
                <c:ptCount val="1"/>
                <c:pt idx="0">
                  <c:v>BNL - Scientific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Sheet6!$C$6:$C$11</c:f>
              <c:numCache>
                <c:formatCode>#,##0.00</c:formatCode>
                <c:ptCount val="6"/>
                <c:pt idx="0">
                  <c:v>0.3283125</c:v>
                </c:pt>
                <c:pt idx="1">
                  <c:v>0.4958125</c:v>
                </c:pt>
                <c:pt idx="2">
                  <c:v>0.227227272727273</c:v>
                </c:pt>
                <c:pt idx="3">
                  <c:v>1.172727272727273</c:v>
                </c:pt>
                <c:pt idx="4">
                  <c:v>0.7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Sheet6!$D$3:$D$5</c:f>
              <c:strCache>
                <c:ptCount val="1"/>
                <c:pt idx="0">
                  <c:v>BNL - Technical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Sheet6!$D$6:$D$11</c:f>
              <c:numCache>
                <c:formatCode>#,##0.00</c:formatCode>
                <c:ptCount val="6"/>
                <c:pt idx="0">
                  <c:v>0.0454545454545455</c:v>
                </c:pt>
                <c:pt idx="1">
                  <c:v>0.0409090909090909</c:v>
                </c:pt>
                <c:pt idx="2">
                  <c:v>0.0284090909090909</c:v>
                </c:pt>
                <c:pt idx="3">
                  <c:v>0.471590909090909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Sheet6!$E$3:$E$5</c:f>
              <c:strCache>
                <c:ptCount val="1"/>
                <c:pt idx="0">
                  <c:v>BNL - Professional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Sheet6!$E$6:$E$11</c:f>
              <c:numCache>
                <c:formatCode>#,##0.00</c:formatCode>
                <c:ptCount val="6"/>
                <c:pt idx="0">
                  <c:v>0.360454545454545</c:v>
                </c:pt>
                <c:pt idx="1">
                  <c:v>0.395227272727273</c:v>
                </c:pt>
                <c:pt idx="2">
                  <c:v>0.219318181818182</c:v>
                </c:pt>
                <c:pt idx="3">
                  <c:v>1.06909090909091</c:v>
                </c:pt>
                <c:pt idx="4">
                  <c:v>0.545454545454545</c:v>
                </c:pt>
                <c:pt idx="5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Sheet6!$G$3:$G$5</c:f>
              <c:strCache>
                <c:ptCount val="1"/>
                <c:pt idx="0">
                  <c:v>Non-BNL - Scientific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Sheet6!$G$6:$G$11</c:f>
              <c:numCache>
                <c:formatCode>#,##0.00</c:formatCode>
                <c:ptCount val="6"/>
                <c:pt idx="0">
                  <c:v>0.478</c:v>
                </c:pt>
                <c:pt idx="1">
                  <c:v>0.267772727272727</c:v>
                </c:pt>
                <c:pt idx="2">
                  <c:v>0.0862670454545454</c:v>
                </c:pt>
                <c:pt idx="3">
                  <c:v>0.359090909090909</c:v>
                </c:pt>
                <c:pt idx="4">
                  <c:v>0.00318181818181818</c:v>
                </c:pt>
                <c:pt idx="5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Sheet6!$H$3:$H$5</c:f>
              <c:strCache>
                <c:ptCount val="1"/>
                <c:pt idx="0">
                  <c:v>Non-BNL - Student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Sheet6!$H$6:$H$11</c:f>
              <c:numCache>
                <c:formatCode>#,##0.00</c:formatCode>
                <c:ptCount val="6"/>
                <c:pt idx="0">
                  <c:v>0.0</c:v>
                </c:pt>
                <c:pt idx="1">
                  <c:v>0.670454545454545</c:v>
                </c:pt>
                <c:pt idx="2">
                  <c:v>0.0636363636363636</c:v>
                </c:pt>
                <c:pt idx="3">
                  <c:v>0.927272727272727</c:v>
                </c:pt>
                <c:pt idx="4">
                  <c:v>1.118181818181818</c:v>
                </c:pt>
                <c:pt idx="5">
                  <c:v>0.0</c:v>
                </c:pt>
              </c:numCache>
            </c:numRef>
          </c:val>
        </c:ser>
        <c:ser>
          <c:idx val="6"/>
          <c:order val="6"/>
          <c:tx>
            <c:strRef>
              <c:f>Sheet6!$I$3:$I$5</c:f>
              <c:strCache>
                <c:ptCount val="1"/>
                <c:pt idx="0">
                  <c:v>Non-BNL - Professional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Sheet6!$I$6:$I$11</c:f>
              <c:numCache>
                <c:formatCode>#,##0.00</c:formatCode>
                <c:ptCount val="6"/>
                <c:pt idx="0">
                  <c:v>0.149545454545455</c:v>
                </c:pt>
                <c:pt idx="1">
                  <c:v>0.232272727272727</c:v>
                </c:pt>
                <c:pt idx="2">
                  <c:v>0.1</c:v>
                </c:pt>
                <c:pt idx="3">
                  <c:v>0.588636363636363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8082232"/>
        <c:axId val="-2112557240"/>
      </c:barChart>
      <c:catAx>
        <c:axId val="-20880822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557240"/>
        <c:crosses val="autoZero"/>
        <c:auto val="1"/>
        <c:lblAlgn val="ctr"/>
        <c:lblOffset val="100"/>
        <c:noMultiLvlLbl val="0"/>
      </c:catAx>
      <c:valAx>
        <c:axId val="-21125572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2088082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7/24/17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7/24/17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20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4463713" y="-11979275"/>
            <a:ext cx="16900526" cy="1267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97" indent="-28573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85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4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8C1A5F-2671-2B47-B756-878BC7275152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08/02/17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docdb.sphenix.bnl.gov/0000/000083/003/sPHENIX_Dictionary_053017.pdf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1600200"/>
          </a:xfrm>
          <a:solidFill>
            <a:srgbClr val="0099FF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sPHENIX </a:t>
            </a:r>
            <a:r>
              <a:rPr lang="en-US" altLang="en-US" dirty="0" smtClean="0"/>
              <a:t>Director’s</a:t>
            </a:r>
            <a:r>
              <a:rPr lang="en-US" altLang="en-US" dirty="0" smtClean="0">
                <a:solidFill>
                  <a:schemeClr val="bg1"/>
                </a:solidFill>
              </a:rPr>
              <a:t> Review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sz="3600" dirty="0" smtClean="0"/>
              <a:t>1.6. </a:t>
            </a:r>
            <a:r>
              <a:rPr lang="en-US" altLang="en-US" sz="3600" dirty="0" smtClean="0"/>
              <a:t>DAQ/Trigger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5429354" y="2871360"/>
            <a:ext cx="3054326" cy="3322384"/>
            <a:chOff x="7797006" y="2894806"/>
            <a:chExt cx="4343400" cy="4724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7006" y="2898754"/>
              <a:ext cx="4267200" cy="472045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7797006" y="2894806"/>
              <a:ext cx="4343400" cy="2286000"/>
            </a:xfrm>
            <a:prstGeom prst="rect">
              <a:avLst/>
            </a:prstGeom>
            <a:noFill/>
            <a:ln w="57150" cap="flat" cmpd="sng" algn="ctr">
              <a:solidFill>
                <a:srgbClr val="2F8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797006" y="5333206"/>
              <a:ext cx="4343400" cy="1143000"/>
            </a:xfrm>
            <a:prstGeom prst="rect">
              <a:avLst/>
            </a:prstGeom>
            <a:noFill/>
            <a:ln w="28575" cap="flat" cmpd="sng" algn="ctr">
              <a:solidFill>
                <a:srgbClr val="2F8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797006" y="6628606"/>
              <a:ext cx="4343400" cy="990600"/>
            </a:xfrm>
            <a:prstGeom prst="rect">
              <a:avLst/>
            </a:prstGeom>
            <a:noFill/>
            <a:ln w="28575" cap="flat" cmpd="sng" algn="ctr">
              <a:solidFill>
                <a:srgbClr val="2F8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 descr="sPHENIX_Det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5" y="2496252"/>
            <a:ext cx="3697342" cy="4133148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 bwMode="auto">
          <a:xfrm>
            <a:off x="3018044" y="3782336"/>
            <a:ext cx="1821879" cy="160761"/>
          </a:xfrm>
          <a:prstGeom prst="bentConnector3">
            <a:avLst>
              <a:gd name="adj1" fmla="val 68568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/>
          <p:nvPr/>
        </p:nvCxnSpPr>
        <p:spPr bwMode="auto">
          <a:xfrm>
            <a:off x="2642952" y="3996683"/>
            <a:ext cx="2196971" cy="53587"/>
          </a:xfrm>
          <a:prstGeom prst="bentConnector3">
            <a:avLst>
              <a:gd name="adj1" fmla="val 66630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Elbow Connector 16"/>
          <p:cNvCxnSpPr/>
          <p:nvPr/>
        </p:nvCxnSpPr>
        <p:spPr bwMode="auto">
          <a:xfrm flipV="1">
            <a:off x="2696536" y="4157444"/>
            <a:ext cx="2143387" cy="107174"/>
          </a:xfrm>
          <a:prstGeom prst="bentConnector3">
            <a:avLst>
              <a:gd name="adj1" fmla="val 67045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Elbow Connector 17"/>
          <p:cNvCxnSpPr/>
          <p:nvPr/>
        </p:nvCxnSpPr>
        <p:spPr bwMode="auto">
          <a:xfrm flipV="1">
            <a:off x="2696536" y="4264618"/>
            <a:ext cx="2143387" cy="214347"/>
          </a:xfrm>
          <a:prstGeom prst="bentConnector3">
            <a:avLst>
              <a:gd name="adj1" fmla="val 76515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Elbow Connector 18"/>
          <p:cNvCxnSpPr/>
          <p:nvPr/>
        </p:nvCxnSpPr>
        <p:spPr bwMode="auto">
          <a:xfrm flipV="1">
            <a:off x="3714645" y="4371791"/>
            <a:ext cx="1125278" cy="375108"/>
          </a:xfrm>
          <a:prstGeom prst="bentConnector3">
            <a:avLst>
              <a:gd name="adj1" fmla="val 72848"/>
            </a:avLst>
          </a:prstGeom>
          <a:solidFill>
            <a:srgbClr val="00B8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893508" y="3889510"/>
            <a:ext cx="0" cy="5358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93508" y="4157444"/>
            <a:ext cx="589431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3828598" y="2362200"/>
            <a:ext cx="4477202" cy="418871"/>
          </a:xfrm>
          <a:prstGeom prst="rect">
            <a:avLst/>
          </a:prstGeom>
        </p:spPr>
        <p:txBody>
          <a:bodyPr wrap="none" lIns="64301" tIns="32150" rIns="64301" bIns="321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L2 Manager: Martin L Purschke, BNL</a:t>
            </a:r>
            <a:endParaRPr lang="en-US" sz="2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9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4 Stages for Local </a:t>
            </a:r>
            <a:r>
              <a:rPr lang="en-US" dirty="0" smtClean="0">
                <a:latin typeface="+mn-lt"/>
              </a:rPr>
              <a:t>Level 1 - 1.6.2</a:t>
            </a:r>
            <a:endParaRPr lang="en-US" sz="48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1066800"/>
            <a:ext cx="8573546" cy="492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22"/>
              </a:spcBef>
            </a:pPr>
            <a:r>
              <a:rPr lang="en-US" sz="2000" dirty="0" smtClean="0"/>
              <a:t>Due to the anticipated complexity and dual nature (physics capabilities </a:t>
            </a:r>
            <a:r>
              <a:rPr lang="en-US" sz="2000" i="1" dirty="0" smtClean="0"/>
              <a:t>and</a:t>
            </a:r>
            <a:r>
              <a:rPr lang="en-US" sz="2000" dirty="0" smtClean="0"/>
              <a:t> technical implementation) of the LL1, we added one more prototype stage to this one. </a:t>
            </a:r>
          </a:p>
          <a:p>
            <a:pPr marL="0" indent="0" eaLnBrk="1" hangingPunct="1">
              <a:spcBef>
                <a:spcPts val="422"/>
              </a:spcBef>
            </a:pPr>
            <a:endParaRPr lang="en-US" sz="2000" dirty="0" smtClean="0"/>
          </a:p>
          <a:p>
            <a:pPr marL="0" indent="0" eaLnBrk="1" hangingPunct="1">
              <a:spcBef>
                <a:spcPts val="422"/>
              </a:spcBef>
            </a:pPr>
            <a:endParaRPr lang="en-US" sz="2000" dirty="0"/>
          </a:p>
          <a:p>
            <a:pPr marL="0" indent="0" eaLnBrk="1" hangingPunct="1">
              <a:spcBef>
                <a:spcPts val="422"/>
              </a:spcBef>
            </a:pPr>
            <a:endParaRPr lang="en-US" sz="2000" dirty="0" smtClean="0"/>
          </a:p>
          <a:p>
            <a:pPr marL="0" indent="0" eaLnBrk="1" hangingPunct="1">
              <a:spcBef>
                <a:spcPts val="422"/>
              </a:spcBef>
            </a:pPr>
            <a:endParaRPr lang="en-US" sz="2000" dirty="0"/>
          </a:p>
          <a:p>
            <a:pPr marL="0" indent="0" eaLnBrk="1" hangingPunct="1">
              <a:spcBef>
                <a:spcPts val="422"/>
              </a:spcBef>
            </a:pPr>
            <a:endParaRPr lang="en-US" sz="2000" dirty="0" smtClean="0"/>
          </a:p>
          <a:p>
            <a:pPr marL="0" indent="0" eaLnBrk="1" hangingPunct="1">
              <a:spcBef>
                <a:spcPts val="422"/>
              </a:spcBef>
            </a:pPr>
            <a:r>
              <a:rPr lang="en-US" sz="2000" b="1" dirty="0" smtClean="0"/>
              <a:t>Every other item has a standard design-prototype-production 3-stage cycle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60319" y="2133600"/>
            <a:ext cx="5894313" cy="1273860"/>
          </a:xfrm>
          <a:prstGeom prst="rect">
            <a:avLst/>
          </a:prstGeom>
          <a:solidFill>
            <a:srgbClr val="CCFFCC"/>
          </a:solidFill>
        </p:spPr>
        <p:txBody>
          <a:bodyPr wrap="square" lIns="64301" tIns="32150" rIns="64301" bIns="32150">
            <a:spAutoFit/>
          </a:bodyPr>
          <a:lstStyle/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1.6.2.1 Design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1.6.2.2 Prototype v1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1.6.2.3  Preproduction Prototype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1.6.2.4 Production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20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30594"/>
              </p:ext>
            </p:extLst>
          </p:nvPr>
        </p:nvGraphicFramePr>
        <p:xfrm>
          <a:off x="457200" y="1295400"/>
          <a:ext cx="8229600" cy="2984213"/>
        </p:xfrm>
        <a:graphic>
          <a:graphicData uri="http://schemas.openxmlformats.org/drawingml/2006/table">
            <a:tbl>
              <a:tblPr/>
              <a:tblGrid>
                <a:gridCol w="1610139"/>
                <a:gridCol w="523461"/>
                <a:gridCol w="3581400"/>
                <a:gridCol w="457200"/>
                <a:gridCol w="533400"/>
                <a:gridCol w="381000"/>
                <a:gridCol w="1143000"/>
              </a:tblGrid>
              <a:tr h="465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DAQ Prototype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DAQ prototype throughput and performance is below specifications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Low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E159"/>
                    </a:solidFill>
                  </a:tcPr>
                </a:tc>
              </a:tr>
              <a:tr h="5288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Network switch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Network switch more expensive than projected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Low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E159"/>
                    </a:solidFill>
                  </a:tcPr>
                </a:tc>
              </a:tr>
              <a:tr h="38148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Global Lvl1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adaptation of PHENIX GL1 runs into obstacles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Low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E159"/>
                    </a:solidFill>
                  </a:tcPr>
                </a:tc>
              </a:tr>
              <a:tr h="465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Timing System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Conversion/adaptation from GLINK problematic, or envisioned replacement board cannot be used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Low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E159"/>
                    </a:solidFill>
                  </a:tcPr>
                </a:tc>
              </a:tr>
              <a:tr h="465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Local LVL1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Performance of LLVL1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algorithms inadequate.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Trigger latency too high. 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3F"/>
                    </a:solidFill>
                  </a:tcPr>
                </a:tc>
              </a:tr>
              <a:tr h="38148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Storage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Data volume, especially from the TPC, too high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0524" marR="10524" marT="10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3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Risk Registry</a:t>
            </a:r>
            <a:endParaRPr lang="en-US" sz="4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4648200"/>
            <a:ext cx="8229600" cy="1296034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fontAlgn="t"/>
            <a:r>
              <a:rPr lang="en-US" sz="1600" b="1" dirty="0">
                <a:solidFill>
                  <a:srgbClr val="000000"/>
                </a:solidFill>
                <a:latin typeface="Calibri"/>
              </a:rPr>
              <a:t>Local Lvl1	“Simulations </a:t>
            </a:r>
            <a:r>
              <a:rPr lang="en-US" sz="1600" b="1" dirty="0">
                <a:solidFill>
                  <a:srgbClr val="000000"/>
                </a:solidFill>
                <a:latin typeface="Calibri"/>
              </a:rPr>
              <a:t>reveal the failure of an </a:t>
            </a:r>
            <a:r>
              <a:rPr lang="en-US" sz="1600" b="1" dirty="0">
                <a:solidFill>
                  <a:srgbClr val="000000"/>
                </a:solidFill>
                <a:latin typeface="Calibri"/>
              </a:rPr>
              <a:t>envisioned algorithm”</a:t>
            </a:r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fontAlgn="t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fontAlgn="t"/>
            <a:endParaRPr lang="en-US" sz="1600" b="1" dirty="0">
              <a:solidFill>
                <a:srgbClr val="000000"/>
              </a:solidFill>
              <a:latin typeface="Calibri"/>
            </a:endParaRPr>
          </a:p>
          <a:p>
            <a:pPr fontAlgn="t"/>
            <a:r>
              <a:rPr lang="en-US" sz="1600" b="1" dirty="0">
                <a:solidFill>
                  <a:srgbClr val="000000"/>
                </a:solidFill>
                <a:latin typeface="Calibri"/>
              </a:rPr>
              <a:t>Storage 	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</a:rPr>
              <a:t>“</a:t>
            </a:r>
            <a:r>
              <a:rPr lang="en-US" sz="1600" b="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1600" b="1" dirty="0">
                <a:solidFill>
                  <a:srgbClr val="000000"/>
                </a:solidFill>
                <a:latin typeface="Calibri"/>
              </a:rPr>
              <a:t>TPC or other subsystem 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</a:rPr>
              <a:t>exceeds the allotted bandwidth </a:t>
            </a:r>
            <a:r>
              <a:rPr lang="mr-IN" sz="1600" b="1" dirty="0" smtClean="0">
                <a:solidFill>
                  <a:srgbClr val="000000"/>
                </a:solidFill>
                <a:latin typeface="Calibri"/>
              </a:rPr>
              <a:t>…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</a:rPr>
              <a:t> additional 	compression strategies would need to be developed”</a:t>
            </a:r>
            <a:endParaRPr lang="en-US" sz="16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473957" y="3657600"/>
            <a:ext cx="1018109" cy="9109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934200" y="4114800"/>
            <a:ext cx="762000" cy="11430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9842500" y="151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5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WBS Dictionary Example</a:t>
            </a:r>
            <a:endParaRPr lang="en-US" sz="48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4093795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76200" y="990600"/>
            <a:ext cx="5105400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Part of </a:t>
            </a:r>
            <a:r>
              <a:rPr lang="en-US" sz="2000" dirty="0" err="1" smtClean="0"/>
              <a:t>sPHENIX</a:t>
            </a:r>
            <a:r>
              <a:rPr lang="en-US" sz="2000" dirty="0" smtClean="0"/>
              <a:t> WBS Dictionary- </a:t>
            </a:r>
            <a:r>
              <a:rPr lang="en-US" sz="2000" dirty="0" smtClean="0">
                <a:hlinkClick r:id="rId4"/>
              </a:rPr>
              <a:t>Link</a:t>
            </a:r>
            <a:endParaRPr lang="en-US" sz="2000" dirty="0" smtClean="0"/>
          </a:p>
          <a:p>
            <a:r>
              <a:rPr lang="en-US" sz="2000" dirty="0" smtClean="0"/>
              <a:t>Defined down to the work package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5334000"/>
            <a:ext cx="35052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“This </a:t>
            </a:r>
            <a:r>
              <a:rPr lang="en-US" sz="1200" dirty="0"/>
              <a:t>work package covers the development cycles of the Global Level 1 (GL1) system, from design to final commissioning. The GL1 manages the triggering and </a:t>
            </a:r>
            <a:r>
              <a:rPr lang="en-US" sz="1200" dirty="0" smtClean="0"/>
              <a:t>busy </a:t>
            </a:r>
            <a:r>
              <a:rPr lang="en-US" sz="1200" dirty="0"/>
              <a:t>states of the detector, and receives, in addition to the minimum bias information, the outputs of the local level 1 </a:t>
            </a:r>
            <a:r>
              <a:rPr lang="en-US" sz="1200" dirty="0" smtClean="0"/>
              <a:t>triggers”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800600" y="4876800"/>
            <a:ext cx="685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1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Schedule</a:t>
            </a:r>
            <a:endParaRPr lang="en-US" sz="48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9416" r="2576" b="52597"/>
          <a:stretch/>
        </p:blipFill>
        <p:spPr bwMode="auto">
          <a:xfrm>
            <a:off x="152400" y="1143000"/>
            <a:ext cx="87625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" y="3581400"/>
            <a:ext cx="8305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Schedule Drivers:</a:t>
            </a:r>
            <a:endParaRPr lang="en-US" sz="1900" dirty="0"/>
          </a:p>
          <a:p>
            <a:pPr marL="0" indent="0" eaLnBrk="1" hangingPunct="1">
              <a:spcBef>
                <a:spcPts val="422"/>
              </a:spcBef>
            </a:pPr>
            <a:endParaRPr lang="en-US" sz="1900" dirty="0"/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COTS procurements as late as possible to take advantage of price decreases or next-gen hardware</a:t>
            </a:r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DAQ infrastructure as early as needed to support detectors’ installation and commissioning cycle </a:t>
            </a:r>
            <a:endParaRPr lang="en-US" sz="1900" dirty="0"/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83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Labor Profiles</a:t>
            </a:r>
            <a:endParaRPr lang="en-US" sz="4800" dirty="0">
              <a:latin typeface="+mn-lt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533400" y="1188394"/>
            <a:ext cx="3835481" cy="4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FTE Profile by Category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000676" y="1188394"/>
            <a:ext cx="3762323" cy="449906"/>
          </a:xfrm>
          <a:prstGeom prst="rect">
            <a:avLst/>
          </a:prstGeom>
        </p:spPr>
        <p:txBody>
          <a:bodyPr lIns="64301" tIns="32150" rIns="64301" bIns="32150"/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FTE Profile by Fiscal Year</a:t>
            </a:r>
            <a:endParaRPr lang="en-US" dirty="0"/>
          </a:p>
        </p:txBody>
      </p:sp>
      <p:graphicFrame>
        <p:nvGraphicFramePr>
          <p:cNvPr id="1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123709"/>
              </p:ext>
            </p:extLst>
          </p:nvPr>
        </p:nvGraphicFramePr>
        <p:xfrm>
          <a:off x="152400" y="19050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196912"/>
              </p:ext>
            </p:extLst>
          </p:nvPr>
        </p:nvGraphicFramePr>
        <p:xfrm>
          <a:off x="4343398" y="1905000"/>
          <a:ext cx="4724402" cy="3589867"/>
        </p:xfrm>
        <a:graphic>
          <a:graphicData uri="http://schemas.openxmlformats.org/drawingml/2006/table">
            <a:tbl>
              <a:tblPr/>
              <a:tblGrid>
                <a:gridCol w="729808"/>
                <a:gridCol w="774040"/>
                <a:gridCol w="1053246"/>
                <a:gridCol w="375962"/>
                <a:gridCol w="353846"/>
                <a:gridCol w="353846"/>
                <a:gridCol w="353846"/>
                <a:gridCol w="375962"/>
                <a:gridCol w="353846"/>
              </a:tblGrid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WBS Level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 Sort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17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19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21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Purchased Services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 Sum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 Sum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41983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10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Issues and Concerns</a:t>
            </a:r>
            <a:endParaRPr lang="en-US" sz="48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" y="914400"/>
            <a:ext cx="8573546" cy="492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22"/>
              </a:spcBef>
            </a:pPr>
            <a:r>
              <a:rPr lang="en-US" sz="1900" dirty="0"/>
              <a:t>Concerns:</a:t>
            </a:r>
          </a:p>
          <a:p>
            <a:pPr marL="0" indent="0" eaLnBrk="1" hangingPunct="1">
              <a:spcBef>
                <a:spcPts val="422"/>
              </a:spcBef>
            </a:pPr>
            <a:endParaRPr lang="en-US" sz="1900" dirty="0"/>
          </a:p>
          <a:p>
            <a:pPr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/>
              <a:t>The </a:t>
            </a:r>
            <a:r>
              <a:rPr lang="en-US" sz="1900" dirty="0" smtClean="0"/>
              <a:t>Local Level 1 system needs work on more than one front (physics simulation, then implementation on the FPGA). Reflected in 2 prototype stages.</a:t>
            </a:r>
            <a:endParaRPr lang="en-US" sz="1900" dirty="0"/>
          </a:p>
          <a:p>
            <a:pPr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/>
              <a:t>The TPC data volume might be higher than current estimates, leaving us with little headroom. </a:t>
            </a:r>
            <a:r>
              <a:rPr lang="en-US" sz="1900" dirty="0" smtClean="0"/>
              <a:t>This may require additional compression/reduction strategies (principally deeper buffering).</a:t>
            </a:r>
            <a:endParaRPr lang="en-US" sz="1900" dirty="0"/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/>
              <a:t> </a:t>
            </a:r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The good: </a:t>
            </a:r>
          </a:p>
          <a:p>
            <a:pPr marL="0" indent="0" eaLnBrk="1" hangingPunct="1">
              <a:spcBef>
                <a:spcPts val="422"/>
              </a:spcBef>
            </a:pPr>
            <a:endParaRPr lang="en-US" sz="1900" dirty="0"/>
          </a:p>
          <a:p>
            <a:pPr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Already today,</a:t>
            </a:r>
            <a:r>
              <a:rPr lang="en-US" sz="1900" dirty="0"/>
              <a:t> </a:t>
            </a:r>
            <a:r>
              <a:rPr lang="en-US" sz="1900" dirty="0" smtClean="0"/>
              <a:t>we take data with the near-final </a:t>
            </a:r>
            <a:r>
              <a:rPr lang="en-US" sz="1900" dirty="0" err="1" smtClean="0"/>
              <a:t>EmCal</a:t>
            </a:r>
            <a:r>
              <a:rPr lang="en-US" sz="1900" dirty="0" smtClean="0"/>
              <a:t> electronics. We will use this in the next test beam. There is no switch in readout hardware and APIs later.</a:t>
            </a:r>
          </a:p>
          <a:p>
            <a:pPr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Lots of experience in lossless online data compression - other experiments have copied our methods (TPC data will benefit most.)</a:t>
            </a:r>
            <a:endParaRPr lang="en-US" sz="1900" dirty="0"/>
          </a:p>
          <a:p>
            <a:pPr marL="0" indent="0" eaLnBrk="1" hangingPunct="1">
              <a:spcBef>
                <a:spcPts val="422"/>
              </a:spcBef>
            </a:pPr>
            <a:endParaRPr lang="en-US" sz="1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133600"/>
            <a:ext cx="3505200" cy="957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Backup</a:t>
            </a:r>
            <a:endParaRPr lang="en-US" sz="4800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60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Individual </a:t>
            </a:r>
            <a:r>
              <a:rPr lang="en-US" dirty="0" smtClean="0">
                <a:latin typeface="+mn-lt"/>
              </a:rPr>
              <a:t>high cost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items</a:t>
            </a:r>
            <a:endParaRPr lang="en-US" sz="4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6" y="1499873"/>
            <a:ext cx="7001729" cy="4599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217" y="1339113"/>
            <a:ext cx="2348794" cy="1339671"/>
          </a:xfrm>
          <a:prstGeom prst="rect">
            <a:avLst/>
          </a:prstGeom>
        </p:spPr>
      </p:pic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6857999" y="152400"/>
            <a:ext cx="995362" cy="955368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7980" tIns="66550" rIns="127980" bIns="66550" anchor="ctr"/>
          <a:lstStyle/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10+ Gigabit</a:t>
            </a:r>
          </a:p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Network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>
            <a:off x="8240819" y="-2639578"/>
            <a:ext cx="457200" cy="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572741" y="1499873"/>
            <a:ext cx="1446786" cy="4286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4"/>
          <p:cNvSpPr txBox="1">
            <a:spLocks/>
          </p:cNvSpPr>
          <p:nvPr/>
        </p:nvSpPr>
        <p:spPr bwMode="auto">
          <a:xfrm>
            <a:off x="457200" y="838200"/>
            <a:ext cx="5715000" cy="4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8000"/>
                </a:solidFill>
              </a:rPr>
              <a:t>Candidate if he had to purchase today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26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32" y="1696917"/>
            <a:ext cx="7725122" cy="3456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Individual </a:t>
            </a:r>
            <a:r>
              <a:rPr lang="en-US" dirty="0" smtClean="0">
                <a:latin typeface="+mn-lt"/>
              </a:rPr>
              <a:t>high-cost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items (2)</a:t>
            </a:r>
            <a:endParaRPr lang="en-US" sz="4800" dirty="0">
              <a:latin typeface="+mn-lt"/>
            </a:endParaRPr>
          </a:p>
        </p:txBody>
      </p: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7416906" y="540272"/>
            <a:ext cx="1281113" cy="409575"/>
            <a:chOff x="4394" y="2004"/>
            <a:chExt cx="807" cy="258"/>
          </a:xfrm>
        </p:grpSpPr>
        <p:sp>
          <p:nvSpPr>
            <p:cNvPr id="16" name="Rectangle 64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7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7090479" y="320962"/>
            <a:ext cx="1446786" cy="857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7304817" y="4715084"/>
            <a:ext cx="1446786" cy="4286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660319" y="2035742"/>
            <a:ext cx="589431" cy="4286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96166" y="5350800"/>
            <a:ext cx="2709005" cy="324661"/>
          </a:xfrm>
          <a:prstGeom prst="rect">
            <a:avLst/>
          </a:prstGeom>
        </p:spPr>
        <p:txBody>
          <a:bodyPr wrap="none" lIns="64301" tIns="32150" rIns="64301" bIns="32150">
            <a:spAutoFit/>
          </a:bodyPr>
          <a:lstStyle/>
          <a:p>
            <a:pPr fontAlgn="t"/>
            <a:r>
              <a:rPr lang="en-US" sz="1700" b="1" dirty="0">
                <a:solidFill>
                  <a:srgbClr val="000000"/>
                </a:solidFill>
                <a:latin typeface="Calibri"/>
              </a:rPr>
              <a:t>$517,000 / 16 * 6 = $195,000</a:t>
            </a:r>
            <a:endParaRPr lang="en-US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 bwMode="auto">
          <a:xfrm>
            <a:off x="457200" y="838200"/>
            <a:ext cx="5715000" cy="4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8000"/>
                </a:solidFill>
              </a:rPr>
              <a:t>Candidate if he had to purchase today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05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32" y="1696917"/>
            <a:ext cx="7725122" cy="3456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Individual </a:t>
            </a:r>
            <a:r>
              <a:rPr lang="en-US" dirty="0" smtClean="0">
                <a:latin typeface="+mn-lt"/>
              </a:rPr>
              <a:t>high-cost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items (2)</a:t>
            </a:r>
            <a:endParaRPr lang="en-US" sz="4800" dirty="0">
              <a:latin typeface="+mn-lt"/>
            </a:endParaRPr>
          </a:p>
        </p:txBody>
      </p: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7416906" y="540272"/>
            <a:ext cx="1281113" cy="409575"/>
            <a:chOff x="4394" y="2004"/>
            <a:chExt cx="807" cy="258"/>
          </a:xfrm>
        </p:grpSpPr>
        <p:sp>
          <p:nvSpPr>
            <p:cNvPr id="16" name="Rectangle 64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7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7090479" y="320962"/>
            <a:ext cx="1446786" cy="857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7304817" y="4715084"/>
            <a:ext cx="1446786" cy="4286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660319" y="2035742"/>
            <a:ext cx="589431" cy="4286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96166" y="5350800"/>
            <a:ext cx="2709005" cy="324661"/>
          </a:xfrm>
          <a:prstGeom prst="rect">
            <a:avLst/>
          </a:prstGeom>
        </p:spPr>
        <p:txBody>
          <a:bodyPr wrap="none" lIns="64301" tIns="32150" rIns="64301" bIns="32150">
            <a:spAutoFit/>
          </a:bodyPr>
          <a:lstStyle/>
          <a:p>
            <a:pPr fontAlgn="t"/>
            <a:r>
              <a:rPr lang="en-US" sz="1700" b="1" dirty="0">
                <a:solidFill>
                  <a:srgbClr val="000000"/>
                </a:solidFill>
                <a:latin typeface="Calibri"/>
              </a:rPr>
              <a:t>$517,000 / 16 * 6 = $195,000</a:t>
            </a:r>
            <a:endParaRPr lang="en-US" sz="1700" b="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71259" y="1607047"/>
            <a:ext cx="5036958" cy="3358108"/>
            <a:chOff x="2234406" y="2285206"/>
            <a:chExt cx="7162799" cy="4775199"/>
          </a:xfrm>
        </p:grpSpPr>
        <p:grpSp>
          <p:nvGrpSpPr>
            <p:cNvPr id="18" name="Group 17"/>
            <p:cNvGrpSpPr/>
            <p:nvPr/>
          </p:nvGrpSpPr>
          <p:grpSpPr>
            <a:xfrm>
              <a:off x="2234406" y="2285206"/>
              <a:ext cx="7162799" cy="4775199"/>
              <a:chOff x="2234406" y="2285206"/>
              <a:chExt cx="7162799" cy="4775199"/>
            </a:xfrm>
          </p:grpSpPr>
          <p:pic>
            <p:nvPicPr>
              <p:cNvPr id="20" name="Picture 19" descr="IMG_20170531_113104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4406" y="2285206"/>
                <a:ext cx="3542110" cy="4722813"/>
              </a:xfrm>
              <a:prstGeom prst="rect">
                <a:avLst/>
              </a:prstGeom>
            </p:spPr>
          </p:pic>
          <p:pic>
            <p:nvPicPr>
              <p:cNvPr id="23" name="Picture 22" descr="IMG_20170531_11305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806" y="2285206"/>
                <a:ext cx="3581399" cy="4775199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2992470" y="3880941"/>
              <a:ext cx="3761515" cy="787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sz="1700" b="1" dirty="0">
                  <a:solidFill>
                    <a:srgbClr val="FFFF00"/>
                  </a:solidFill>
                  <a:latin typeface="Calibri"/>
                </a:rPr>
                <a:t>Machine </a:t>
              </a:r>
              <a:r>
                <a:rPr lang="en-US" sz="1700" b="1" dirty="0" smtClean="0">
                  <a:solidFill>
                    <a:srgbClr val="FFFF00"/>
                  </a:solidFill>
                  <a:latin typeface="Calibri"/>
                </a:rPr>
                <a:t>in use in </a:t>
              </a:r>
              <a:r>
                <a:rPr lang="en-US" sz="1700" b="1" dirty="0">
                  <a:solidFill>
                    <a:srgbClr val="FFFF00"/>
                  </a:solidFill>
                  <a:latin typeface="Calibri"/>
                </a:rPr>
                <a:t>the RACF</a:t>
              </a:r>
            </a:p>
            <a:p>
              <a:pPr algn="ctr" fontAlgn="t"/>
              <a:r>
                <a:rPr lang="en-US" sz="1300" b="1" dirty="0">
                  <a:solidFill>
                    <a:srgbClr val="FFFF00"/>
                  </a:solidFill>
                  <a:latin typeface="Calibri"/>
                </a:rPr>
                <a:t>(</a:t>
              </a:r>
              <a:r>
                <a:rPr lang="en-US" sz="1300" b="1" dirty="0">
                  <a:solidFill>
                    <a:srgbClr val="FFFF00"/>
                  </a:solidFill>
                  <a:latin typeface="Calibri"/>
                </a:rPr>
                <a:t>being set up)</a:t>
              </a:r>
              <a:endParaRPr lang="en-US" sz="1300" b="1" dirty="0">
                <a:solidFill>
                  <a:srgbClr val="FFFF00"/>
                </a:solidFill>
                <a:latin typeface="Calibri"/>
              </a:endParaRPr>
            </a:p>
          </p:txBody>
        </p:sp>
      </p:grpSp>
      <p:sp>
        <p:nvSpPr>
          <p:cNvPr id="24" name="Text Placeholder 4"/>
          <p:cNvSpPr txBox="1">
            <a:spLocks/>
          </p:cNvSpPr>
          <p:nvPr/>
        </p:nvSpPr>
        <p:spPr bwMode="auto">
          <a:xfrm>
            <a:off x="457200" y="838200"/>
            <a:ext cx="5715000" cy="4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8000"/>
                </a:solidFill>
              </a:rPr>
              <a:t>Candidate if he had to purchase today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99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</a:t>
            </a:r>
            <a:r>
              <a:rPr lang="nb-NO" dirty="0" smtClean="0"/>
              <a:t>1.6</a:t>
            </a:r>
            <a:r>
              <a:rPr lang="en-US" dirty="0" smtClean="0"/>
              <a:t> – DAQ-Trigger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6" y="1660634"/>
            <a:ext cx="7400539" cy="4233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750862" y="1553460"/>
            <a:ext cx="1071693" cy="2786516"/>
          </a:xfrm>
          <a:prstGeom prst="rect">
            <a:avLst/>
          </a:prstGeom>
          <a:solidFill>
            <a:srgbClr val="FF6600">
              <a:alpha val="1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750121" y="4339976"/>
            <a:ext cx="5479479" cy="11464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Ed Desmond, BNL (DAQ)</a:t>
            </a:r>
          </a:p>
          <a:p>
            <a:r>
              <a:rPr lang="en-US" dirty="0" smtClean="0"/>
              <a:t>Jamie Nagle and Dennis </a:t>
            </a:r>
            <a:r>
              <a:rPr lang="en-US" dirty="0" err="1" smtClean="0"/>
              <a:t>Perepelitsa</a:t>
            </a:r>
            <a:r>
              <a:rPr lang="en-US" dirty="0" smtClean="0"/>
              <a:t>, U Colorado (Trigger)</a:t>
            </a:r>
          </a:p>
          <a:p>
            <a:r>
              <a:rPr lang="en-US" dirty="0" smtClean="0"/>
              <a:t>Martin Purschke, BNL (DAQ, Trigger, Timing)</a:t>
            </a:r>
          </a:p>
          <a:p>
            <a:r>
              <a:rPr lang="en-US" dirty="0" smtClean="0"/>
              <a:t>Electronics Engineers (Firmware Development)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3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32" y="1696917"/>
            <a:ext cx="7725122" cy="3456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Individual $$$ items (2)</a:t>
            </a:r>
            <a:endParaRPr lang="en-US" sz="4800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45507" y="267376"/>
            <a:ext cx="3952512" cy="955368"/>
            <a:chOff x="6120606" y="837406"/>
            <a:chExt cx="5620665" cy="1358524"/>
          </a:xfrm>
        </p:grpSpPr>
        <p:sp>
          <p:nvSpPr>
            <p:cNvPr id="9" name="Line 84"/>
            <p:cNvSpPr>
              <a:spLocks noChangeShapeType="1"/>
            </p:cNvSpPr>
            <p:nvPr/>
          </p:nvSpPr>
          <p:spPr bwMode="auto">
            <a:xfrm flipV="1">
              <a:off x="9168606" y="1510130"/>
              <a:ext cx="914400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6120606" y="837406"/>
              <a:ext cx="1415453" cy="1358524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7980" tIns="66550" rIns="127980" bIns="6655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10+ Gigabit</a:t>
              </a:r>
            </a:p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Network</a:t>
              </a:r>
              <a:endParaRPr lang="en-GB" sz="1200" dirty="0">
                <a:solidFill>
                  <a:srgbClr val="000000"/>
                </a:solidFill>
                <a:cs typeface="Arial" charset="0"/>
              </a:endParaRPr>
            </a:p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Switch</a:t>
              </a:r>
            </a:p>
          </p:txBody>
        </p: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9919466" y="1225462"/>
              <a:ext cx="1821805" cy="582412"/>
              <a:chOff x="4394" y="2004"/>
              <a:chExt cx="807" cy="258"/>
            </a:xfrm>
          </p:grpSpPr>
          <p:sp>
            <p:nvSpPr>
              <p:cNvPr id="16" name="Rectangle 64"/>
              <p:cNvSpPr>
                <a:spLocks noChangeArrowheads="1"/>
              </p:cNvSpPr>
              <p:nvPr/>
            </p:nvSpPr>
            <p:spPr bwMode="auto">
              <a:xfrm>
                <a:off x="4394" y="2004"/>
                <a:ext cx="529" cy="258"/>
              </a:xfrm>
              <a:prstGeom prst="rect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177" algn="l"/>
                    <a:tab pos="914355" algn="l"/>
                    <a:tab pos="1371532" algn="l"/>
                    <a:tab pos="1828710" algn="l"/>
                    <a:tab pos="2285887" algn="l"/>
                    <a:tab pos="2743064" algn="l"/>
                    <a:tab pos="3200241" algn="l"/>
                    <a:tab pos="3657418" algn="l"/>
                    <a:tab pos="4114596" algn="l"/>
                    <a:tab pos="4571773" algn="l"/>
                    <a:tab pos="5028950" algn="l"/>
                    <a:tab pos="5486128" algn="l"/>
                    <a:tab pos="5943305" algn="l"/>
                    <a:tab pos="6400483" algn="l"/>
                    <a:tab pos="6857660" algn="l"/>
                    <a:tab pos="7314837" algn="l"/>
                    <a:tab pos="7772015" algn="l"/>
                    <a:tab pos="8229192" algn="l"/>
                    <a:tab pos="8686369" algn="l"/>
                    <a:tab pos="9143546" algn="l"/>
                  </a:tabLst>
                  <a:defRPr/>
                </a:pPr>
                <a:r>
                  <a:rPr lang="en-GB" sz="1200" dirty="0">
                    <a:solidFill>
                      <a:srgbClr val="000000"/>
                    </a:solidFill>
                    <a:cs typeface="Arial" charset="0"/>
                  </a:rPr>
                  <a:t>Buffer Box</a:t>
                </a:r>
              </a:p>
            </p:txBody>
          </p:sp>
          <p:sp>
            <p:nvSpPr>
              <p:cNvPr id="17" name="Line 65"/>
              <p:cNvSpPr>
                <a:spLocks noChangeShapeType="1"/>
              </p:cNvSpPr>
              <p:nvPr/>
            </p:nvSpPr>
            <p:spPr bwMode="auto">
              <a:xfrm>
                <a:off x="4913" y="2134"/>
                <a:ext cx="288" cy="0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8330406" y="1245779"/>
              <a:ext cx="869138" cy="541779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20" name="Line 84"/>
            <p:cNvSpPr>
              <a:spLocks noChangeShapeType="1"/>
            </p:cNvSpPr>
            <p:nvPr/>
          </p:nvSpPr>
          <p:spPr bwMode="auto">
            <a:xfrm flipV="1">
              <a:off x="7492206" y="1516668"/>
              <a:ext cx="914400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7090479" y="320962"/>
            <a:ext cx="1446786" cy="857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7304817" y="4715084"/>
            <a:ext cx="1446786" cy="4286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660319" y="2035742"/>
            <a:ext cx="589431" cy="4286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96166" y="5350800"/>
            <a:ext cx="2709005" cy="324661"/>
          </a:xfrm>
          <a:prstGeom prst="rect">
            <a:avLst/>
          </a:prstGeom>
        </p:spPr>
        <p:txBody>
          <a:bodyPr wrap="none" lIns="64301" tIns="32150" rIns="64301" bIns="32150">
            <a:spAutoFit/>
          </a:bodyPr>
          <a:lstStyle/>
          <a:p>
            <a:pPr fontAlgn="t"/>
            <a:r>
              <a:rPr lang="en-US" sz="1700" b="1" dirty="0">
                <a:solidFill>
                  <a:srgbClr val="000000"/>
                </a:solidFill>
                <a:latin typeface="Calibri"/>
              </a:rPr>
              <a:t>$517,000 / 16 * 6 = $195,000</a:t>
            </a:r>
            <a:endParaRPr lang="en-US" sz="17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What 1.6 contains</a:t>
            </a:r>
            <a:endParaRPr lang="en-US" sz="48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5227" y="1446286"/>
            <a:ext cx="8573546" cy="203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22"/>
              </a:spcBef>
            </a:pPr>
            <a:endParaRPr lang="en-US" sz="2000" dirty="0"/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/>
              <a:t>The actual Data Acquisition	</a:t>
            </a:r>
            <a:r>
              <a:rPr lang="en-US" sz="2000" dirty="0" smtClean="0"/>
              <a:t>		1.6.1</a:t>
            </a:r>
            <a:endParaRPr lang="en-US" sz="2000" dirty="0"/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/>
              <a:t>The Trigger System					1.6.2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/>
              <a:t>The Global Level 1					1.6.3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/>
              <a:t>The Timing System					1.6.4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endParaRPr lang="en-US" sz="2000" dirty="0"/>
          </a:p>
          <a:p>
            <a:pPr marL="0" indent="0" eaLnBrk="1" hangingPunct="1">
              <a:spcBef>
                <a:spcPts val="422"/>
              </a:spcBef>
            </a:pPr>
            <a:r>
              <a:rPr lang="en-US" sz="2000" dirty="0"/>
              <a:t>You will find all information in the assorted work package documents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2" y="4232803"/>
            <a:ext cx="5670485" cy="1823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165" y="4862480"/>
            <a:ext cx="5009608" cy="16209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86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84"/>
          <p:cNvSpPr>
            <a:spLocks noChangeShapeType="1"/>
          </p:cNvSpPr>
          <p:nvPr/>
        </p:nvSpPr>
        <p:spPr bwMode="auto">
          <a:xfrm flipV="1">
            <a:off x="6447463" y="3201213"/>
            <a:ext cx="643016" cy="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Package Walkthrough</a:t>
            </a:r>
            <a:endParaRPr lang="en-US" sz="4800" dirty="0">
              <a:latin typeface="+mn-lt"/>
            </a:endParaRPr>
          </a:p>
        </p:txBody>
      </p:sp>
      <p:sp>
        <p:nvSpPr>
          <p:cNvPr id="13" name="Line 105"/>
          <p:cNvSpPr>
            <a:spLocks noChangeShapeType="1"/>
          </p:cNvSpPr>
          <p:nvPr/>
        </p:nvSpPr>
        <p:spPr bwMode="auto">
          <a:xfrm flipH="1">
            <a:off x="1568450" y="3205018"/>
            <a:ext cx="412750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8" name="Rectangle 130"/>
          <p:cNvSpPr>
            <a:spLocks noChangeArrowheads="1"/>
          </p:cNvSpPr>
          <p:nvPr/>
        </p:nvSpPr>
        <p:spPr bwMode="auto">
          <a:xfrm>
            <a:off x="1013656" y="3007808"/>
            <a:ext cx="611188" cy="38100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3288" tIns="32910" rIns="63288" bIns="32910" anchor="ctr"/>
          <a:lstStyle/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FEM</a:t>
            </a:r>
          </a:p>
        </p:txBody>
      </p:sp>
      <p:sp>
        <p:nvSpPr>
          <p:cNvPr id="19" name="Line 84"/>
          <p:cNvSpPr>
            <a:spLocks noChangeShapeType="1"/>
          </p:cNvSpPr>
          <p:nvPr/>
        </p:nvSpPr>
        <p:spPr bwMode="auto">
          <a:xfrm>
            <a:off x="2619376" y="3205017"/>
            <a:ext cx="457200" cy="158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4" name="Rectangle 130"/>
          <p:cNvSpPr>
            <a:spLocks noChangeArrowheads="1"/>
          </p:cNvSpPr>
          <p:nvPr/>
        </p:nvSpPr>
        <p:spPr bwMode="auto">
          <a:xfrm>
            <a:off x="1982789" y="3015311"/>
            <a:ext cx="611187" cy="381000"/>
          </a:xfrm>
          <a:prstGeom prst="rect">
            <a:avLst/>
          </a:prstGeom>
          <a:solidFill>
            <a:srgbClr val="33CC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3288" tIns="32910" rIns="63288" bIns="32910" anchor="ctr"/>
          <a:lstStyle/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DCM2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059113" y="3015311"/>
            <a:ext cx="611187" cy="38100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3288" tIns="32910" rIns="63288" bIns="32910" anchor="ctr"/>
          <a:lstStyle/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4304077" y="2728127"/>
            <a:ext cx="995362" cy="955368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6" tIns="46798" rIns="89996" bIns="46798" anchor="ctr"/>
          <a:lstStyle/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10+ Gigabit</a:t>
            </a:r>
          </a:p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Network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grpSp>
        <p:nvGrpSpPr>
          <p:cNvPr id="40" name="Group 63"/>
          <p:cNvGrpSpPr>
            <a:grpSpLocks/>
          </p:cNvGrpSpPr>
          <p:nvPr/>
        </p:nvGrpSpPr>
        <p:grpSpPr bwMode="auto">
          <a:xfrm>
            <a:off x="6975476" y="3001024"/>
            <a:ext cx="1281113" cy="409575"/>
            <a:chOff x="4394" y="2004"/>
            <a:chExt cx="807" cy="258"/>
          </a:xfrm>
        </p:grpSpPr>
        <p:sp>
          <p:nvSpPr>
            <p:cNvPr id="41" name="Rectangle 64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42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43" name="Line 84"/>
          <p:cNvSpPr>
            <a:spLocks noChangeShapeType="1"/>
          </p:cNvSpPr>
          <p:nvPr/>
        </p:nvSpPr>
        <p:spPr bwMode="auto">
          <a:xfrm flipV="1">
            <a:off x="3661060" y="3205811"/>
            <a:ext cx="643016" cy="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5858032" y="3015312"/>
            <a:ext cx="611187" cy="381000"/>
          </a:xfrm>
          <a:prstGeom prst="rect">
            <a:avLst/>
          </a:prstGeom>
          <a:solidFill>
            <a:srgbClr val="0000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3288" tIns="32910" rIns="63288" bIns="32910" anchor="ctr"/>
          <a:lstStyle/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FFFF00"/>
                </a:solidFill>
                <a:cs typeface="Arial" charset="0"/>
              </a:rPr>
              <a:t>ATP</a:t>
            </a:r>
          </a:p>
        </p:txBody>
      </p:sp>
      <p:sp>
        <p:nvSpPr>
          <p:cNvPr id="57" name="Line 84"/>
          <p:cNvSpPr>
            <a:spLocks noChangeShapeType="1"/>
          </p:cNvSpPr>
          <p:nvPr/>
        </p:nvSpPr>
        <p:spPr bwMode="auto">
          <a:xfrm flipV="1">
            <a:off x="5268600" y="3205811"/>
            <a:ext cx="643016" cy="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737082"/>
            <a:ext cx="990600" cy="711259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Many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(but not in scope here)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99936" y="3737082"/>
            <a:ext cx="562723" cy="281373"/>
          </a:xfrm>
          <a:prstGeom prst="rect">
            <a:avLst/>
          </a:prstGeom>
        </p:spPr>
        <p:txBody>
          <a:bodyPr wrap="none" lIns="64301" tIns="32150" rIns="64301" bIns="3215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many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96734" y="3737082"/>
            <a:ext cx="697992" cy="281373"/>
          </a:xfrm>
          <a:prstGeom prst="rect">
            <a:avLst/>
          </a:prstGeom>
        </p:spPr>
        <p:txBody>
          <a:bodyPr wrap="none" lIns="64301" tIns="32150" rIns="64301" bIns="3215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dozens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545124" y="3737082"/>
            <a:ext cx="420596" cy="281373"/>
          </a:xfrm>
          <a:prstGeom prst="rect">
            <a:avLst/>
          </a:prstGeom>
        </p:spPr>
        <p:txBody>
          <a:bodyPr wrap="none" lIns="64301" tIns="32150" rIns="64301" bIns="3215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one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3136" y="3737082"/>
            <a:ext cx="617911" cy="281373"/>
          </a:xfrm>
          <a:prstGeom prst="rect">
            <a:avLst/>
          </a:prstGeom>
        </p:spPr>
        <p:txBody>
          <a:bodyPr wrap="none" lIns="64301" tIns="32150" rIns="64301" bIns="3215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</a:t>
            </a:r>
            <a:r>
              <a:rPr lang="en-US" sz="1400" dirty="0">
                <a:solidFill>
                  <a:schemeClr val="accent2"/>
                </a:solidFill>
              </a:rPr>
              <a:t>(100)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36895" y="3737082"/>
            <a:ext cx="517631" cy="281373"/>
          </a:xfrm>
          <a:prstGeom prst="rect">
            <a:avLst/>
          </a:prstGeom>
        </p:spPr>
        <p:txBody>
          <a:bodyPr wrap="none" lIns="64301" tIns="32150" rIns="64301" bIns="3215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</a:t>
            </a:r>
            <a:r>
              <a:rPr lang="en-US" sz="1400" dirty="0">
                <a:solidFill>
                  <a:schemeClr val="accent2"/>
                </a:solidFill>
              </a:rPr>
              <a:t>(10)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9751" y="1499874"/>
            <a:ext cx="3161495" cy="1096492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Front-end module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Data Collection Module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Sub-Event Buffer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39923" y="1499874"/>
            <a:ext cx="3911680" cy="1096492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Network Switch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Assembly and Trigger Module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Buffer box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" name="Rectangle 130"/>
          <p:cNvSpPr>
            <a:spLocks noChangeArrowheads="1"/>
          </p:cNvSpPr>
          <p:nvPr/>
        </p:nvSpPr>
        <p:spPr bwMode="auto">
          <a:xfrm>
            <a:off x="1013656" y="3007808"/>
            <a:ext cx="611188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36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63288" tIns="32910" rIns="63288" bIns="32910" anchor="ctr"/>
          <a:lstStyle/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34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1.6.1 Data </a:t>
            </a:r>
            <a:r>
              <a:rPr lang="en-US" dirty="0" smtClean="0">
                <a:latin typeface="+mn-lt"/>
              </a:rPr>
              <a:t>acquisition</a:t>
            </a:r>
            <a:endParaRPr lang="en-US" sz="4800" dirty="0">
              <a:latin typeface="+mn-lt"/>
            </a:endParaRPr>
          </a:p>
        </p:txBody>
      </p:sp>
      <p:sp>
        <p:nvSpPr>
          <p:cNvPr id="308" name="Rectangle 4"/>
          <p:cNvSpPr>
            <a:spLocks noChangeArrowheads="1"/>
          </p:cNvSpPr>
          <p:nvPr/>
        </p:nvSpPr>
        <p:spPr bwMode="auto">
          <a:xfrm>
            <a:off x="3143456" y="1767808"/>
            <a:ext cx="2413161" cy="2670411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9" name="Line 52"/>
          <p:cNvSpPr>
            <a:spLocks noChangeShapeType="1"/>
          </p:cNvSpPr>
          <p:nvPr/>
        </p:nvSpPr>
        <p:spPr bwMode="auto">
          <a:xfrm>
            <a:off x="5490328" y="3870356"/>
            <a:ext cx="244581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0" name="Line 58"/>
          <p:cNvSpPr>
            <a:spLocks noChangeShapeType="1"/>
          </p:cNvSpPr>
          <p:nvPr/>
        </p:nvSpPr>
        <p:spPr bwMode="auto">
          <a:xfrm>
            <a:off x="5244782" y="4031117"/>
            <a:ext cx="484495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1" name="Line 52"/>
          <p:cNvSpPr>
            <a:spLocks noChangeShapeType="1"/>
          </p:cNvSpPr>
          <p:nvPr/>
        </p:nvSpPr>
        <p:spPr bwMode="auto">
          <a:xfrm>
            <a:off x="5478416" y="4197840"/>
            <a:ext cx="244581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2" name="Line 84"/>
          <p:cNvSpPr>
            <a:spLocks noChangeShapeType="1"/>
          </p:cNvSpPr>
          <p:nvPr/>
        </p:nvSpPr>
        <p:spPr bwMode="auto">
          <a:xfrm>
            <a:off x="2883348" y="2410850"/>
            <a:ext cx="321508" cy="111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200">
              <a:cs typeface="Arial" charset="0"/>
            </a:endParaRPr>
          </a:p>
        </p:txBody>
      </p:sp>
      <p:grpSp>
        <p:nvGrpSpPr>
          <p:cNvPr id="313" name="Group 126"/>
          <p:cNvGrpSpPr>
            <a:grpSpLocks/>
          </p:cNvGrpSpPr>
          <p:nvPr/>
        </p:nvGrpSpPr>
        <p:grpSpPr bwMode="auto">
          <a:xfrm>
            <a:off x="2437776" y="2121751"/>
            <a:ext cx="581617" cy="419764"/>
            <a:chOff x="1236" y="3274"/>
            <a:chExt cx="521" cy="376"/>
          </a:xfrm>
        </p:grpSpPr>
        <p:sp>
          <p:nvSpPr>
            <p:cNvPr id="450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51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52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53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sp>
        <p:nvSpPr>
          <p:cNvPr id="314" name="Line 90"/>
          <p:cNvSpPr>
            <a:spLocks noChangeShapeType="1"/>
          </p:cNvSpPr>
          <p:nvPr/>
        </p:nvSpPr>
        <p:spPr bwMode="auto">
          <a:xfrm>
            <a:off x="2940206" y="3073711"/>
            <a:ext cx="321508" cy="111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200">
              <a:cs typeface="Arial" charset="0"/>
            </a:endParaRPr>
          </a:p>
        </p:txBody>
      </p:sp>
      <p:sp>
        <p:nvSpPr>
          <p:cNvPr id="315" name="Rectangle 26"/>
          <p:cNvSpPr>
            <a:spLocks noChangeArrowheads="1"/>
          </p:cNvSpPr>
          <p:nvPr/>
        </p:nvSpPr>
        <p:spPr bwMode="auto">
          <a:xfrm>
            <a:off x="3192576" y="2304793"/>
            <a:ext cx="429794" cy="267934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316" name="Rectangle 28"/>
          <p:cNvSpPr>
            <a:spLocks noChangeArrowheads="1"/>
          </p:cNvSpPr>
          <p:nvPr/>
        </p:nvSpPr>
        <p:spPr bwMode="auto">
          <a:xfrm>
            <a:off x="3192576" y="2950068"/>
            <a:ext cx="429794" cy="267934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317" name="Line 36"/>
          <p:cNvSpPr>
            <a:spLocks noChangeShapeType="1"/>
          </p:cNvSpPr>
          <p:nvPr/>
        </p:nvSpPr>
        <p:spPr bwMode="auto">
          <a:xfrm>
            <a:off x="3623486" y="2466670"/>
            <a:ext cx="484495" cy="111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8" name="Line 40"/>
          <p:cNvSpPr>
            <a:spLocks noChangeShapeType="1"/>
          </p:cNvSpPr>
          <p:nvPr/>
        </p:nvSpPr>
        <p:spPr bwMode="auto">
          <a:xfrm>
            <a:off x="4587629" y="2519141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9" name="Line 37"/>
          <p:cNvSpPr>
            <a:spLocks noChangeShapeType="1"/>
          </p:cNvSpPr>
          <p:nvPr/>
        </p:nvSpPr>
        <p:spPr bwMode="auto">
          <a:xfrm>
            <a:off x="3623486" y="2764149"/>
            <a:ext cx="48449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587629" y="2842894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4587629" y="3166648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587629" y="3494124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3" name="Line 44"/>
          <p:cNvSpPr>
            <a:spLocks noChangeShapeType="1"/>
          </p:cNvSpPr>
          <p:nvPr/>
        </p:nvSpPr>
        <p:spPr bwMode="auto">
          <a:xfrm>
            <a:off x="4587629" y="2358380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>
            <a:off x="4587629" y="2682134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4587629" y="3003655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4587629" y="3327409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>
            <a:off x="4587629" y="3651163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5448333" y="2573844"/>
            <a:ext cx="269039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5448333" y="2896481"/>
            <a:ext cx="269039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5448333" y="3219118"/>
            <a:ext cx="269039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5448333" y="3542872"/>
            <a:ext cx="269039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2" name="Line 54"/>
          <p:cNvSpPr>
            <a:spLocks noChangeShapeType="1"/>
          </p:cNvSpPr>
          <p:nvPr/>
        </p:nvSpPr>
        <p:spPr bwMode="auto">
          <a:xfrm>
            <a:off x="5232878" y="2411967"/>
            <a:ext cx="484495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3" name="Line 55"/>
          <p:cNvSpPr>
            <a:spLocks noChangeShapeType="1"/>
          </p:cNvSpPr>
          <p:nvPr/>
        </p:nvSpPr>
        <p:spPr bwMode="auto">
          <a:xfrm>
            <a:off x="5232878" y="2735721"/>
            <a:ext cx="484495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4" name="Line 56"/>
          <p:cNvSpPr>
            <a:spLocks noChangeShapeType="1"/>
          </p:cNvSpPr>
          <p:nvPr/>
        </p:nvSpPr>
        <p:spPr bwMode="auto">
          <a:xfrm>
            <a:off x="5232878" y="3058358"/>
            <a:ext cx="484495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5" name="Line 57"/>
          <p:cNvSpPr>
            <a:spLocks noChangeShapeType="1"/>
          </p:cNvSpPr>
          <p:nvPr/>
        </p:nvSpPr>
        <p:spPr bwMode="auto">
          <a:xfrm>
            <a:off x="5232878" y="3380996"/>
            <a:ext cx="484495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6" name="Line 58"/>
          <p:cNvSpPr>
            <a:spLocks noChangeShapeType="1"/>
          </p:cNvSpPr>
          <p:nvPr/>
        </p:nvSpPr>
        <p:spPr bwMode="auto">
          <a:xfrm>
            <a:off x="5244786" y="3703633"/>
            <a:ext cx="484495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7" name="Text Box 60"/>
          <p:cNvSpPr txBox="1">
            <a:spLocks noChangeArrowheads="1"/>
          </p:cNvSpPr>
          <p:nvPr/>
        </p:nvSpPr>
        <p:spPr bwMode="auto">
          <a:xfrm>
            <a:off x="6653988" y="2772561"/>
            <a:ext cx="427017" cy="39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GB" sz="800"/>
              <a:t>To</a:t>
            </a:r>
          </a:p>
          <a:p>
            <a:pPr>
              <a:lnSpc>
                <a:spcPct val="125000"/>
              </a:lnSpc>
              <a:defRPr/>
            </a:pPr>
            <a:r>
              <a:rPr lang="en-GB" sz="800"/>
              <a:t>HPSS</a:t>
            </a:r>
          </a:p>
        </p:txBody>
      </p:sp>
      <p:sp>
        <p:nvSpPr>
          <p:cNvPr id="448" name="Rectangle 64"/>
          <p:cNvSpPr>
            <a:spLocks noChangeArrowheads="1"/>
          </p:cNvSpPr>
          <p:nvPr/>
        </p:nvSpPr>
        <p:spPr bwMode="auto">
          <a:xfrm>
            <a:off x="5726303" y="2142916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9" name="Line 65"/>
          <p:cNvSpPr>
            <a:spLocks noChangeShapeType="1"/>
          </p:cNvSpPr>
          <p:nvPr/>
        </p:nvSpPr>
        <p:spPr bwMode="auto">
          <a:xfrm>
            <a:off x="6305688" y="2288047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446" name="Rectangle 67"/>
          <p:cNvSpPr>
            <a:spLocks noChangeArrowheads="1"/>
          </p:cNvSpPr>
          <p:nvPr/>
        </p:nvSpPr>
        <p:spPr bwMode="auto">
          <a:xfrm>
            <a:off x="5726303" y="2452157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7" name="Line 68"/>
          <p:cNvSpPr>
            <a:spLocks noChangeShapeType="1"/>
          </p:cNvSpPr>
          <p:nvPr/>
        </p:nvSpPr>
        <p:spPr bwMode="auto">
          <a:xfrm>
            <a:off x="6305688" y="2597288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444" name="Rectangle 70"/>
          <p:cNvSpPr>
            <a:spLocks noChangeArrowheads="1"/>
          </p:cNvSpPr>
          <p:nvPr/>
        </p:nvSpPr>
        <p:spPr bwMode="auto">
          <a:xfrm>
            <a:off x="5726303" y="2761397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5" name="Line 71"/>
          <p:cNvSpPr>
            <a:spLocks noChangeShapeType="1"/>
          </p:cNvSpPr>
          <p:nvPr/>
        </p:nvSpPr>
        <p:spPr bwMode="auto">
          <a:xfrm>
            <a:off x="6305688" y="2906528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442" name="Rectangle 73"/>
          <p:cNvSpPr>
            <a:spLocks noChangeArrowheads="1"/>
          </p:cNvSpPr>
          <p:nvPr/>
        </p:nvSpPr>
        <p:spPr bwMode="auto">
          <a:xfrm>
            <a:off x="5726303" y="3070639"/>
            <a:ext cx="590548" cy="289145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3" name="Line 74"/>
          <p:cNvSpPr>
            <a:spLocks noChangeShapeType="1"/>
          </p:cNvSpPr>
          <p:nvPr/>
        </p:nvSpPr>
        <p:spPr bwMode="auto">
          <a:xfrm>
            <a:off x="6305688" y="3216886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440" name="Rectangle 76"/>
          <p:cNvSpPr>
            <a:spLocks noChangeArrowheads="1"/>
          </p:cNvSpPr>
          <p:nvPr/>
        </p:nvSpPr>
        <p:spPr bwMode="auto">
          <a:xfrm>
            <a:off x="5726303" y="3380996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1" name="Line 77"/>
          <p:cNvSpPr>
            <a:spLocks noChangeShapeType="1"/>
          </p:cNvSpPr>
          <p:nvPr/>
        </p:nvSpPr>
        <p:spPr bwMode="auto">
          <a:xfrm>
            <a:off x="6305688" y="3526127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343" name="Line 90"/>
          <p:cNvSpPr>
            <a:spLocks noChangeShapeType="1"/>
          </p:cNvSpPr>
          <p:nvPr/>
        </p:nvSpPr>
        <p:spPr bwMode="auto">
          <a:xfrm>
            <a:off x="2883348" y="2790424"/>
            <a:ext cx="321508" cy="111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200">
              <a:cs typeface="Arial" charset="0"/>
            </a:endParaRPr>
          </a:p>
        </p:txBody>
      </p:sp>
      <p:sp>
        <p:nvSpPr>
          <p:cNvPr id="344" name="Line 105"/>
          <p:cNvSpPr>
            <a:spLocks noChangeShapeType="1"/>
          </p:cNvSpPr>
          <p:nvPr/>
        </p:nvSpPr>
        <p:spPr bwMode="auto">
          <a:xfrm flipH="1">
            <a:off x="2144326" y="2304793"/>
            <a:ext cx="290250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45" name="Line 106"/>
          <p:cNvSpPr>
            <a:spLocks noChangeShapeType="1"/>
          </p:cNvSpPr>
          <p:nvPr/>
        </p:nvSpPr>
        <p:spPr bwMode="auto">
          <a:xfrm flipH="1">
            <a:off x="2201260" y="2601754"/>
            <a:ext cx="290250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46" name="Line 107"/>
          <p:cNvSpPr>
            <a:spLocks noChangeShapeType="1"/>
          </p:cNvSpPr>
          <p:nvPr/>
        </p:nvSpPr>
        <p:spPr bwMode="auto">
          <a:xfrm flipH="1">
            <a:off x="2144326" y="2984676"/>
            <a:ext cx="290250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47" name="Line 110"/>
          <p:cNvSpPr>
            <a:spLocks noChangeShapeType="1"/>
          </p:cNvSpPr>
          <p:nvPr/>
        </p:nvSpPr>
        <p:spPr bwMode="auto">
          <a:xfrm>
            <a:off x="2357060" y="2156319"/>
            <a:ext cx="1352" cy="2572169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48" name="Text Box 112"/>
          <p:cNvSpPr txBox="1">
            <a:spLocks noChangeArrowheads="1"/>
          </p:cNvSpPr>
          <p:nvPr/>
        </p:nvSpPr>
        <p:spPr bwMode="auto">
          <a:xfrm>
            <a:off x="2107534" y="4515261"/>
            <a:ext cx="1114394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>
                <a:solidFill>
                  <a:srgbClr val="FFFFFF"/>
                </a:solidFill>
                <a:latin typeface="Arial Narrow" charset="0"/>
              </a:rPr>
              <a:t>Rack Room</a:t>
            </a:r>
          </a:p>
        </p:txBody>
      </p:sp>
      <p:sp>
        <p:nvSpPr>
          <p:cNvPr id="349" name="Line 113"/>
          <p:cNvSpPr>
            <a:spLocks noChangeShapeType="1"/>
          </p:cNvSpPr>
          <p:nvPr/>
        </p:nvSpPr>
        <p:spPr bwMode="auto">
          <a:xfrm>
            <a:off x="2001911" y="4650344"/>
            <a:ext cx="389025" cy="111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50" name="Line 114"/>
          <p:cNvSpPr>
            <a:spLocks noChangeShapeType="1"/>
          </p:cNvSpPr>
          <p:nvPr/>
        </p:nvSpPr>
        <p:spPr bwMode="auto">
          <a:xfrm flipH="1">
            <a:off x="2319366" y="4650344"/>
            <a:ext cx="397130" cy="111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51" name="Group 126"/>
          <p:cNvGrpSpPr>
            <a:grpSpLocks/>
          </p:cNvGrpSpPr>
          <p:nvPr/>
        </p:nvGrpSpPr>
        <p:grpSpPr bwMode="auto">
          <a:xfrm>
            <a:off x="2435693" y="2473368"/>
            <a:ext cx="581617" cy="419764"/>
            <a:chOff x="1236" y="3274"/>
            <a:chExt cx="521" cy="376"/>
          </a:xfrm>
        </p:grpSpPr>
        <p:sp>
          <p:nvSpPr>
            <p:cNvPr id="436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7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8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9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352" name="Group 126"/>
          <p:cNvGrpSpPr>
            <a:grpSpLocks/>
          </p:cNvGrpSpPr>
          <p:nvPr/>
        </p:nvGrpSpPr>
        <p:grpSpPr bwMode="auto">
          <a:xfrm>
            <a:off x="2435693" y="2857407"/>
            <a:ext cx="581617" cy="419764"/>
            <a:chOff x="1236" y="3274"/>
            <a:chExt cx="521" cy="376"/>
          </a:xfrm>
        </p:grpSpPr>
        <p:sp>
          <p:nvSpPr>
            <p:cNvPr id="432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3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4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5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353" name="Group 126"/>
          <p:cNvGrpSpPr>
            <a:grpSpLocks/>
          </p:cNvGrpSpPr>
          <p:nvPr/>
        </p:nvGrpSpPr>
        <p:grpSpPr bwMode="auto">
          <a:xfrm>
            <a:off x="1630806" y="2044673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42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354" name="Group 126"/>
          <p:cNvGrpSpPr>
            <a:grpSpLocks/>
          </p:cNvGrpSpPr>
          <p:nvPr/>
        </p:nvGrpSpPr>
        <p:grpSpPr bwMode="auto">
          <a:xfrm>
            <a:off x="1630806" y="2357263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424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5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6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7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355" name="Group 126"/>
          <p:cNvGrpSpPr>
            <a:grpSpLocks/>
          </p:cNvGrpSpPr>
          <p:nvPr/>
        </p:nvGrpSpPr>
        <p:grpSpPr bwMode="auto">
          <a:xfrm>
            <a:off x="1630806" y="2669853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420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1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2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3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sp>
        <p:nvSpPr>
          <p:cNvPr id="356" name="Text Box 111"/>
          <p:cNvSpPr txBox="1">
            <a:spLocks noChangeArrowheads="1"/>
          </p:cNvSpPr>
          <p:nvPr/>
        </p:nvSpPr>
        <p:spPr bwMode="auto">
          <a:xfrm>
            <a:off x="1178733" y="4322124"/>
            <a:ext cx="1114394" cy="40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Interaction Region</a:t>
            </a:r>
          </a:p>
        </p:txBody>
      </p:sp>
      <p:sp>
        <p:nvSpPr>
          <p:cNvPr id="357" name="Text Box 112"/>
          <p:cNvSpPr txBox="1">
            <a:spLocks noChangeArrowheads="1"/>
          </p:cNvSpPr>
          <p:nvPr/>
        </p:nvSpPr>
        <p:spPr bwMode="auto">
          <a:xfrm>
            <a:off x="2421228" y="4375711"/>
            <a:ext cx="1114394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Rack Room</a:t>
            </a:r>
          </a:p>
        </p:txBody>
      </p:sp>
      <p:sp>
        <p:nvSpPr>
          <p:cNvPr id="358" name="Line 110"/>
          <p:cNvSpPr>
            <a:spLocks noChangeShapeType="1"/>
          </p:cNvSpPr>
          <p:nvPr/>
        </p:nvSpPr>
        <p:spPr bwMode="auto">
          <a:xfrm>
            <a:off x="6397228" y="2142922"/>
            <a:ext cx="1116" cy="2572169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59" name="Line 114"/>
          <p:cNvSpPr>
            <a:spLocks noChangeShapeType="1"/>
          </p:cNvSpPr>
          <p:nvPr/>
        </p:nvSpPr>
        <p:spPr bwMode="auto">
          <a:xfrm flipH="1">
            <a:off x="6393879" y="4686070"/>
            <a:ext cx="328206" cy="111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0" name="Text Box 112"/>
          <p:cNvSpPr txBox="1">
            <a:spLocks noChangeArrowheads="1"/>
          </p:cNvSpPr>
          <p:nvPr/>
        </p:nvSpPr>
        <p:spPr bwMode="auto">
          <a:xfrm>
            <a:off x="6383832" y="4250677"/>
            <a:ext cx="920986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Computing</a:t>
            </a:r>
          </a:p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Facility</a:t>
            </a:r>
          </a:p>
        </p:txBody>
      </p:sp>
      <p:sp>
        <p:nvSpPr>
          <p:cNvPr id="361" name="Line 113"/>
          <p:cNvSpPr>
            <a:spLocks noChangeShapeType="1"/>
          </p:cNvSpPr>
          <p:nvPr/>
        </p:nvSpPr>
        <p:spPr bwMode="auto">
          <a:xfrm>
            <a:off x="6072371" y="4686070"/>
            <a:ext cx="321508" cy="111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2" name="Text Box 112"/>
          <p:cNvSpPr txBox="1">
            <a:spLocks noChangeArrowheads="1"/>
          </p:cNvSpPr>
          <p:nvPr/>
        </p:nvSpPr>
        <p:spPr bwMode="auto">
          <a:xfrm>
            <a:off x="5419308" y="4411437"/>
            <a:ext cx="920986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Rack Room</a:t>
            </a:r>
          </a:p>
        </p:txBody>
      </p:sp>
      <p:sp>
        <p:nvSpPr>
          <p:cNvPr id="363" name="Text Box 112"/>
          <p:cNvSpPr txBox="1">
            <a:spLocks noChangeArrowheads="1"/>
          </p:cNvSpPr>
          <p:nvPr/>
        </p:nvSpPr>
        <p:spPr bwMode="auto">
          <a:xfrm>
            <a:off x="3758183" y="1767808"/>
            <a:ext cx="920986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Event Builder</a:t>
            </a:r>
          </a:p>
        </p:txBody>
      </p:sp>
      <p:sp>
        <p:nvSpPr>
          <p:cNvPr id="364" name="Line 37"/>
          <p:cNvSpPr>
            <a:spLocks noChangeShapeType="1"/>
          </p:cNvSpPr>
          <p:nvPr/>
        </p:nvSpPr>
        <p:spPr bwMode="auto">
          <a:xfrm>
            <a:off x="3624005" y="3077498"/>
            <a:ext cx="48449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65" name="Rectangle 27"/>
          <p:cNvSpPr>
            <a:spLocks noChangeArrowheads="1"/>
          </p:cNvSpPr>
          <p:nvPr/>
        </p:nvSpPr>
        <p:spPr bwMode="auto">
          <a:xfrm>
            <a:off x="3192576" y="2627431"/>
            <a:ext cx="429794" cy="267934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366" name="Line 36"/>
          <p:cNvSpPr>
            <a:spLocks noChangeShapeType="1"/>
          </p:cNvSpPr>
          <p:nvPr/>
        </p:nvSpPr>
        <p:spPr bwMode="auto">
          <a:xfrm flipV="1">
            <a:off x="3514581" y="3467887"/>
            <a:ext cx="634705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sp>
        <p:nvSpPr>
          <p:cNvPr id="367" name="Line 133"/>
          <p:cNvSpPr>
            <a:spLocks noChangeShapeType="1"/>
          </p:cNvSpPr>
          <p:nvPr/>
        </p:nvSpPr>
        <p:spPr bwMode="auto">
          <a:xfrm flipH="1">
            <a:off x="2221816" y="3466309"/>
            <a:ext cx="559919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grpSp>
        <p:nvGrpSpPr>
          <p:cNvPr id="368" name="Group 367"/>
          <p:cNvGrpSpPr/>
          <p:nvPr/>
        </p:nvGrpSpPr>
        <p:grpSpPr>
          <a:xfrm>
            <a:off x="2787341" y="3338573"/>
            <a:ext cx="785910" cy="267934"/>
            <a:chOff x="3232149" y="4995863"/>
            <a:chExt cx="1117602" cy="381000"/>
          </a:xfrm>
        </p:grpSpPr>
        <p:sp>
          <p:nvSpPr>
            <p:cNvPr id="418" name="Rectangle 28"/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9" name="Rectangle 28"/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DAM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369" name="Line 36"/>
          <p:cNvSpPr>
            <a:spLocks noChangeShapeType="1"/>
          </p:cNvSpPr>
          <p:nvPr/>
        </p:nvSpPr>
        <p:spPr bwMode="auto">
          <a:xfrm flipV="1">
            <a:off x="3514581" y="3780477"/>
            <a:ext cx="634705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sp>
        <p:nvSpPr>
          <p:cNvPr id="370" name="Line 133"/>
          <p:cNvSpPr>
            <a:spLocks noChangeShapeType="1"/>
          </p:cNvSpPr>
          <p:nvPr/>
        </p:nvSpPr>
        <p:spPr bwMode="auto">
          <a:xfrm flipH="1">
            <a:off x="2221816" y="3778899"/>
            <a:ext cx="559919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grpSp>
        <p:nvGrpSpPr>
          <p:cNvPr id="371" name="Group 370"/>
          <p:cNvGrpSpPr/>
          <p:nvPr/>
        </p:nvGrpSpPr>
        <p:grpSpPr>
          <a:xfrm>
            <a:off x="2787341" y="3651163"/>
            <a:ext cx="785910" cy="267934"/>
            <a:chOff x="3232149" y="4995863"/>
            <a:chExt cx="1117602" cy="381000"/>
          </a:xfrm>
        </p:grpSpPr>
        <p:sp>
          <p:nvSpPr>
            <p:cNvPr id="416" name="Rectangle 28"/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7" name="Rectangle 28"/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DAM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372" name="Line 36"/>
          <p:cNvSpPr>
            <a:spLocks noChangeShapeType="1"/>
          </p:cNvSpPr>
          <p:nvPr/>
        </p:nvSpPr>
        <p:spPr bwMode="auto">
          <a:xfrm flipV="1">
            <a:off x="3514581" y="4099021"/>
            <a:ext cx="634705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sp>
        <p:nvSpPr>
          <p:cNvPr id="373" name="Line 133"/>
          <p:cNvSpPr>
            <a:spLocks noChangeShapeType="1"/>
          </p:cNvSpPr>
          <p:nvPr/>
        </p:nvSpPr>
        <p:spPr bwMode="auto">
          <a:xfrm flipH="1">
            <a:off x="2221816" y="4097443"/>
            <a:ext cx="559919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grpSp>
        <p:nvGrpSpPr>
          <p:cNvPr id="374" name="Group 373"/>
          <p:cNvGrpSpPr/>
          <p:nvPr/>
        </p:nvGrpSpPr>
        <p:grpSpPr>
          <a:xfrm>
            <a:off x="2787341" y="3969707"/>
            <a:ext cx="785910" cy="267934"/>
            <a:chOff x="3232149" y="4995863"/>
            <a:chExt cx="1117602" cy="381000"/>
          </a:xfrm>
        </p:grpSpPr>
        <p:sp>
          <p:nvSpPr>
            <p:cNvPr id="414" name="Rectangle 28"/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5" name="Rectangle 28"/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DAM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375" name="Rectangle 31"/>
          <p:cNvSpPr>
            <a:spLocks noChangeArrowheads="1"/>
          </p:cNvSpPr>
          <p:nvPr/>
        </p:nvSpPr>
        <p:spPr bwMode="auto">
          <a:xfrm>
            <a:off x="3887680" y="2089329"/>
            <a:ext cx="699949" cy="21758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10+ Gigabit</a:t>
            </a:r>
          </a:p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Crossbar</a:t>
            </a:r>
          </a:p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grpSp>
        <p:nvGrpSpPr>
          <p:cNvPr id="376" name="Group 375"/>
          <p:cNvGrpSpPr/>
          <p:nvPr/>
        </p:nvGrpSpPr>
        <p:grpSpPr>
          <a:xfrm>
            <a:off x="5041244" y="2398944"/>
            <a:ext cx="428677" cy="1875599"/>
            <a:chOff x="5662613" y="1828800"/>
            <a:chExt cx="609600" cy="2667084"/>
          </a:xfrm>
        </p:grpSpPr>
        <p:sp>
          <p:nvSpPr>
            <p:cNvPr id="408" name="Rectangle 13"/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9" name="Rectangle 14"/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10" name="Rectangle 15"/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11" name="Rectangle 16"/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12" name="Rectangle 17"/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13" name="Rectangle 13"/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377" name="Line 43"/>
          <p:cNvSpPr>
            <a:spLocks noChangeShapeType="1"/>
          </p:cNvSpPr>
          <p:nvPr/>
        </p:nvSpPr>
        <p:spPr bwMode="auto">
          <a:xfrm>
            <a:off x="4593579" y="3809699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78" name="Line 48"/>
          <p:cNvSpPr>
            <a:spLocks noChangeShapeType="1"/>
          </p:cNvSpPr>
          <p:nvPr/>
        </p:nvSpPr>
        <p:spPr bwMode="auto">
          <a:xfrm>
            <a:off x="4593579" y="3996510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79" name="Line 43"/>
          <p:cNvSpPr>
            <a:spLocks noChangeShapeType="1"/>
          </p:cNvSpPr>
          <p:nvPr/>
        </p:nvSpPr>
        <p:spPr bwMode="auto">
          <a:xfrm>
            <a:off x="4605483" y="4161000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grpSp>
        <p:nvGrpSpPr>
          <p:cNvPr id="380" name="Group 379"/>
          <p:cNvGrpSpPr/>
          <p:nvPr/>
        </p:nvGrpSpPr>
        <p:grpSpPr>
          <a:xfrm>
            <a:off x="4803084" y="2250090"/>
            <a:ext cx="428677" cy="1875599"/>
            <a:chOff x="5662613" y="1828800"/>
            <a:chExt cx="609600" cy="2667084"/>
          </a:xfrm>
        </p:grpSpPr>
        <p:sp>
          <p:nvSpPr>
            <p:cNvPr id="402" name="Rectangle 13"/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3" name="Rectangle 14"/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4" name="Rectangle 15"/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5" name="Rectangle 16"/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6" name="Rectangle 17"/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7" name="Rectangle 13"/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400" name="Rectangle 76"/>
          <p:cNvSpPr>
            <a:spLocks noChangeArrowheads="1"/>
          </p:cNvSpPr>
          <p:nvPr/>
        </p:nvSpPr>
        <p:spPr bwMode="auto">
          <a:xfrm>
            <a:off x="5732253" y="3690617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01" name="Line 77"/>
          <p:cNvSpPr>
            <a:spLocks noChangeShapeType="1"/>
          </p:cNvSpPr>
          <p:nvPr/>
        </p:nvSpPr>
        <p:spPr bwMode="auto">
          <a:xfrm>
            <a:off x="6311638" y="3835748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398" name="Rectangle 76"/>
          <p:cNvSpPr>
            <a:spLocks noChangeArrowheads="1"/>
          </p:cNvSpPr>
          <p:nvPr/>
        </p:nvSpPr>
        <p:spPr bwMode="auto">
          <a:xfrm>
            <a:off x="5738203" y="4000237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99" name="Line 77"/>
          <p:cNvSpPr>
            <a:spLocks noChangeShapeType="1"/>
          </p:cNvSpPr>
          <p:nvPr/>
        </p:nvSpPr>
        <p:spPr bwMode="auto">
          <a:xfrm>
            <a:off x="6317588" y="4145368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grpSp>
        <p:nvGrpSpPr>
          <p:cNvPr id="383" name="Group 126"/>
          <p:cNvGrpSpPr>
            <a:grpSpLocks/>
          </p:cNvGrpSpPr>
          <p:nvPr/>
        </p:nvGrpSpPr>
        <p:grpSpPr bwMode="auto">
          <a:xfrm>
            <a:off x="1642710" y="3217647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394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5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6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7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84" name="Group 126"/>
          <p:cNvGrpSpPr>
            <a:grpSpLocks/>
          </p:cNvGrpSpPr>
          <p:nvPr/>
        </p:nvGrpSpPr>
        <p:grpSpPr bwMode="auto">
          <a:xfrm>
            <a:off x="1642710" y="3545131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390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1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2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3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85" name="Group 126"/>
          <p:cNvGrpSpPr>
            <a:grpSpLocks/>
          </p:cNvGrpSpPr>
          <p:nvPr/>
        </p:nvGrpSpPr>
        <p:grpSpPr bwMode="auto">
          <a:xfrm>
            <a:off x="1642710" y="3872615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386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87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88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89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6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1.6.1 Data </a:t>
            </a:r>
            <a:r>
              <a:rPr lang="en-US" dirty="0" smtClean="0">
                <a:latin typeface="+mn-lt"/>
              </a:rPr>
              <a:t>acquisition</a:t>
            </a:r>
            <a:endParaRPr lang="en-US" sz="4800" dirty="0">
              <a:latin typeface="+mn-lt"/>
            </a:endParaRPr>
          </a:p>
        </p:txBody>
      </p:sp>
      <p:sp>
        <p:nvSpPr>
          <p:cNvPr id="308" name="Rectangle 4"/>
          <p:cNvSpPr>
            <a:spLocks noChangeArrowheads="1"/>
          </p:cNvSpPr>
          <p:nvPr/>
        </p:nvSpPr>
        <p:spPr bwMode="auto">
          <a:xfrm>
            <a:off x="3143456" y="1767808"/>
            <a:ext cx="2413161" cy="2670411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9" name="Line 52"/>
          <p:cNvSpPr>
            <a:spLocks noChangeShapeType="1"/>
          </p:cNvSpPr>
          <p:nvPr/>
        </p:nvSpPr>
        <p:spPr bwMode="auto">
          <a:xfrm>
            <a:off x="5490328" y="3870356"/>
            <a:ext cx="244581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0" name="Line 58"/>
          <p:cNvSpPr>
            <a:spLocks noChangeShapeType="1"/>
          </p:cNvSpPr>
          <p:nvPr/>
        </p:nvSpPr>
        <p:spPr bwMode="auto">
          <a:xfrm>
            <a:off x="5244782" y="4031117"/>
            <a:ext cx="484495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1" name="Line 52"/>
          <p:cNvSpPr>
            <a:spLocks noChangeShapeType="1"/>
          </p:cNvSpPr>
          <p:nvPr/>
        </p:nvSpPr>
        <p:spPr bwMode="auto">
          <a:xfrm>
            <a:off x="5478416" y="4197840"/>
            <a:ext cx="244581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2" name="Line 84"/>
          <p:cNvSpPr>
            <a:spLocks noChangeShapeType="1"/>
          </p:cNvSpPr>
          <p:nvPr/>
        </p:nvSpPr>
        <p:spPr bwMode="auto">
          <a:xfrm>
            <a:off x="2883348" y="2410850"/>
            <a:ext cx="321508" cy="111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200">
              <a:cs typeface="Arial" charset="0"/>
            </a:endParaRPr>
          </a:p>
        </p:txBody>
      </p:sp>
      <p:grpSp>
        <p:nvGrpSpPr>
          <p:cNvPr id="313" name="Group 126"/>
          <p:cNvGrpSpPr>
            <a:grpSpLocks/>
          </p:cNvGrpSpPr>
          <p:nvPr/>
        </p:nvGrpSpPr>
        <p:grpSpPr bwMode="auto">
          <a:xfrm>
            <a:off x="2437776" y="2121751"/>
            <a:ext cx="581617" cy="419764"/>
            <a:chOff x="1236" y="3274"/>
            <a:chExt cx="521" cy="376"/>
          </a:xfrm>
        </p:grpSpPr>
        <p:sp>
          <p:nvSpPr>
            <p:cNvPr id="450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51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52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53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sp>
        <p:nvSpPr>
          <p:cNvPr id="314" name="Line 90"/>
          <p:cNvSpPr>
            <a:spLocks noChangeShapeType="1"/>
          </p:cNvSpPr>
          <p:nvPr/>
        </p:nvSpPr>
        <p:spPr bwMode="auto">
          <a:xfrm>
            <a:off x="2940206" y="3073711"/>
            <a:ext cx="321508" cy="111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200">
              <a:cs typeface="Arial" charset="0"/>
            </a:endParaRPr>
          </a:p>
        </p:txBody>
      </p:sp>
      <p:sp>
        <p:nvSpPr>
          <p:cNvPr id="315" name="Rectangle 26"/>
          <p:cNvSpPr>
            <a:spLocks noChangeArrowheads="1"/>
          </p:cNvSpPr>
          <p:nvPr/>
        </p:nvSpPr>
        <p:spPr bwMode="auto">
          <a:xfrm>
            <a:off x="3192576" y="2304793"/>
            <a:ext cx="429794" cy="267934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316" name="Rectangle 28"/>
          <p:cNvSpPr>
            <a:spLocks noChangeArrowheads="1"/>
          </p:cNvSpPr>
          <p:nvPr/>
        </p:nvSpPr>
        <p:spPr bwMode="auto">
          <a:xfrm>
            <a:off x="3192576" y="2950068"/>
            <a:ext cx="429794" cy="267934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317" name="Line 36"/>
          <p:cNvSpPr>
            <a:spLocks noChangeShapeType="1"/>
          </p:cNvSpPr>
          <p:nvPr/>
        </p:nvSpPr>
        <p:spPr bwMode="auto">
          <a:xfrm>
            <a:off x="3623486" y="2466670"/>
            <a:ext cx="484495" cy="1117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8" name="Line 40"/>
          <p:cNvSpPr>
            <a:spLocks noChangeShapeType="1"/>
          </p:cNvSpPr>
          <p:nvPr/>
        </p:nvSpPr>
        <p:spPr bwMode="auto">
          <a:xfrm>
            <a:off x="4587629" y="2519141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19" name="Line 37"/>
          <p:cNvSpPr>
            <a:spLocks noChangeShapeType="1"/>
          </p:cNvSpPr>
          <p:nvPr/>
        </p:nvSpPr>
        <p:spPr bwMode="auto">
          <a:xfrm>
            <a:off x="3623486" y="2764149"/>
            <a:ext cx="48449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0" name="Line 41"/>
          <p:cNvSpPr>
            <a:spLocks noChangeShapeType="1"/>
          </p:cNvSpPr>
          <p:nvPr/>
        </p:nvSpPr>
        <p:spPr bwMode="auto">
          <a:xfrm>
            <a:off x="4587629" y="2842894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1" name="Line 42"/>
          <p:cNvSpPr>
            <a:spLocks noChangeShapeType="1"/>
          </p:cNvSpPr>
          <p:nvPr/>
        </p:nvSpPr>
        <p:spPr bwMode="auto">
          <a:xfrm>
            <a:off x="4587629" y="3166648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2" name="Line 43"/>
          <p:cNvSpPr>
            <a:spLocks noChangeShapeType="1"/>
          </p:cNvSpPr>
          <p:nvPr/>
        </p:nvSpPr>
        <p:spPr bwMode="auto">
          <a:xfrm>
            <a:off x="4587629" y="3494124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3" name="Line 44"/>
          <p:cNvSpPr>
            <a:spLocks noChangeShapeType="1"/>
          </p:cNvSpPr>
          <p:nvPr/>
        </p:nvSpPr>
        <p:spPr bwMode="auto">
          <a:xfrm>
            <a:off x="4587629" y="2358380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4" name="Line 45"/>
          <p:cNvSpPr>
            <a:spLocks noChangeShapeType="1"/>
          </p:cNvSpPr>
          <p:nvPr/>
        </p:nvSpPr>
        <p:spPr bwMode="auto">
          <a:xfrm>
            <a:off x="4587629" y="2682134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5" name="Line 46"/>
          <p:cNvSpPr>
            <a:spLocks noChangeShapeType="1"/>
          </p:cNvSpPr>
          <p:nvPr/>
        </p:nvSpPr>
        <p:spPr bwMode="auto">
          <a:xfrm>
            <a:off x="4587629" y="3003655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6" name="Line 47"/>
          <p:cNvSpPr>
            <a:spLocks noChangeShapeType="1"/>
          </p:cNvSpPr>
          <p:nvPr/>
        </p:nvSpPr>
        <p:spPr bwMode="auto">
          <a:xfrm>
            <a:off x="4587629" y="3327409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7" name="Line 48"/>
          <p:cNvSpPr>
            <a:spLocks noChangeShapeType="1"/>
          </p:cNvSpPr>
          <p:nvPr/>
        </p:nvSpPr>
        <p:spPr bwMode="auto">
          <a:xfrm>
            <a:off x="4587629" y="3651163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8" name="Line 49"/>
          <p:cNvSpPr>
            <a:spLocks noChangeShapeType="1"/>
          </p:cNvSpPr>
          <p:nvPr/>
        </p:nvSpPr>
        <p:spPr bwMode="auto">
          <a:xfrm>
            <a:off x="5448333" y="2573844"/>
            <a:ext cx="269039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29" name="Line 50"/>
          <p:cNvSpPr>
            <a:spLocks noChangeShapeType="1"/>
          </p:cNvSpPr>
          <p:nvPr/>
        </p:nvSpPr>
        <p:spPr bwMode="auto">
          <a:xfrm>
            <a:off x="5448333" y="2896481"/>
            <a:ext cx="269039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0" name="Line 51"/>
          <p:cNvSpPr>
            <a:spLocks noChangeShapeType="1"/>
          </p:cNvSpPr>
          <p:nvPr/>
        </p:nvSpPr>
        <p:spPr bwMode="auto">
          <a:xfrm>
            <a:off x="5448333" y="3219118"/>
            <a:ext cx="269039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5448333" y="3542872"/>
            <a:ext cx="269039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2" name="Line 54"/>
          <p:cNvSpPr>
            <a:spLocks noChangeShapeType="1"/>
          </p:cNvSpPr>
          <p:nvPr/>
        </p:nvSpPr>
        <p:spPr bwMode="auto">
          <a:xfrm>
            <a:off x="5232878" y="2411967"/>
            <a:ext cx="484495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3" name="Line 55"/>
          <p:cNvSpPr>
            <a:spLocks noChangeShapeType="1"/>
          </p:cNvSpPr>
          <p:nvPr/>
        </p:nvSpPr>
        <p:spPr bwMode="auto">
          <a:xfrm>
            <a:off x="5232878" y="2735721"/>
            <a:ext cx="484495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4" name="Line 56"/>
          <p:cNvSpPr>
            <a:spLocks noChangeShapeType="1"/>
          </p:cNvSpPr>
          <p:nvPr/>
        </p:nvSpPr>
        <p:spPr bwMode="auto">
          <a:xfrm>
            <a:off x="5232878" y="3058358"/>
            <a:ext cx="484495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5" name="Line 57"/>
          <p:cNvSpPr>
            <a:spLocks noChangeShapeType="1"/>
          </p:cNvSpPr>
          <p:nvPr/>
        </p:nvSpPr>
        <p:spPr bwMode="auto">
          <a:xfrm>
            <a:off x="5232878" y="3380996"/>
            <a:ext cx="484495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6" name="Line 58"/>
          <p:cNvSpPr>
            <a:spLocks noChangeShapeType="1"/>
          </p:cNvSpPr>
          <p:nvPr/>
        </p:nvSpPr>
        <p:spPr bwMode="auto">
          <a:xfrm>
            <a:off x="5244786" y="3703633"/>
            <a:ext cx="484495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37" name="Text Box 60"/>
          <p:cNvSpPr txBox="1">
            <a:spLocks noChangeArrowheads="1"/>
          </p:cNvSpPr>
          <p:nvPr/>
        </p:nvSpPr>
        <p:spPr bwMode="auto">
          <a:xfrm>
            <a:off x="6653988" y="2772561"/>
            <a:ext cx="427017" cy="39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GB" sz="800"/>
              <a:t>To</a:t>
            </a:r>
          </a:p>
          <a:p>
            <a:pPr>
              <a:lnSpc>
                <a:spcPct val="125000"/>
              </a:lnSpc>
              <a:defRPr/>
            </a:pPr>
            <a:r>
              <a:rPr lang="en-GB" sz="800"/>
              <a:t>HPSS</a:t>
            </a:r>
          </a:p>
        </p:txBody>
      </p:sp>
      <p:sp>
        <p:nvSpPr>
          <p:cNvPr id="448" name="Rectangle 64"/>
          <p:cNvSpPr>
            <a:spLocks noChangeArrowheads="1"/>
          </p:cNvSpPr>
          <p:nvPr/>
        </p:nvSpPr>
        <p:spPr bwMode="auto">
          <a:xfrm>
            <a:off x="5726303" y="2142916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9" name="Line 65"/>
          <p:cNvSpPr>
            <a:spLocks noChangeShapeType="1"/>
          </p:cNvSpPr>
          <p:nvPr/>
        </p:nvSpPr>
        <p:spPr bwMode="auto">
          <a:xfrm>
            <a:off x="6305688" y="2288047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446" name="Rectangle 67"/>
          <p:cNvSpPr>
            <a:spLocks noChangeArrowheads="1"/>
          </p:cNvSpPr>
          <p:nvPr/>
        </p:nvSpPr>
        <p:spPr bwMode="auto">
          <a:xfrm>
            <a:off x="5726303" y="2452157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7" name="Line 68"/>
          <p:cNvSpPr>
            <a:spLocks noChangeShapeType="1"/>
          </p:cNvSpPr>
          <p:nvPr/>
        </p:nvSpPr>
        <p:spPr bwMode="auto">
          <a:xfrm>
            <a:off x="6305688" y="2597288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444" name="Rectangle 70"/>
          <p:cNvSpPr>
            <a:spLocks noChangeArrowheads="1"/>
          </p:cNvSpPr>
          <p:nvPr/>
        </p:nvSpPr>
        <p:spPr bwMode="auto">
          <a:xfrm>
            <a:off x="5726303" y="2761397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5" name="Line 71"/>
          <p:cNvSpPr>
            <a:spLocks noChangeShapeType="1"/>
          </p:cNvSpPr>
          <p:nvPr/>
        </p:nvSpPr>
        <p:spPr bwMode="auto">
          <a:xfrm>
            <a:off x="6305688" y="2906528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442" name="Rectangle 73"/>
          <p:cNvSpPr>
            <a:spLocks noChangeArrowheads="1"/>
          </p:cNvSpPr>
          <p:nvPr/>
        </p:nvSpPr>
        <p:spPr bwMode="auto">
          <a:xfrm>
            <a:off x="5726303" y="3070639"/>
            <a:ext cx="590548" cy="289145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3" name="Line 74"/>
          <p:cNvSpPr>
            <a:spLocks noChangeShapeType="1"/>
          </p:cNvSpPr>
          <p:nvPr/>
        </p:nvSpPr>
        <p:spPr bwMode="auto">
          <a:xfrm>
            <a:off x="6305688" y="3216886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440" name="Rectangle 76"/>
          <p:cNvSpPr>
            <a:spLocks noChangeArrowheads="1"/>
          </p:cNvSpPr>
          <p:nvPr/>
        </p:nvSpPr>
        <p:spPr bwMode="auto">
          <a:xfrm>
            <a:off x="5726303" y="3380996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41" name="Line 77"/>
          <p:cNvSpPr>
            <a:spLocks noChangeShapeType="1"/>
          </p:cNvSpPr>
          <p:nvPr/>
        </p:nvSpPr>
        <p:spPr bwMode="auto">
          <a:xfrm>
            <a:off x="6305688" y="3526127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343" name="Line 90"/>
          <p:cNvSpPr>
            <a:spLocks noChangeShapeType="1"/>
          </p:cNvSpPr>
          <p:nvPr/>
        </p:nvSpPr>
        <p:spPr bwMode="auto">
          <a:xfrm>
            <a:off x="2883348" y="2790424"/>
            <a:ext cx="321508" cy="111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200">
              <a:cs typeface="Arial" charset="0"/>
            </a:endParaRPr>
          </a:p>
        </p:txBody>
      </p:sp>
      <p:sp>
        <p:nvSpPr>
          <p:cNvPr id="344" name="Line 105"/>
          <p:cNvSpPr>
            <a:spLocks noChangeShapeType="1"/>
          </p:cNvSpPr>
          <p:nvPr/>
        </p:nvSpPr>
        <p:spPr bwMode="auto">
          <a:xfrm flipH="1">
            <a:off x="2144326" y="2304793"/>
            <a:ext cx="290250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45" name="Line 106"/>
          <p:cNvSpPr>
            <a:spLocks noChangeShapeType="1"/>
          </p:cNvSpPr>
          <p:nvPr/>
        </p:nvSpPr>
        <p:spPr bwMode="auto">
          <a:xfrm flipH="1">
            <a:off x="2201260" y="2601754"/>
            <a:ext cx="290250" cy="1116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46" name="Line 107"/>
          <p:cNvSpPr>
            <a:spLocks noChangeShapeType="1"/>
          </p:cNvSpPr>
          <p:nvPr/>
        </p:nvSpPr>
        <p:spPr bwMode="auto">
          <a:xfrm flipH="1">
            <a:off x="2144326" y="2984676"/>
            <a:ext cx="290250" cy="111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47" name="Line 110"/>
          <p:cNvSpPr>
            <a:spLocks noChangeShapeType="1"/>
          </p:cNvSpPr>
          <p:nvPr/>
        </p:nvSpPr>
        <p:spPr bwMode="auto">
          <a:xfrm>
            <a:off x="2357060" y="2156319"/>
            <a:ext cx="1352" cy="2572169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48" name="Text Box 112"/>
          <p:cNvSpPr txBox="1">
            <a:spLocks noChangeArrowheads="1"/>
          </p:cNvSpPr>
          <p:nvPr/>
        </p:nvSpPr>
        <p:spPr bwMode="auto">
          <a:xfrm>
            <a:off x="2107534" y="4515261"/>
            <a:ext cx="1114394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>
                <a:solidFill>
                  <a:srgbClr val="FFFFFF"/>
                </a:solidFill>
                <a:latin typeface="Arial Narrow" charset="0"/>
              </a:rPr>
              <a:t>Rack Room</a:t>
            </a:r>
          </a:p>
        </p:txBody>
      </p:sp>
      <p:sp>
        <p:nvSpPr>
          <p:cNvPr id="349" name="Line 113"/>
          <p:cNvSpPr>
            <a:spLocks noChangeShapeType="1"/>
          </p:cNvSpPr>
          <p:nvPr/>
        </p:nvSpPr>
        <p:spPr bwMode="auto">
          <a:xfrm>
            <a:off x="2001911" y="4650344"/>
            <a:ext cx="389025" cy="111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50" name="Line 114"/>
          <p:cNvSpPr>
            <a:spLocks noChangeShapeType="1"/>
          </p:cNvSpPr>
          <p:nvPr/>
        </p:nvSpPr>
        <p:spPr bwMode="auto">
          <a:xfrm flipH="1">
            <a:off x="2319366" y="4650344"/>
            <a:ext cx="397130" cy="111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51" name="Group 126"/>
          <p:cNvGrpSpPr>
            <a:grpSpLocks/>
          </p:cNvGrpSpPr>
          <p:nvPr/>
        </p:nvGrpSpPr>
        <p:grpSpPr bwMode="auto">
          <a:xfrm>
            <a:off x="2435693" y="2473368"/>
            <a:ext cx="581617" cy="419764"/>
            <a:chOff x="1236" y="3274"/>
            <a:chExt cx="521" cy="376"/>
          </a:xfrm>
        </p:grpSpPr>
        <p:sp>
          <p:nvSpPr>
            <p:cNvPr id="436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7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8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9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352" name="Group 126"/>
          <p:cNvGrpSpPr>
            <a:grpSpLocks/>
          </p:cNvGrpSpPr>
          <p:nvPr/>
        </p:nvGrpSpPr>
        <p:grpSpPr bwMode="auto">
          <a:xfrm>
            <a:off x="2435693" y="2857407"/>
            <a:ext cx="581617" cy="419764"/>
            <a:chOff x="1236" y="3274"/>
            <a:chExt cx="521" cy="376"/>
          </a:xfrm>
        </p:grpSpPr>
        <p:sp>
          <p:nvSpPr>
            <p:cNvPr id="432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3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4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5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353" name="Group 126"/>
          <p:cNvGrpSpPr>
            <a:grpSpLocks/>
          </p:cNvGrpSpPr>
          <p:nvPr/>
        </p:nvGrpSpPr>
        <p:grpSpPr bwMode="auto">
          <a:xfrm>
            <a:off x="1630806" y="2044673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428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9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0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31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354" name="Group 126"/>
          <p:cNvGrpSpPr>
            <a:grpSpLocks/>
          </p:cNvGrpSpPr>
          <p:nvPr/>
        </p:nvGrpSpPr>
        <p:grpSpPr bwMode="auto">
          <a:xfrm>
            <a:off x="1630806" y="2357263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424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5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6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7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355" name="Group 126"/>
          <p:cNvGrpSpPr>
            <a:grpSpLocks/>
          </p:cNvGrpSpPr>
          <p:nvPr/>
        </p:nvGrpSpPr>
        <p:grpSpPr bwMode="auto">
          <a:xfrm>
            <a:off x="1630806" y="2669853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420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1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2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423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sp>
        <p:nvSpPr>
          <p:cNvPr id="356" name="Text Box 111"/>
          <p:cNvSpPr txBox="1">
            <a:spLocks noChangeArrowheads="1"/>
          </p:cNvSpPr>
          <p:nvPr/>
        </p:nvSpPr>
        <p:spPr bwMode="auto">
          <a:xfrm>
            <a:off x="1178733" y="4322124"/>
            <a:ext cx="1114394" cy="40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Interaction Region</a:t>
            </a:r>
          </a:p>
        </p:txBody>
      </p:sp>
      <p:sp>
        <p:nvSpPr>
          <p:cNvPr id="357" name="Text Box 112"/>
          <p:cNvSpPr txBox="1">
            <a:spLocks noChangeArrowheads="1"/>
          </p:cNvSpPr>
          <p:nvPr/>
        </p:nvSpPr>
        <p:spPr bwMode="auto">
          <a:xfrm>
            <a:off x="2421228" y="4375711"/>
            <a:ext cx="1114394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Rack Room</a:t>
            </a:r>
          </a:p>
        </p:txBody>
      </p:sp>
      <p:sp>
        <p:nvSpPr>
          <p:cNvPr id="358" name="Line 110"/>
          <p:cNvSpPr>
            <a:spLocks noChangeShapeType="1"/>
          </p:cNvSpPr>
          <p:nvPr/>
        </p:nvSpPr>
        <p:spPr bwMode="auto">
          <a:xfrm>
            <a:off x="6397228" y="2142922"/>
            <a:ext cx="1116" cy="2572169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59" name="Line 114"/>
          <p:cNvSpPr>
            <a:spLocks noChangeShapeType="1"/>
          </p:cNvSpPr>
          <p:nvPr/>
        </p:nvSpPr>
        <p:spPr bwMode="auto">
          <a:xfrm flipH="1">
            <a:off x="6393879" y="4686070"/>
            <a:ext cx="328206" cy="111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0" name="Text Box 112"/>
          <p:cNvSpPr txBox="1">
            <a:spLocks noChangeArrowheads="1"/>
          </p:cNvSpPr>
          <p:nvPr/>
        </p:nvSpPr>
        <p:spPr bwMode="auto">
          <a:xfrm>
            <a:off x="6383832" y="4250677"/>
            <a:ext cx="920986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Computing</a:t>
            </a:r>
          </a:p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Facility</a:t>
            </a:r>
          </a:p>
        </p:txBody>
      </p:sp>
      <p:sp>
        <p:nvSpPr>
          <p:cNvPr id="361" name="Line 113"/>
          <p:cNvSpPr>
            <a:spLocks noChangeShapeType="1"/>
          </p:cNvSpPr>
          <p:nvPr/>
        </p:nvSpPr>
        <p:spPr bwMode="auto">
          <a:xfrm>
            <a:off x="6072371" y="4686070"/>
            <a:ext cx="321508" cy="111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2" name="Text Box 112"/>
          <p:cNvSpPr txBox="1">
            <a:spLocks noChangeArrowheads="1"/>
          </p:cNvSpPr>
          <p:nvPr/>
        </p:nvSpPr>
        <p:spPr bwMode="auto">
          <a:xfrm>
            <a:off x="5419308" y="4411437"/>
            <a:ext cx="920986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Rack Room</a:t>
            </a:r>
          </a:p>
        </p:txBody>
      </p:sp>
      <p:sp>
        <p:nvSpPr>
          <p:cNvPr id="363" name="Text Box 112"/>
          <p:cNvSpPr txBox="1">
            <a:spLocks noChangeArrowheads="1"/>
          </p:cNvSpPr>
          <p:nvPr/>
        </p:nvSpPr>
        <p:spPr bwMode="auto">
          <a:xfrm>
            <a:off x="3758183" y="1767808"/>
            <a:ext cx="920986" cy="23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Event Builder</a:t>
            </a:r>
          </a:p>
        </p:txBody>
      </p:sp>
      <p:sp>
        <p:nvSpPr>
          <p:cNvPr id="364" name="Line 37"/>
          <p:cNvSpPr>
            <a:spLocks noChangeShapeType="1"/>
          </p:cNvSpPr>
          <p:nvPr/>
        </p:nvSpPr>
        <p:spPr bwMode="auto">
          <a:xfrm>
            <a:off x="3624005" y="3077498"/>
            <a:ext cx="48449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65" name="Rectangle 27"/>
          <p:cNvSpPr>
            <a:spLocks noChangeArrowheads="1"/>
          </p:cNvSpPr>
          <p:nvPr/>
        </p:nvSpPr>
        <p:spPr bwMode="auto">
          <a:xfrm>
            <a:off x="3192576" y="2627431"/>
            <a:ext cx="429794" cy="267934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366" name="Line 36"/>
          <p:cNvSpPr>
            <a:spLocks noChangeShapeType="1"/>
          </p:cNvSpPr>
          <p:nvPr/>
        </p:nvSpPr>
        <p:spPr bwMode="auto">
          <a:xfrm flipV="1">
            <a:off x="3514581" y="3467887"/>
            <a:ext cx="634705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sp>
        <p:nvSpPr>
          <p:cNvPr id="367" name="Line 133"/>
          <p:cNvSpPr>
            <a:spLocks noChangeShapeType="1"/>
          </p:cNvSpPr>
          <p:nvPr/>
        </p:nvSpPr>
        <p:spPr bwMode="auto">
          <a:xfrm flipH="1">
            <a:off x="2221816" y="3466309"/>
            <a:ext cx="559919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grpSp>
        <p:nvGrpSpPr>
          <p:cNvPr id="368" name="Group 367"/>
          <p:cNvGrpSpPr/>
          <p:nvPr/>
        </p:nvGrpSpPr>
        <p:grpSpPr>
          <a:xfrm>
            <a:off x="2787341" y="3338573"/>
            <a:ext cx="785910" cy="267934"/>
            <a:chOff x="3232149" y="4995863"/>
            <a:chExt cx="1117602" cy="381000"/>
          </a:xfrm>
        </p:grpSpPr>
        <p:sp>
          <p:nvSpPr>
            <p:cNvPr id="418" name="Rectangle 28"/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9" name="Rectangle 28"/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DAM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369" name="Line 36"/>
          <p:cNvSpPr>
            <a:spLocks noChangeShapeType="1"/>
          </p:cNvSpPr>
          <p:nvPr/>
        </p:nvSpPr>
        <p:spPr bwMode="auto">
          <a:xfrm flipV="1">
            <a:off x="3514581" y="3780477"/>
            <a:ext cx="634705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sp>
        <p:nvSpPr>
          <p:cNvPr id="370" name="Line 133"/>
          <p:cNvSpPr>
            <a:spLocks noChangeShapeType="1"/>
          </p:cNvSpPr>
          <p:nvPr/>
        </p:nvSpPr>
        <p:spPr bwMode="auto">
          <a:xfrm flipH="1">
            <a:off x="2221816" y="3778899"/>
            <a:ext cx="559919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grpSp>
        <p:nvGrpSpPr>
          <p:cNvPr id="371" name="Group 370"/>
          <p:cNvGrpSpPr/>
          <p:nvPr/>
        </p:nvGrpSpPr>
        <p:grpSpPr>
          <a:xfrm>
            <a:off x="2787341" y="3651163"/>
            <a:ext cx="785910" cy="267934"/>
            <a:chOff x="3232149" y="4995863"/>
            <a:chExt cx="1117602" cy="381000"/>
          </a:xfrm>
        </p:grpSpPr>
        <p:sp>
          <p:nvSpPr>
            <p:cNvPr id="416" name="Rectangle 28"/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7" name="Rectangle 28"/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DAM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372" name="Line 36"/>
          <p:cNvSpPr>
            <a:spLocks noChangeShapeType="1"/>
          </p:cNvSpPr>
          <p:nvPr/>
        </p:nvSpPr>
        <p:spPr bwMode="auto">
          <a:xfrm flipV="1">
            <a:off x="3514581" y="4099021"/>
            <a:ext cx="634705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sp>
        <p:nvSpPr>
          <p:cNvPr id="373" name="Line 133"/>
          <p:cNvSpPr>
            <a:spLocks noChangeShapeType="1"/>
          </p:cNvSpPr>
          <p:nvPr/>
        </p:nvSpPr>
        <p:spPr bwMode="auto">
          <a:xfrm flipH="1">
            <a:off x="2221816" y="4097443"/>
            <a:ext cx="559919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300" dirty="0">
              <a:cs typeface="Arial" charset="0"/>
            </a:endParaRPr>
          </a:p>
        </p:txBody>
      </p:sp>
      <p:grpSp>
        <p:nvGrpSpPr>
          <p:cNvPr id="374" name="Group 373"/>
          <p:cNvGrpSpPr/>
          <p:nvPr/>
        </p:nvGrpSpPr>
        <p:grpSpPr>
          <a:xfrm>
            <a:off x="2787341" y="3969707"/>
            <a:ext cx="785910" cy="267934"/>
            <a:chOff x="3232149" y="4995863"/>
            <a:chExt cx="1117602" cy="381000"/>
          </a:xfrm>
        </p:grpSpPr>
        <p:sp>
          <p:nvSpPr>
            <p:cNvPr id="414" name="Rectangle 28"/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  <a:endParaRPr lang="en-GB" sz="1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5" name="Rectangle 28"/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DAM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375" name="Rectangle 31"/>
          <p:cNvSpPr>
            <a:spLocks noChangeArrowheads="1"/>
          </p:cNvSpPr>
          <p:nvPr/>
        </p:nvSpPr>
        <p:spPr bwMode="auto">
          <a:xfrm>
            <a:off x="3887680" y="2089329"/>
            <a:ext cx="699949" cy="217585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10+ Gigabit</a:t>
            </a:r>
          </a:p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Crossbar</a:t>
            </a:r>
          </a:p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grpSp>
        <p:nvGrpSpPr>
          <p:cNvPr id="376" name="Group 375"/>
          <p:cNvGrpSpPr/>
          <p:nvPr/>
        </p:nvGrpSpPr>
        <p:grpSpPr>
          <a:xfrm>
            <a:off x="5041244" y="2398944"/>
            <a:ext cx="428677" cy="1875599"/>
            <a:chOff x="5662613" y="1828800"/>
            <a:chExt cx="609600" cy="2667084"/>
          </a:xfrm>
        </p:grpSpPr>
        <p:sp>
          <p:nvSpPr>
            <p:cNvPr id="408" name="Rectangle 13"/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9" name="Rectangle 14"/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10" name="Rectangle 15"/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11" name="Rectangle 16"/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12" name="Rectangle 17"/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13" name="Rectangle 13"/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377" name="Line 43"/>
          <p:cNvSpPr>
            <a:spLocks noChangeShapeType="1"/>
          </p:cNvSpPr>
          <p:nvPr/>
        </p:nvSpPr>
        <p:spPr bwMode="auto">
          <a:xfrm>
            <a:off x="4593579" y="3809699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78" name="Line 48"/>
          <p:cNvSpPr>
            <a:spLocks noChangeShapeType="1"/>
          </p:cNvSpPr>
          <p:nvPr/>
        </p:nvSpPr>
        <p:spPr bwMode="auto">
          <a:xfrm>
            <a:off x="4593579" y="3996510"/>
            <a:ext cx="215455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sp>
        <p:nvSpPr>
          <p:cNvPr id="379" name="Line 43"/>
          <p:cNvSpPr>
            <a:spLocks noChangeShapeType="1"/>
          </p:cNvSpPr>
          <p:nvPr/>
        </p:nvSpPr>
        <p:spPr bwMode="auto">
          <a:xfrm>
            <a:off x="4605483" y="4161000"/>
            <a:ext cx="429794" cy="1116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>
              <a:cs typeface="Arial" charset="0"/>
            </a:endParaRPr>
          </a:p>
        </p:txBody>
      </p:sp>
      <p:grpSp>
        <p:nvGrpSpPr>
          <p:cNvPr id="380" name="Group 379"/>
          <p:cNvGrpSpPr/>
          <p:nvPr/>
        </p:nvGrpSpPr>
        <p:grpSpPr>
          <a:xfrm>
            <a:off x="4803084" y="2250090"/>
            <a:ext cx="428677" cy="1875599"/>
            <a:chOff x="5662613" y="1828800"/>
            <a:chExt cx="609600" cy="2667084"/>
          </a:xfrm>
        </p:grpSpPr>
        <p:sp>
          <p:nvSpPr>
            <p:cNvPr id="402" name="Rectangle 13"/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3" name="Rectangle 14"/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4" name="Rectangle 15"/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5" name="Rectangle 16"/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6" name="Rectangle 17"/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407" name="Rectangle 13"/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400" name="Rectangle 76"/>
          <p:cNvSpPr>
            <a:spLocks noChangeArrowheads="1"/>
          </p:cNvSpPr>
          <p:nvPr/>
        </p:nvSpPr>
        <p:spPr bwMode="auto">
          <a:xfrm>
            <a:off x="5732253" y="3690617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401" name="Line 77"/>
          <p:cNvSpPr>
            <a:spLocks noChangeShapeType="1"/>
          </p:cNvSpPr>
          <p:nvPr/>
        </p:nvSpPr>
        <p:spPr bwMode="auto">
          <a:xfrm>
            <a:off x="6311638" y="3835748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sp>
        <p:nvSpPr>
          <p:cNvPr id="398" name="Rectangle 76"/>
          <p:cNvSpPr>
            <a:spLocks noChangeArrowheads="1"/>
          </p:cNvSpPr>
          <p:nvPr/>
        </p:nvSpPr>
        <p:spPr bwMode="auto">
          <a:xfrm>
            <a:off x="5738203" y="4000237"/>
            <a:ext cx="590548" cy="28802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  <a:defRPr/>
            </a:pPr>
            <a:r>
              <a:rPr lang="en-GB" sz="11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99" name="Line 77"/>
          <p:cNvSpPr>
            <a:spLocks noChangeShapeType="1"/>
          </p:cNvSpPr>
          <p:nvPr/>
        </p:nvSpPr>
        <p:spPr bwMode="auto">
          <a:xfrm>
            <a:off x="6317588" y="4145368"/>
            <a:ext cx="32150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100">
              <a:cs typeface="Arial" charset="0"/>
            </a:endParaRPr>
          </a:p>
        </p:txBody>
      </p:sp>
      <p:grpSp>
        <p:nvGrpSpPr>
          <p:cNvPr id="383" name="Group 126"/>
          <p:cNvGrpSpPr>
            <a:grpSpLocks/>
          </p:cNvGrpSpPr>
          <p:nvPr/>
        </p:nvGrpSpPr>
        <p:grpSpPr bwMode="auto">
          <a:xfrm>
            <a:off x="1642710" y="3217647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394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5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6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7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84" name="Group 126"/>
          <p:cNvGrpSpPr>
            <a:grpSpLocks/>
          </p:cNvGrpSpPr>
          <p:nvPr/>
        </p:nvGrpSpPr>
        <p:grpSpPr bwMode="auto">
          <a:xfrm>
            <a:off x="1642710" y="3545131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390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1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2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93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85" name="Group 126"/>
          <p:cNvGrpSpPr>
            <a:grpSpLocks/>
          </p:cNvGrpSpPr>
          <p:nvPr/>
        </p:nvGrpSpPr>
        <p:grpSpPr bwMode="auto">
          <a:xfrm>
            <a:off x="1642710" y="3872615"/>
            <a:ext cx="581617" cy="419764"/>
            <a:chOff x="1236" y="3274"/>
            <a:chExt cx="521" cy="376"/>
          </a:xfrm>
          <a:solidFill>
            <a:srgbClr val="008000"/>
          </a:solidFill>
        </p:grpSpPr>
        <p:sp>
          <p:nvSpPr>
            <p:cNvPr id="386" name="Rectangle 127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87" name="Rectangle 128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88" name="Rectangle 129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389" name="Rectangle 130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8200" y="1371600"/>
            <a:ext cx="1524000" cy="1828800"/>
            <a:chOff x="329406" y="2285206"/>
            <a:chExt cx="2286000" cy="5486400"/>
          </a:xfrm>
        </p:grpSpPr>
        <p:sp>
          <p:nvSpPr>
            <p:cNvPr id="155" name="Rectangle 154"/>
            <p:cNvSpPr/>
            <p:nvPr/>
          </p:nvSpPr>
          <p:spPr bwMode="auto">
            <a:xfrm>
              <a:off x="329406" y="2285206"/>
              <a:ext cx="2286000" cy="548640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Text Box 112"/>
            <p:cNvSpPr txBox="1">
              <a:spLocks noChangeArrowheads="1"/>
            </p:cNvSpPr>
            <p:nvPr/>
          </p:nvSpPr>
          <p:spPr bwMode="auto">
            <a:xfrm>
              <a:off x="498738" y="2415835"/>
              <a:ext cx="1608667" cy="1462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980" tIns="63990" rIns="127980" bIns="6399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 algn="ctr">
                <a:defRPr/>
              </a:pPr>
              <a:r>
                <a:rPr lang="en-GB" sz="1600" b="1" dirty="0">
                  <a:solidFill>
                    <a:srgbClr val="FF6600"/>
                  </a:solidFill>
                  <a:latin typeface="Arial Narrow" charset="0"/>
                </a:rPr>
                <a:t>Not in </a:t>
              </a:r>
              <a:r>
                <a:rPr lang="nb-NO" sz="1600" b="1" dirty="0">
                  <a:solidFill>
                    <a:srgbClr val="FF6600"/>
                  </a:solidFill>
                  <a:latin typeface="Arial Narrow" charset="0"/>
                </a:rPr>
                <a:t>1.6</a:t>
              </a:r>
              <a:r>
                <a:rPr lang="en-GB" sz="1600" b="1" dirty="0">
                  <a:solidFill>
                    <a:srgbClr val="FF6600"/>
                  </a:solidFill>
                  <a:latin typeface="Arial Narrow" charset="0"/>
                </a:rPr>
                <a:t> Scope</a:t>
              </a:r>
              <a:endParaRPr lang="en-GB" sz="1600" b="1" dirty="0">
                <a:solidFill>
                  <a:srgbClr val="FF6600"/>
                </a:solidFill>
                <a:latin typeface="Arial Narrow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 bwMode="auto">
          <a:xfrm>
            <a:off x="1524000" y="3200400"/>
            <a:ext cx="2209800" cy="1143000"/>
          </a:xfrm>
          <a:prstGeom prst="rect">
            <a:avLst/>
          </a:prstGeom>
          <a:solidFill>
            <a:schemeClr val="bg2">
              <a:lumMod val="40000"/>
              <a:lumOff val="60000"/>
              <a:alpha val="6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08/02/17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88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Wh</a:t>
            </a:r>
            <a:r>
              <a:rPr lang="en-US" dirty="0" smtClean="0">
                <a:latin typeface="+mn-lt"/>
              </a:rPr>
              <a:t>at does what? 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lIns="91436" tIns="45718" rIns="91436" bIns="45718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08/02/17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5227" y="1089810"/>
            <a:ext cx="8573546" cy="492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Core DAQ System</a:t>
            </a:r>
            <a:endParaRPr lang="en-US" sz="1900" dirty="0"/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Entire data </a:t>
            </a:r>
            <a:r>
              <a:rPr lang="en-US" sz="1900" dirty="0"/>
              <a:t>f</a:t>
            </a:r>
            <a:r>
              <a:rPr lang="en-US" sz="1900" dirty="0" smtClean="0"/>
              <a:t>low and event </a:t>
            </a:r>
            <a:r>
              <a:rPr lang="en-US" sz="1900" dirty="0"/>
              <a:t>b</a:t>
            </a:r>
            <a:r>
              <a:rPr lang="en-US" sz="1900" dirty="0" smtClean="0"/>
              <a:t>uilding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Data logging and data transfer to tape </a:t>
            </a:r>
            <a:r>
              <a:rPr lang="en-US" sz="1900" dirty="0"/>
              <a:t>s</a:t>
            </a:r>
            <a:r>
              <a:rPr lang="en-US" sz="1900" dirty="0" smtClean="0"/>
              <a:t>torage </a:t>
            </a:r>
            <a:r>
              <a:rPr lang="en-US" sz="1900" dirty="0"/>
              <a:t>s</a:t>
            </a:r>
            <a:r>
              <a:rPr lang="en-US" sz="1900" dirty="0" smtClean="0"/>
              <a:t>ystem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Configuration (Slow Control)</a:t>
            </a:r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Global Level 1 (GL1)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/>
              <a:t>Decides for each RHIC beam crossing if the data should be taken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/>
              <a:t>Receives and digests the Local Level 1 information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/>
              <a:t>Keeps track of the DAQ busy</a:t>
            </a:r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Local Level 1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Collect data from a given detector system to determine if a given collision is “valuable” </a:t>
            </a:r>
            <a:r>
              <a:rPr lang="mr-IN" sz="1900" dirty="0" smtClean="0"/>
              <a:t>–</a:t>
            </a:r>
            <a:r>
              <a:rPr lang="en-US" sz="1900" dirty="0" smtClean="0"/>
              <a:t> input to GL1</a:t>
            </a:r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Timing System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/>
              <a:t>D</a:t>
            </a:r>
            <a:r>
              <a:rPr lang="en-US" sz="1900" dirty="0" smtClean="0"/>
              <a:t>istributes </a:t>
            </a:r>
            <a:r>
              <a:rPr lang="en-US" sz="1900" dirty="0"/>
              <a:t>the RHIC clock to the front-end modules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Sends </a:t>
            </a:r>
            <a:r>
              <a:rPr lang="en-US" sz="1900" dirty="0"/>
              <a:t>the accepted </a:t>
            </a:r>
            <a:r>
              <a:rPr lang="en-US" sz="1900" dirty="0" smtClean="0"/>
              <a:t>L1 accepts </a:t>
            </a:r>
            <a:r>
              <a:rPr lang="en-US" sz="1900" dirty="0"/>
              <a:t>to the FEMs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Manages </a:t>
            </a:r>
            <a:r>
              <a:rPr lang="en-US" sz="1900" dirty="0"/>
              <a:t>multi-event buffering (how deep we have stacked events</a:t>
            </a:r>
            <a:r>
              <a:rPr lang="en-US" sz="1900" dirty="0" smtClean="0"/>
              <a:t>)</a:t>
            </a:r>
            <a:endParaRPr lang="en-US" sz="1900" dirty="0"/>
          </a:p>
          <a:p>
            <a:pPr marL="0" indent="0" eaLnBrk="1" hangingPunct="1">
              <a:spcBef>
                <a:spcPts val="422"/>
              </a:spcBef>
            </a:pPr>
            <a:endParaRPr lang="en-US" sz="19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3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Data rates 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lIns="91436" tIns="45718" rIns="91436" bIns="45718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08/02/17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1427" y="1089810"/>
            <a:ext cx="6953773" cy="8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The TPC dominates the data volume</a:t>
            </a:r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Calorimeter values based on occupancy estimates</a:t>
            </a: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572415" y="3321438"/>
            <a:ext cx="1909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eak </a:t>
            </a:r>
            <a:r>
              <a:rPr lang="en-US" sz="1400" dirty="0"/>
              <a:t>d</a:t>
            </a:r>
            <a:r>
              <a:rPr lang="en-US" sz="1400" dirty="0" smtClean="0"/>
              <a:t>ata rates (</a:t>
            </a:r>
            <a:r>
              <a:rPr lang="en-US" sz="1400" dirty="0" err="1" smtClean="0"/>
              <a:t>Gbit</a:t>
            </a:r>
            <a:r>
              <a:rPr lang="en-US" sz="1400" dirty="0" smtClean="0"/>
              <a:t>/s)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04800" y="5181600"/>
            <a:ext cx="7772400" cy="8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22"/>
              </a:spcBef>
            </a:pPr>
            <a:r>
              <a:rPr lang="en-US" sz="1800" dirty="0" smtClean="0"/>
              <a:t>The ~100 </a:t>
            </a:r>
            <a:r>
              <a:rPr lang="en-US" sz="1800" dirty="0" err="1" smtClean="0"/>
              <a:t>Gbit</a:t>
            </a:r>
            <a:r>
              <a:rPr lang="en-US" sz="1800" dirty="0" smtClean="0"/>
              <a:t>/s peak rate would require 10 Buffer Boxes with 10Gbit/s interfaces</a:t>
            </a:r>
          </a:p>
          <a:p>
            <a:pPr marL="0" indent="0" eaLnBrk="1" hangingPunct="1">
              <a:spcBef>
                <a:spcPts val="422"/>
              </a:spcBef>
            </a:pPr>
            <a:r>
              <a:rPr lang="en-US" sz="1800" dirty="0" err="1" smtClean="0"/>
              <a:t>BufferBoxes</a:t>
            </a:r>
            <a:r>
              <a:rPr lang="en-US" sz="1800" dirty="0" smtClean="0"/>
              <a:t>’ role is to concentrate the data and level the output data flow from peak to to average values  - provides some headroom</a:t>
            </a:r>
            <a:endParaRPr lang="en-US" sz="1800" dirty="0"/>
          </a:p>
        </p:txBody>
      </p:sp>
      <p:graphicFrame>
        <p:nvGraphicFramePr>
          <p:cNvPr id="14" name="Chart 13" title="sPHENIX Peak Data Rates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068808"/>
              </p:ext>
            </p:extLst>
          </p:nvPr>
        </p:nvGraphicFramePr>
        <p:xfrm>
          <a:off x="457200" y="1847850"/>
          <a:ext cx="5410200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728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Description of major engineering tasks 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lIns="91436" tIns="45718" rIns="91436" bIns="45718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08/02/17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5227" y="1089810"/>
            <a:ext cx="8573546" cy="492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694" tIns="35694" rIns="35694" bIns="35694" numCol="1" anchor="t" anchorCtr="0" compatLnSpc="1">
            <a:prstTxWarp prst="textNoShape">
              <a:avLst/>
            </a:prstTxWarp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Core DAQ System</a:t>
            </a:r>
            <a:endParaRPr lang="en-US" sz="1900" dirty="0"/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Working implementation exists, many software enhancements and updates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Define and implement APIs and hand-off point with TPC-EBDC</a:t>
            </a:r>
          </a:p>
          <a:p>
            <a:pPr marL="0" indent="0" eaLnBrk="1" hangingPunct="1">
              <a:spcBef>
                <a:spcPts val="422"/>
              </a:spcBef>
            </a:pPr>
            <a:endParaRPr lang="en-US" sz="1900" dirty="0" smtClean="0"/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Global Level 1 (GL1)</a:t>
            </a:r>
          </a:p>
          <a:p>
            <a:pPr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Porting existing firmware to a modern-day board</a:t>
            </a:r>
          </a:p>
          <a:p>
            <a:pPr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Enhancing and developing firmware</a:t>
            </a:r>
          </a:p>
          <a:p>
            <a:pPr marL="0" indent="0" eaLnBrk="1" hangingPunct="1">
              <a:spcBef>
                <a:spcPts val="422"/>
              </a:spcBef>
            </a:pPr>
            <a:endParaRPr lang="en-US" sz="1900" dirty="0" smtClean="0"/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Local </a:t>
            </a:r>
            <a:r>
              <a:rPr lang="en-US" sz="1900" dirty="0"/>
              <a:t>Level 1</a:t>
            </a:r>
          </a:p>
          <a:p>
            <a:pPr marL="321503" indent="-321503"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Select FPGA board, </a:t>
            </a:r>
            <a:r>
              <a:rPr lang="en-US" sz="1900" dirty="0"/>
              <a:t>i</a:t>
            </a:r>
            <a:r>
              <a:rPr lang="en-US" sz="1900" dirty="0" smtClean="0"/>
              <a:t>mplement physics algorithms in FPGA </a:t>
            </a:r>
          </a:p>
          <a:p>
            <a:pPr marL="0" indent="0" eaLnBrk="1" hangingPunct="1">
              <a:spcBef>
                <a:spcPts val="422"/>
              </a:spcBef>
            </a:pPr>
            <a:endParaRPr lang="en-US" sz="1900" dirty="0" smtClean="0"/>
          </a:p>
          <a:p>
            <a:pPr marL="0" indent="0" eaLnBrk="1" hangingPunct="1">
              <a:spcBef>
                <a:spcPts val="422"/>
              </a:spcBef>
            </a:pPr>
            <a:r>
              <a:rPr lang="en-US" sz="1900" dirty="0" smtClean="0"/>
              <a:t>Timing System</a:t>
            </a:r>
          </a:p>
          <a:p>
            <a:pPr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Select FPGA boards and right transceivers</a:t>
            </a:r>
          </a:p>
          <a:p>
            <a:pPr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Porting </a:t>
            </a:r>
            <a:r>
              <a:rPr lang="en-US" sz="1900" dirty="0"/>
              <a:t>existing </a:t>
            </a:r>
            <a:r>
              <a:rPr lang="en-US" sz="1900" dirty="0" smtClean="0"/>
              <a:t>firmware</a:t>
            </a:r>
            <a:endParaRPr lang="en-US" sz="1900" dirty="0"/>
          </a:p>
          <a:p>
            <a:pPr eaLnBrk="1" hangingPunct="1">
              <a:spcBef>
                <a:spcPts val="422"/>
              </a:spcBef>
              <a:buFont typeface="Arial"/>
              <a:buChar char="•"/>
            </a:pPr>
            <a:r>
              <a:rPr lang="en-US" sz="1900" dirty="0" smtClean="0"/>
              <a:t>Enhancing and developing </a:t>
            </a:r>
            <a:r>
              <a:rPr lang="en-US" sz="1900" dirty="0"/>
              <a:t>firmware</a:t>
            </a:r>
          </a:p>
          <a:p>
            <a:pPr marL="0" indent="0" eaLnBrk="1" hangingPunct="1">
              <a:spcBef>
                <a:spcPts val="422"/>
              </a:spcBef>
            </a:pPr>
            <a:endParaRPr lang="en-US" sz="19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44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18714</TotalTime>
  <Words>1355</Words>
  <Application>Microsoft Macintosh PowerPoint</Application>
  <PresentationFormat>On-screen Show (4:3)</PresentationFormat>
  <Paragraphs>501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sPHENIX Director’s Review 1.6. DAQ/Trigger</vt:lpstr>
      <vt:lpstr>WBS 1.6 – DAQ-Trigger</vt:lpstr>
      <vt:lpstr>What 1.6 contains</vt:lpstr>
      <vt:lpstr>Package Walkthrough</vt:lpstr>
      <vt:lpstr>1.6.1 Data acquisition</vt:lpstr>
      <vt:lpstr>1.6.1 Data acquisition</vt:lpstr>
      <vt:lpstr>What does what? </vt:lpstr>
      <vt:lpstr>Data rates </vt:lpstr>
      <vt:lpstr>Description of major engineering tasks </vt:lpstr>
      <vt:lpstr>4 Stages for Local Level 1 - 1.6.2</vt:lpstr>
      <vt:lpstr>Risk Registry</vt:lpstr>
      <vt:lpstr>WBS Dictionary Example</vt:lpstr>
      <vt:lpstr>Schedule</vt:lpstr>
      <vt:lpstr>Labor Profiles</vt:lpstr>
      <vt:lpstr>Issues and Concerns</vt:lpstr>
      <vt:lpstr>Backup</vt:lpstr>
      <vt:lpstr>Individual high cost items</vt:lpstr>
      <vt:lpstr>Individual high-cost items (2)</vt:lpstr>
      <vt:lpstr>Individual high-cost items (2)</vt:lpstr>
      <vt:lpstr>Individual $$$ items (2)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Martin Purschke</cp:lastModifiedBy>
  <cp:revision>136</cp:revision>
  <cp:lastPrinted>2015-10-28T19:08:40Z</cp:lastPrinted>
  <dcterms:created xsi:type="dcterms:W3CDTF">2015-10-24T00:32:43Z</dcterms:created>
  <dcterms:modified xsi:type="dcterms:W3CDTF">2017-07-28T16:53:29Z</dcterms:modified>
</cp:coreProperties>
</file>