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671" r:id="rId23"/>
    <p:sldMasterId id="2147483672" r:id="rId24"/>
    <p:sldMasterId id="2147483673" r:id="rId25"/>
    <p:sldMasterId id="2147483674" r:id="rId26"/>
    <p:sldMasterId id="2147483675" r:id="rId27"/>
  </p:sldMasterIdLst>
  <p:notesMasterIdLst>
    <p:notesMasterId r:id="rId44"/>
  </p:notesMasterIdLst>
  <p:handoutMasterIdLst>
    <p:handoutMasterId r:id="rId45"/>
  </p:handoutMasterIdLst>
  <p:sldIdLst>
    <p:sldId id="409" r:id="rId28"/>
    <p:sldId id="446" r:id="rId29"/>
    <p:sldId id="450" r:id="rId30"/>
    <p:sldId id="477" r:id="rId31"/>
    <p:sldId id="478" r:id="rId32"/>
    <p:sldId id="454" r:id="rId33"/>
    <p:sldId id="471" r:id="rId34"/>
    <p:sldId id="467" r:id="rId35"/>
    <p:sldId id="469" r:id="rId36"/>
    <p:sldId id="470" r:id="rId37"/>
    <p:sldId id="462" r:id="rId38"/>
    <p:sldId id="479" r:id="rId39"/>
    <p:sldId id="463" r:id="rId40"/>
    <p:sldId id="466" r:id="rId41"/>
    <p:sldId id="480" r:id="rId42"/>
    <p:sldId id="481" r:id="rId43"/>
  </p:sldIdLst>
  <p:sldSz cx="13003213" cy="9752013"/>
  <p:notesSz cx="6858000" cy="9144000"/>
  <p:defaultTextStyle>
    <a:defPPr>
      <a:defRPr lang="en-GB"/>
    </a:defPPr>
    <a:lvl1pPr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1pPr>
    <a:lvl2pPr marL="742950" indent="-28575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2pPr>
    <a:lvl3pPr marL="11430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3pPr>
    <a:lvl4pPr marL="16002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4pPr>
    <a:lvl5pPr marL="20574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5pPr>
    <a:lvl6pPr marL="22860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6pPr>
    <a:lvl7pPr marL="27432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7pPr>
    <a:lvl8pPr marL="32004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8pPr>
    <a:lvl9pPr marL="36576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FA9"/>
    <a:srgbClr val="2F84FF"/>
    <a:srgbClr val="FFDBCB"/>
    <a:srgbClr val="C8FFF7"/>
    <a:srgbClr val="A3FCFF"/>
    <a:srgbClr val="FFCFD7"/>
    <a:srgbClr val="00AD00"/>
    <a:srgbClr val="004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87" autoAdjust="0"/>
  </p:normalViewPr>
  <p:slideViewPr>
    <p:cSldViewPr>
      <p:cViewPr>
        <p:scale>
          <a:sx n="75" d="100"/>
          <a:sy n="75" d="100"/>
        </p:scale>
        <p:origin x="-488" y="54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4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" Target="slides/slide1.xml"/><Relationship Id="rId29" Type="http://schemas.openxmlformats.org/officeDocument/2006/relationships/slide" Target="slides/slide2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3.xml"/><Relationship Id="rId31" Type="http://schemas.openxmlformats.org/officeDocument/2006/relationships/slide" Target="slides/slide4.xml"/><Relationship Id="rId32" Type="http://schemas.openxmlformats.org/officeDocument/2006/relationships/slide" Target="slides/slide5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6.xml"/><Relationship Id="rId34" Type="http://schemas.openxmlformats.org/officeDocument/2006/relationships/slide" Target="slides/slide7.xml"/><Relationship Id="rId35" Type="http://schemas.openxmlformats.org/officeDocument/2006/relationships/slide" Target="slides/slide8.xml"/><Relationship Id="rId36" Type="http://schemas.openxmlformats.org/officeDocument/2006/relationships/slide" Target="slides/slide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7" Type="http://schemas.openxmlformats.org/officeDocument/2006/relationships/slide" Target="slides/slide10.xml"/><Relationship Id="rId38" Type="http://schemas.openxmlformats.org/officeDocument/2006/relationships/slide" Target="slides/slide11.xml"/><Relationship Id="rId39" Type="http://schemas.openxmlformats.org/officeDocument/2006/relationships/slide" Target="slides/slide12.xml"/><Relationship Id="rId40" Type="http://schemas.openxmlformats.org/officeDocument/2006/relationships/slide" Target="slides/slide13.xml"/><Relationship Id="rId41" Type="http://schemas.openxmlformats.org/officeDocument/2006/relationships/slide" Target="slides/slide14.xml"/><Relationship Id="rId42" Type="http://schemas.openxmlformats.org/officeDocument/2006/relationships/slide" Target="slides/slide15.xml"/><Relationship Id="rId43" Type="http://schemas.openxmlformats.org/officeDocument/2006/relationships/slide" Target="slides/slide16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FDEA3-DE62-5748-B08F-A55EDB818D50}" type="datetimeFigureOut">
              <a:rPr lang="en-US" smtClean="0"/>
              <a:t>7/28/17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87693-1090-C54A-9912-2240EF6360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0429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8300"/>
            <a:ext cx="11788775" cy="1248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04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624366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11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12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13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14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15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16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10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2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022C4-13FB-734F-8574-A72C03BD2D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40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A0712-8108-BF48-95B4-A216FD3812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4177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C938-C957-0344-80B1-38579BF276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026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593DE-CD06-0D40-9D08-03E5225AE5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7841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D417D-D5F5-FE45-9515-BD80F9B8F1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8023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4C4EA-1526-F84C-B573-6745E1519F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897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9D50-5311-0F49-BB62-5B63F8D4F3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0533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C719A-786E-9B47-8DEE-8EDE2FF65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924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B1090-DC1D-6044-A330-E43E6CED0E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8112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8AF36-0378-3B4D-BB23-903E93675A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5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259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A727C-017E-1D4A-8C5F-2B16CE820A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336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102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220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5470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9300" y="2324100"/>
            <a:ext cx="1949450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1150" y="2324100"/>
            <a:ext cx="1951038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219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075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627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0863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3027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112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558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48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10898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10898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881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881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142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12924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863600"/>
            <a:ext cx="5848350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863600"/>
            <a:ext cx="5849938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257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235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082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8088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550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892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9497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314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90525"/>
            <a:ext cx="2962275" cy="88280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90525"/>
            <a:ext cx="8736013" cy="88280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521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2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791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8891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284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065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464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607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6145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4838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1295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248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134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574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219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9770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278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878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71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951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8038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9923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0073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0084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794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813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9666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8720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228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7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333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1882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9220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0860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6993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3685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399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733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8793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0358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0"/>
            <a:ext cx="24574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5016500"/>
            <a:ext cx="24590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1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432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310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0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6281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89855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5779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104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1320800"/>
            <a:ext cx="1266825" cy="7356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320800"/>
            <a:ext cx="3649663" cy="7356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602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28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7719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5783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7253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48600" y="8470900"/>
            <a:ext cx="23939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4950" y="8470900"/>
            <a:ext cx="23955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1634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8025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7563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827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66370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9840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9994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5688" y="7785100"/>
            <a:ext cx="2844800" cy="4346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9700" y="7785100"/>
            <a:ext cx="8383588" cy="4346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4217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6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82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488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097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8449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2508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1801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56882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46506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1374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103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4909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5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21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565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554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72941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604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234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9455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2328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19010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76573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7794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44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0430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8184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905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94108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9246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3946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810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7559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19984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692233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50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2224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2651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3549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1539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9759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9285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4366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7269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959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83725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210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1155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4597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1890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5429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4834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82634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9529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1184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064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0700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096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4762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3107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332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328613"/>
            <a:ext cx="1266825" cy="93138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3649663" cy="93138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5593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3705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982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25894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2947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1103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0725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20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424133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202909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84250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96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25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3345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9835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4811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3534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230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86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9927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71463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32542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88952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3155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93138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93138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8385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3E357-979D-8545-89F5-822D83CC5A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5538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B0091-CAD8-4A4F-9DD4-8AD6B1C13B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0924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D6ACC-734F-E245-88B7-20D2ACEC0A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9215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32E05-7506-A54F-9BF1-C2E2C69AB9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55549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57C2B-0416-9B46-9D4B-98CC1FAA50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58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8808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F62A5-C029-5E46-8CD6-80F66CE42A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33876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72D46-45B2-A645-9F98-65947C35B5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6863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3B41C-BAC7-A148-ADDE-A73E07BDC0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2678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734A2-5BE3-9E49-AFC0-F18EF8F60F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7276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9433-09A6-1C4F-B506-98EAFAC0AD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56752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3F6B1-714D-3440-8BC9-206C4AE214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80454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8C30A-7EAE-9541-B0A4-4D5F08B9C9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5806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7B757-34E8-C547-954A-0D5926DE2A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0240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70F67-02F8-2F43-942A-81A67066F7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69211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1238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1238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D71D0-F61A-C64E-A244-39FCEEBFD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2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1616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5BE8E-80A8-4A4A-9B7D-989DBB03F7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03486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25A8-0EF9-904F-ABC6-8A3D95147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39081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D5A19-5F14-1444-B4F3-125BD95A02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4855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C739-91CD-AF44-9A36-203A157C90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71026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DBE46-7FD3-B145-B46C-3E340CFF71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12573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5D74-9DBD-2845-9933-4727D5CAA3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49934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7537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7537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7740-4E7D-C64C-BEF3-DAC1E8934B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35858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998AA-A84F-5C43-91EE-11B2DED937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76503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F58B8-1878-CB46-B5CA-3331AA433E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23250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B71B8-3DEC-854E-8206-274F2B0AE3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964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28471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2058988"/>
            <a:ext cx="5443538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0663" y="2058988"/>
            <a:ext cx="5445125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9DA82-3903-8749-9909-84B0344012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2257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0E790-372F-5B42-B4D4-150D8C76B7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4543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8A9DF-C2D2-1446-87EC-9DAF05A7CF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28863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D1B73-ED9E-474D-B069-916661F1BD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06709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598DA-539F-F443-91BF-AAA7BE7578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97047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157FE-5A73-7A4C-B2E6-111184D495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6439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91FAE-BE64-0C49-B08C-B1B2E5D952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282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713" y="866775"/>
            <a:ext cx="2759075" cy="7791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5" y="866775"/>
            <a:ext cx="8129588" cy="779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9EF29-73B2-3B47-857F-D9E789BD1D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2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58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684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2099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1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2282825"/>
            <a:ext cx="2962275" cy="564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282825"/>
            <a:ext cx="8736013" cy="564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06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83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79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921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70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03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8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82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37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192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860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14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2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49EE-647D-2C4C-A4D1-D23182A159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580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014C-F727-CA43-80A3-B9D035ABDC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700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4199E-56D3-8D4B-AAE4-E27AB6E7CC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456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3C04B-1E1C-B746-8E1B-09FE8FFB84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07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A3949-9787-B44A-8918-7C57BAAE8B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69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608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4FE7E-9590-DA4C-B7D9-66BFB80FA9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88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17740-341E-C547-8366-C330FB5C65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6172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D806D-E244-684C-8FD5-216A5C4D1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51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3B731-1B25-7345-A8EA-02F23F686A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11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7841B-B213-9C44-A146-500537F947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70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9C6F2-9FAF-6543-9BD2-A3953BA4CE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4901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FE32E-6611-0E42-81D9-E69FBED8EE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93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D7E82-4E55-4342-9113-5E632C07DE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72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91A40-AAC3-EE4F-828F-F62E3770E9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8377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E2EFE-7898-6E4F-9985-33D8CEC022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1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399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275B-B27A-5046-B8B0-A66C5FCC60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0585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4976B-0482-0C45-970F-D05EB8615B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93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6F0C3-C80B-334A-8FD0-EFE5254B80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7203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9BB62-FF00-CE40-8532-4AA5744587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3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0B610-4ACA-6745-9643-A289F995E4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006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F0B39-CBAF-E54A-B6AB-5336EF8178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9263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ADD7-D299-EA4B-9F24-31804CC71D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0095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CD52-BDD6-0F48-8EF6-6CB1E6BA6D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839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7BB06-45C8-9840-9329-6B4E5F5223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946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C8940-BF53-6844-848B-F018018F53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52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543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BC7E-1A0D-4344-BD1F-D644FFCB78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3363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AF8BB-74BB-464F-A7BA-9A37D4B285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317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8050-5692-0549-8127-7D5E4F3AD2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1319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D889C-F675-244F-B647-AF2E7DCD70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254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4B371-30EE-5941-8E85-A0CE73D1CD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43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848E4-6C3B-8D45-82DF-170EDEF24B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83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68164-FF09-6D47-BE16-D689A817C1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728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C43E-8E6E-3E43-81E7-66AE9D5197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6967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9910-342F-7241-8A29-AB1339B8B3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685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485B3-ADB6-6740-B866-03E0E0A3EC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30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633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A0D47-F2EF-3A46-B1C2-2F3EBEA32C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0826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4D04F-76A8-EF47-B7A3-A6B9A92B7F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4225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2A506-835F-2D46-99E8-A7EC6ACEE5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6657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8FC3C-9F28-A14C-A5A7-2079C8077A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3800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EA119-AA4E-2A4E-87AE-8B75F695F3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230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28D25-08D3-6C40-986C-34B72D777C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650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215E9-4330-FA45-B983-D71E966C24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8530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9661-F860-3940-835C-E06907127E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550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24554-936B-594D-AA13-DCF3599F31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5757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3782-7F98-C240-B400-941BC47D02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655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962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CBC84-CF0E-6748-9A51-2D6D5BE0CA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5393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3F10-CD68-2443-9E49-10ABB37826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7616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AE281-65E5-9D4B-9BFC-76737B3E54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8668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C0DD2-435F-FE47-B667-B04FA794E6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675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ACD1A-655D-1C4C-8EFA-3B465160B2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4910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A53AF-FBD6-B34A-8CE3-EE9BAF3766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1286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6842D-90FF-7C40-A016-71B6868CAF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6982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F4298-CA30-DE4C-A964-C62585A070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14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07073-7A9C-A34F-8457-50ADD26ACB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1706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A18DA-02BE-3441-A58D-D1AF053E03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45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9E15170F-BF4F-F742-BA51-3C0C03EA71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69300" y="2324100"/>
            <a:ext cx="4052888" cy="890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863600"/>
            <a:ext cx="11850688" cy="835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4338" name="Line 2"/>
          <p:cNvSpPr>
            <a:spLocks noChangeShapeType="1"/>
          </p:cNvSpPr>
          <p:nvPr/>
        </p:nvSpPr>
        <p:spPr bwMode="auto">
          <a:xfrm flipH="1">
            <a:off x="90551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9066213" y="30924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9066213" y="58737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 flipH="1">
            <a:off x="4419600" y="1778000"/>
            <a:ext cx="23813" cy="50546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5068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647700" y="4749800"/>
            <a:ext cx="4881563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320800"/>
            <a:ext cx="50688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09700" y="7785100"/>
            <a:ext cx="5780088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7543800" y="7975600"/>
            <a:ext cx="1588" cy="1422400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48600" y="8470900"/>
            <a:ext cx="4941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6502400" y="1803400"/>
            <a:ext cx="1588" cy="43180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 flipH="1">
            <a:off x="6477000" y="508000"/>
            <a:ext cx="23813" cy="80137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1506" name="Line 2"/>
          <p:cNvSpPr>
            <a:spLocks noChangeShapeType="1"/>
          </p:cNvSpPr>
          <p:nvPr/>
        </p:nvSpPr>
        <p:spPr bwMode="auto">
          <a:xfrm flipH="1">
            <a:off x="44323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flipH="1">
            <a:off x="85344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50688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 flipH="1">
            <a:off x="64770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6488113" y="4476750"/>
            <a:ext cx="59959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662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C6198F5-EBB4-8446-B074-2C0AE5D5E2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A4BBA098-45FA-4740-B54A-326D89CB41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1238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98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866775"/>
            <a:ext cx="110410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2058988"/>
            <a:ext cx="11041063" cy="659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r>
              <a:rPr lang="en-US" smtClean="0"/>
              <a:t>8/3/2017</a:t>
            </a:r>
            <a:endParaRPr lang="en-US" dirty="0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55B6CC4-C500-8A48-94CD-4A9BC520D3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708400"/>
            <a:ext cx="11850688" cy="23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A926AD2-D67B-E04E-BF9D-5B4C5D9F89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5AB99F3E-9034-EC4C-AB9F-1C4B53344E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6C080CF3-D0AE-524D-A0B6-6695C259EA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7E25456-F0F1-4445-A779-BF3123C550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F6931AB-6532-304C-A554-03C4E777D5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720806" y="2894806"/>
            <a:ext cx="4343400" cy="4724400"/>
            <a:chOff x="7797006" y="2894806"/>
            <a:chExt cx="4343400" cy="4724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7006" y="2898754"/>
              <a:ext cx="4267200" cy="472045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7797006" y="2894806"/>
              <a:ext cx="4343400" cy="2286000"/>
            </a:xfrm>
            <a:prstGeom prst="rect">
              <a:avLst/>
            </a:prstGeom>
            <a:noFill/>
            <a:ln w="57150" cap="flat" cmpd="sng" algn="ctr">
              <a:solidFill>
                <a:srgbClr val="2F8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7797006" y="5333206"/>
              <a:ext cx="4343400" cy="1143000"/>
            </a:xfrm>
            <a:prstGeom prst="rect">
              <a:avLst/>
            </a:prstGeom>
            <a:noFill/>
            <a:ln w="28575" cap="flat" cmpd="sng" algn="ctr">
              <a:solidFill>
                <a:srgbClr val="2F8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797006" y="6628606"/>
              <a:ext cx="4343400" cy="990600"/>
            </a:xfrm>
            <a:prstGeom prst="rect">
              <a:avLst/>
            </a:prstGeom>
            <a:noFill/>
            <a:ln w="28575" cap="flat" cmpd="sng" algn="ctr">
              <a:solidFill>
                <a:srgbClr val="2F84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WBS </a:t>
            </a:r>
            <a:r>
              <a:rPr lang="nb-NO" dirty="0" smtClean="0"/>
              <a:t>1.6</a:t>
            </a:r>
            <a:r>
              <a:rPr lang="en-US" dirty="0" smtClean="0"/>
              <a:t> – DAQ-Trigger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6" descr="sPHENIX_Detec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6" y="2361406"/>
            <a:ext cx="5257800" cy="5877299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 bwMode="auto">
          <a:xfrm>
            <a:off x="4291806" y="4190206"/>
            <a:ext cx="2590800" cy="228600"/>
          </a:xfrm>
          <a:prstGeom prst="bentConnector3">
            <a:avLst>
              <a:gd name="adj1" fmla="val 68568"/>
            </a:avLst>
          </a:prstGeom>
          <a:solidFill>
            <a:srgbClr val="00B8FF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Elbow Connector 10"/>
          <p:cNvCxnSpPr/>
          <p:nvPr/>
        </p:nvCxnSpPr>
        <p:spPr bwMode="auto">
          <a:xfrm>
            <a:off x="3758406" y="4495006"/>
            <a:ext cx="3124200" cy="76200"/>
          </a:xfrm>
          <a:prstGeom prst="bentConnector3">
            <a:avLst>
              <a:gd name="adj1" fmla="val 66630"/>
            </a:avLst>
          </a:prstGeom>
          <a:solidFill>
            <a:srgbClr val="00B8FF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Elbow Connector 14"/>
          <p:cNvCxnSpPr/>
          <p:nvPr/>
        </p:nvCxnSpPr>
        <p:spPr bwMode="auto">
          <a:xfrm flipV="1">
            <a:off x="3834606" y="4723606"/>
            <a:ext cx="3048000" cy="152400"/>
          </a:xfrm>
          <a:prstGeom prst="bentConnector3">
            <a:avLst>
              <a:gd name="adj1" fmla="val 67045"/>
            </a:avLst>
          </a:prstGeom>
          <a:solidFill>
            <a:srgbClr val="00B8FF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Elbow Connector 17"/>
          <p:cNvCxnSpPr/>
          <p:nvPr/>
        </p:nvCxnSpPr>
        <p:spPr bwMode="auto">
          <a:xfrm flipV="1">
            <a:off x="3834606" y="4876006"/>
            <a:ext cx="3048000" cy="304800"/>
          </a:xfrm>
          <a:prstGeom prst="bentConnector3">
            <a:avLst>
              <a:gd name="adj1" fmla="val 76515"/>
            </a:avLst>
          </a:prstGeom>
          <a:solidFill>
            <a:srgbClr val="00B8FF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Elbow Connector 18"/>
          <p:cNvCxnSpPr/>
          <p:nvPr/>
        </p:nvCxnSpPr>
        <p:spPr bwMode="auto">
          <a:xfrm flipV="1">
            <a:off x="5282406" y="5028406"/>
            <a:ext cx="1600200" cy="533400"/>
          </a:xfrm>
          <a:prstGeom prst="bentConnector3">
            <a:avLst>
              <a:gd name="adj1" fmla="val 72848"/>
            </a:avLst>
          </a:prstGeom>
          <a:solidFill>
            <a:srgbClr val="00B8FF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6958806" y="4342606"/>
            <a:ext cx="0" cy="7620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6958806" y="4723606"/>
            <a:ext cx="838200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1" name="Rectangle 40"/>
          <p:cNvSpPr/>
          <p:nvPr/>
        </p:nvSpPr>
        <p:spPr>
          <a:xfrm>
            <a:off x="710406" y="8609806"/>
            <a:ext cx="632376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Calibri"/>
                <a:cs typeface="Calibri"/>
              </a:rPr>
              <a:t>L2 Manager: Martin L Purschke, BNL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5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4515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Distributed Data Compression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8/3/2017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10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>
            <a:defPPr>
              <a:defRPr lang="en-GB"/>
            </a:defPPr>
            <a:lvl1pPr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 marL="742950" indent="-28575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 marL="11430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 marL="16002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 marL="20574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>
              <a:defRPr/>
            </a:pPr>
            <a:r>
              <a:rPr lang="en-US" smtClean="0"/>
              <a:t>Real-Time Conference</a:t>
            </a:r>
            <a:endParaRPr lang="en-US" dirty="0"/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>
            <a:defPPr>
              <a:defRPr lang="en-GB"/>
            </a:defPPr>
            <a:lvl1pPr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 marL="742950" indent="-28575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 marL="11430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 marL="16002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 marL="20574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>
              <a:defRPr/>
            </a:pPr>
            <a:r>
              <a:rPr lang="en-US" smtClean="0"/>
              <a:t>Real-Time Conference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C1BFE34-6923-F64C-8F10-418E7D4B4633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10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9" name="Text Box 52"/>
          <p:cNvSpPr txBox="1">
            <a:spLocks noChangeArrowheads="1"/>
          </p:cNvSpPr>
          <p:nvPr/>
        </p:nvSpPr>
        <p:spPr bwMode="auto">
          <a:xfrm>
            <a:off x="7632617" y="3924073"/>
            <a:ext cx="4574157" cy="48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2300" b="1">
                <a:solidFill>
                  <a:srgbClr val="FFFFFF"/>
                </a:solidFill>
                <a:latin typeface="Arial Narrow" charset="0"/>
              </a:rPr>
              <a:t>This is what a file normally  looks like</a:t>
            </a:r>
          </a:p>
        </p:txBody>
      </p:sp>
      <p:sp>
        <p:nvSpPr>
          <p:cNvPr id="71" name="Text Box 54"/>
          <p:cNvSpPr txBox="1">
            <a:spLocks noChangeArrowheads="1"/>
          </p:cNvSpPr>
          <p:nvPr/>
        </p:nvSpPr>
        <p:spPr bwMode="auto">
          <a:xfrm>
            <a:off x="650161" y="1885766"/>
            <a:ext cx="11919612" cy="119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25000"/>
              </a:lnSpc>
              <a:buClrTx/>
              <a:buFontTx/>
              <a:buNone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No single computer can keep up with compressing a 100+Gbit/s data stream</a:t>
            </a:r>
          </a:p>
          <a:p>
            <a:pPr>
              <a:lnSpc>
                <a:spcPct val="125000"/>
              </a:lnSpc>
              <a:buClrTx/>
              <a:buFontTx/>
              <a:buNone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The key is to </a:t>
            </a:r>
            <a:r>
              <a:rPr lang="en-GB" sz="2800" i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distribute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 the compression workload</a:t>
            </a:r>
            <a:endParaRPr lang="en-GB" sz="2800" dirty="0">
              <a:solidFill>
                <a:schemeClr val="tx2">
                  <a:lumMod val="75000"/>
                </a:schemeClr>
              </a:solidFill>
              <a:latin typeface="Arial Narrow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76309" y="3504406"/>
            <a:ext cx="2610897" cy="3050669"/>
            <a:chOff x="3072606" y="3504406"/>
            <a:chExt cx="2610897" cy="3050669"/>
          </a:xfrm>
        </p:grpSpPr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4049900" y="5960810"/>
              <a:ext cx="347806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5" name="Line 58"/>
            <p:cNvSpPr>
              <a:spLocks noChangeShapeType="1"/>
            </p:cNvSpPr>
            <p:nvPr/>
          </p:nvSpPr>
          <p:spPr bwMode="auto">
            <a:xfrm>
              <a:off x="3700721" y="6189410"/>
              <a:ext cx="688975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3" name="Line 49"/>
            <p:cNvSpPr>
              <a:spLocks noChangeShapeType="1"/>
            </p:cNvSpPr>
            <p:nvPr/>
          </p:nvSpPr>
          <p:spPr bwMode="auto">
            <a:xfrm>
              <a:off x="3990181" y="4117181"/>
              <a:ext cx="382587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4" name="Line 50"/>
            <p:cNvSpPr>
              <a:spLocks noChangeShapeType="1"/>
            </p:cNvSpPr>
            <p:nvPr/>
          </p:nvSpPr>
          <p:spPr bwMode="auto">
            <a:xfrm>
              <a:off x="3990181" y="4575969"/>
              <a:ext cx="382587" cy="1587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5" name="Line 51"/>
            <p:cNvSpPr>
              <a:spLocks noChangeShapeType="1"/>
            </p:cNvSpPr>
            <p:nvPr/>
          </p:nvSpPr>
          <p:spPr bwMode="auto">
            <a:xfrm>
              <a:off x="3990181" y="5034756"/>
              <a:ext cx="382587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6" name="Line 52"/>
            <p:cNvSpPr>
              <a:spLocks noChangeShapeType="1"/>
            </p:cNvSpPr>
            <p:nvPr/>
          </p:nvSpPr>
          <p:spPr bwMode="auto">
            <a:xfrm>
              <a:off x="3990181" y="5495131"/>
              <a:ext cx="382587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7" name="Line 54"/>
            <p:cNvSpPr>
              <a:spLocks noChangeShapeType="1"/>
            </p:cNvSpPr>
            <p:nvPr/>
          </p:nvSpPr>
          <p:spPr bwMode="auto">
            <a:xfrm>
              <a:off x="3683793" y="3886994"/>
              <a:ext cx="688975" cy="1587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8" name="Line 55"/>
            <p:cNvSpPr>
              <a:spLocks noChangeShapeType="1"/>
            </p:cNvSpPr>
            <p:nvPr/>
          </p:nvSpPr>
          <p:spPr bwMode="auto">
            <a:xfrm>
              <a:off x="3683793" y="4347369"/>
              <a:ext cx="688975" cy="1587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9" name="Line 56"/>
            <p:cNvSpPr>
              <a:spLocks noChangeShapeType="1"/>
            </p:cNvSpPr>
            <p:nvPr/>
          </p:nvSpPr>
          <p:spPr bwMode="auto">
            <a:xfrm>
              <a:off x="3683793" y="4806156"/>
              <a:ext cx="688975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0" name="Line 57"/>
            <p:cNvSpPr>
              <a:spLocks noChangeShapeType="1"/>
            </p:cNvSpPr>
            <p:nvPr/>
          </p:nvSpPr>
          <p:spPr bwMode="auto">
            <a:xfrm>
              <a:off x="3683793" y="5264944"/>
              <a:ext cx="688975" cy="1587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1" name="Line 58"/>
            <p:cNvSpPr>
              <a:spLocks noChangeShapeType="1"/>
            </p:cNvSpPr>
            <p:nvPr/>
          </p:nvSpPr>
          <p:spPr bwMode="auto">
            <a:xfrm>
              <a:off x="3700727" y="5723731"/>
              <a:ext cx="688975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103" name="Group 63"/>
            <p:cNvGrpSpPr>
              <a:grpSpLocks/>
            </p:cNvGrpSpPr>
            <p:nvPr/>
          </p:nvGrpSpPr>
          <p:grpSpPr bwMode="auto">
            <a:xfrm>
              <a:off x="4385468" y="3504406"/>
              <a:ext cx="1281113" cy="409575"/>
              <a:chOff x="4394" y="2004"/>
              <a:chExt cx="807" cy="258"/>
            </a:xfrm>
          </p:grpSpPr>
          <p:sp>
            <p:nvSpPr>
              <p:cNvPr id="213" name="Rectangle 64"/>
              <p:cNvSpPr>
                <a:spLocks noChangeArrowheads="1"/>
              </p:cNvSpPr>
              <p:nvPr/>
            </p:nvSpPr>
            <p:spPr bwMode="auto">
              <a:xfrm>
                <a:off x="4394" y="2004"/>
                <a:ext cx="529" cy="258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214" name="Line 65"/>
              <p:cNvSpPr>
                <a:spLocks noChangeShapeType="1"/>
              </p:cNvSpPr>
              <p:nvPr/>
            </p:nvSpPr>
            <p:spPr bwMode="auto">
              <a:xfrm>
                <a:off x="4913" y="2134"/>
                <a:ext cx="288" cy="0"/>
              </a:xfrm>
              <a:prstGeom prst="line">
                <a:avLst/>
              </a:prstGeom>
              <a:noFill/>
              <a:ln w="76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104" name="Group 66"/>
            <p:cNvGrpSpPr>
              <a:grpSpLocks/>
            </p:cNvGrpSpPr>
            <p:nvPr/>
          </p:nvGrpSpPr>
          <p:grpSpPr bwMode="auto">
            <a:xfrm>
              <a:off x="4385468" y="3944144"/>
              <a:ext cx="1281113" cy="409575"/>
              <a:chOff x="4394" y="2281"/>
              <a:chExt cx="807" cy="258"/>
            </a:xfrm>
          </p:grpSpPr>
          <p:sp>
            <p:nvSpPr>
              <p:cNvPr id="211" name="Rectangle 67"/>
              <p:cNvSpPr>
                <a:spLocks noChangeArrowheads="1"/>
              </p:cNvSpPr>
              <p:nvPr/>
            </p:nvSpPr>
            <p:spPr bwMode="auto">
              <a:xfrm>
                <a:off x="4394" y="2281"/>
                <a:ext cx="529" cy="258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212" name="Line 68"/>
              <p:cNvSpPr>
                <a:spLocks noChangeShapeType="1"/>
              </p:cNvSpPr>
              <p:nvPr/>
            </p:nvSpPr>
            <p:spPr bwMode="auto">
              <a:xfrm>
                <a:off x="4913" y="2411"/>
                <a:ext cx="288" cy="0"/>
              </a:xfrm>
              <a:prstGeom prst="line">
                <a:avLst/>
              </a:prstGeom>
              <a:noFill/>
              <a:ln w="76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105" name="Group 69"/>
            <p:cNvGrpSpPr>
              <a:grpSpLocks/>
            </p:cNvGrpSpPr>
            <p:nvPr/>
          </p:nvGrpSpPr>
          <p:grpSpPr bwMode="auto">
            <a:xfrm>
              <a:off x="4385468" y="4383881"/>
              <a:ext cx="1281113" cy="409575"/>
              <a:chOff x="4394" y="2558"/>
              <a:chExt cx="807" cy="258"/>
            </a:xfrm>
          </p:grpSpPr>
          <p:sp>
            <p:nvSpPr>
              <p:cNvPr id="209" name="Rectangle 70"/>
              <p:cNvSpPr>
                <a:spLocks noChangeArrowheads="1"/>
              </p:cNvSpPr>
              <p:nvPr/>
            </p:nvSpPr>
            <p:spPr bwMode="auto">
              <a:xfrm>
                <a:off x="4394" y="2558"/>
                <a:ext cx="529" cy="258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210" name="Line 71"/>
              <p:cNvSpPr>
                <a:spLocks noChangeShapeType="1"/>
              </p:cNvSpPr>
              <p:nvPr/>
            </p:nvSpPr>
            <p:spPr bwMode="auto">
              <a:xfrm>
                <a:off x="4913" y="2688"/>
                <a:ext cx="288" cy="0"/>
              </a:xfrm>
              <a:prstGeom prst="line">
                <a:avLst/>
              </a:prstGeom>
              <a:noFill/>
              <a:ln w="76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106" name="Group 72"/>
            <p:cNvGrpSpPr>
              <a:grpSpLocks/>
            </p:cNvGrpSpPr>
            <p:nvPr/>
          </p:nvGrpSpPr>
          <p:grpSpPr bwMode="auto">
            <a:xfrm>
              <a:off x="4385468" y="4823619"/>
              <a:ext cx="1281113" cy="411162"/>
              <a:chOff x="4394" y="2835"/>
              <a:chExt cx="807" cy="259"/>
            </a:xfrm>
          </p:grpSpPr>
          <p:sp>
            <p:nvSpPr>
              <p:cNvPr id="207" name="Rectangle 73"/>
              <p:cNvSpPr>
                <a:spLocks noChangeArrowheads="1"/>
              </p:cNvSpPr>
              <p:nvPr/>
            </p:nvSpPr>
            <p:spPr bwMode="auto">
              <a:xfrm>
                <a:off x="4394" y="2835"/>
                <a:ext cx="529" cy="259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208" name="Line 74"/>
              <p:cNvSpPr>
                <a:spLocks noChangeShapeType="1"/>
              </p:cNvSpPr>
              <p:nvPr/>
            </p:nvSpPr>
            <p:spPr bwMode="auto">
              <a:xfrm>
                <a:off x="4913" y="2966"/>
                <a:ext cx="288" cy="0"/>
              </a:xfrm>
              <a:prstGeom prst="line">
                <a:avLst/>
              </a:prstGeom>
              <a:noFill/>
              <a:ln w="76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107" name="Group 75"/>
            <p:cNvGrpSpPr>
              <a:grpSpLocks/>
            </p:cNvGrpSpPr>
            <p:nvPr/>
          </p:nvGrpSpPr>
          <p:grpSpPr bwMode="auto">
            <a:xfrm>
              <a:off x="4385468" y="5264944"/>
              <a:ext cx="1281113" cy="409575"/>
              <a:chOff x="4394" y="3113"/>
              <a:chExt cx="807" cy="258"/>
            </a:xfrm>
          </p:grpSpPr>
          <p:sp>
            <p:nvSpPr>
              <p:cNvPr id="205" name="Rectangle 76"/>
              <p:cNvSpPr>
                <a:spLocks noChangeArrowheads="1"/>
              </p:cNvSpPr>
              <p:nvPr/>
            </p:nvSpPr>
            <p:spPr bwMode="auto">
              <a:xfrm>
                <a:off x="4394" y="3113"/>
                <a:ext cx="529" cy="258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206" name="Line 77"/>
              <p:cNvSpPr>
                <a:spLocks noChangeShapeType="1"/>
              </p:cNvSpPr>
              <p:nvPr/>
            </p:nvSpPr>
            <p:spPr bwMode="auto">
              <a:xfrm>
                <a:off x="4913" y="3243"/>
                <a:ext cx="288" cy="0"/>
              </a:xfrm>
              <a:prstGeom prst="line">
                <a:avLst/>
              </a:prstGeom>
              <a:noFill/>
              <a:ln w="76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3411280" y="3868475"/>
              <a:ext cx="609600" cy="2667084"/>
              <a:chOff x="5662613" y="1828800"/>
              <a:chExt cx="609600" cy="2667084"/>
            </a:xfrm>
          </p:grpSpPr>
          <p:sp>
            <p:nvSpPr>
              <p:cNvPr id="173" name="Rectangle 13"/>
              <p:cNvSpPr>
                <a:spLocks noChangeArrowheads="1"/>
              </p:cNvSpPr>
              <p:nvPr/>
            </p:nvSpPr>
            <p:spPr bwMode="auto">
              <a:xfrm>
                <a:off x="5662613" y="1828800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174" name="Rectangle 14"/>
              <p:cNvSpPr>
                <a:spLocks noChangeArrowheads="1"/>
              </p:cNvSpPr>
              <p:nvPr/>
            </p:nvSpPr>
            <p:spPr bwMode="auto">
              <a:xfrm>
                <a:off x="5662613" y="2289175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175" name="Rectangle 15"/>
              <p:cNvSpPr>
                <a:spLocks noChangeArrowheads="1"/>
              </p:cNvSpPr>
              <p:nvPr/>
            </p:nvSpPr>
            <p:spPr bwMode="auto">
              <a:xfrm>
                <a:off x="5662613" y="2747963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176" name="Rectangle 16"/>
              <p:cNvSpPr>
                <a:spLocks noChangeArrowheads="1"/>
              </p:cNvSpPr>
              <p:nvPr/>
            </p:nvSpPr>
            <p:spPr bwMode="auto">
              <a:xfrm>
                <a:off x="5662613" y="3206750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177" name="Rectangle 17"/>
              <p:cNvSpPr>
                <a:spLocks noChangeArrowheads="1"/>
              </p:cNvSpPr>
              <p:nvPr/>
            </p:nvSpPr>
            <p:spPr bwMode="auto">
              <a:xfrm>
                <a:off x="5662613" y="3665538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178" name="Rectangle 13"/>
              <p:cNvSpPr>
                <a:spLocks noChangeArrowheads="1"/>
              </p:cNvSpPr>
              <p:nvPr/>
            </p:nvSpPr>
            <p:spPr bwMode="auto">
              <a:xfrm>
                <a:off x="5662613" y="4114884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3072606" y="3656806"/>
              <a:ext cx="609600" cy="2667084"/>
              <a:chOff x="5662613" y="1828800"/>
              <a:chExt cx="609600" cy="2667084"/>
            </a:xfrm>
          </p:grpSpPr>
          <p:sp>
            <p:nvSpPr>
              <p:cNvPr id="167" name="Rectangle 13"/>
              <p:cNvSpPr>
                <a:spLocks noChangeArrowheads="1"/>
              </p:cNvSpPr>
              <p:nvPr/>
            </p:nvSpPr>
            <p:spPr bwMode="auto">
              <a:xfrm>
                <a:off x="5662613" y="1828800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168" name="Rectangle 14"/>
              <p:cNvSpPr>
                <a:spLocks noChangeArrowheads="1"/>
              </p:cNvSpPr>
              <p:nvPr/>
            </p:nvSpPr>
            <p:spPr bwMode="auto">
              <a:xfrm>
                <a:off x="5662613" y="2289175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169" name="Rectangle 15"/>
              <p:cNvSpPr>
                <a:spLocks noChangeArrowheads="1"/>
              </p:cNvSpPr>
              <p:nvPr/>
            </p:nvSpPr>
            <p:spPr bwMode="auto">
              <a:xfrm>
                <a:off x="5662613" y="2747963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170" name="Rectangle 16"/>
              <p:cNvSpPr>
                <a:spLocks noChangeArrowheads="1"/>
              </p:cNvSpPr>
              <p:nvPr/>
            </p:nvSpPr>
            <p:spPr bwMode="auto">
              <a:xfrm>
                <a:off x="5662613" y="3206750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171" name="Rectangle 17"/>
              <p:cNvSpPr>
                <a:spLocks noChangeArrowheads="1"/>
              </p:cNvSpPr>
              <p:nvPr/>
            </p:nvSpPr>
            <p:spPr bwMode="auto">
              <a:xfrm>
                <a:off x="5662613" y="3665538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172" name="Rectangle 13"/>
              <p:cNvSpPr>
                <a:spLocks noChangeArrowheads="1"/>
              </p:cNvSpPr>
              <p:nvPr/>
            </p:nvSpPr>
            <p:spPr bwMode="auto">
              <a:xfrm>
                <a:off x="5662613" y="4114884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</p:grpSp>
        <p:grpSp>
          <p:nvGrpSpPr>
            <p:cNvPr id="146" name="Group 75"/>
            <p:cNvGrpSpPr>
              <a:grpSpLocks/>
            </p:cNvGrpSpPr>
            <p:nvPr/>
          </p:nvGrpSpPr>
          <p:grpSpPr bwMode="auto">
            <a:xfrm>
              <a:off x="4393929" y="5705222"/>
              <a:ext cx="1281113" cy="409575"/>
              <a:chOff x="4394" y="3113"/>
              <a:chExt cx="807" cy="258"/>
            </a:xfrm>
          </p:grpSpPr>
          <p:sp>
            <p:nvSpPr>
              <p:cNvPr id="165" name="Rectangle 76"/>
              <p:cNvSpPr>
                <a:spLocks noChangeArrowheads="1"/>
              </p:cNvSpPr>
              <p:nvPr/>
            </p:nvSpPr>
            <p:spPr bwMode="auto">
              <a:xfrm>
                <a:off x="4394" y="3113"/>
                <a:ext cx="529" cy="258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166" name="Line 77"/>
              <p:cNvSpPr>
                <a:spLocks noChangeShapeType="1"/>
              </p:cNvSpPr>
              <p:nvPr/>
            </p:nvSpPr>
            <p:spPr bwMode="auto">
              <a:xfrm>
                <a:off x="4913" y="3243"/>
                <a:ext cx="288" cy="0"/>
              </a:xfrm>
              <a:prstGeom prst="line">
                <a:avLst/>
              </a:prstGeom>
              <a:noFill/>
              <a:ln w="76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147" name="Group 75"/>
            <p:cNvGrpSpPr>
              <a:grpSpLocks/>
            </p:cNvGrpSpPr>
            <p:nvPr/>
          </p:nvGrpSpPr>
          <p:grpSpPr bwMode="auto">
            <a:xfrm>
              <a:off x="4402390" y="6145500"/>
              <a:ext cx="1281113" cy="409575"/>
              <a:chOff x="4394" y="3113"/>
              <a:chExt cx="807" cy="258"/>
            </a:xfrm>
          </p:grpSpPr>
          <p:sp>
            <p:nvSpPr>
              <p:cNvPr id="163" name="Rectangle 76"/>
              <p:cNvSpPr>
                <a:spLocks noChangeArrowheads="1"/>
              </p:cNvSpPr>
              <p:nvPr/>
            </p:nvSpPr>
            <p:spPr bwMode="auto">
              <a:xfrm>
                <a:off x="4394" y="3113"/>
                <a:ext cx="529" cy="258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164" name="Line 77"/>
              <p:cNvSpPr>
                <a:spLocks noChangeShapeType="1"/>
              </p:cNvSpPr>
              <p:nvPr/>
            </p:nvSpPr>
            <p:spPr bwMode="auto">
              <a:xfrm>
                <a:off x="4913" y="3243"/>
                <a:ext cx="288" cy="0"/>
              </a:xfrm>
              <a:prstGeom prst="line">
                <a:avLst/>
              </a:prstGeom>
              <a:noFill/>
              <a:ln w="76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219" name="Text Box 54"/>
          <p:cNvSpPr txBox="1">
            <a:spLocks noChangeArrowheads="1"/>
          </p:cNvSpPr>
          <p:nvPr/>
        </p:nvSpPr>
        <p:spPr bwMode="auto">
          <a:xfrm>
            <a:off x="405606" y="3504406"/>
            <a:ext cx="2422445" cy="280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25000"/>
              </a:lnSpc>
              <a:buClrTx/>
              <a:buFontTx/>
              <a:buNone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The ATPs are building buffers and compress them before sending them 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on</a:t>
            </a:r>
            <a:endParaRPr lang="en-GB" sz="2800" dirty="0">
              <a:solidFill>
                <a:schemeClr val="tx2">
                  <a:lumMod val="75000"/>
                </a:schemeClr>
              </a:solidFill>
              <a:latin typeface="Arial Narrow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4206" y="6781006"/>
            <a:ext cx="10972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  <a:latin typeface="Courier New"/>
                <a:cs typeface="Courier New"/>
              </a:rPr>
              <a:t>record    0 length = 2385997  396  </a:t>
            </a:r>
            <a:r>
              <a:rPr lang="en-US" sz="1600" b="1" dirty="0" err="1">
                <a:solidFill>
                  <a:srgbClr val="008000"/>
                </a:solidFill>
                <a:latin typeface="Courier New"/>
                <a:cs typeface="Courier New"/>
              </a:rPr>
              <a:t>Or.length</a:t>
            </a:r>
            <a:r>
              <a:rPr lang="en-US" sz="1600" b="1" dirty="0">
                <a:solidFill>
                  <a:srgbClr val="008000"/>
                </a:solidFill>
                <a:latin typeface="Courier New"/>
                <a:cs typeface="Courier New"/>
              </a:rPr>
              <a:t>: 4266836  55.91% events: 19 from ATP 7</a:t>
            </a:r>
          </a:p>
          <a:p>
            <a:r>
              <a:rPr lang="en-US" sz="1600" b="1" dirty="0">
                <a:solidFill>
                  <a:srgbClr val="008000"/>
                </a:solidFill>
                <a:latin typeface="Courier New"/>
                <a:cs typeface="Courier New"/>
              </a:rPr>
              <a:t>record  396 length = 2385997  415  </a:t>
            </a:r>
            <a:r>
              <a:rPr lang="en-US" sz="1600" b="1" dirty="0" err="1">
                <a:solidFill>
                  <a:srgbClr val="008000"/>
                </a:solidFill>
                <a:latin typeface="Courier New"/>
                <a:cs typeface="Courier New"/>
              </a:rPr>
              <a:t>Or.length</a:t>
            </a:r>
            <a:r>
              <a:rPr lang="en-US" sz="1600" b="1" dirty="0">
                <a:solidFill>
                  <a:srgbClr val="008000"/>
                </a:solidFill>
                <a:latin typeface="Courier New"/>
                <a:cs typeface="Courier New"/>
              </a:rPr>
              <a:t>: 4435180  56.50% events: 19 from ATP 15</a:t>
            </a:r>
          </a:p>
          <a:p>
            <a:r>
              <a:rPr lang="en-US" sz="1600" b="1" dirty="0">
                <a:solidFill>
                  <a:srgbClr val="008000"/>
                </a:solidFill>
                <a:latin typeface="Courier New"/>
                <a:cs typeface="Courier New"/>
              </a:rPr>
              <a:t>record  811 length = 2279823  384  </a:t>
            </a:r>
            <a:r>
              <a:rPr lang="en-US" sz="1600" b="1" dirty="0" err="1">
                <a:solidFill>
                  <a:srgbClr val="008000"/>
                </a:solidFill>
                <a:latin typeface="Courier New"/>
                <a:cs typeface="Courier New"/>
              </a:rPr>
              <a:t>Or.length</a:t>
            </a:r>
            <a:r>
              <a:rPr lang="en-US" sz="1600" b="1" dirty="0">
                <a:solidFill>
                  <a:srgbClr val="008000"/>
                </a:solidFill>
                <a:latin typeface="Courier New"/>
                <a:cs typeface="Courier New"/>
              </a:rPr>
              <a:t>: 4294892  53.08% events: 22 from ATP 22</a:t>
            </a:r>
          </a:p>
          <a:p>
            <a:r>
              <a:rPr lang="en-US" sz="1600" b="1" dirty="0">
                <a:solidFill>
                  <a:srgbClr val="008000"/>
                </a:solidFill>
                <a:latin typeface="Courier New"/>
                <a:cs typeface="Courier New"/>
              </a:rPr>
              <a:t>record 1195 length = 2210292  375  </a:t>
            </a:r>
            <a:r>
              <a:rPr lang="en-US" sz="1600" b="1" dirty="0" err="1">
                <a:solidFill>
                  <a:srgbClr val="008000"/>
                </a:solidFill>
                <a:latin typeface="Courier New"/>
                <a:cs typeface="Courier New"/>
              </a:rPr>
              <a:t>Or.length</a:t>
            </a:r>
            <a:r>
              <a:rPr lang="en-US" sz="1600" b="1" dirty="0">
                <a:solidFill>
                  <a:srgbClr val="008000"/>
                </a:solidFill>
                <a:latin typeface="Courier New"/>
                <a:cs typeface="Courier New"/>
              </a:rPr>
              <a:t>: 4274632  51.70% events: 24 from ATP 43</a:t>
            </a:r>
          </a:p>
          <a:p>
            <a:r>
              <a:rPr lang="en-US" sz="1600" b="1" dirty="0">
                <a:solidFill>
                  <a:srgbClr val="008000"/>
                </a:solidFill>
                <a:latin typeface="Courier New"/>
                <a:cs typeface="Courier New"/>
              </a:rPr>
              <a:t>record 1570 length = 2434291  403  </a:t>
            </a:r>
            <a:r>
              <a:rPr lang="en-US" sz="1600" b="1" dirty="0" err="1">
                <a:solidFill>
                  <a:srgbClr val="008000"/>
                </a:solidFill>
                <a:latin typeface="Courier New"/>
                <a:cs typeface="Courier New"/>
              </a:rPr>
              <a:t>Or.length</a:t>
            </a:r>
            <a:r>
              <a:rPr lang="en-US" sz="1600" b="1" dirty="0">
                <a:solidFill>
                  <a:srgbClr val="008000"/>
                </a:solidFill>
                <a:latin typeface="Courier New"/>
                <a:cs typeface="Courier New"/>
              </a:rPr>
              <a:t>: 4332936  56.18% events: 20 from ATP 59</a:t>
            </a:r>
          </a:p>
          <a:p>
            <a:r>
              <a:rPr lang="en-US" sz="1600" b="1" dirty="0">
                <a:solidFill>
                  <a:srgbClr val="008000"/>
                </a:solidFill>
                <a:latin typeface="Courier New"/>
                <a:cs typeface="Courier New"/>
              </a:rPr>
              <a:t>record 1973 length = 2471746  408  </a:t>
            </a:r>
            <a:r>
              <a:rPr lang="en-US" sz="1600" b="1" dirty="0" err="1">
                <a:solidFill>
                  <a:srgbClr val="008000"/>
                </a:solidFill>
                <a:latin typeface="Courier New"/>
                <a:cs typeface="Courier New"/>
              </a:rPr>
              <a:t>Or.length</a:t>
            </a:r>
            <a:r>
              <a:rPr lang="en-US" sz="1600" b="1" dirty="0">
                <a:solidFill>
                  <a:srgbClr val="008000"/>
                </a:solidFill>
                <a:latin typeface="Courier New"/>
                <a:cs typeface="Courier New"/>
              </a:rPr>
              <a:t>: 4312068  57.32% events: 18 from ATP 34</a:t>
            </a:r>
          </a:p>
          <a:p>
            <a:r>
              <a:rPr lang="en-US" sz="1600" b="1" dirty="0">
                <a:solidFill>
                  <a:srgbClr val="008000"/>
                </a:solidFill>
                <a:latin typeface="Courier New"/>
                <a:cs typeface="Courier New"/>
              </a:rPr>
              <a:t>record 2381 length = 2463457  413  </a:t>
            </a:r>
            <a:r>
              <a:rPr lang="en-US" sz="1600" b="1" dirty="0" err="1">
                <a:solidFill>
                  <a:srgbClr val="008000"/>
                </a:solidFill>
                <a:latin typeface="Courier New"/>
                <a:cs typeface="Courier New"/>
              </a:rPr>
              <a:t>Or.length</a:t>
            </a:r>
            <a:r>
              <a:rPr lang="en-US" sz="1600" b="1" dirty="0">
                <a:solidFill>
                  <a:srgbClr val="008000"/>
                </a:solidFill>
                <a:latin typeface="Courier New"/>
                <a:cs typeface="Courier New"/>
              </a:rPr>
              <a:t>: 4591900  53.64% events: 23 from ATP 51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187406" y="6628606"/>
            <a:ext cx="1143000" cy="2133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20" name="Text Box 54"/>
          <p:cNvSpPr txBox="1">
            <a:spLocks noChangeArrowheads="1"/>
          </p:cNvSpPr>
          <p:nvPr/>
        </p:nvSpPr>
        <p:spPr bwMode="auto">
          <a:xfrm>
            <a:off x="6441361" y="5130142"/>
            <a:ext cx="6003845" cy="119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25000"/>
              </a:lnSpc>
              <a:buClrTx/>
              <a:buFontTx/>
              <a:buNone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Per-buffer compression ratio (in line with what other experiments see)</a:t>
            </a:r>
            <a:endParaRPr lang="en-GB" sz="2800" dirty="0">
              <a:solidFill>
                <a:schemeClr val="tx2">
                  <a:lumMod val="75000"/>
                </a:schemeClr>
              </a:solidFill>
              <a:latin typeface="Arial Narrow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7492206" y="6247606"/>
            <a:ext cx="76200" cy="4572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1" name="Text Box 54"/>
          <p:cNvSpPr txBox="1">
            <a:spLocks noChangeArrowheads="1"/>
          </p:cNvSpPr>
          <p:nvPr/>
        </p:nvSpPr>
        <p:spPr bwMode="auto">
          <a:xfrm>
            <a:off x="7355761" y="3504406"/>
            <a:ext cx="3870245" cy="1193664"/>
          </a:xfrm>
          <a:prstGeom prst="rect">
            <a:avLst/>
          </a:prstGeom>
          <a:solidFill>
            <a:srgbClr val="FFDBCB"/>
          </a:solidFill>
          <a:ln>
            <a:noFill/>
          </a:ln>
          <a:effectLst/>
          <a:extLst/>
        </p:spPr>
        <p:txBody>
          <a:bodyPr wrap="square"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25000"/>
              </a:lnSpc>
              <a:buClrTx/>
              <a:buFontTx/>
              <a:buNone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This technology has been in routine use since 2003</a:t>
            </a:r>
            <a:endParaRPr lang="en-GB" sz="2800" dirty="0">
              <a:solidFill>
                <a:schemeClr val="tx2">
                  <a:lumMod val="75000"/>
                </a:schemeClr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74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4515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Individual </a:t>
            </a:r>
            <a:r>
              <a:rPr lang="en-US" dirty="0" smtClean="0">
                <a:latin typeface="+mn-lt"/>
              </a:rPr>
              <a:t>High-Value</a:t>
            </a:r>
            <a:r>
              <a:rPr lang="en-US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items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8/3/2017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11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06" y="2132806"/>
            <a:ext cx="9956800" cy="654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7206" y="1904206"/>
            <a:ext cx="3340100" cy="19050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129341" y="380206"/>
            <a:ext cx="5620665" cy="1358524"/>
            <a:chOff x="6120606" y="837406"/>
            <a:chExt cx="5620665" cy="1358524"/>
          </a:xfrm>
        </p:grpSpPr>
        <p:sp>
          <p:nvSpPr>
            <p:cNvPr id="9" name="Line 84"/>
            <p:cNvSpPr>
              <a:spLocks noChangeShapeType="1"/>
            </p:cNvSpPr>
            <p:nvPr/>
          </p:nvSpPr>
          <p:spPr bwMode="auto">
            <a:xfrm flipV="1">
              <a:off x="9168606" y="1510130"/>
              <a:ext cx="91440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sp>
          <p:nvSpPr>
            <p:cNvPr id="14" name="Rectangle 31"/>
            <p:cNvSpPr>
              <a:spLocks noChangeArrowheads="1"/>
            </p:cNvSpPr>
            <p:nvPr/>
          </p:nvSpPr>
          <p:spPr bwMode="auto">
            <a:xfrm>
              <a:off x="6120606" y="837406"/>
              <a:ext cx="1415453" cy="1358524"/>
            </a:xfrm>
            <a:prstGeom prst="rect">
              <a:avLst/>
            </a:prstGeom>
            <a:solidFill>
              <a:srgbClr val="CC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7980" tIns="66550" rIns="127980" bIns="6655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000000"/>
                  </a:solidFill>
                  <a:cs typeface="Arial" charset="0"/>
                </a:rPr>
                <a:t>10+ Gigabit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 smtClean="0">
                  <a:solidFill>
                    <a:srgbClr val="000000"/>
                  </a:solidFill>
                  <a:cs typeface="Arial" charset="0"/>
                </a:rPr>
                <a:t>Network</a:t>
              </a:r>
              <a:endParaRPr lang="en-GB" sz="1700" dirty="0">
                <a:solidFill>
                  <a:srgbClr val="000000"/>
                </a:solidFill>
                <a:cs typeface="Arial" charset="0"/>
              </a:endParaRPr>
            </a:p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000000"/>
                  </a:solidFill>
                  <a:cs typeface="Arial" charset="0"/>
                </a:rPr>
                <a:t>Switch</a:t>
              </a:r>
            </a:p>
          </p:txBody>
        </p:sp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919466" y="1225462"/>
              <a:ext cx="1821805" cy="582412"/>
              <a:chOff x="4394" y="2004"/>
              <a:chExt cx="807" cy="258"/>
            </a:xfrm>
          </p:grpSpPr>
          <p:sp>
            <p:nvSpPr>
              <p:cNvPr id="16" name="Rectangle 64"/>
              <p:cNvSpPr>
                <a:spLocks noChangeArrowheads="1"/>
              </p:cNvSpPr>
              <p:nvPr/>
            </p:nvSpPr>
            <p:spPr bwMode="auto">
              <a:xfrm>
                <a:off x="4394" y="2004"/>
                <a:ext cx="529" cy="258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650138" algn="l"/>
                    <a:tab pos="1300277" algn="l"/>
                    <a:tab pos="1950415" algn="l"/>
                    <a:tab pos="2600554" algn="l"/>
                    <a:tab pos="3250692" algn="l"/>
                    <a:tab pos="3900830" algn="l"/>
                    <a:tab pos="4550969" algn="l"/>
                    <a:tab pos="5201107" algn="l"/>
                    <a:tab pos="5851246" algn="l"/>
                    <a:tab pos="6501384" algn="l"/>
                    <a:tab pos="7151522" algn="l"/>
                    <a:tab pos="7801661" algn="l"/>
                    <a:tab pos="8451799" algn="l"/>
                    <a:tab pos="9101938" algn="l"/>
                    <a:tab pos="9752076" algn="l"/>
                    <a:tab pos="10402214" algn="l"/>
                    <a:tab pos="11052353" algn="l"/>
                    <a:tab pos="11702491" algn="l"/>
                    <a:tab pos="12352630" algn="l"/>
                    <a:tab pos="13002768" algn="l"/>
                  </a:tabLst>
                  <a:defRPr/>
                </a:pPr>
                <a:r>
                  <a:rPr lang="en-GB" sz="1700" dirty="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17" name="Line 65"/>
              <p:cNvSpPr>
                <a:spLocks noChangeShapeType="1"/>
              </p:cNvSpPr>
              <p:nvPr/>
            </p:nvSpPr>
            <p:spPr bwMode="auto">
              <a:xfrm>
                <a:off x="4913" y="2134"/>
                <a:ext cx="288" cy="0"/>
              </a:xfrm>
              <a:prstGeom prst="line">
                <a:avLst/>
              </a:prstGeom>
              <a:noFill/>
              <a:ln w="76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cs typeface="Arial" charset="0"/>
                </a:endParaRPr>
              </a:p>
            </p:txBody>
          </p:sp>
        </p:grp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8330406" y="1245779"/>
              <a:ext cx="869138" cy="541779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20" name="Line 84"/>
            <p:cNvSpPr>
              <a:spLocks noChangeShapeType="1"/>
            </p:cNvSpPr>
            <p:nvPr/>
          </p:nvSpPr>
          <p:spPr bwMode="auto">
            <a:xfrm flipV="1">
              <a:off x="7492206" y="1516668"/>
              <a:ext cx="91440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6730206" y="151606"/>
            <a:ext cx="2057400" cy="1828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0768806" y="2132806"/>
            <a:ext cx="20574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56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2413000"/>
            <a:ext cx="10985500" cy="4914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4515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Individual </a:t>
            </a:r>
            <a:r>
              <a:rPr lang="en-US" dirty="0" smtClean="0">
                <a:latin typeface="+mn-lt"/>
              </a:rPr>
              <a:t>High-Value</a:t>
            </a:r>
            <a:r>
              <a:rPr lang="en-US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items (2)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8/3/2017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12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0387806" y="6704806"/>
            <a:ext cx="20574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939006" y="2894806"/>
            <a:ext cx="8382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01006" y="7608788"/>
            <a:ext cx="3852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$517,000 / 16 * 6 = $195,000</a:t>
            </a:r>
            <a:endParaRPr lang="en-US" sz="2400" b="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873206" y="380206"/>
            <a:ext cx="4996853" cy="1358524"/>
            <a:chOff x="7905553" y="380206"/>
            <a:chExt cx="4996853" cy="1358524"/>
          </a:xfrm>
        </p:grpSpPr>
        <p:sp>
          <p:nvSpPr>
            <p:cNvPr id="9" name="Line 84"/>
            <p:cNvSpPr>
              <a:spLocks noChangeShapeType="1"/>
            </p:cNvSpPr>
            <p:nvPr/>
          </p:nvSpPr>
          <p:spPr bwMode="auto">
            <a:xfrm flipV="1">
              <a:off x="10558341" y="1052930"/>
              <a:ext cx="91440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sp>
          <p:nvSpPr>
            <p:cNvPr id="16" name="Rectangle 64"/>
            <p:cNvSpPr>
              <a:spLocks noChangeArrowheads="1"/>
            </p:cNvSpPr>
            <p:nvPr/>
          </p:nvSpPr>
          <p:spPr bwMode="auto">
            <a:xfrm>
              <a:off x="11309201" y="768262"/>
              <a:ext cx="1194219" cy="582412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9720141" y="788579"/>
              <a:ext cx="869138" cy="541779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20" name="Line 84"/>
            <p:cNvSpPr>
              <a:spLocks noChangeShapeType="1"/>
            </p:cNvSpPr>
            <p:nvPr/>
          </p:nvSpPr>
          <p:spPr bwMode="auto">
            <a:xfrm flipV="1">
              <a:off x="8881941" y="1059468"/>
              <a:ext cx="91440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10845006" y="456406"/>
              <a:ext cx="2057400" cy="12192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14" name="Rectangle 31"/>
            <p:cNvSpPr>
              <a:spLocks noChangeArrowheads="1"/>
            </p:cNvSpPr>
            <p:nvPr/>
          </p:nvSpPr>
          <p:spPr bwMode="auto">
            <a:xfrm>
              <a:off x="7905553" y="380206"/>
              <a:ext cx="1415453" cy="1358524"/>
            </a:xfrm>
            <a:prstGeom prst="rect">
              <a:avLst/>
            </a:prstGeom>
            <a:solidFill>
              <a:srgbClr val="CC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7980" tIns="66550" rIns="127980" bIns="6655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000000"/>
                  </a:solidFill>
                  <a:cs typeface="Arial" charset="0"/>
                </a:rPr>
                <a:t>10+ Gigabit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 smtClean="0">
                  <a:solidFill>
                    <a:srgbClr val="000000"/>
                  </a:solidFill>
                  <a:cs typeface="Arial" charset="0"/>
                </a:rPr>
                <a:t>Network</a:t>
              </a:r>
              <a:endParaRPr lang="en-GB" sz="1700" dirty="0">
                <a:solidFill>
                  <a:srgbClr val="000000"/>
                </a:solidFill>
                <a:cs typeface="Arial" charset="0"/>
              </a:endParaRPr>
            </a:p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000000"/>
                  </a:solidFill>
                  <a:cs typeface="Arial" charset="0"/>
                </a:rPr>
                <a:t>Switch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602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2413000"/>
            <a:ext cx="10985500" cy="4914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4515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Individual </a:t>
            </a:r>
            <a:r>
              <a:rPr lang="en-US" dirty="0" smtClean="0">
                <a:latin typeface="+mn-lt"/>
              </a:rPr>
              <a:t>High-Value</a:t>
            </a:r>
            <a:r>
              <a:rPr lang="en-US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items (2)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8/3/2017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13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0387806" y="6704806"/>
            <a:ext cx="20574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939006" y="2894806"/>
            <a:ext cx="8382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01006" y="7608788"/>
            <a:ext cx="3852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$517,000 / 16 * 6 = $195,000</a:t>
            </a:r>
            <a:endParaRPr lang="en-US" sz="2400" b="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34406" y="2285206"/>
            <a:ext cx="7162799" cy="4775199"/>
            <a:chOff x="2234406" y="2285206"/>
            <a:chExt cx="7162799" cy="4775199"/>
          </a:xfrm>
        </p:grpSpPr>
        <p:grpSp>
          <p:nvGrpSpPr>
            <p:cNvPr id="11" name="Group 10"/>
            <p:cNvGrpSpPr/>
            <p:nvPr/>
          </p:nvGrpSpPr>
          <p:grpSpPr>
            <a:xfrm>
              <a:off x="2234406" y="2285206"/>
              <a:ext cx="7162799" cy="4775199"/>
              <a:chOff x="2234406" y="2285206"/>
              <a:chExt cx="7162799" cy="4775199"/>
            </a:xfrm>
          </p:grpSpPr>
          <p:pic>
            <p:nvPicPr>
              <p:cNvPr id="8" name="Picture 7" descr="IMG_20170531_113104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4406" y="2285206"/>
                <a:ext cx="3542110" cy="4722813"/>
              </a:xfrm>
              <a:prstGeom prst="rect">
                <a:avLst/>
              </a:prstGeom>
            </p:spPr>
          </p:pic>
          <p:pic>
            <p:nvPicPr>
              <p:cNvPr id="10" name="Picture 9" descr="IMG_20170531_113051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5806" y="2285206"/>
                <a:ext cx="3581399" cy="4775199"/>
              </a:xfrm>
              <a:prstGeom prst="rect">
                <a:avLst/>
              </a:prstGeom>
            </p:spPr>
          </p:pic>
        </p:grpSp>
        <p:sp>
          <p:nvSpPr>
            <p:cNvPr id="26" name="Rectangle 25"/>
            <p:cNvSpPr/>
            <p:nvPr/>
          </p:nvSpPr>
          <p:spPr>
            <a:xfrm>
              <a:off x="3453606" y="3880941"/>
              <a:ext cx="2839239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t"/>
              <a:r>
                <a:rPr lang="en-US" sz="2400" b="1" dirty="0" smtClean="0">
                  <a:solidFill>
                    <a:srgbClr val="FFFF00"/>
                  </a:solidFill>
                  <a:latin typeface="Calibri"/>
                </a:rPr>
                <a:t>Machine in the RACF</a:t>
              </a:r>
            </a:p>
            <a:p>
              <a:pPr algn="ctr" fontAlgn="t"/>
              <a:r>
                <a:rPr lang="en-US" sz="1800" b="1" dirty="0">
                  <a:solidFill>
                    <a:srgbClr val="FFFF00"/>
                  </a:solidFill>
                  <a:latin typeface="Calibri"/>
                </a:rPr>
                <a:t>(</a:t>
              </a:r>
              <a:r>
                <a:rPr lang="en-US" sz="1800" b="1" dirty="0" smtClean="0">
                  <a:solidFill>
                    <a:srgbClr val="FFFF00"/>
                  </a:solidFill>
                  <a:latin typeface="Calibri"/>
                </a:rPr>
                <a:t>being set up)</a:t>
              </a:r>
              <a:endParaRPr lang="en-US" sz="1800" b="1" dirty="0">
                <a:solidFill>
                  <a:srgbClr val="FFFF00"/>
                </a:solidFill>
                <a:latin typeface="Calibri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73206" y="380206"/>
            <a:ext cx="4996853" cy="1358524"/>
            <a:chOff x="7905553" y="380206"/>
            <a:chExt cx="4996853" cy="1358524"/>
          </a:xfrm>
        </p:grpSpPr>
        <p:sp>
          <p:nvSpPr>
            <p:cNvPr id="9" name="Line 84"/>
            <p:cNvSpPr>
              <a:spLocks noChangeShapeType="1"/>
            </p:cNvSpPr>
            <p:nvPr/>
          </p:nvSpPr>
          <p:spPr bwMode="auto">
            <a:xfrm flipV="1">
              <a:off x="10558341" y="1052930"/>
              <a:ext cx="91440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sp>
          <p:nvSpPr>
            <p:cNvPr id="16" name="Rectangle 64"/>
            <p:cNvSpPr>
              <a:spLocks noChangeArrowheads="1"/>
            </p:cNvSpPr>
            <p:nvPr/>
          </p:nvSpPr>
          <p:spPr bwMode="auto">
            <a:xfrm>
              <a:off x="11309201" y="768262"/>
              <a:ext cx="1194219" cy="582412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9720141" y="788579"/>
              <a:ext cx="869138" cy="541779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20" name="Line 84"/>
            <p:cNvSpPr>
              <a:spLocks noChangeShapeType="1"/>
            </p:cNvSpPr>
            <p:nvPr/>
          </p:nvSpPr>
          <p:spPr bwMode="auto">
            <a:xfrm flipV="1">
              <a:off x="8881941" y="1059468"/>
              <a:ext cx="91440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10845006" y="456406"/>
              <a:ext cx="2057400" cy="12192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14" name="Rectangle 31"/>
            <p:cNvSpPr>
              <a:spLocks noChangeArrowheads="1"/>
            </p:cNvSpPr>
            <p:nvPr/>
          </p:nvSpPr>
          <p:spPr bwMode="auto">
            <a:xfrm>
              <a:off x="7905553" y="380206"/>
              <a:ext cx="1415453" cy="1358524"/>
            </a:xfrm>
            <a:prstGeom prst="rect">
              <a:avLst/>
            </a:prstGeom>
            <a:solidFill>
              <a:srgbClr val="CC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7980" tIns="66550" rIns="127980" bIns="6655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000000"/>
                  </a:solidFill>
                  <a:cs typeface="Arial" charset="0"/>
                </a:rPr>
                <a:t>10+ Gigabit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 smtClean="0">
                  <a:solidFill>
                    <a:srgbClr val="000000"/>
                  </a:solidFill>
                  <a:cs typeface="Arial" charset="0"/>
                </a:rPr>
                <a:t>Network</a:t>
              </a:r>
              <a:endParaRPr lang="en-GB" sz="1700" dirty="0">
                <a:solidFill>
                  <a:srgbClr val="000000"/>
                </a:solidFill>
                <a:cs typeface="Arial" charset="0"/>
              </a:endParaRPr>
            </a:p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000000"/>
                  </a:solidFill>
                  <a:cs typeface="Arial" charset="0"/>
                </a:rPr>
                <a:t>Switch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422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006" y="4495006"/>
            <a:ext cx="7772400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Backup Slides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8/3/2017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14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18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8/3/2017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15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GL1 Cost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367178"/>
              </p:ext>
            </p:extLst>
          </p:nvPr>
        </p:nvGraphicFramePr>
        <p:xfrm>
          <a:off x="786606" y="2361503"/>
          <a:ext cx="11353798" cy="5440584"/>
        </p:xfrm>
        <a:graphic>
          <a:graphicData uri="http://schemas.openxmlformats.org/drawingml/2006/table">
            <a:tbl>
              <a:tblPr/>
              <a:tblGrid>
                <a:gridCol w="911107"/>
                <a:gridCol w="1822215"/>
                <a:gridCol w="911107"/>
                <a:gridCol w="1289568"/>
                <a:gridCol w="911107"/>
                <a:gridCol w="953159"/>
                <a:gridCol w="911107"/>
                <a:gridCol w="911107"/>
                <a:gridCol w="911107"/>
                <a:gridCol w="911107"/>
                <a:gridCol w="911107"/>
              </a:tblGrid>
              <a:tr h="167432">
                <a:tc>
                  <a:txBody>
                    <a:bodyPr/>
                    <a:lstStyle/>
                    <a:p>
                      <a:pPr algn="l" fontAlgn="t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1.6.3.3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C0504D"/>
                          </a:solidFill>
                          <a:effectLst/>
                          <a:latin typeface="Calibri"/>
                        </a:rPr>
                        <a:t>GL1 Production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10872" marR="10872" marT="108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9249">
                <a:tc>
                  <a:txBody>
                    <a:bodyPr/>
                    <a:lstStyle/>
                    <a:p>
                      <a:pPr algn="l" fontAlgn="t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1.6.3.3.1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final hardware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FPGA Boards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$11,400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$114,000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Atlas felix card w/48 fibers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$28,500</a:t>
                      </a:r>
                    </a:p>
                  </a:txBody>
                  <a:tcPr marL="10872" marR="10872" marT="108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2331"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Server for Felix card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$1,805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$9,025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$1,805</a:t>
                      </a:r>
                    </a:p>
                  </a:txBody>
                  <a:tcPr marL="10872" marR="10872" marT="108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Price without additional cards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9249"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MTO &lt;-&gt;MTP fiber couplers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$130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$5,200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MTP - 12 MTO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$1,040</a:t>
                      </a:r>
                    </a:p>
                  </a:txBody>
                  <a:tcPr marL="10872" marR="10872" marT="108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9249"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MTP &lt;-&gt; MPT fiber couplers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$2,250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48 -&gt; 4x12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$450</a:t>
                      </a:r>
                    </a:p>
                  </a:txBody>
                  <a:tcPr marL="10872" marR="10872" marT="108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6166"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Fiber patch panel 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$450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$2,700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 ports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$540</a:t>
                      </a:r>
                    </a:p>
                  </a:txBody>
                  <a:tcPr marL="10872" marR="10872" marT="108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2331">
                <a:tc>
                  <a:txBody>
                    <a:bodyPr/>
                    <a:lstStyle/>
                    <a:p>
                      <a:pPr algn="l" fontAlgn="t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1.6.3.3.2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PCs and misc. materials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Server for Felix card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$1,805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$9,025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$1,805</a:t>
                      </a:r>
                    </a:p>
                  </a:txBody>
                  <a:tcPr marL="10872" marR="10872" marT="108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Price without additional cards</a:t>
                      </a:r>
                    </a:p>
                  </a:txBody>
                  <a:tcPr marL="10872" marR="10872" marT="1087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77606" y="8228806"/>
            <a:ext cx="1468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$142,200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6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8/3/2017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16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LL1 Cost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091708"/>
              </p:ext>
            </p:extLst>
          </p:nvPr>
        </p:nvGraphicFramePr>
        <p:xfrm>
          <a:off x="710406" y="2285206"/>
          <a:ext cx="3657600" cy="2222500"/>
        </p:xfrm>
        <a:graphic>
          <a:graphicData uri="http://schemas.openxmlformats.org/drawingml/2006/table">
            <a:tbl>
              <a:tblPr/>
              <a:tblGrid>
                <a:gridCol w="1752600"/>
                <a:gridCol w="19050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Local Level 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Prototype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$27,510.00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preproduction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$59,400.00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$152,350.00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$239,260.00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142973"/>
              </p:ext>
            </p:extLst>
          </p:nvPr>
        </p:nvGraphicFramePr>
        <p:xfrm>
          <a:off x="634206" y="5028406"/>
          <a:ext cx="11963399" cy="4075031"/>
        </p:xfrm>
        <a:graphic>
          <a:graphicData uri="http://schemas.openxmlformats.org/drawingml/2006/table">
            <a:tbl>
              <a:tblPr/>
              <a:tblGrid>
                <a:gridCol w="838200"/>
                <a:gridCol w="2286000"/>
                <a:gridCol w="2119922"/>
                <a:gridCol w="1147769"/>
                <a:gridCol w="672830"/>
                <a:gridCol w="965585"/>
                <a:gridCol w="1878826"/>
                <a:gridCol w="743236"/>
                <a:gridCol w="1311031"/>
              </a:tblGrid>
              <a:tr h="167894">
                <a:tc>
                  <a:txBody>
                    <a:bodyPr/>
                    <a:lstStyle/>
                    <a:p>
                      <a:pPr algn="l" fontAlgn="t"/>
                      <a:r>
                        <a:rPr lang="hr-H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1.6.2.4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C0504D"/>
                          </a:solidFill>
                          <a:effectLst/>
                          <a:latin typeface="Calibri"/>
                        </a:rPr>
                        <a:t>Trigger Production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10902" marR="10902" marT="10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</a:tr>
              <a:tr h="327066">
                <a:tc>
                  <a:txBody>
                    <a:bodyPr/>
                    <a:lstStyle/>
                    <a:p>
                      <a:pPr algn="l" fontAlgn="t"/>
                      <a:r>
                        <a:rPr lang="hr-H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1.6.2.4.2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Final updates to trigger crate requirements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10902" marR="10902" marT="10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</a:tr>
              <a:tr h="167894">
                <a:tc>
                  <a:txBody>
                    <a:bodyPr/>
                    <a:lstStyle/>
                    <a:p>
                      <a:pPr algn="l" fontAlgn="t"/>
                      <a:r>
                        <a:rPr lang="hr-H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1.6.2.4.3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Readiness Review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10902" marR="10902" marT="10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</a:tr>
              <a:tr h="490599">
                <a:tc>
                  <a:txBody>
                    <a:bodyPr/>
                    <a:lstStyle/>
                    <a:p>
                      <a:pPr algn="l" fontAlgn="t"/>
                      <a:r>
                        <a:rPr lang="hr-H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1.6.2.4.4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Components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FPGA Boards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$11,400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$57,000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Atlas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felix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card w/48 fibers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$14,250</a:t>
                      </a:r>
                    </a:p>
                  </a:txBody>
                  <a:tcPr marL="10902" marR="10902" marT="10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</a:tr>
              <a:tr h="654132"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Server for Felix card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$1,805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$9,025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$1,805</a:t>
                      </a:r>
                    </a:p>
                  </a:txBody>
                  <a:tcPr marL="10902" marR="10902" marT="10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</a:tr>
              <a:tr h="490599"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MTO &lt;-&gt;MTP fiber couplers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$130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$5,200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MTP - 12 MTO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$1,040</a:t>
                      </a:r>
                    </a:p>
                  </a:txBody>
                  <a:tcPr marL="10902" marR="10902" marT="10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</a:tr>
              <a:tr h="490599"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MTP &lt;-&gt; MPT fiber couplers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$2,250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48 -&gt; 4x12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$450</a:t>
                      </a:r>
                    </a:p>
                  </a:txBody>
                  <a:tcPr marL="10902" marR="10902" marT="10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</a:tr>
              <a:tr h="327066"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Fiber patch panel 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$450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$2,700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 ports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$540</a:t>
                      </a:r>
                    </a:p>
                  </a:txBody>
                  <a:tcPr marL="10902" marR="10902" marT="10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</a:tr>
              <a:tr h="167894"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902" marR="10902" marT="109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10902" marR="10902" marT="109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FA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33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Line 84"/>
          <p:cNvSpPr>
            <a:spLocks noChangeShapeType="1"/>
          </p:cNvSpPr>
          <p:nvPr/>
        </p:nvSpPr>
        <p:spPr bwMode="auto">
          <a:xfrm flipV="1">
            <a:off x="9168606" y="4552096"/>
            <a:ext cx="914400" cy="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4515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Package Walkthrough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8/3/2017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2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3" name="Line 105"/>
          <p:cNvSpPr>
            <a:spLocks noChangeShapeType="1"/>
          </p:cNvSpPr>
          <p:nvPr/>
        </p:nvSpPr>
        <p:spPr bwMode="auto">
          <a:xfrm flipH="1">
            <a:off x="2230412" y="4557506"/>
            <a:ext cx="586951" cy="225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8" name="Rectangle 130"/>
          <p:cNvSpPr>
            <a:spLocks noChangeArrowheads="1"/>
          </p:cNvSpPr>
          <p:nvPr/>
        </p:nvSpPr>
        <p:spPr bwMode="auto">
          <a:xfrm>
            <a:off x="1441467" y="4277075"/>
            <a:ext cx="869139" cy="541778"/>
          </a:xfrm>
          <a:prstGeom prst="rect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FFFFFF"/>
                </a:solidFill>
                <a:cs typeface="Arial" charset="0"/>
              </a:rPr>
              <a:t>FEM</a:t>
            </a:r>
          </a:p>
        </p:txBody>
      </p:sp>
      <p:sp>
        <p:nvSpPr>
          <p:cNvPr id="19" name="Line 84"/>
          <p:cNvSpPr>
            <a:spLocks noChangeShapeType="1"/>
          </p:cNvSpPr>
          <p:nvPr/>
        </p:nvSpPr>
        <p:spPr bwMode="auto">
          <a:xfrm>
            <a:off x="3724879" y="4557505"/>
            <a:ext cx="650161" cy="2258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4" name="Rectangle 130"/>
          <p:cNvSpPr>
            <a:spLocks noChangeArrowheads="1"/>
          </p:cNvSpPr>
          <p:nvPr/>
        </p:nvSpPr>
        <p:spPr bwMode="auto">
          <a:xfrm>
            <a:off x="2819622" y="4287745"/>
            <a:ext cx="869138" cy="541778"/>
          </a:xfrm>
          <a:prstGeom prst="rect">
            <a:avLst/>
          </a:prstGeom>
          <a:solidFill>
            <a:srgbClr val="33CC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FFFFFF"/>
                </a:solidFill>
                <a:cs typeface="Arial" charset="0"/>
              </a:rPr>
              <a:t>DCM2</a:t>
            </a:r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4350208" y="4287745"/>
            <a:ext cx="869138" cy="541778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6120606" y="3879372"/>
            <a:ext cx="1415453" cy="1358524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7980" tIns="66550" rIns="127980" bIns="66550" anchor="ctr"/>
          <a:lstStyle/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000000"/>
                </a:solidFill>
                <a:cs typeface="Arial" charset="0"/>
              </a:rPr>
              <a:t>10+ Gigabit</a:t>
            </a:r>
          </a:p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 smtClean="0">
                <a:solidFill>
                  <a:srgbClr val="000000"/>
                </a:solidFill>
                <a:cs typeface="Arial" charset="0"/>
              </a:rPr>
              <a:t>Network</a:t>
            </a:r>
            <a:endParaRPr lang="en-GB" sz="17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40" name="Group 63"/>
          <p:cNvGrpSpPr>
            <a:grpSpLocks/>
          </p:cNvGrpSpPr>
          <p:nvPr/>
        </p:nvGrpSpPr>
        <p:grpSpPr bwMode="auto">
          <a:xfrm>
            <a:off x="9919466" y="4267428"/>
            <a:ext cx="1821805" cy="582412"/>
            <a:chOff x="4394" y="2004"/>
            <a:chExt cx="807" cy="258"/>
          </a:xfrm>
        </p:grpSpPr>
        <p:sp>
          <p:nvSpPr>
            <p:cNvPr id="41" name="Rectangle 64"/>
            <p:cNvSpPr>
              <a:spLocks noChangeArrowheads="1"/>
            </p:cNvSpPr>
            <p:nvPr/>
          </p:nvSpPr>
          <p:spPr bwMode="auto">
            <a:xfrm>
              <a:off x="4394" y="2004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42" name="Line 65"/>
            <p:cNvSpPr>
              <a:spLocks noChangeShapeType="1"/>
            </p:cNvSpPr>
            <p:nvPr/>
          </p:nvSpPr>
          <p:spPr bwMode="auto">
            <a:xfrm>
              <a:off x="4913" y="2134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sp>
        <p:nvSpPr>
          <p:cNvPr id="43" name="Line 84"/>
          <p:cNvSpPr>
            <a:spLocks noChangeShapeType="1"/>
          </p:cNvSpPr>
          <p:nvPr/>
        </p:nvSpPr>
        <p:spPr bwMode="auto">
          <a:xfrm flipV="1">
            <a:off x="5206206" y="4558634"/>
            <a:ext cx="914400" cy="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>
            <a:off x="8330406" y="4287745"/>
            <a:ext cx="869138" cy="541779"/>
          </a:xfrm>
          <a:prstGeom prst="rect">
            <a:avLst/>
          </a:prstGeom>
          <a:solidFill>
            <a:srgbClr val="0000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FFFF00"/>
                </a:solidFill>
                <a:cs typeface="Arial" charset="0"/>
              </a:rPr>
              <a:t>ATP</a:t>
            </a:r>
          </a:p>
        </p:txBody>
      </p:sp>
      <p:sp>
        <p:nvSpPr>
          <p:cNvPr id="57" name="Line 84"/>
          <p:cNvSpPr>
            <a:spLocks noChangeShapeType="1"/>
          </p:cNvSpPr>
          <p:nvPr/>
        </p:nvSpPr>
        <p:spPr bwMode="auto">
          <a:xfrm flipV="1">
            <a:off x="7492206" y="4558634"/>
            <a:ext cx="914400" cy="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0387" y="5314096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many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844006" y="5314096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many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403706" y="5314096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dozens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463387" y="5314096"/>
            <a:ext cx="598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one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366106" y="5314096"/>
            <a:ext cx="878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o</a:t>
            </a:r>
            <a:r>
              <a:rPr lang="en-US" sz="2000" dirty="0" smtClean="0">
                <a:solidFill>
                  <a:schemeClr val="accent2"/>
                </a:solidFill>
              </a:rPr>
              <a:t>(100)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006806" y="5314096"/>
            <a:ext cx="7360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o</a:t>
            </a:r>
            <a:r>
              <a:rPr lang="en-US" sz="2000" dirty="0" smtClean="0">
                <a:solidFill>
                  <a:schemeClr val="accent2"/>
                </a:solidFill>
              </a:rPr>
              <a:t>(10)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77206" y="2132806"/>
            <a:ext cx="44958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Front-end module</a:t>
            </a:r>
          </a:p>
          <a:p>
            <a:pPr marL="457200" indent="-457200" eaLnBrk="1" hangingPunct="1"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Data Collection Module</a:t>
            </a:r>
          </a:p>
          <a:p>
            <a:pPr marL="457200" indent="-457200" eaLnBrk="1" hangingPunct="1"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Sub-Event Buffer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882606" y="2132806"/>
            <a:ext cx="55626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Network Switch</a:t>
            </a:r>
          </a:p>
          <a:p>
            <a:pPr marL="457200" indent="-457200" eaLnBrk="1" hangingPunct="1"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Assembly and Trigger Module</a:t>
            </a:r>
          </a:p>
          <a:p>
            <a:pPr marL="457200" indent="-457200" eaLnBrk="1" hangingPunct="1">
              <a:spcBef>
                <a:spcPts val="600"/>
              </a:spcBef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Buffer box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4" name="Rectangle 130"/>
          <p:cNvSpPr>
            <a:spLocks noChangeArrowheads="1"/>
          </p:cNvSpPr>
          <p:nvPr/>
        </p:nvSpPr>
        <p:spPr bwMode="auto">
          <a:xfrm>
            <a:off x="1441467" y="4277075"/>
            <a:ext cx="869139" cy="541778"/>
          </a:xfrm>
          <a:prstGeom prst="rect">
            <a:avLst/>
          </a:prstGeom>
          <a:solidFill>
            <a:schemeClr val="bg1">
              <a:lumMod val="75000"/>
            </a:schemeClr>
          </a:solidFill>
          <a:ln w="936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FFFFFF"/>
                </a:solidFill>
                <a:cs typeface="Arial" charset="0"/>
              </a:rPr>
              <a:t>FEM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10406" y="6171406"/>
            <a:ext cx="7467600" cy="3048000"/>
            <a:chOff x="710406" y="6171406"/>
            <a:chExt cx="7467600" cy="3048000"/>
          </a:xfrm>
        </p:grpSpPr>
        <p:sp>
          <p:nvSpPr>
            <p:cNvPr id="21505" name="Rounded Rectangle 21504"/>
            <p:cNvSpPr/>
            <p:nvPr/>
          </p:nvSpPr>
          <p:spPr bwMode="auto">
            <a:xfrm>
              <a:off x="710406" y="6933406"/>
              <a:ext cx="2362200" cy="2286000"/>
            </a:xfrm>
            <a:prstGeom prst="round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grpSp>
          <p:nvGrpSpPr>
            <p:cNvPr id="21504" name="Group 21503"/>
            <p:cNvGrpSpPr/>
            <p:nvPr/>
          </p:nvGrpSpPr>
          <p:grpSpPr>
            <a:xfrm>
              <a:off x="939006" y="7238206"/>
              <a:ext cx="1981200" cy="1760978"/>
              <a:chOff x="939006" y="7238206"/>
              <a:chExt cx="1981200" cy="1760978"/>
            </a:xfrm>
          </p:grpSpPr>
          <p:sp>
            <p:nvSpPr>
              <p:cNvPr id="71" name="Line 84"/>
              <p:cNvSpPr>
                <a:spLocks noChangeShapeType="1"/>
              </p:cNvSpPr>
              <p:nvPr/>
            </p:nvSpPr>
            <p:spPr bwMode="auto">
              <a:xfrm>
                <a:off x="1584245" y="8150348"/>
                <a:ext cx="650161" cy="225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/>
              <a:p>
                <a:pPr>
                  <a:defRPr/>
                </a:pPr>
                <a:endParaRPr lang="en-US" dirty="0">
                  <a:cs typeface="Arial" charset="0"/>
                </a:endParaRPr>
              </a:p>
            </p:txBody>
          </p:sp>
          <p:sp>
            <p:nvSpPr>
              <p:cNvPr id="67" name="Rectangle 130"/>
              <p:cNvSpPr>
                <a:spLocks noChangeArrowheads="1"/>
              </p:cNvSpPr>
              <p:nvPr/>
            </p:nvSpPr>
            <p:spPr bwMode="auto">
              <a:xfrm>
                <a:off x="939006" y="7238206"/>
                <a:ext cx="869139" cy="54177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650138" algn="l"/>
                    <a:tab pos="1300277" algn="l"/>
                    <a:tab pos="1950415" algn="l"/>
                    <a:tab pos="2600554" algn="l"/>
                    <a:tab pos="3250692" algn="l"/>
                    <a:tab pos="3900830" algn="l"/>
                    <a:tab pos="4550969" algn="l"/>
                    <a:tab pos="5201107" algn="l"/>
                    <a:tab pos="5851246" algn="l"/>
                    <a:tab pos="6501384" algn="l"/>
                    <a:tab pos="7151522" algn="l"/>
                    <a:tab pos="7801661" algn="l"/>
                    <a:tab pos="8451799" algn="l"/>
                    <a:tab pos="9101938" algn="l"/>
                    <a:tab pos="9752076" algn="l"/>
                    <a:tab pos="10402214" algn="l"/>
                    <a:tab pos="11052353" algn="l"/>
                    <a:tab pos="11702491" algn="l"/>
                    <a:tab pos="12352630" algn="l"/>
                    <a:tab pos="13002768" algn="l"/>
                  </a:tabLst>
                  <a:defRPr/>
                </a:pPr>
                <a:r>
                  <a:rPr lang="en-GB" sz="1700" dirty="0" smtClean="0">
                    <a:solidFill>
                      <a:srgbClr val="FFFFFF"/>
                    </a:solidFill>
                    <a:cs typeface="Arial" charset="0"/>
                  </a:rPr>
                  <a:t>Digitizer</a:t>
                </a:r>
                <a:endParaRPr lang="en-GB" sz="17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68" name="Rectangle 130"/>
              <p:cNvSpPr>
                <a:spLocks noChangeArrowheads="1"/>
              </p:cNvSpPr>
              <p:nvPr/>
            </p:nvSpPr>
            <p:spPr bwMode="auto">
              <a:xfrm>
                <a:off x="939006" y="7847806"/>
                <a:ext cx="869139" cy="54177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650138" algn="l"/>
                    <a:tab pos="1300277" algn="l"/>
                    <a:tab pos="1950415" algn="l"/>
                    <a:tab pos="2600554" algn="l"/>
                    <a:tab pos="3250692" algn="l"/>
                    <a:tab pos="3900830" algn="l"/>
                    <a:tab pos="4550969" algn="l"/>
                    <a:tab pos="5201107" algn="l"/>
                    <a:tab pos="5851246" algn="l"/>
                    <a:tab pos="6501384" algn="l"/>
                    <a:tab pos="7151522" algn="l"/>
                    <a:tab pos="7801661" algn="l"/>
                    <a:tab pos="8451799" algn="l"/>
                    <a:tab pos="9101938" algn="l"/>
                    <a:tab pos="9752076" algn="l"/>
                    <a:tab pos="10402214" algn="l"/>
                    <a:tab pos="11052353" algn="l"/>
                    <a:tab pos="11702491" algn="l"/>
                    <a:tab pos="12352630" algn="l"/>
                    <a:tab pos="13002768" algn="l"/>
                  </a:tabLst>
                  <a:defRPr/>
                </a:pPr>
                <a:r>
                  <a:rPr lang="en-GB" sz="1700" dirty="0" smtClean="0">
                    <a:solidFill>
                      <a:srgbClr val="FFFFFF"/>
                    </a:solidFill>
                    <a:cs typeface="Arial" charset="0"/>
                  </a:rPr>
                  <a:t>Digitizer</a:t>
                </a:r>
                <a:endParaRPr lang="en-GB" sz="17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69" name="Rectangle 130"/>
              <p:cNvSpPr>
                <a:spLocks noChangeArrowheads="1"/>
              </p:cNvSpPr>
              <p:nvPr/>
            </p:nvSpPr>
            <p:spPr bwMode="auto">
              <a:xfrm>
                <a:off x="939006" y="8457406"/>
                <a:ext cx="869139" cy="54177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650138" algn="l"/>
                    <a:tab pos="1300277" algn="l"/>
                    <a:tab pos="1950415" algn="l"/>
                    <a:tab pos="2600554" algn="l"/>
                    <a:tab pos="3250692" algn="l"/>
                    <a:tab pos="3900830" algn="l"/>
                    <a:tab pos="4550969" algn="l"/>
                    <a:tab pos="5201107" algn="l"/>
                    <a:tab pos="5851246" algn="l"/>
                    <a:tab pos="6501384" algn="l"/>
                    <a:tab pos="7151522" algn="l"/>
                    <a:tab pos="7801661" algn="l"/>
                    <a:tab pos="8451799" algn="l"/>
                    <a:tab pos="9101938" algn="l"/>
                    <a:tab pos="9752076" algn="l"/>
                    <a:tab pos="10402214" algn="l"/>
                    <a:tab pos="11052353" algn="l"/>
                    <a:tab pos="11702491" algn="l"/>
                    <a:tab pos="12352630" algn="l"/>
                    <a:tab pos="13002768" algn="l"/>
                  </a:tabLst>
                  <a:defRPr/>
                </a:pPr>
                <a:r>
                  <a:rPr lang="en-GB" sz="1700" dirty="0" smtClean="0">
                    <a:solidFill>
                      <a:srgbClr val="FFFFFF"/>
                    </a:solidFill>
                    <a:cs typeface="Arial" charset="0"/>
                  </a:rPr>
                  <a:t>Digitizer</a:t>
                </a:r>
                <a:endParaRPr lang="en-GB" sz="17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70" name="Rectangle 130"/>
              <p:cNvSpPr>
                <a:spLocks noChangeArrowheads="1"/>
              </p:cNvSpPr>
              <p:nvPr/>
            </p:nvSpPr>
            <p:spPr bwMode="auto">
              <a:xfrm>
                <a:off x="2051067" y="7839428"/>
                <a:ext cx="869139" cy="54177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650138" algn="l"/>
                    <a:tab pos="1300277" algn="l"/>
                    <a:tab pos="1950415" algn="l"/>
                    <a:tab pos="2600554" algn="l"/>
                    <a:tab pos="3250692" algn="l"/>
                    <a:tab pos="3900830" algn="l"/>
                    <a:tab pos="4550969" algn="l"/>
                    <a:tab pos="5201107" algn="l"/>
                    <a:tab pos="5851246" algn="l"/>
                    <a:tab pos="6501384" algn="l"/>
                    <a:tab pos="7151522" algn="l"/>
                    <a:tab pos="7801661" algn="l"/>
                    <a:tab pos="8451799" algn="l"/>
                    <a:tab pos="9101938" algn="l"/>
                    <a:tab pos="9752076" algn="l"/>
                    <a:tab pos="10402214" algn="l"/>
                    <a:tab pos="11052353" algn="l"/>
                    <a:tab pos="11702491" algn="l"/>
                    <a:tab pos="12352630" algn="l"/>
                    <a:tab pos="13002768" algn="l"/>
                  </a:tabLst>
                  <a:defRPr/>
                </a:pPr>
                <a:r>
                  <a:rPr lang="en-GB" sz="1700" dirty="0" smtClean="0">
                    <a:solidFill>
                      <a:srgbClr val="FFFFFF"/>
                    </a:solidFill>
                    <a:cs typeface="Arial" charset="0"/>
                  </a:rPr>
                  <a:t>XMIT</a:t>
                </a:r>
                <a:endParaRPr lang="en-GB" sz="17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72" name="Line 84"/>
              <p:cNvSpPr>
                <a:spLocks noChangeShapeType="1"/>
              </p:cNvSpPr>
              <p:nvPr/>
            </p:nvSpPr>
            <p:spPr bwMode="auto">
              <a:xfrm flipV="1">
                <a:off x="1812845" y="8381206"/>
                <a:ext cx="421561" cy="30254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/>
              <a:p>
                <a:pPr>
                  <a:defRPr/>
                </a:pPr>
                <a:endParaRPr lang="en-US" dirty="0">
                  <a:cs typeface="Arial" charset="0"/>
                </a:endParaRPr>
              </a:p>
            </p:txBody>
          </p:sp>
          <p:sp>
            <p:nvSpPr>
              <p:cNvPr id="73" name="Line 84"/>
              <p:cNvSpPr>
                <a:spLocks noChangeShapeType="1"/>
              </p:cNvSpPr>
              <p:nvPr/>
            </p:nvSpPr>
            <p:spPr bwMode="auto">
              <a:xfrm>
                <a:off x="1777206" y="7540748"/>
                <a:ext cx="457200" cy="30705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/>
              <a:p>
                <a:pPr>
                  <a:defRPr/>
                </a:pPr>
                <a:endParaRPr lang="en-US" dirty="0">
                  <a:cs typeface="Arial" charset="0"/>
                </a:endParaRPr>
              </a:p>
            </p:txBody>
          </p:sp>
        </p:grpSp>
        <p:sp>
          <p:nvSpPr>
            <p:cNvPr id="77" name="Line 84"/>
            <p:cNvSpPr>
              <a:spLocks noChangeShapeType="1"/>
            </p:cNvSpPr>
            <p:nvPr/>
          </p:nvSpPr>
          <p:spPr bwMode="auto">
            <a:xfrm flipV="1">
              <a:off x="862806" y="6639242"/>
              <a:ext cx="802561" cy="370364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sp>
          <p:nvSpPr>
            <p:cNvPr id="78" name="Line 84"/>
            <p:cNvSpPr>
              <a:spLocks noChangeShapeType="1"/>
            </p:cNvSpPr>
            <p:nvPr/>
          </p:nvSpPr>
          <p:spPr bwMode="auto">
            <a:xfrm>
              <a:off x="2234406" y="6636984"/>
              <a:ext cx="533400" cy="2964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225006" y="7589678"/>
              <a:ext cx="495300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ts val="600"/>
                </a:spcBef>
              </a:pPr>
              <a:r>
                <a:rPr lang="en-US" sz="2000" dirty="0" smtClean="0">
                  <a:solidFill>
                    <a:srgbClr val="000000"/>
                  </a:solidFill>
                </a:rPr>
                <a:t> A Calorimeter FEM from my perspective.. .</a:t>
              </a:r>
            </a:p>
            <a:p>
              <a:pPr eaLnBrk="1" hangingPunct="1">
                <a:spcBef>
                  <a:spcPts val="600"/>
                </a:spcBef>
              </a:pPr>
              <a:r>
                <a:rPr lang="en-US" sz="2000" dirty="0" smtClean="0">
                  <a:solidFill>
                    <a:srgbClr val="000000"/>
                  </a:solidFill>
                </a:rPr>
                <a:t>The FEM itself is not </a:t>
              </a:r>
              <a:r>
                <a:rPr lang="en-US" sz="2000" dirty="0" smtClean="0">
                  <a:solidFill>
                    <a:srgbClr val="000000"/>
                  </a:solidFill>
                </a:rPr>
                <a:t>in DAQ </a:t>
              </a:r>
              <a:r>
                <a:rPr lang="en-US" sz="2000" dirty="0" smtClean="0">
                  <a:solidFill>
                    <a:srgbClr val="000000"/>
                  </a:solidFill>
                </a:rPr>
                <a:t>purview</a:t>
              </a:r>
            </a:p>
            <a:p>
              <a:pPr eaLnBrk="1" hangingPunct="1">
                <a:spcBef>
                  <a:spcPts val="600"/>
                </a:spcBef>
              </a:pPr>
              <a:r>
                <a:rPr lang="en-US" sz="2000" dirty="0" smtClean="0">
                  <a:solidFill>
                    <a:srgbClr val="000000"/>
                  </a:solidFill>
                </a:rPr>
                <a:t>But some connections to it  are.. .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45" name="Rectangle 130"/>
            <p:cNvSpPr>
              <a:spLocks noChangeArrowheads="1"/>
            </p:cNvSpPr>
            <p:nvPr/>
          </p:nvSpPr>
          <p:spPr bwMode="auto">
            <a:xfrm>
              <a:off x="1472406" y="6171406"/>
              <a:ext cx="869139" cy="54177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36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898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4515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1.6.1 Data acquisition ( All together )</a:t>
            </a:r>
            <a:endParaRPr lang="en-US" sz="6800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3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grpSp>
        <p:nvGrpSpPr>
          <p:cNvPr id="307" name="Group 306"/>
          <p:cNvGrpSpPr/>
          <p:nvPr/>
        </p:nvGrpSpPr>
        <p:grpSpPr>
          <a:xfrm>
            <a:off x="1676215" y="2513806"/>
            <a:ext cx="8711591" cy="4240227"/>
            <a:chOff x="508609" y="1143000"/>
            <a:chExt cx="8711591" cy="4240227"/>
          </a:xfrm>
        </p:grpSpPr>
        <p:sp>
          <p:nvSpPr>
            <p:cNvPr id="308" name="Rectangle 4"/>
            <p:cNvSpPr>
              <a:spLocks noChangeArrowheads="1"/>
            </p:cNvSpPr>
            <p:nvPr/>
          </p:nvSpPr>
          <p:spPr bwMode="auto">
            <a:xfrm>
              <a:off x="3302541" y="1143000"/>
              <a:ext cx="3431633" cy="3797300"/>
            </a:xfrm>
            <a:prstGeom prst="rect">
              <a:avLst/>
            </a:prstGeom>
            <a:solidFill>
              <a:srgbClr val="EAEAE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09" name="Line 52"/>
            <p:cNvSpPr>
              <a:spLocks noChangeShapeType="1"/>
            </p:cNvSpPr>
            <p:nvPr/>
          </p:nvSpPr>
          <p:spPr bwMode="auto">
            <a:xfrm>
              <a:off x="6639907" y="4132804"/>
              <a:ext cx="347806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10" name="Line 58"/>
            <p:cNvSpPr>
              <a:spLocks noChangeShapeType="1"/>
            </p:cNvSpPr>
            <p:nvPr/>
          </p:nvSpPr>
          <p:spPr bwMode="auto">
            <a:xfrm>
              <a:off x="6290728" y="4361404"/>
              <a:ext cx="688975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11" name="Line 52"/>
            <p:cNvSpPr>
              <a:spLocks noChangeShapeType="1"/>
            </p:cNvSpPr>
            <p:nvPr/>
          </p:nvSpPr>
          <p:spPr bwMode="auto">
            <a:xfrm>
              <a:off x="6622967" y="4598483"/>
              <a:ext cx="347806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12" name="Line 84"/>
            <p:cNvSpPr>
              <a:spLocks noChangeShapeType="1"/>
            </p:cNvSpPr>
            <p:nvPr/>
          </p:nvSpPr>
          <p:spPr bwMode="auto">
            <a:xfrm>
              <a:off x="2932654" y="2057400"/>
              <a:ext cx="457200" cy="1588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313" name="Group 126"/>
            <p:cNvGrpSpPr>
              <a:grpSpLocks/>
            </p:cNvGrpSpPr>
            <p:nvPr/>
          </p:nvGrpSpPr>
          <p:grpSpPr bwMode="auto">
            <a:xfrm>
              <a:off x="2299029" y="1646304"/>
              <a:ext cx="827087" cy="596900"/>
              <a:chOff x="1236" y="3274"/>
              <a:chExt cx="521" cy="376"/>
            </a:xfrm>
          </p:grpSpPr>
          <p:sp>
            <p:nvSpPr>
              <p:cNvPr id="450" name="Rectangle 127"/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51" name="Rectangle 128"/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52" name="Rectangle 129"/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53" name="Rectangle 130"/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>
                    <a:solidFill>
                      <a:srgbClr val="FFFFFF"/>
                    </a:solidFill>
                    <a:cs typeface="Arial" charset="0"/>
                  </a:rPr>
                  <a:t>DCM2</a:t>
                </a:r>
              </a:p>
            </p:txBody>
          </p:sp>
        </p:grpSp>
        <p:sp>
          <p:nvSpPr>
            <p:cNvPr id="314" name="Line 90"/>
            <p:cNvSpPr>
              <a:spLocks noChangeShapeType="1"/>
            </p:cNvSpPr>
            <p:nvPr/>
          </p:nvSpPr>
          <p:spPr bwMode="auto">
            <a:xfrm>
              <a:off x="3013510" y="2999982"/>
              <a:ext cx="457200" cy="1588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15" name="Rectangle 26"/>
            <p:cNvSpPr>
              <a:spLocks noChangeArrowheads="1"/>
            </p:cNvSpPr>
            <p:nvPr/>
          </p:nvSpPr>
          <p:spPr bwMode="auto">
            <a:xfrm>
              <a:off x="3372392" y="1906588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SEB</a:t>
              </a:r>
            </a:p>
          </p:txBody>
        </p:sp>
        <p:sp>
          <p:nvSpPr>
            <p:cNvPr id="316" name="Rectangle 28"/>
            <p:cNvSpPr>
              <a:spLocks noChangeArrowheads="1"/>
            </p:cNvSpPr>
            <p:nvPr/>
          </p:nvSpPr>
          <p:spPr bwMode="auto">
            <a:xfrm>
              <a:off x="3372392" y="28241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000000"/>
                  </a:solidFill>
                  <a:cs typeface="Arial" charset="0"/>
                </a:rPr>
                <a:t>SEB</a:t>
              </a:r>
            </a:p>
          </p:txBody>
        </p:sp>
        <p:sp>
          <p:nvSpPr>
            <p:cNvPr id="317" name="Line 36"/>
            <p:cNvSpPr>
              <a:spLocks noChangeShapeType="1"/>
            </p:cNvSpPr>
            <p:nvPr/>
          </p:nvSpPr>
          <p:spPr bwMode="auto">
            <a:xfrm>
              <a:off x="3985167" y="2136775"/>
              <a:ext cx="688975" cy="1588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18" name="Line 40"/>
            <p:cNvSpPr>
              <a:spLocks noChangeShapeType="1"/>
            </p:cNvSpPr>
            <p:nvPr/>
          </p:nvSpPr>
          <p:spPr bwMode="auto">
            <a:xfrm>
              <a:off x="5356225" y="2211388"/>
              <a:ext cx="611188" cy="1587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19" name="Line 37"/>
            <p:cNvSpPr>
              <a:spLocks noChangeShapeType="1"/>
            </p:cNvSpPr>
            <p:nvPr/>
          </p:nvSpPr>
          <p:spPr bwMode="auto">
            <a:xfrm>
              <a:off x="3985167" y="2559787"/>
              <a:ext cx="688975" cy="1587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20" name="Line 41"/>
            <p:cNvSpPr>
              <a:spLocks noChangeShapeType="1"/>
            </p:cNvSpPr>
            <p:nvPr/>
          </p:nvSpPr>
          <p:spPr bwMode="auto">
            <a:xfrm>
              <a:off x="5356225" y="2671763"/>
              <a:ext cx="611188" cy="1587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21" name="Line 42"/>
            <p:cNvSpPr>
              <a:spLocks noChangeShapeType="1"/>
            </p:cNvSpPr>
            <p:nvPr/>
          </p:nvSpPr>
          <p:spPr bwMode="auto">
            <a:xfrm>
              <a:off x="5356225" y="3132138"/>
              <a:ext cx="611188" cy="1587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22" name="Line 43"/>
            <p:cNvSpPr>
              <a:spLocks noChangeShapeType="1"/>
            </p:cNvSpPr>
            <p:nvPr/>
          </p:nvSpPr>
          <p:spPr bwMode="auto">
            <a:xfrm>
              <a:off x="5356225" y="3597805"/>
              <a:ext cx="611188" cy="1587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23" name="Line 44"/>
            <p:cNvSpPr>
              <a:spLocks noChangeShapeType="1"/>
            </p:cNvSpPr>
            <p:nvPr/>
          </p:nvSpPr>
          <p:spPr bwMode="auto">
            <a:xfrm>
              <a:off x="5356225" y="1982788"/>
              <a:ext cx="306388" cy="1587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24" name="Line 45"/>
            <p:cNvSpPr>
              <a:spLocks noChangeShapeType="1"/>
            </p:cNvSpPr>
            <p:nvPr/>
          </p:nvSpPr>
          <p:spPr bwMode="auto">
            <a:xfrm>
              <a:off x="5356225" y="2443163"/>
              <a:ext cx="306388" cy="1587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25" name="Line 46"/>
            <p:cNvSpPr>
              <a:spLocks noChangeShapeType="1"/>
            </p:cNvSpPr>
            <p:nvPr/>
          </p:nvSpPr>
          <p:spPr bwMode="auto">
            <a:xfrm>
              <a:off x="5356225" y="2900363"/>
              <a:ext cx="306388" cy="1587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26" name="Line 47"/>
            <p:cNvSpPr>
              <a:spLocks noChangeShapeType="1"/>
            </p:cNvSpPr>
            <p:nvPr/>
          </p:nvSpPr>
          <p:spPr bwMode="auto">
            <a:xfrm>
              <a:off x="5356225" y="3360738"/>
              <a:ext cx="306388" cy="1587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27" name="Line 48"/>
            <p:cNvSpPr>
              <a:spLocks noChangeShapeType="1"/>
            </p:cNvSpPr>
            <p:nvPr/>
          </p:nvSpPr>
          <p:spPr bwMode="auto">
            <a:xfrm>
              <a:off x="5356225" y="3821113"/>
              <a:ext cx="306388" cy="1587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28" name="Line 49"/>
            <p:cNvSpPr>
              <a:spLocks noChangeShapeType="1"/>
            </p:cNvSpPr>
            <p:nvPr/>
          </p:nvSpPr>
          <p:spPr bwMode="auto">
            <a:xfrm>
              <a:off x="6580188" y="2289175"/>
              <a:ext cx="382587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29" name="Line 50"/>
            <p:cNvSpPr>
              <a:spLocks noChangeShapeType="1"/>
            </p:cNvSpPr>
            <p:nvPr/>
          </p:nvSpPr>
          <p:spPr bwMode="auto">
            <a:xfrm>
              <a:off x="6580188" y="2747963"/>
              <a:ext cx="382587" cy="1587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30" name="Line 51"/>
            <p:cNvSpPr>
              <a:spLocks noChangeShapeType="1"/>
            </p:cNvSpPr>
            <p:nvPr/>
          </p:nvSpPr>
          <p:spPr bwMode="auto">
            <a:xfrm>
              <a:off x="6580188" y="3206750"/>
              <a:ext cx="382587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31" name="Line 52"/>
            <p:cNvSpPr>
              <a:spLocks noChangeShapeType="1"/>
            </p:cNvSpPr>
            <p:nvPr/>
          </p:nvSpPr>
          <p:spPr bwMode="auto">
            <a:xfrm>
              <a:off x="6580188" y="3667125"/>
              <a:ext cx="382587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32" name="Line 54"/>
            <p:cNvSpPr>
              <a:spLocks noChangeShapeType="1"/>
            </p:cNvSpPr>
            <p:nvPr/>
          </p:nvSpPr>
          <p:spPr bwMode="auto">
            <a:xfrm>
              <a:off x="6273800" y="2058988"/>
              <a:ext cx="688975" cy="1587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33" name="Line 55"/>
            <p:cNvSpPr>
              <a:spLocks noChangeShapeType="1"/>
            </p:cNvSpPr>
            <p:nvPr/>
          </p:nvSpPr>
          <p:spPr bwMode="auto">
            <a:xfrm>
              <a:off x="6273800" y="2519363"/>
              <a:ext cx="688975" cy="1587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34" name="Line 56"/>
            <p:cNvSpPr>
              <a:spLocks noChangeShapeType="1"/>
            </p:cNvSpPr>
            <p:nvPr/>
          </p:nvSpPr>
          <p:spPr bwMode="auto">
            <a:xfrm>
              <a:off x="6273800" y="2978150"/>
              <a:ext cx="688975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35" name="Line 57"/>
            <p:cNvSpPr>
              <a:spLocks noChangeShapeType="1"/>
            </p:cNvSpPr>
            <p:nvPr/>
          </p:nvSpPr>
          <p:spPr bwMode="auto">
            <a:xfrm>
              <a:off x="6273800" y="3436938"/>
              <a:ext cx="688975" cy="1587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36" name="Line 58"/>
            <p:cNvSpPr>
              <a:spLocks noChangeShapeType="1"/>
            </p:cNvSpPr>
            <p:nvPr/>
          </p:nvSpPr>
          <p:spPr bwMode="auto">
            <a:xfrm>
              <a:off x="6290734" y="3895725"/>
              <a:ext cx="688975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37" name="Text Box 60"/>
            <p:cNvSpPr txBox="1">
              <a:spLocks noChangeArrowheads="1"/>
            </p:cNvSpPr>
            <p:nvPr/>
          </p:nvSpPr>
          <p:spPr bwMode="auto">
            <a:xfrm>
              <a:off x="8294688" y="2571750"/>
              <a:ext cx="546100" cy="54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25000"/>
                </a:lnSpc>
                <a:defRPr/>
              </a:pPr>
              <a:r>
                <a:rPr lang="en-GB" sz="1200" smtClean="0"/>
                <a:t>To</a:t>
              </a:r>
            </a:p>
            <a:p>
              <a:pPr>
                <a:lnSpc>
                  <a:spcPct val="125000"/>
                </a:lnSpc>
                <a:defRPr/>
              </a:pPr>
              <a:r>
                <a:rPr lang="en-GB" sz="1200" smtClean="0"/>
                <a:t>HPSS</a:t>
              </a:r>
            </a:p>
          </p:txBody>
        </p:sp>
        <p:grpSp>
          <p:nvGrpSpPr>
            <p:cNvPr id="338" name="Group 63"/>
            <p:cNvGrpSpPr>
              <a:grpSpLocks/>
            </p:cNvGrpSpPr>
            <p:nvPr/>
          </p:nvGrpSpPr>
          <p:grpSpPr bwMode="auto">
            <a:xfrm>
              <a:off x="6975475" y="1676400"/>
              <a:ext cx="1281113" cy="409575"/>
              <a:chOff x="4394" y="2004"/>
              <a:chExt cx="807" cy="258"/>
            </a:xfrm>
          </p:grpSpPr>
          <p:sp>
            <p:nvSpPr>
              <p:cNvPr id="448" name="Rectangle 64"/>
              <p:cNvSpPr>
                <a:spLocks noChangeArrowheads="1"/>
              </p:cNvSpPr>
              <p:nvPr/>
            </p:nvSpPr>
            <p:spPr bwMode="auto">
              <a:xfrm>
                <a:off x="4394" y="2004"/>
                <a:ext cx="529" cy="258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449" name="Line 65"/>
              <p:cNvSpPr>
                <a:spLocks noChangeShapeType="1"/>
              </p:cNvSpPr>
              <p:nvPr/>
            </p:nvSpPr>
            <p:spPr bwMode="auto">
              <a:xfrm>
                <a:off x="4913" y="2134"/>
                <a:ext cx="288" cy="0"/>
              </a:xfrm>
              <a:prstGeom prst="line">
                <a:avLst/>
              </a:prstGeom>
              <a:noFill/>
              <a:ln w="76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339" name="Group 66"/>
            <p:cNvGrpSpPr>
              <a:grpSpLocks/>
            </p:cNvGrpSpPr>
            <p:nvPr/>
          </p:nvGrpSpPr>
          <p:grpSpPr bwMode="auto">
            <a:xfrm>
              <a:off x="6975475" y="2116138"/>
              <a:ext cx="1281113" cy="409575"/>
              <a:chOff x="4394" y="2281"/>
              <a:chExt cx="807" cy="258"/>
            </a:xfrm>
          </p:grpSpPr>
          <p:sp>
            <p:nvSpPr>
              <p:cNvPr id="446" name="Rectangle 67"/>
              <p:cNvSpPr>
                <a:spLocks noChangeArrowheads="1"/>
              </p:cNvSpPr>
              <p:nvPr/>
            </p:nvSpPr>
            <p:spPr bwMode="auto">
              <a:xfrm>
                <a:off x="4394" y="2281"/>
                <a:ext cx="529" cy="258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447" name="Line 68"/>
              <p:cNvSpPr>
                <a:spLocks noChangeShapeType="1"/>
              </p:cNvSpPr>
              <p:nvPr/>
            </p:nvSpPr>
            <p:spPr bwMode="auto">
              <a:xfrm>
                <a:off x="4913" y="2411"/>
                <a:ext cx="288" cy="0"/>
              </a:xfrm>
              <a:prstGeom prst="line">
                <a:avLst/>
              </a:prstGeom>
              <a:noFill/>
              <a:ln w="76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340" name="Group 69"/>
            <p:cNvGrpSpPr>
              <a:grpSpLocks/>
            </p:cNvGrpSpPr>
            <p:nvPr/>
          </p:nvGrpSpPr>
          <p:grpSpPr bwMode="auto">
            <a:xfrm>
              <a:off x="6975475" y="2555875"/>
              <a:ext cx="1281113" cy="409575"/>
              <a:chOff x="4394" y="2558"/>
              <a:chExt cx="807" cy="258"/>
            </a:xfrm>
          </p:grpSpPr>
          <p:sp>
            <p:nvSpPr>
              <p:cNvPr id="444" name="Rectangle 70"/>
              <p:cNvSpPr>
                <a:spLocks noChangeArrowheads="1"/>
              </p:cNvSpPr>
              <p:nvPr/>
            </p:nvSpPr>
            <p:spPr bwMode="auto">
              <a:xfrm>
                <a:off x="4394" y="2558"/>
                <a:ext cx="529" cy="258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445" name="Line 71"/>
              <p:cNvSpPr>
                <a:spLocks noChangeShapeType="1"/>
              </p:cNvSpPr>
              <p:nvPr/>
            </p:nvSpPr>
            <p:spPr bwMode="auto">
              <a:xfrm>
                <a:off x="4913" y="2688"/>
                <a:ext cx="288" cy="0"/>
              </a:xfrm>
              <a:prstGeom prst="line">
                <a:avLst/>
              </a:prstGeom>
              <a:noFill/>
              <a:ln w="76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341" name="Group 72"/>
            <p:cNvGrpSpPr>
              <a:grpSpLocks/>
            </p:cNvGrpSpPr>
            <p:nvPr/>
          </p:nvGrpSpPr>
          <p:grpSpPr bwMode="auto">
            <a:xfrm>
              <a:off x="6975475" y="2995613"/>
              <a:ext cx="1281113" cy="411162"/>
              <a:chOff x="4394" y="2835"/>
              <a:chExt cx="807" cy="259"/>
            </a:xfrm>
          </p:grpSpPr>
          <p:sp>
            <p:nvSpPr>
              <p:cNvPr id="442" name="Rectangle 73"/>
              <p:cNvSpPr>
                <a:spLocks noChangeArrowheads="1"/>
              </p:cNvSpPr>
              <p:nvPr/>
            </p:nvSpPr>
            <p:spPr bwMode="auto">
              <a:xfrm>
                <a:off x="4394" y="2835"/>
                <a:ext cx="529" cy="259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443" name="Line 74"/>
              <p:cNvSpPr>
                <a:spLocks noChangeShapeType="1"/>
              </p:cNvSpPr>
              <p:nvPr/>
            </p:nvSpPr>
            <p:spPr bwMode="auto">
              <a:xfrm>
                <a:off x="4913" y="2966"/>
                <a:ext cx="288" cy="0"/>
              </a:xfrm>
              <a:prstGeom prst="line">
                <a:avLst/>
              </a:prstGeom>
              <a:noFill/>
              <a:ln w="76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342" name="Group 75"/>
            <p:cNvGrpSpPr>
              <a:grpSpLocks/>
            </p:cNvGrpSpPr>
            <p:nvPr/>
          </p:nvGrpSpPr>
          <p:grpSpPr bwMode="auto">
            <a:xfrm>
              <a:off x="6975475" y="3436938"/>
              <a:ext cx="1281113" cy="409575"/>
              <a:chOff x="4394" y="3113"/>
              <a:chExt cx="807" cy="258"/>
            </a:xfrm>
          </p:grpSpPr>
          <p:sp>
            <p:nvSpPr>
              <p:cNvPr id="440" name="Rectangle 76"/>
              <p:cNvSpPr>
                <a:spLocks noChangeArrowheads="1"/>
              </p:cNvSpPr>
              <p:nvPr/>
            </p:nvSpPr>
            <p:spPr bwMode="auto">
              <a:xfrm>
                <a:off x="4394" y="3113"/>
                <a:ext cx="529" cy="258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441" name="Line 77"/>
              <p:cNvSpPr>
                <a:spLocks noChangeShapeType="1"/>
              </p:cNvSpPr>
              <p:nvPr/>
            </p:nvSpPr>
            <p:spPr bwMode="auto">
              <a:xfrm>
                <a:off x="4913" y="3243"/>
                <a:ext cx="288" cy="0"/>
              </a:xfrm>
              <a:prstGeom prst="line">
                <a:avLst/>
              </a:prstGeom>
              <a:noFill/>
              <a:ln w="76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343" name="Line 90"/>
            <p:cNvSpPr>
              <a:spLocks noChangeShapeType="1"/>
            </p:cNvSpPr>
            <p:nvPr/>
          </p:nvSpPr>
          <p:spPr bwMode="auto">
            <a:xfrm>
              <a:off x="2932654" y="2597150"/>
              <a:ext cx="457200" cy="1588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4" name="Line 105"/>
            <p:cNvSpPr>
              <a:spLocks noChangeShapeType="1"/>
            </p:cNvSpPr>
            <p:nvPr/>
          </p:nvSpPr>
          <p:spPr bwMode="auto">
            <a:xfrm flipH="1">
              <a:off x="1881729" y="1906588"/>
              <a:ext cx="412750" cy="1587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5" name="Line 106"/>
            <p:cNvSpPr>
              <a:spLocks noChangeShapeType="1"/>
            </p:cNvSpPr>
            <p:nvPr/>
          </p:nvSpPr>
          <p:spPr bwMode="auto">
            <a:xfrm flipH="1">
              <a:off x="1962692" y="2328863"/>
              <a:ext cx="412750" cy="1587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6" name="Line 107"/>
            <p:cNvSpPr>
              <a:spLocks noChangeShapeType="1"/>
            </p:cNvSpPr>
            <p:nvPr/>
          </p:nvSpPr>
          <p:spPr bwMode="auto">
            <a:xfrm flipH="1">
              <a:off x="1881729" y="2873375"/>
              <a:ext cx="412750" cy="1588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7" name="Line 110"/>
            <p:cNvSpPr>
              <a:spLocks noChangeShapeType="1"/>
            </p:cNvSpPr>
            <p:nvPr/>
          </p:nvSpPr>
          <p:spPr bwMode="auto">
            <a:xfrm>
              <a:off x="2184247" y="1695459"/>
              <a:ext cx="1922" cy="36576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8" name="Text Box 112"/>
            <p:cNvSpPr txBox="1">
              <a:spLocks noChangeArrowheads="1"/>
            </p:cNvSpPr>
            <p:nvPr/>
          </p:nvSpPr>
          <p:spPr bwMode="auto">
            <a:xfrm>
              <a:off x="1829409" y="5049852"/>
              <a:ext cx="1584722" cy="333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algn="ctr">
                <a:defRPr/>
              </a:pPr>
              <a:r>
                <a:rPr lang="en-GB" sz="1600" b="1" smtClean="0">
                  <a:solidFill>
                    <a:srgbClr val="FFFFFF"/>
                  </a:solidFill>
                  <a:latin typeface="Arial Narrow" charset="0"/>
                </a:rPr>
                <a:t>Rack Room</a:t>
              </a:r>
            </a:p>
          </p:txBody>
        </p:sp>
        <p:sp>
          <p:nvSpPr>
            <p:cNvPr id="349" name="Line 113"/>
            <p:cNvSpPr>
              <a:spLocks noChangeShapeType="1"/>
            </p:cNvSpPr>
            <p:nvPr/>
          </p:nvSpPr>
          <p:spPr bwMode="auto">
            <a:xfrm>
              <a:off x="1679208" y="5241939"/>
              <a:ext cx="553212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50" name="Line 114"/>
            <p:cNvSpPr>
              <a:spLocks noChangeShapeType="1"/>
            </p:cNvSpPr>
            <p:nvPr/>
          </p:nvSpPr>
          <p:spPr bwMode="auto">
            <a:xfrm flipH="1">
              <a:off x="2130645" y="5241939"/>
              <a:ext cx="564738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351" name="Group 126"/>
            <p:cNvGrpSpPr>
              <a:grpSpLocks/>
            </p:cNvGrpSpPr>
            <p:nvPr/>
          </p:nvGrpSpPr>
          <p:grpSpPr bwMode="auto">
            <a:xfrm>
              <a:off x="2296067" y="2146300"/>
              <a:ext cx="827087" cy="596900"/>
              <a:chOff x="1236" y="3274"/>
              <a:chExt cx="521" cy="376"/>
            </a:xfrm>
          </p:grpSpPr>
          <p:sp>
            <p:nvSpPr>
              <p:cNvPr id="436" name="Rectangle 127"/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37" name="Rectangle 128"/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38" name="Rectangle 129"/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39" name="Rectangle 130"/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>
                    <a:solidFill>
                      <a:srgbClr val="FFFFFF"/>
                    </a:solidFill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52" name="Group 126"/>
            <p:cNvGrpSpPr>
              <a:grpSpLocks/>
            </p:cNvGrpSpPr>
            <p:nvPr/>
          </p:nvGrpSpPr>
          <p:grpSpPr bwMode="auto">
            <a:xfrm>
              <a:off x="2296067" y="2692400"/>
              <a:ext cx="827087" cy="596900"/>
              <a:chOff x="1236" y="3274"/>
              <a:chExt cx="521" cy="376"/>
            </a:xfrm>
          </p:grpSpPr>
          <p:sp>
            <p:nvSpPr>
              <p:cNvPr id="432" name="Rectangle 127"/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33" name="Rectangle 128"/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34" name="Rectangle 129"/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35" name="Rectangle 130"/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>
                    <a:solidFill>
                      <a:srgbClr val="FFFFFF"/>
                    </a:solidFill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53" name="Group 126"/>
            <p:cNvGrpSpPr>
              <a:grpSpLocks/>
            </p:cNvGrpSpPr>
            <p:nvPr/>
          </p:nvGrpSpPr>
          <p:grpSpPr bwMode="auto">
            <a:xfrm>
              <a:off x="1151479" y="1536700"/>
              <a:ext cx="827088" cy="596900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28" name="Rectangle 127"/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29" name="Rectangle 128"/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30" name="Rectangle 129"/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31" name="Rectangle 130"/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>
                    <a:solidFill>
                      <a:srgbClr val="FFFFFF"/>
                    </a:solidFill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54" name="Group 126"/>
            <p:cNvGrpSpPr>
              <a:grpSpLocks/>
            </p:cNvGrpSpPr>
            <p:nvPr/>
          </p:nvGrpSpPr>
          <p:grpSpPr bwMode="auto">
            <a:xfrm>
              <a:off x="1151479" y="1981200"/>
              <a:ext cx="827088" cy="596900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24" name="Rectangle 127"/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25" name="Rectangle 128"/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26" name="Rectangle 129"/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27" name="Rectangle 130"/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>
                    <a:solidFill>
                      <a:srgbClr val="FFFFFF"/>
                    </a:solidFill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55" name="Group 126"/>
            <p:cNvGrpSpPr>
              <a:grpSpLocks/>
            </p:cNvGrpSpPr>
            <p:nvPr/>
          </p:nvGrpSpPr>
          <p:grpSpPr bwMode="auto">
            <a:xfrm>
              <a:off x="1151479" y="2425700"/>
              <a:ext cx="827088" cy="596900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20" name="Rectangle 127"/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21" name="Rectangle 128"/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22" name="Rectangle 129"/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423" name="Rectangle 130"/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>
                    <a:solidFill>
                      <a:srgbClr val="FFFFFF"/>
                    </a:solidFill>
                    <a:cs typeface="Arial" charset="0"/>
                  </a:rPr>
                  <a:t>FEM</a:t>
                </a:r>
              </a:p>
            </p:txBody>
          </p:sp>
        </p:grpSp>
        <p:sp>
          <p:nvSpPr>
            <p:cNvPr id="356" name="Text Box 111"/>
            <p:cNvSpPr txBox="1">
              <a:spLocks noChangeArrowheads="1"/>
            </p:cNvSpPr>
            <p:nvPr/>
          </p:nvSpPr>
          <p:spPr bwMode="auto">
            <a:xfrm>
              <a:off x="508609" y="4775214"/>
              <a:ext cx="1584722" cy="577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algn="ctr">
                <a:defRPr/>
              </a:pPr>
              <a:r>
                <a:rPr lang="en-GB" sz="1600" b="1" dirty="0" smtClean="0">
                  <a:solidFill>
                    <a:srgbClr val="0000FF"/>
                  </a:solidFill>
                  <a:latin typeface="Arial Narrow" charset="0"/>
                </a:rPr>
                <a:t>Interaction Region</a:t>
              </a:r>
            </a:p>
          </p:txBody>
        </p:sp>
        <p:sp>
          <p:nvSpPr>
            <p:cNvPr id="357" name="Text Box 112"/>
            <p:cNvSpPr txBox="1">
              <a:spLocks noChangeArrowheads="1"/>
            </p:cNvSpPr>
            <p:nvPr/>
          </p:nvSpPr>
          <p:spPr bwMode="auto">
            <a:xfrm>
              <a:off x="2275497" y="4851414"/>
              <a:ext cx="1584723" cy="333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algn="ctr">
                <a:defRPr/>
              </a:pPr>
              <a:r>
                <a:rPr lang="en-GB" sz="1600" b="1" dirty="0" smtClean="0">
                  <a:solidFill>
                    <a:srgbClr val="0000FF"/>
                  </a:solidFill>
                  <a:latin typeface="Arial Narrow" charset="0"/>
                </a:rPr>
                <a:t>Rack Room</a:t>
              </a:r>
            </a:p>
          </p:txBody>
        </p:sp>
        <p:sp>
          <p:nvSpPr>
            <p:cNvPr id="358" name="Line 110"/>
            <p:cNvSpPr>
              <a:spLocks noChangeShapeType="1"/>
            </p:cNvSpPr>
            <p:nvPr/>
          </p:nvSpPr>
          <p:spPr bwMode="auto">
            <a:xfrm>
              <a:off x="7929563" y="1676409"/>
              <a:ext cx="1587" cy="36576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59" name="Line 114"/>
            <p:cNvSpPr>
              <a:spLocks noChangeShapeType="1"/>
            </p:cNvSpPr>
            <p:nvPr/>
          </p:nvSpPr>
          <p:spPr bwMode="auto">
            <a:xfrm flipH="1">
              <a:off x="7924800" y="5292741"/>
              <a:ext cx="466725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60" name="Text Box 112"/>
            <p:cNvSpPr txBox="1">
              <a:spLocks noChangeArrowheads="1"/>
            </p:cNvSpPr>
            <p:nvPr/>
          </p:nvSpPr>
          <p:spPr bwMode="auto">
            <a:xfrm>
              <a:off x="7910513" y="4673616"/>
              <a:ext cx="1309687" cy="333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algn="ctr">
                <a:defRPr/>
              </a:pPr>
              <a:r>
                <a:rPr lang="en-GB" sz="1600" b="1" dirty="0" smtClean="0">
                  <a:solidFill>
                    <a:srgbClr val="0000FF"/>
                  </a:solidFill>
                  <a:latin typeface="Arial Narrow" charset="0"/>
                </a:rPr>
                <a:t>Computing</a:t>
              </a:r>
            </a:p>
            <a:p>
              <a:pPr algn="ctr">
                <a:defRPr/>
              </a:pPr>
              <a:r>
                <a:rPr lang="en-GB" sz="1600" b="1" dirty="0" smtClean="0">
                  <a:solidFill>
                    <a:srgbClr val="0000FF"/>
                  </a:solidFill>
                  <a:latin typeface="Arial Narrow" charset="0"/>
                </a:rPr>
                <a:t>Facility</a:t>
              </a:r>
            </a:p>
          </p:txBody>
        </p:sp>
        <p:sp>
          <p:nvSpPr>
            <p:cNvPr id="361" name="Line 113"/>
            <p:cNvSpPr>
              <a:spLocks noChangeShapeType="1"/>
            </p:cNvSpPr>
            <p:nvPr/>
          </p:nvSpPr>
          <p:spPr bwMode="auto">
            <a:xfrm>
              <a:off x="7467600" y="5292741"/>
              <a:ext cx="457200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62" name="Text Box 112"/>
            <p:cNvSpPr txBox="1">
              <a:spLocks noChangeArrowheads="1"/>
            </p:cNvSpPr>
            <p:nvPr/>
          </p:nvSpPr>
          <p:spPr bwMode="auto">
            <a:xfrm>
              <a:off x="6538913" y="4902216"/>
              <a:ext cx="1309687" cy="333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algn="ctr">
                <a:defRPr/>
              </a:pPr>
              <a:r>
                <a:rPr lang="en-GB" sz="1600" b="1" dirty="0" smtClean="0">
                  <a:solidFill>
                    <a:srgbClr val="0000FF"/>
                  </a:solidFill>
                  <a:latin typeface="Arial Narrow" charset="0"/>
                </a:rPr>
                <a:t>Rack Room</a:t>
              </a:r>
            </a:p>
          </p:txBody>
        </p:sp>
        <p:sp>
          <p:nvSpPr>
            <p:cNvPr id="363" name="Text Box 112"/>
            <p:cNvSpPr txBox="1">
              <a:spLocks noChangeArrowheads="1"/>
            </p:cNvSpPr>
            <p:nvPr/>
          </p:nvSpPr>
          <p:spPr bwMode="auto">
            <a:xfrm>
              <a:off x="4176713" y="1143000"/>
              <a:ext cx="1309687" cy="333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algn="ctr">
                <a:defRPr/>
              </a:pPr>
              <a:r>
                <a:rPr lang="en-GB" sz="1600" b="1" dirty="0" smtClean="0">
                  <a:solidFill>
                    <a:srgbClr val="0000FF"/>
                  </a:solidFill>
                  <a:latin typeface="Arial Narrow" charset="0"/>
                </a:rPr>
                <a:t>Event Builder</a:t>
              </a:r>
            </a:p>
          </p:txBody>
        </p:sp>
        <p:sp>
          <p:nvSpPr>
            <p:cNvPr id="364" name="Line 37"/>
            <p:cNvSpPr>
              <a:spLocks noChangeShapeType="1"/>
            </p:cNvSpPr>
            <p:nvPr/>
          </p:nvSpPr>
          <p:spPr bwMode="auto">
            <a:xfrm>
              <a:off x="3985905" y="3005367"/>
              <a:ext cx="688975" cy="1587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65" name="Rectangle 27"/>
            <p:cNvSpPr>
              <a:spLocks noChangeArrowheads="1"/>
            </p:cNvSpPr>
            <p:nvPr/>
          </p:nvSpPr>
          <p:spPr bwMode="auto">
            <a:xfrm>
              <a:off x="3372392" y="2365376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SEB</a:t>
              </a:r>
            </a:p>
          </p:txBody>
        </p:sp>
        <p:sp>
          <p:nvSpPr>
            <p:cNvPr id="366" name="Line 36"/>
            <p:cNvSpPr>
              <a:spLocks noChangeShapeType="1"/>
            </p:cNvSpPr>
            <p:nvPr/>
          </p:nvSpPr>
          <p:spPr bwMode="auto">
            <a:xfrm flipV="1">
              <a:off x="3830298" y="3560496"/>
              <a:ext cx="902581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sp>
          <p:nvSpPr>
            <p:cNvPr id="367" name="Line 133"/>
            <p:cNvSpPr>
              <a:spLocks noChangeShapeType="1"/>
            </p:cNvSpPr>
            <p:nvPr/>
          </p:nvSpPr>
          <p:spPr bwMode="auto">
            <a:xfrm flipH="1">
              <a:off x="1991924" y="3558253"/>
              <a:ext cx="796232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grpSp>
          <p:nvGrpSpPr>
            <p:cNvPr id="368" name="Group 367"/>
            <p:cNvGrpSpPr/>
            <p:nvPr/>
          </p:nvGrpSpPr>
          <p:grpSpPr>
            <a:xfrm>
              <a:off x="2796128" y="3376613"/>
              <a:ext cx="1117602" cy="381000"/>
              <a:chOff x="3232149" y="4995863"/>
              <a:chExt cx="1117602" cy="381000"/>
            </a:xfrm>
          </p:grpSpPr>
          <p:sp>
            <p:nvSpPr>
              <p:cNvPr id="418" name="Rectangle 28"/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 smtClean="0">
                    <a:solidFill>
                      <a:srgbClr val="000000"/>
                    </a:solidFill>
                    <a:cs typeface="Arial" charset="0"/>
                  </a:rPr>
                  <a:t>EBDC</a:t>
                </a:r>
                <a:endParaRPr lang="en-GB" sz="12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19" name="Rectangle 28"/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 smtClean="0">
                    <a:solidFill>
                      <a:schemeClr val="bg1">
                        <a:lumMod val="95000"/>
                      </a:schemeClr>
                    </a:solidFill>
                    <a:cs typeface="Arial" charset="0"/>
                  </a:rPr>
                  <a:t>DAM</a:t>
                </a:r>
                <a:endParaRPr lang="en-GB" sz="12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endParaRPr>
              </a:p>
            </p:txBody>
          </p:sp>
        </p:grpSp>
        <p:sp>
          <p:nvSpPr>
            <p:cNvPr id="369" name="Line 36"/>
            <p:cNvSpPr>
              <a:spLocks noChangeShapeType="1"/>
            </p:cNvSpPr>
            <p:nvPr/>
          </p:nvSpPr>
          <p:spPr bwMode="auto">
            <a:xfrm flipV="1">
              <a:off x="3830298" y="4004996"/>
              <a:ext cx="902581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sp>
          <p:nvSpPr>
            <p:cNvPr id="370" name="Line 133"/>
            <p:cNvSpPr>
              <a:spLocks noChangeShapeType="1"/>
            </p:cNvSpPr>
            <p:nvPr/>
          </p:nvSpPr>
          <p:spPr bwMode="auto">
            <a:xfrm flipH="1">
              <a:off x="1991924" y="4002753"/>
              <a:ext cx="796232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grpSp>
          <p:nvGrpSpPr>
            <p:cNvPr id="371" name="Group 370"/>
            <p:cNvGrpSpPr/>
            <p:nvPr/>
          </p:nvGrpSpPr>
          <p:grpSpPr>
            <a:xfrm>
              <a:off x="2796128" y="3821113"/>
              <a:ext cx="1117602" cy="381000"/>
              <a:chOff x="3232149" y="4995863"/>
              <a:chExt cx="1117602" cy="381000"/>
            </a:xfrm>
          </p:grpSpPr>
          <p:sp>
            <p:nvSpPr>
              <p:cNvPr id="416" name="Rectangle 28"/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 smtClean="0">
                    <a:solidFill>
                      <a:srgbClr val="000000"/>
                    </a:solidFill>
                    <a:cs typeface="Arial" charset="0"/>
                  </a:rPr>
                  <a:t>EBDC</a:t>
                </a:r>
                <a:endParaRPr lang="en-GB" sz="12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17" name="Rectangle 28"/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 smtClean="0">
                    <a:solidFill>
                      <a:schemeClr val="bg1">
                        <a:lumMod val="95000"/>
                      </a:schemeClr>
                    </a:solidFill>
                    <a:cs typeface="Arial" charset="0"/>
                  </a:rPr>
                  <a:t>DAM</a:t>
                </a:r>
                <a:endParaRPr lang="en-GB" sz="12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endParaRPr>
              </a:p>
            </p:txBody>
          </p:sp>
        </p:grpSp>
        <p:sp>
          <p:nvSpPr>
            <p:cNvPr id="372" name="Line 36"/>
            <p:cNvSpPr>
              <a:spLocks noChangeShapeType="1"/>
            </p:cNvSpPr>
            <p:nvPr/>
          </p:nvSpPr>
          <p:spPr bwMode="auto">
            <a:xfrm flipV="1">
              <a:off x="3830298" y="4457963"/>
              <a:ext cx="902581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sp>
          <p:nvSpPr>
            <p:cNvPr id="373" name="Line 133"/>
            <p:cNvSpPr>
              <a:spLocks noChangeShapeType="1"/>
            </p:cNvSpPr>
            <p:nvPr/>
          </p:nvSpPr>
          <p:spPr bwMode="auto">
            <a:xfrm flipH="1">
              <a:off x="1991924" y="4455720"/>
              <a:ext cx="796232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grpSp>
          <p:nvGrpSpPr>
            <p:cNvPr id="374" name="Group 373"/>
            <p:cNvGrpSpPr/>
            <p:nvPr/>
          </p:nvGrpSpPr>
          <p:grpSpPr>
            <a:xfrm>
              <a:off x="2796128" y="4274080"/>
              <a:ext cx="1117602" cy="381000"/>
              <a:chOff x="3232149" y="4995863"/>
              <a:chExt cx="1117602" cy="381000"/>
            </a:xfrm>
          </p:grpSpPr>
          <p:sp>
            <p:nvSpPr>
              <p:cNvPr id="414" name="Rectangle 28"/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 smtClean="0">
                    <a:solidFill>
                      <a:srgbClr val="000000"/>
                    </a:solidFill>
                    <a:cs typeface="Arial" charset="0"/>
                  </a:rPr>
                  <a:t>EBDC</a:t>
                </a:r>
                <a:endParaRPr lang="en-GB" sz="12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15" name="Rectangle 28"/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 smtClean="0">
                    <a:solidFill>
                      <a:schemeClr val="bg1">
                        <a:lumMod val="95000"/>
                      </a:schemeClr>
                    </a:solidFill>
                    <a:cs typeface="Arial" charset="0"/>
                  </a:rPr>
                  <a:t>DAM</a:t>
                </a:r>
                <a:endParaRPr lang="en-GB" sz="12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endParaRPr>
              </a:p>
            </p:txBody>
          </p:sp>
        </p:grpSp>
        <p:sp>
          <p:nvSpPr>
            <p:cNvPr id="375" name="Rectangle 31"/>
            <p:cNvSpPr>
              <a:spLocks noChangeArrowheads="1"/>
            </p:cNvSpPr>
            <p:nvPr/>
          </p:nvSpPr>
          <p:spPr bwMode="auto">
            <a:xfrm>
              <a:off x="4360863" y="1600200"/>
              <a:ext cx="995362" cy="3094038"/>
            </a:xfrm>
            <a:prstGeom prst="rect">
              <a:avLst/>
            </a:prstGeom>
            <a:solidFill>
              <a:srgbClr val="CC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10+ Gigabit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Crossbar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Switch</a:t>
              </a:r>
            </a:p>
          </p:txBody>
        </p:sp>
        <p:grpSp>
          <p:nvGrpSpPr>
            <p:cNvPr id="376" name="Group 375"/>
            <p:cNvGrpSpPr/>
            <p:nvPr/>
          </p:nvGrpSpPr>
          <p:grpSpPr>
            <a:xfrm>
              <a:off x="6001287" y="2040469"/>
              <a:ext cx="609600" cy="2667084"/>
              <a:chOff x="5662613" y="1828800"/>
              <a:chExt cx="609600" cy="2667084"/>
            </a:xfrm>
          </p:grpSpPr>
          <p:sp>
            <p:nvSpPr>
              <p:cNvPr id="408" name="Rectangle 13"/>
              <p:cNvSpPr>
                <a:spLocks noChangeArrowheads="1"/>
              </p:cNvSpPr>
              <p:nvPr/>
            </p:nvSpPr>
            <p:spPr bwMode="auto">
              <a:xfrm>
                <a:off x="5662613" y="1828800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409" name="Rectangle 14"/>
              <p:cNvSpPr>
                <a:spLocks noChangeArrowheads="1"/>
              </p:cNvSpPr>
              <p:nvPr/>
            </p:nvSpPr>
            <p:spPr bwMode="auto">
              <a:xfrm>
                <a:off x="5662613" y="2289175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410" name="Rectangle 15"/>
              <p:cNvSpPr>
                <a:spLocks noChangeArrowheads="1"/>
              </p:cNvSpPr>
              <p:nvPr/>
            </p:nvSpPr>
            <p:spPr bwMode="auto">
              <a:xfrm>
                <a:off x="5662613" y="2747963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411" name="Rectangle 16"/>
              <p:cNvSpPr>
                <a:spLocks noChangeArrowheads="1"/>
              </p:cNvSpPr>
              <p:nvPr/>
            </p:nvSpPr>
            <p:spPr bwMode="auto">
              <a:xfrm>
                <a:off x="5662613" y="3206750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412" name="Rectangle 17"/>
              <p:cNvSpPr>
                <a:spLocks noChangeArrowheads="1"/>
              </p:cNvSpPr>
              <p:nvPr/>
            </p:nvSpPr>
            <p:spPr bwMode="auto">
              <a:xfrm>
                <a:off x="5662613" y="3665538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413" name="Rectangle 13"/>
              <p:cNvSpPr>
                <a:spLocks noChangeArrowheads="1"/>
              </p:cNvSpPr>
              <p:nvPr/>
            </p:nvSpPr>
            <p:spPr bwMode="auto">
              <a:xfrm>
                <a:off x="5662613" y="4114884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</p:grpSp>
        <p:sp>
          <p:nvSpPr>
            <p:cNvPr id="377" name="Line 43"/>
            <p:cNvSpPr>
              <a:spLocks noChangeShapeType="1"/>
            </p:cNvSpPr>
            <p:nvPr/>
          </p:nvSpPr>
          <p:spPr bwMode="auto">
            <a:xfrm>
              <a:off x="5364686" y="4046550"/>
              <a:ext cx="611188" cy="1587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78" name="Line 48"/>
            <p:cNvSpPr>
              <a:spLocks noChangeShapeType="1"/>
            </p:cNvSpPr>
            <p:nvPr/>
          </p:nvSpPr>
          <p:spPr bwMode="auto">
            <a:xfrm>
              <a:off x="5364686" y="4312193"/>
              <a:ext cx="306388" cy="1587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79" name="Line 43"/>
            <p:cNvSpPr>
              <a:spLocks noChangeShapeType="1"/>
            </p:cNvSpPr>
            <p:nvPr/>
          </p:nvSpPr>
          <p:spPr bwMode="auto">
            <a:xfrm>
              <a:off x="5381614" y="4546097"/>
              <a:ext cx="611188" cy="1587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380" name="Group 379"/>
            <p:cNvGrpSpPr/>
            <p:nvPr/>
          </p:nvGrpSpPr>
          <p:grpSpPr>
            <a:xfrm>
              <a:off x="5662613" y="1828800"/>
              <a:ext cx="609600" cy="2667084"/>
              <a:chOff x="5662613" y="1828800"/>
              <a:chExt cx="609600" cy="2667084"/>
            </a:xfrm>
          </p:grpSpPr>
          <p:sp>
            <p:nvSpPr>
              <p:cNvPr id="402" name="Rectangle 13"/>
              <p:cNvSpPr>
                <a:spLocks noChangeArrowheads="1"/>
              </p:cNvSpPr>
              <p:nvPr/>
            </p:nvSpPr>
            <p:spPr bwMode="auto">
              <a:xfrm>
                <a:off x="5662613" y="1828800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403" name="Rectangle 14"/>
              <p:cNvSpPr>
                <a:spLocks noChangeArrowheads="1"/>
              </p:cNvSpPr>
              <p:nvPr/>
            </p:nvSpPr>
            <p:spPr bwMode="auto">
              <a:xfrm>
                <a:off x="5662613" y="2289175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404" name="Rectangle 15"/>
              <p:cNvSpPr>
                <a:spLocks noChangeArrowheads="1"/>
              </p:cNvSpPr>
              <p:nvPr/>
            </p:nvSpPr>
            <p:spPr bwMode="auto">
              <a:xfrm>
                <a:off x="5662613" y="2747963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405" name="Rectangle 16"/>
              <p:cNvSpPr>
                <a:spLocks noChangeArrowheads="1"/>
              </p:cNvSpPr>
              <p:nvPr/>
            </p:nvSpPr>
            <p:spPr bwMode="auto">
              <a:xfrm>
                <a:off x="5662613" y="3206750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406" name="Rectangle 17"/>
              <p:cNvSpPr>
                <a:spLocks noChangeArrowheads="1"/>
              </p:cNvSpPr>
              <p:nvPr/>
            </p:nvSpPr>
            <p:spPr bwMode="auto">
              <a:xfrm>
                <a:off x="5662613" y="3665538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  <p:sp>
            <p:nvSpPr>
              <p:cNvPr id="407" name="Rectangle 13"/>
              <p:cNvSpPr>
                <a:spLocks noChangeArrowheads="1"/>
              </p:cNvSpPr>
              <p:nvPr/>
            </p:nvSpPr>
            <p:spPr bwMode="auto">
              <a:xfrm>
                <a:off x="5662613" y="4114884"/>
                <a:ext cx="609600" cy="381000"/>
              </a:xfrm>
              <a:prstGeom prst="rect">
                <a:avLst/>
              </a:prstGeom>
              <a:solidFill>
                <a:srgbClr val="0000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>
                    <a:solidFill>
                      <a:srgbClr val="FFFF00"/>
                    </a:solidFill>
                    <a:cs typeface="Arial" charset="0"/>
                  </a:rPr>
                  <a:t>ATP</a:t>
                </a:r>
              </a:p>
            </p:txBody>
          </p:sp>
        </p:grpSp>
        <p:grpSp>
          <p:nvGrpSpPr>
            <p:cNvPr id="381" name="Group 75"/>
            <p:cNvGrpSpPr>
              <a:grpSpLocks/>
            </p:cNvGrpSpPr>
            <p:nvPr/>
          </p:nvGrpSpPr>
          <p:grpSpPr bwMode="auto">
            <a:xfrm>
              <a:off x="6983936" y="3877216"/>
              <a:ext cx="1281113" cy="409575"/>
              <a:chOff x="4394" y="3113"/>
              <a:chExt cx="807" cy="258"/>
            </a:xfrm>
          </p:grpSpPr>
          <p:sp>
            <p:nvSpPr>
              <p:cNvPr id="400" name="Rectangle 76"/>
              <p:cNvSpPr>
                <a:spLocks noChangeArrowheads="1"/>
              </p:cNvSpPr>
              <p:nvPr/>
            </p:nvSpPr>
            <p:spPr bwMode="auto">
              <a:xfrm>
                <a:off x="4394" y="3113"/>
                <a:ext cx="529" cy="258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401" name="Line 77"/>
              <p:cNvSpPr>
                <a:spLocks noChangeShapeType="1"/>
              </p:cNvSpPr>
              <p:nvPr/>
            </p:nvSpPr>
            <p:spPr bwMode="auto">
              <a:xfrm>
                <a:off x="4913" y="3243"/>
                <a:ext cx="288" cy="0"/>
              </a:xfrm>
              <a:prstGeom prst="line">
                <a:avLst/>
              </a:prstGeom>
              <a:noFill/>
              <a:ln w="76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382" name="Group 75"/>
            <p:cNvGrpSpPr>
              <a:grpSpLocks/>
            </p:cNvGrpSpPr>
            <p:nvPr/>
          </p:nvGrpSpPr>
          <p:grpSpPr bwMode="auto">
            <a:xfrm>
              <a:off x="6992397" y="4317494"/>
              <a:ext cx="1281113" cy="409575"/>
              <a:chOff x="4394" y="3113"/>
              <a:chExt cx="807" cy="258"/>
            </a:xfrm>
          </p:grpSpPr>
          <p:sp>
            <p:nvSpPr>
              <p:cNvPr id="398" name="Rectangle 76"/>
              <p:cNvSpPr>
                <a:spLocks noChangeArrowheads="1"/>
              </p:cNvSpPr>
              <p:nvPr/>
            </p:nvSpPr>
            <p:spPr bwMode="auto">
              <a:xfrm>
                <a:off x="4394" y="3113"/>
                <a:ext cx="529" cy="258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399" name="Line 77"/>
              <p:cNvSpPr>
                <a:spLocks noChangeShapeType="1"/>
              </p:cNvSpPr>
              <p:nvPr/>
            </p:nvSpPr>
            <p:spPr bwMode="auto">
              <a:xfrm>
                <a:off x="4913" y="3243"/>
                <a:ext cx="288" cy="0"/>
              </a:xfrm>
              <a:prstGeom prst="line">
                <a:avLst/>
              </a:prstGeom>
              <a:noFill/>
              <a:ln w="76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383" name="Group 126"/>
            <p:cNvGrpSpPr>
              <a:grpSpLocks/>
            </p:cNvGrpSpPr>
            <p:nvPr/>
          </p:nvGrpSpPr>
          <p:grpSpPr bwMode="auto">
            <a:xfrm>
              <a:off x="1168407" y="3204658"/>
              <a:ext cx="827088" cy="596900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94" name="Rectangle 127"/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395" name="Rectangle 128"/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396" name="Rectangle 129"/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397" name="Rectangle 130"/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 smtClean="0">
                    <a:solidFill>
                      <a:srgbClr val="FFFFFF"/>
                    </a:solidFill>
                    <a:cs typeface="Arial" charset="0"/>
                  </a:rPr>
                  <a:t>FEE</a:t>
                </a:r>
                <a:endParaRPr lang="en-GB" sz="12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grpSp>
          <p:nvGrpSpPr>
            <p:cNvPr id="384" name="Group 126"/>
            <p:cNvGrpSpPr>
              <a:grpSpLocks/>
            </p:cNvGrpSpPr>
            <p:nvPr/>
          </p:nvGrpSpPr>
          <p:grpSpPr bwMode="auto">
            <a:xfrm>
              <a:off x="1168407" y="3670337"/>
              <a:ext cx="827088" cy="596900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90" name="Rectangle 127"/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391" name="Rectangle 128"/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392" name="Rectangle 129"/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393" name="Rectangle 130"/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 smtClean="0">
                    <a:solidFill>
                      <a:srgbClr val="FFFFFF"/>
                    </a:solidFill>
                    <a:cs typeface="Arial" charset="0"/>
                  </a:rPr>
                  <a:t>FEE</a:t>
                </a:r>
                <a:endParaRPr lang="en-GB" sz="12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grpSp>
          <p:nvGrpSpPr>
            <p:cNvPr id="385" name="Group 126"/>
            <p:cNvGrpSpPr>
              <a:grpSpLocks/>
            </p:cNvGrpSpPr>
            <p:nvPr/>
          </p:nvGrpSpPr>
          <p:grpSpPr bwMode="auto">
            <a:xfrm>
              <a:off x="1168407" y="4136016"/>
              <a:ext cx="827088" cy="596900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86" name="Rectangle 127"/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387" name="Rectangle 128"/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388" name="Rectangle 129"/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>
                    <a:solidFill>
                      <a:srgbClr val="FFFFFF"/>
                    </a:solidFill>
                    <a:cs typeface="Arial" charset="0"/>
                  </a:rPr>
                  <a:t>DCM</a:t>
                </a:r>
              </a:p>
            </p:txBody>
          </p:sp>
          <p:sp>
            <p:nvSpPr>
              <p:cNvPr id="389" name="Rectangle 130"/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200" dirty="0" smtClean="0">
                    <a:solidFill>
                      <a:srgbClr val="FFFFFF"/>
                    </a:solidFill>
                    <a:cs typeface="Arial" charset="0"/>
                  </a:rPr>
                  <a:t>FEE</a:t>
                </a:r>
                <a:endParaRPr lang="en-GB" sz="12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76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4515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Pictures of existing Components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8/3/2017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4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3" r="19952" b="-66"/>
          <a:stretch/>
        </p:blipFill>
        <p:spPr bwMode="auto">
          <a:xfrm>
            <a:off x="558006" y="2285206"/>
            <a:ext cx="4517136" cy="51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2158206" y="2513806"/>
            <a:ext cx="11049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6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6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6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6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</a:pPr>
            <a:r>
              <a:rPr lang="en-GB" sz="2800" b="1" dirty="0" smtClean="0">
                <a:solidFill>
                  <a:srgbClr val="FFFF00"/>
                </a:solidFill>
                <a:latin typeface="Arial Narrow" charset="0"/>
              </a:rPr>
              <a:t>SEBs</a:t>
            </a:r>
            <a:endParaRPr lang="en-GB" sz="2800" b="1" dirty="0">
              <a:solidFill>
                <a:srgbClr val="FFFF00"/>
              </a:solidFill>
              <a:latin typeface="Arial Narrow" charset="0"/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006" y="3656806"/>
            <a:ext cx="6223001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6654006" y="6400006"/>
            <a:ext cx="4267200" cy="533400"/>
          </a:xfrm>
          <a:prstGeom prst="rect">
            <a:avLst/>
          </a:prstGeom>
          <a:solidFill>
            <a:srgbClr val="F6FF9C"/>
          </a:solidFill>
          <a:ln>
            <a:noFill/>
          </a:ln>
          <a:effectLst/>
          <a:ex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4763" eaLnBrk="1" hangingPunct="1">
              <a:spcBef>
                <a:spcPts val="13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800" dirty="0" smtClean="0">
                <a:solidFill>
                  <a:srgbClr val="606060"/>
                </a:solidFill>
                <a:latin typeface="Helvetica"/>
                <a:cs typeface="Helvetica"/>
              </a:rPr>
              <a:t>2</a:t>
            </a:r>
            <a:r>
              <a:rPr lang="en-US" sz="2800" baseline="30000" dirty="0" smtClean="0">
                <a:solidFill>
                  <a:srgbClr val="606060"/>
                </a:solidFill>
                <a:latin typeface="Helvetica"/>
                <a:cs typeface="Helvetica"/>
              </a:rPr>
              <a:t>nd</a:t>
            </a:r>
            <a:r>
              <a:rPr lang="en-US" sz="2800" dirty="0" smtClean="0">
                <a:solidFill>
                  <a:srgbClr val="606060"/>
                </a:solidFill>
                <a:latin typeface="Helvetica"/>
                <a:cs typeface="Helvetica"/>
              </a:rPr>
              <a:t>-generation DCM2s</a:t>
            </a:r>
            <a:endParaRPr lang="en-US" sz="2800" dirty="0">
              <a:solidFill>
                <a:srgbClr val="606060"/>
              </a:solidFill>
              <a:latin typeface="Helvetica"/>
              <a:cs typeface="Helvetica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806" y="2209006"/>
            <a:ext cx="3162300" cy="1315207"/>
          </a:xfrm>
          <a:prstGeom prst="rect">
            <a:avLst/>
          </a:prstGeom>
        </p:spPr>
      </p:pic>
      <p:cxnSp>
        <p:nvCxnSpPr>
          <p:cNvPr id="66" name="Straight Arrow Connector 65"/>
          <p:cNvCxnSpPr/>
          <p:nvPr/>
        </p:nvCxnSpPr>
        <p:spPr bwMode="auto">
          <a:xfrm flipH="1">
            <a:off x="7797006" y="3275806"/>
            <a:ext cx="838200" cy="60960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4043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4515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Pictures of existing Components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8/3/2017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</a:rPr>
              <a:t>sPHENIX Director's Review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" y="2056606"/>
            <a:ext cx="4024313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243806" y="2361406"/>
            <a:ext cx="2667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6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6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6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6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</a:pPr>
            <a:r>
              <a:rPr lang="en-GB" sz="2800" b="1" dirty="0" smtClean="0">
                <a:solidFill>
                  <a:srgbClr val="FFFF00"/>
                </a:solidFill>
                <a:latin typeface="Arial Narrow" charset="0"/>
              </a:rPr>
              <a:t>Network switch</a:t>
            </a:r>
          </a:p>
          <a:p>
            <a:pPr>
              <a:lnSpc>
                <a:spcPct val="110000"/>
              </a:lnSpc>
              <a:spcBef>
                <a:spcPts val="750"/>
              </a:spcBef>
            </a:pPr>
            <a:r>
              <a:rPr lang="en-GB" sz="2000" b="1" dirty="0" smtClean="0">
                <a:solidFill>
                  <a:srgbClr val="FFFF00"/>
                </a:solidFill>
                <a:latin typeface="Arial Narrow" charset="0"/>
              </a:rPr>
              <a:t>(right after installation)</a:t>
            </a:r>
            <a:endParaRPr lang="en-GB" sz="2000" b="1" dirty="0">
              <a:solidFill>
                <a:srgbClr val="FFFF00"/>
              </a:solidFill>
              <a:latin typeface="Arial Narrow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06" y="2056606"/>
            <a:ext cx="3808413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663406" y="2513806"/>
            <a:ext cx="175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6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6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6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6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</a:pPr>
            <a:r>
              <a:rPr lang="en-GB" sz="2800" b="1" dirty="0" smtClean="0">
                <a:solidFill>
                  <a:srgbClr val="FFFF00"/>
                </a:solidFill>
                <a:latin typeface="Arial Narrow" charset="0"/>
              </a:rPr>
              <a:t>ATPs</a:t>
            </a:r>
            <a:endParaRPr lang="en-GB" sz="2800" b="1" dirty="0">
              <a:solidFill>
                <a:srgbClr val="FFFF00"/>
              </a:solidFill>
              <a:latin typeface="Arial Narrow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806" y="5180806"/>
            <a:ext cx="5740400" cy="4305300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8697295" y="8916487"/>
            <a:ext cx="3671711" cy="531519"/>
          </a:xfrm>
          <a:prstGeom prst="rect">
            <a:avLst/>
          </a:prstGeom>
          <a:solidFill>
            <a:srgbClr val="F6FF9C"/>
          </a:solidFill>
          <a:ln>
            <a:noFill/>
          </a:ln>
          <a:effectLst/>
          <a:ex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4763" algn="ctr" eaLnBrk="1" hangingPunct="1">
              <a:spcBef>
                <a:spcPts val="13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000" dirty="0" smtClean="0">
                <a:solidFill>
                  <a:srgbClr val="606060"/>
                </a:solidFill>
                <a:latin typeface="Helvetica"/>
                <a:cs typeface="Helvetica"/>
              </a:rPr>
              <a:t>Existing PHENIX Buffer Boxes</a:t>
            </a:r>
            <a:endParaRPr lang="en-US" sz="2000" dirty="0">
              <a:solidFill>
                <a:srgbClr val="60606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03525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4749006" y="4418806"/>
            <a:ext cx="2590800" cy="2749234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7" name="Rectangle 96"/>
          <p:cNvSpPr/>
          <p:nvPr/>
        </p:nvSpPr>
        <p:spPr bwMode="auto">
          <a:xfrm>
            <a:off x="9549606" y="7695406"/>
            <a:ext cx="2438400" cy="17526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9983067" y="7825720"/>
            <a:ext cx="1695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(Other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Local Level </a:t>
            </a:r>
            <a:r>
              <a:rPr lang="en-US" sz="2000" dirty="0" smtClean="0">
                <a:solidFill>
                  <a:schemeClr val="tx1"/>
                </a:solidFill>
              </a:rPr>
              <a:t>1)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320006" y="4958240"/>
            <a:ext cx="2362200" cy="2286000"/>
            <a:chOff x="710406" y="5180806"/>
            <a:chExt cx="2362200" cy="2286000"/>
          </a:xfrm>
        </p:grpSpPr>
        <p:sp>
          <p:nvSpPr>
            <p:cNvPr id="75" name="Rounded Rectangle 74"/>
            <p:cNvSpPr/>
            <p:nvPr/>
          </p:nvSpPr>
          <p:spPr bwMode="auto">
            <a:xfrm>
              <a:off x="710406" y="5180806"/>
              <a:ext cx="2362200" cy="2286000"/>
            </a:xfrm>
            <a:prstGeom prst="round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939006" y="5485606"/>
              <a:ext cx="1295400" cy="1760978"/>
              <a:chOff x="939006" y="7238206"/>
              <a:chExt cx="1295400" cy="1760978"/>
            </a:xfrm>
          </p:grpSpPr>
          <p:sp>
            <p:nvSpPr>
              <p:cNvPr id="79" name="Line 84"/>
              <p:cNvSpPr>
                <a:spLocks noChangeShapeType="1"/>
              </p:cNvSpPr>
              <p:nvPr/>
            </p:nvSpPr>
            <p:spPr bwMode="auto">
              <a:xfrm>
                <a:off x="1584245" y="8150348"/>
                <a:ext cx="650161" cy="225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/>
              <a:p>
                <a:pPr>
                  <a:defRPr/>
                </a:pPr>
                <a:endParaRPr lang="en-US" dirty="0">
                  <a:cs typeface="Arial" charset="0"/>
                </a:endParaRPr>
              </a:p>
            </p:txBody>
          </p:sp>
          <p:sp>
            <p:nvSpPr>
              <p:cNvPr id="82" name="Rectangle 130"/>
              <p:cNvSpPr>
                <a:spLocks noChangeArrowheads="1"/>
              </p:cNvSpPr>
              <p:nvPr/>
            </p:nvSpPr>
            <p:spPr bwMode="auto">
              <a:xfrm>
                <a:off x="939006" y="7238206"/>
                <a:ext cx="869139" cy="54177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650138" algn="l"/>
                    <a:tab pos="1300277" algn="l"/>
                    <a:tab pos="1950415" algn="l"/>
                    <a:tab pos="2600554" algn="l"/>
                    <a:tab pos="3250692" algn="l"/>
                    <a:tab pos="3900830" algn="l"/>
                    <a:tab pos="4550969" algn="l"/>
                    <a:tab pos="5201107" algn="l"/>
                    <a:tab pos="5851246" algn="l"/>
                    <a:tab pos="6501384" algn="l"/>
                    <a:tab pos="7151522" algn="l"/>
                    <a:tab pos="7801661" algn="l"/>
                    <a:tab pos="8451799" algn="l"/>
                    <a:tab pos="9101938" algn="l"/>
                    <a:tab pos="9752076" algn="l"/>
                    <a:tab pos="10402214" algn="l"/>
                    <a:tab pos="11052353" algn="l"/>
                    <a:tab pos="11702491" algn="l"/>
                    <a:tab pos="12352630" algn="l"/>
                    <a:tab pos="13002768" algn="l"/>
                  </a:tabLst>
                  <a:defRPr/>
                </a:pPr>
                <a:r>
                  <a:rPr lang="en-GB" sz="1700" dirty="0" smtClean="0">
                    <a:solidFill>
                      <a:srgbClr val="FFFFFF"/>
                    </a:solidFill>
                    <a:cs typeface="Arial" charset="0"/>
                  </a:rPr>
                  <a:t>Digitizer</a:t>
                </a:r>
                <a:endParaRPr lang="en-GB" sz="17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3" name="Rectangle 130"/>
              <p:cNvSpPr>
                <a:spLocks noChangeArrowheads="1"/>
              </p:cNvSpPr>
              <p:nvPr/>
            </p:nvSpPr>
            <p:spPr bwMode="auto">
              <a:xfrm>
                <a:off x="939006" y="7847806"/>
                <a:ext cx="869139" cy="54177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650138" algn="l"/>
                    <a:tab pos="1300277" algn="l"/>
                    <a:tab pos="1950415" algn="l"/>
                    <a:tab pos="2600554" algn="l"/>
                    <a:tab pos="3250692" algn="l"/>
                    <a:tab pos="3900830" algn="l"/>
                    <a:tab pos="4550969" algn="l"/>
                    <a:tab pos="5201107" algn="l"/>
                    <a:tab pos="5851246" algn="l"/>
                    <a:tab pos="6501384" algn="l"/>
                    <a:tab pos="7151522" algn="l"/>
                    <a:tab pos="7801661" algn="l"/>
                    <a:tab pos="8451799" algn="l"/>
                    <a:tab pos="9101938" algn="l"/>
                    <a:tab pos="9752076" algn="l"/>
                    <a:tab pos="10402214" algn="l"/>
                    <a:tab pos="11052353" algn="l"/>
                    <a:tab pos="11702491" algn="l"/>
                    <a:tab pos="12352630" algn="l"/>
                    <a:tab pos="13002768" algn="l"/>
                  </a:tabLst>
                  <a:defRPr/>
                </a:pPr>
                <a:r>
                  <a:rPr lang="en-GB" sz="1700" dirty="0" smtClean="0">
                    <a:solidFill>
                      <a:srgbClr val="FFFFFF"/>
                    </a:solidFill>
                    <a:cs typeface="Arial" charset="0"/>
                  </a:rPr>
                  <a:t>Digitizer</a:t>
                </a:r>
                <a:endParaRPr lang="en-GB" sz="17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4" name="Rectangle 130"/>
              <p:cNvSpPr>
                <a:spLocks noChangeArrowheads="1"/>
              </p:cNvSpPr>
              <p:nvPr/>
            </p:nvSpPr>
            <p:spPr bwMode="auto">
              <a:xfrm>
                <a:off x="939006" y="8457406"/>
                <a:ext cx="869139" cy="54177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650138" algn="l"/>
                    <a:tab pos="1300277" algn="l"/>
                    <a:tab pos="1950415" algn="l"/>
                    <a:tab pos="2600554" algn="l"/>
                    <a:tab pos="3250692" algn="l"/>
                    <a:tab pos="3900830" algn="l"/>
                    <a:tab pos="4550969" algn="l"/>
                    <a:tab pos="5201107" algn="l"/>
                    <a:tab pos="5851246" algn="l"/>
                    <a:tab pos="6501384" algn="l"/>
                    <a:tab pos="7151522" algn="l"/>
                    <a:tab pos="7801661" algn="l"/>
                    <a:tab pos="8451799" algn="l"/>
                    <a:tab pos="9101938" algn="l"/>
                    <a:tab pos="9752076" algn="l"/>
                    <a:tab pos="10402214" algn="l"/>
                    <a:tab pos="11052353" algn="l"/>
                    <a:tab pos="11702491" algn="l"/>
                    <a:tab pos="12352630" algn="l"/>
                    <a:tab pos="13002768" algn="l"/>
                  </a:tabLst>
                  <a:defRPr/>
                </a:pPr>
                <a:r>
                  <a:rPr lang="en-GB" sz="1700" dirty="0" smtClean="0">
                    <a:solidFill>
                      <a:srgbClr val="FFFFFF"/>
                    </a:solidFill>
                    <a:cs typeface="Arial" charset="0"/>
                  </a:rPr>
                  <a:t>Digitizer</a:t>
                </a:r>
                <a:endParaRPr lang="en-GB" sz="17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6" name="Line 84"/>
              <p:cNvSpPr>
                <a:spLocks noChangeShapeType="1"/>
              </p:cNvSpPr>
              <p:nvPr/>
            </p:nvSpPr>
            <p:spPr bwMode="auto">
              <a:xfrm flipV="1">
                <a:off x="1812845" y="8381206"/>
                <a:ext cx="421561" cy="30254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/>
              <a:p>
                <a:pPr>
                  <a:defRPr/>
                </a:pPr>
                <a:endParaRPr lang="en-US" dirty="0">
                  <a:cs typeface="Arial" charset="0"/>
                </a:endParaRPr>
              </a:p>
            </p:txBody>
          </p:sp>
          <p:sp>
            <p:nvSpPr>
              <p:cNvPr id="87" name="Line 84"/>
              <p:cNvSpPr>
                <a:spLocks noChangeShapeType="1"/>
              </p:cNvSpPr>
              <p:nvPr/>
            </p:nvSpPr>
            <p:spPr bwMode="auto">
              <a:xfrm>
                <a:off x="1777206" y="7540748"/>
                <a:ext cx="457200" cy="30705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/>
              <a:p>
                <a:pPr>
                  <a:defRPr/>
                </a:pPr>
                <a:endParaRPr lang="en-US" dirty="0">
                  <a:cs typeface="Arial" charset="0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1015206" y="4501040"/>
            <a:ext cx="2362200" cy="2286000"/>
            <a:chOff x="710406" y="5180806"/>
            <a:chExt cx="2362200" cy="2286000"/>
          </a:xfrm>
        </p:grpSpPr>
        <p:sp>
          <p:nvSpPr>
            <p:cNvPr id="48" name="Rounded Rectangle 47"/>
            <p:cNvSpPr/>
            <p:nvPr/>
          </p:nvSpPr>
          <p:spPr bwMode="auto">
            <a:xfrm>
              <a:off x="710406" y="5180806"/>
              <a:ext cx="2362200" cy="2286000"/>
            </a:xfrm>
            <a:prstGeom prst="round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939006" y="5485606"/>
              <a:ext cx="1295400" cy="1760978"/>
              <a:chOff x="939006" y="7238206"/>
              <a:chExt cx="1295400" cy="1760978"/>
            </a:xfrm>
          </p:grpSpPr>
          <p:sp>
            <p:nvSpPr>
              <p:cNvPr id="50" name="Line 84"/>
              <p:cNvSpPr>
                <a:spLocks noChangeShapeType="1"/>
              </p:cNvSpPr>
              <p:nvPr/>
            </p:nvSpPr>
            <p:spPr bwMode="auto">
              <a:xfrm>
                <a:off x="1584245" y="8150348"/>
                <a:ext cx="650161" cy="225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/>
              <a:p>
                <a:pPr>
                  <a:defRPr/>
                </a:pPr>
                <a:endParaRPr lang="en-US" dirty="0">
                  <a:cs typeface="Arial" charset="0"/>
                </a:endParaRPr>
              </a:p>
            </p:txBody>
          </p:sp>
          <p:sp>
            <p:nvSpPr>
              <p:cNvPr id="51" name="Rectangle 130"/>
              <p:cNvSpPr>
                <a:spLocks noChangeArrowheads="1"/>
              </p:cNvSpPr>
              <p:nvPr/>
            </p:nvSpPr>
            <p:spPr bwMode="auto">
              <a:xfrm>
                <a:off x="939006" y="7238206"/>
                <a:ext cx="869139" cy="54177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650138" algn="l"/>
                    <a:tab pos="1300277" algn="l"/>
                    <a:tab pos="1950415" algn="l"/>
                    <a:tab pos="2600554" algn="l"/>
                    <a:tab pos="3250692" algn="l"/>
                    <a:tab pos="3900830" algn="l"/>
                    <a:tab pos="4550969" algn="l"/>
                    <a:tab pos="5201107" algn="l"/>
                    <a:tab pos="5851246" algn="l"/>
                    <a:tab pos="6501384" algn="l"/>
                    <a:tab pos="7151522" algn="l"/>
                    <a:tab pos="7801661" algn="l"/>
                    <a:tab pos="8451799" algn="l"/>
                    <a:tab pos="9101938" algn="l"/>
                    <a:tab pos="9752076" algn="l"/>
                    <a:tab pos="10402214" algn="l"/>
                    <a:tab pos="11052353" algn="l"/>
                    <a:tab pos="11702491" algn="l"/>
                    <a:tab pos="12352630" algn="l"/>
                    <a:tab pos="13002768" algn="l"/>
                  </a:tabLst>
                  <a:defRPr/>
                </a:pPr>
                <a:r>
                  <a:rPr lang="en-GB" sz="1700" dirty="0" smtClean="0">
                    <a:solidFill>
                      <a:srgbClr val="FFFFFF"/>
                    </a:solidFill>
                    <a:cs typeface="Arial" charset="0"/>
                  </a:rPr>
                  <a:t>Digitizer</a:t>
                </a:r>
                <a:endParaRPr lang="en-GB" sz="17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53" name="Rectangle 130"/>
              <p:cNvSpPr>
                <a:spLocks noChangeArrowheads="1"/>
              </p:cNvSpPr>
              <p:nvPr/>
            </p:nvSpPr>
            <p:spPr bwMode="auto">
              <a:xfrm>
                <a:off x="939006" y="7847806"/>
                <a:ext cx="869139" cy="54177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650138" algn="l"/>
                    <a:tab pos="1300277" algn="l"/>
                    <a:tab pos="1950415" algn="l"/>
                    <a:tab pos="2600554" algn="l"/>
                    <a:tab pos="3250692" algn="l"/>
                    <a:tab pos="3900830" algn="l"/>
                    <a:tab pos="4550969" algn="l"/>
                    <a:tab pos="5201107" algn="l"/>
                    <a:tab pos="5851246" algn="l"/>
                    <a:tab pos="6501384" algn="l"/>
                    <a:tab pos="7151522" algn="l"/>
                    <a:tab pos="7801661" algn="l"/>
                    <a:tab pos="8451799" algn="l"/>
                    <a:tab pos="9101938" algn="l"/>
                    <a:tab pos="9752076" algn="l"/>
                    <a:tab pos="10402214" algn="l"/>
                    <a:tab pos="11052353" algn="l"/>
                    <a:tab pos="11702491" algn="l"/>
                    <a:tab pos="12352630" algn="l"/>
                    <a:tab pos="13002768" algn="l"/>
                  </a:tabLst>
                  <a:defRPr/>
                </a:pPr>
                <a:r>
                  <a:rPr lang="en-GB" sz="1700" dirty="0" smtClean="0">
                    <a:solidFill>
                      <a:srgbClr val="FFFFFF"/>
                    </a:solidFill>
                    <a:cs typeface="Arial" charset="0"/>
                  </a:rPr>
                  <a:t>Digitizer</a:t>
                </a:r>
                <a:endParaRPr lang="en-GB" sz="17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54" name="Rectangle 130"/>
              <p:cNvSpPr>
                <a:spLocks noChangeArrowheads="1"/>
              </p:cNvSpPr>
              <p:nvPr/>
            </p:nvSpPr>
            <p:spPr bwMode="auto">
              <a:xfrm>
                <a:off x="939006" y="8457406"/>
                <a:ext cx="869139" cy="54177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650138" algn="l"/>
                    <a:tab pos="1300277" algn="l"/>
                    <a:tab pos="1950415" algn="l"/>
                    <a:tab pos="2600554" algn="l"/>
                    <a:tab pos="3250692" algn="l"/>
                    <a:tab pos="3900830" algn="l"/>
                    <a:tab pos="4550969" algn="l"/>
                    <a:tab pos="5201107" algn="l"/>
                    <a:tab pos="5851246" algn="l"/>
                    <a:tab pos="6501384" algn="l"/>
                    <a:tab pos="7151522" algn="l"/>
                    <a:tab pos="7801661" algn="l"/>
                    <a:tab pos="8451799" algn="l"/>
                    <a:tab pos="9101938" algn="l"/>
                    <a:tab pos="9752076" algn="l"/>
                    <a:tab pos="10402214" algn="l"/>
                    <a:tab pos="11052353" algn="l"/>
                    <a:tab pos="11702491" algn="l"/>
                    <a:tab pos="12352630" algn="l"/>
                    <a:tab pos="13002768" algn="l"/>
                  </a:tabLst>
                  <a:defRPr/>
                </a:pPr>
                <a:r>
                  <a:rPr lang="en-GB" sz="1700" dirty="0" smtClean="0">
                    <a:solidFill>
                      <a:srgbClr val="FFFFFF"/>
                    </a:solidFill>
                    <a:cs typeface="Arial" charset="0"/>
                  </a:rPr>
                  <a:t>Digitizer</a:t>
                </a:r>
                <a:endParaRPr lang="en-GB" sz="17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56" name="Line 84"/>
              <p:cNvSpPr>
                <a:spLocks noChangeShapeType="1"/>
              </p:cNvSpPr>
              <p:nvPr/>
            </p:nvSpPr>
            <p:spPr bwMode="auto">
              <a:xfrm flipV="1">
                <a:off x="1812845" y="8381206"/>
                <a:ext cx="421561" cy="302542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/>
              <a:p>
                <a:pPr>
                  <a:defRPr/>
                </a:pPr>
                <a:endParaRPr lang="en-US" dirty="0">
                  <a:cs typeface="Arial" charset="0"/>
                </a:endParaRPr>
              </a:p>
            </p:txBody>
          </p:sp>
          <p:sp>
            <p:nvSpPr>
              <p:cNvPr id="64" name="Line 84"/>
              <p:cNvSpPr>
                <a:spLocks noChangeShapeType="1"/>
              </p:cNvSpPr>
              <p:nvPr/>
            </p:nvSpPr>
            <p:spPr bwMode="auto">
              <a:xfrm>
                <a:off x="1777206" y="7540748"/>
                <a:ext cx="457200" cy="30705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/>
              <a:p>
                <a:pPr>
                  <a:defRPr/>
                </a:pPr>
                <a:endParaRPr lang="en-US" dirty="0">
                  <a:cs typeface="Arial" charset="0"/>
                </a:endParaRPr>
              </a:p>
            </p:txBody>
          </p:sp>
        </p:grpSp>
      </p:grpSp>
      <p:sp>
        <p:nvSpPr>
          <p:cNvPr id="58" name="Line 84"/>
          <p:cNvSpPr>
            <a:spLocks noChangeShapeType="1"/>
          </p:cNvSpPr>
          <p:nvPr/>
        </p:nvSpPr>
        <p:spPr bwMode="auto">
          <a:xfrm flipV="1">
            <a:off x="9168606" y="3415130"/>
            <a:ext cx="914400" cy="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4515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latin typeface="+mn-lt"/>
              </a:rPr>
              <a:t>Emcal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Local Level 1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8/3/2017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6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3" name="Line 105"/>
          <p:cNvSpPr>
            <a:spLocks noChangeShapeType="1"/>
          </p:cNvSpPr>
          <p:nvPr/>
        </p:nvSpPr>
        <p:spPr bwMode="auto">
          <a:xfrm flipH="1">
            <a:off x="2230412" y="3420540"/>
            <a:ext cx="586951" cy="225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9" name="Line 84"/>
          <p:cNvSpPr>
            <a:spLocks noChangeShapeType="1"/>
          </p:cNvSpPr>
          <p:nvPr/>
        </p:nvSpPr>
        <p:spPr bwMode="auto">
          <a:xfrm>
            <a:off x="3724879" y="3420539"/>
            <a:ext cx="650161" cy="2258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4" name="Rectangle 130"/>
          <p:cNvSpPr>
            <a:spLocks noChangeArrowheads="1"/>
          </p:cNvSpPr>
          <p:nvPr/>
        </p:nvSpPr>
        <p:spPr bwMode="auto">
          <a:xfrm>
            <a:off x="2819622" y="3150779"/>
            <a:ext cx="869138" cy="541778"/>
          </a:xfrm>
          <a:prstGeom prst="rect">
            <a:avLst/>
          </a:prstGeom>
          <a:solidFill>
            <a:srgbClr val="33CC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FFFFFF"/>
                </a:solidFill>
                <a:cs typeface="Arial" charset="0"/>
              </a:rPr>
              <a:t>DCM2</a:t>
            </a:r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4350208" y="3150779"/>
            <a:ext cx="869138" cy="541778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6120606" y="2742406"/>
            <a:ext cx="1415453" cy="1358524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7980" tIns="66550" rIns="127980" bIns="66550" anchor="ctr"/>
          <a:lstStyle/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000000"/>
                </a:solidFill>
                <a:cs typeface="Arial" charset="0"/>
              </a:rPr>
              <a:t>10+ Gigabit</a:t>
            </a:r>
          </a:p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 smtClean="0">
                <a:solidFill>
                  <a:srgbClr val="000000"/>
                </a:solidFill>
                <a:cs typeface="Arial" charset="0"/>
              </a:rPr>
              <a:t>Network</a:t>
            </a:r>
            <a:endParaRPr lang="en-GB" sz="17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40" name="Group 63"/>
          <p:cNvGrpSpPr>
            <a:grpSpLocks/>
          </p:cNvGrpSpPr>
          <p:nvPr/>
        </p:nvGrpSpPr>
        <p:grpSpPr bwMode="auto">
          <a:xfrm>
            <a:off x="9919466" y="3130462"/>
            <a:ext cx="1821805" cy="582412"/>
            <a:chOff x="4394" y="2004"/>
            <a:chExt cx="807" cy="258"/>
          </a:xfrm>
        </p:grpSpPr>
        <p:sp>
          <p:nvSpPr>
            <p:cNvPr id="41" name="Rectangle 64"/>
            <p:cNvSpPr>
              <a:spLocks noChangeArrowheads="1"/>
            </p:cNvSpPr>
            <p:nvPr/>
          </p:nvSpPr>
          <p:spPr bwMode="auto">
            <a:xfrm>
              <a:off x="4394" y="2004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50138" algn="l"/>
                  <a:tab pos="1300277" algn="l"/>
                  <a:tab pos="1950415" algn="l"/>
                  <a:tab pos="2600554" algn="l"/>
                  <a:tab pos="3250692" algn="l"/>
                  <a:tab pos="3900830" algn="l"/>
                  <a:tab pos="4550969" algn="l"/>
                  <a:tab pos="5201107" algn="l"/>
                  <a:tab pos="5851246" algn="l"/>
                  <a:tab pos="6501384" algn="l"/>
                  <a:tab pos="7151522" algn="l"/>
                  <a:tab pos="7801661" algn="l"/>
                  <a:tab pos="8451799" algn="l"/>
                  <a:tab pos="9101938" algn="l"/>
                  <a:tab pos="9752076" algn="l"/>
                  <a:tab pos="10402214" algn="l"/>
                  <a:tab pos="11052353" algn="l"/>
                  <a:tab pos="11702491" algn="l"/>
                  <a:tab pos="12352630" algn="l"/>
                  <a:tab pos="13002768" algn="l"/>
                </a:tabLst>
                <a:defRPr/>
              </a:pPr>
              <a:r>
                <a:rPr lang="en-GB" sz="17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42" name="Line 65"/>
            <p:cNvSpPr>
              <a:spLocks noChangeShapeType="1"/>
            </p:cNvSpPr>
            <p:nvPr/>
          </p:nvSpPr>
          <p:spPr bwMode="auto">
            <a:xfrm>
              <a:off x="4913" y="2134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sp>
        <p:nvSpPr>
          <p:cNvPr id="43" name="Line 84"/>
          <p:cNvSpPr>
            <a:spLocks noChangeShapeType="1"/>
          </p:cNvSpPr>
          <p:nvPr/>
        </p:nvSpPr>
        <p:spPr bwMode="auto">
          <a:xfrm flipV="1">
            <a:off x="5206206" y="3421668"/>
            <a:ext cx="914400" cy="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>
            <a:off x="8330406" y="3150779"/>
            <a:ext cx="869138" cy="541779"/>
          </a:xfrm>
          <a:prstGeom prst="rect">
            <a:avLst/>
          </a:prstGeom>
          <a:solidFill>
            <a:srgbClr val="0000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FFFF00"/>
                </a:solidFill>
                <a:cs typeface="Arial" charset="0"/>
              </a:rPr>
              <a:t>ATP</a:t>
            </a:r>
          </a:p>
        </p:txBody>
      </p:sp>
      <p:sp>
        <p:nvSpPr>
          <p:cNvPr id="57" name="Line 84"/>
          <p:cNvSpPr>
            <a:spLocks noChangeShapeType="1"/>
          </p:cNvSpPr>
          <p:nvPr/>
        </p:nvSpPr>
        <p:spPr bwMode="auto">
          <a:xfrm flipV="1">
            <a:off x="7492206" y="3421668"/>
            <a:ext cx="914400" cy="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6" name="Rectangle 130"/>
          <p:cNvSpPr>
            <a:spLocks noChangeArrowheads="1"/>
          </p:cNvSpPr>
          <p:nvPr/>
        </p:nvSpPr>
        <p:spPr bwMode="auto">
          <a:xfrm>
            <a:off x="1441467" y="3197262"/>
            <a:ext cx="869139" cy="541778"/>
          </a:xfrm>
          <a:prstGeom prst="rect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650138" algn="l"/>
                <a:tab pos="1300277" algn="l"/>
                <a:tab pos="1950415" algn="l"/>
                <a:tab pos="2600554" algn="l"/>
                <a:tab pos="3250692" algn="l"/>
                <a:tab pos="3900830" algn="l"/>
                <a:tab pos="4550969" algn="l"/>
                <a:tab pos="5201107" algn="l"/>
                <a:tab pos="5851246" algn="l"/>
                <a:tab pos="6501384" algn="l"/>
                <a:tab pos="7151522" algn="l"/>
                <a:tab pos="7801661" algn="l"/>
                <a:tab pos="8451799" algn="l"/>
                <a:tab pos="9101938" algn="l"/>
                <a:tab pos="9752076" algn="l"/>
                <a:tab pos="10402214" algn="l"/>
                <a:tab pos="11052353" algn="l"/>
                <a:tab pos="11702491" algn="l"/>
                <a:tab pos="12352630" algn="l"/>
                <a:tab pos="13002768" algn="l"/>
              </a:tabLst>
              <a:defRPr/>
            </a:pPr>
            <a:r>
              <a:rPr lang="en-GB" sz="1700" dirty="0">
                <a:solidFill>
                  <a:srgbClr val="FFFFFF"/>
                </a:solidFill>
                <a:cs typeface="Arial" charset="0"/>
              </a:rPr>
              <a:t>FEM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05806" y="5028406"/>
            <a:ext cx="2895600" cy="1143000"/>
            <a:chOff x="2005806" y="5028406"/>
            <a:chExt cx="2895600" cy="1143000"/>
          </a:xfrm>
        </p:grpSpPr>
        <p:cxnSp>
          <p:nvCxnSpPr>
            <p:cNvPr id="101" name="Straight Arrow Connector 100"/>
            <p:cNvCxnSpPr/>
            <p:nvPr/>
          </p:nvCxnSpPr>
          <p:spPr bwMode="auto">
            <a:xfrm>
              <a:off x="2005806" y="5561806"/>
              <a:ext cx="2895600" cy="603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" name="Straight Arrow Connector 101"/>
            <p:cNvCxnSpPr/>
            <p:nvPr/>
          </p:nvCxnSpPr>
          <p:spPr bwMode="auto">
            <a:xfrm>
              <a:off x="2005806" y="5028406"/>
              <a:ext cx="2895600" cy="603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3" name="Straight Arrow Connector 102"/>
            <p:cNvCxnSpPr/>
            <p:nvPr/>
          </p:nvCxnSpPr>
          <p:spPr bwMode="auto">
            <a:xfrm>
              <a:off x="2005806" y="6165372"/>
              <a:ext cx="2895600" cy="603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/>
          <p:cNvGrpSpPr/>
          <p:nvPr/>
        </p:nvGrpSpPr>
        <p:grpSpPr>
          <a:xfrm>
            <a:off x="710406" y="4043840"/>
            <a:ext cx="2362200" cy="2286000"/>
            <a:chOff x="710406" y="5180806"/>
            <a:chExt cx="2362200" cy="2286000"/>
          </a:xfrm>
        </p:grpSpPr>
        <p:sp>
          <p:nvSpPr>
            <p:cNvPr id="21505" name="Rounded Rectangle 21504"/>
            <p:cNvSpPr/>
            <p:nvPr/>
          </p:nvSpPr>
          <p:spPr bwMode="auto">
            <a:xfrm>
              <a:off x="710406" y="5180806"/>
              <a:ext cx="2362200" cy="2286000"/>
            </a:xfrm>
            <a:prstGeom prst="round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grpSp>
          <p:nvGrpSpPr>
            <p:cNvPr id="21504" name="Group 21503"/>
            <p:cNvGrpSpPr/>
            <p:nvPr/>
          </p:nvGrpSpPr>
          <p:grpSpPr>
            <a:xfrm>
              <a:off x="939006" y="5485606"/>
              <a:ext cx="869139" cy="1760978"/>
              <a:chOff x="939006" y="7238206"/>
              <a:chExt cx="869139" cy="1760978"/>
            </a:xfrm>
          </p:grpSpPr>
          <p:sp>
            <p:nvSpPr>
              <p:cNvPr id="67" name="Rectangle 130"/>
              <p:cNvSpPr>
                <a:spLocks noChangeArrowheads="1"/>
              </p:cNvSpPr>
              <p:nvPr/>
            </p:nvSpPr>
            <p:spPr bwMode="auto">
              <a:xfrm>
                <a:off x="939006" y="7238206"/>
                <a:ext cx="869139" cy="54177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650138" algn="l"/>
                    <a:tab pos="1300277" algn="l"/>
                    <a:tab pos="1950415" algn="l"/>
                    <a:tab pos="2600554" algn="l"/>
                    <a:tab pos="3250692" algn="l"/>
                    <a:tab pos="3900830" algn="l"/>
                    <a:tab pos="4550969" algn="l"/>
                    <a:tab pos="5201107" algn="l"/>
                    <a:tab pos="5851246" algn="l"/>
                    <a:tab pos="6501384" algn="l"/>
                    <a:tab pos="7151522" algn="l"/>
                    <a:tab pos="7801661" algn="l"/>
                    <a:tab pos="8451799" algn="l"/>
                    <a:tab pos="9101938" algn="l"/>
                    <a:tab pos="9752076" algn="l"/>
                    <a:tab pos="10402214" algn="l"/>
                    <a:tab pos="11052353" algn="l"/>
                    <a:tab pos="11702491" algn="l"/>
                    <a:tab pos="12352630" algn="l"/>
                    <a:tab pos="13002768" algn="l"/>
                  </a:tabLst>
                  <a:defRPr/>
                </a:pPr>
                <a:r>
                  <a:rPr lang="en-GB" sz="1700" dirty="0" smtClean="0">
                    <a:solidFill>
                      <a:srgbClr val="FFFFFF"/>
                    </a:solidFill>
                    <a:cs typeface="Arial" charset="0"/>
                  </a:rPr>
                  <a:t>Digitizer</a:t>
                </a:r>
                <a:endParaRPr lang="en-GB" sz="17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68" name="Rectangle 130"/>
              <p:cNvSpPr>
                <a:spLocks noChangeArrowheads="1"/>
              </p:cNvSpPr>
              <p:nvPr/>
            </p:nvSpPr>
            <p:spPr bwMode="auto">
              <a:xfrm>
                <a:off x="939006" y="7847806"/>
                <a:ext cx="869139" cy="54177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650138" algn="l"/>
                    <a:tab pos="1300277" algn="l"/>
                    <a:tab pos="1950415" algn="l"/>
                    <a:tab pos="2600554" algn="l"/>
                    <a:tab pos="3250692" algn="l"/>
                    <a:tab pos="3900830" algn="l"/>
                    <a:tab pos="4550969" algn="l"/>
                    <a:tab pos="5201107" algn="l"/>
                    <a:tab pos="5851246" algn="l"/>
                    <a:tab pos="6501384" algn="l"/>
                    <a:tab pos="7151522" algn="l"/>
                    <a:tab pos="7801661" algn="l"/>
                    <a:tab pos="8451799" algn="l"/>
                    <a:tab pos="9101938" algn="l"/>
                    <a:tab pos="9752076" algn="l"/>
                    <a:tab pos="10402214" algn="l"/>
                    <a:tab pos="11052353" algn="l"/>
                    <a:tab pos="11702491" algn="l"/>
                    <a:tab pos="12352630" algn="l"/>
                    <a:tab pos="13002768" algn="l"/>
                  </a:tabLst>
                  <a:defRPr/>
                </a:pPr>
                <a:r>
                  <a:rPr lang="en-GB" sz="1700" dirty="0" smtClean="0">
                    <a:solidFill>
                      <a:srgbClr val="FFFFFF"/>
                    </a:solidFill>
                    <a:cs typeface="Arial" charset="0"/>
                  </a:rPr>
                  <a:t>Digitizer</a:t>
                </a:r>
                <a:endParaRPr lang="en-GB" sz="17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69" name="Rectangle 130"/>
              <p:cNvSpPr>
                <a:spLocks noChangeArrowheads="1"/>
              </p:cNvSpPr>
              <p:nvPr/>
            </p:nvSpPr>
            <p:spPr bwMode="auto">
              <a:xfrm>
                <a:off x="939006" y="8457406"/>
                <a:ext cx="869139" cy="54177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650138" algn="l"/>
                    <a:tab pos="1300277" algn="l"/>
                    <a:tab pos="1950415" algn="l"/>
                    <a:tab pos="2600554" algn="l"/>
                    <a:tab pos="3250692" algn="l"/>
                    <a:tab pos="3900830" algn="l"/>
                    <a:tab pos="4550969" algn="l"/>
                    <a:tab pos="5201107" algn="l"/>
                    <a:tab pos="5851246" algn="l"/>
                    <a:tab pos="6501384" algn="l"/>
                    <a:tab pos="7151522" algn="l"/>
                    <a:tab pos="7801661" algn="l"/>
                    <a:tab pos="8451799" algn="l"/>
                    <a:tab pos="9101938" algn="l"/>
                    <a:tab pos="9752076" algn="l"/>
                    <a:tab pos="10402214" algn="l"/>
                    <a:tab pos="11052353" algn="l"/>
                    <a:tab pos="11702491" algn="l"/>
                    <a:tab pos="12352630" algn="l"/>
                    <a:tab pos="13002768" algn="l"/>
                  </a:tabLst>
                  <a:defRPr/>
                </a:pPr>
                <a:r>
                  <a:rPr lang="en-GB" sz="1700" dirty="0" smtClean="0">
                    <a:solidFill>
                      <a:srgbClr val="FFFFFF"/>
                    </a:solidFill>
                    <a:cs typeface="Arial" charset="0"/>
                  </a:rPr>
                  <a:t>Digitizer</a:t>
                </a:r>
                <a:endParaRPr lang="en-GB" sz="17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</p:grpSp>
      <p:sp>
        <p:nvSpPr>
          <p:cNvPr id="77" name="Line 84"/>
          <p:cNvSpPr>
            <a:spLocks noChangeShapeType="1"/>
          </p:cNvSpPr>
          <p:nvPr/>
        </p:nvSpPr>
        <p:spPr bwMode="auto">
          <a:xfrm flipV="1">
            <a:off x="898445" y="3741298"/>
            <a:ext cx="878761" cy="3787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78" name="Line 84"/>
          <p:cNvSpPr>
            <a:spLocks noChangeShapeType="1"/>
          </p:cNvSpPr>
          <p:nvPr/>
        </p:nvSpPr>
        <p:spPr bwMode="auto">
          <a:xfrm>
            <a:off x="2082006" y="3739040"/>
            <a:ext cx="838200" cy="38100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853406" y="5257006"/>
            <a:ext cx="2895600" cy="60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241412" y="5034440"/>
            <a:ext cx="163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EMCAL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Local Level 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386806" y="7229357"/>
            <a:ext cx="44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Each </a:t>
            </a:r>
            <a:r>
              <a:rPr lang="en-US" sz="2400" dirty="0" smtClean="0">
                <a:solidFill>
                  <a:srgbClr val="000000"/>
                </a:solidFill>
              </a:rPr>
              <a:t>digitizer board </a:t>
            </a:r>
            <a:r>
              <a:rPr lang="en-US" sz="2400" dirty="0" smtClean="0">
                <a:solidFill>
                  <a:srgbClr val="000000"/>
                </a:solidFill>
              </a:rPr>
              <a:t>supplies one fiber ( </a:t>
            </a:r>
            <a:r>
              <a:rPr lang="en-US" sz="2400" dirty="0" smtClean="0">
                <a:solidFill>
                  <a:srgbClr val="000000"/>
                </a:solidFill>
              </a:rPr>
              <a:t>~</a:t>
            </a:r>
            <a:r>
              <a:rPr lang="en-US" sz="2400" dirty="0" smtClean="0">
                <a:solidFill>
                  <a:srgbClr val="000000"/>
                </a:solidFill>
              </a:rPr>
              <a:t>380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fibers total ) 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 bwMode="auto">
          <a:xfrm>
            <a:off x="7339806" y="5415440"/>
            <a:ext cx="11430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3" name="Rectangle 92"/>
          <p:cNvSpPr/>
          <p:nvPr/>
        </p:nvSpPr>
        <p:spPr bwMode="auto">
          <a:xfrm>
            <a:off x="8559006" y="4729640"/>
            <a:ext cx="2590800" cy="2438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042632" y="4882040"/>
            <a:ext cx="1747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Global Level 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7568406" y="7543006"/>
            <a:ext cx="2438400" cy="17526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032772" y="7673320"/>
            <a:ext cx="163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MBD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Local Level 1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99" name="Straight Arrow Connector 98"/>
          <p:cNvCxnSpPr/>
          <p:nvPr/>
        </p:nvCxnSpPr>
        <p:spPr bwMode="auto">
          <a:xfrm flipV="1">
            <a:off x="8559006" y="7085806"/>
            <a:ext cx="609600" cy="457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0" name="Straight Arrow Connector 99"/>
          <p:cNvCxnSpPr/>
          <p:nvPr/>
        </p:nvCxnSpPr>
        <p:spPr bwMode="auto">
          <a:xfrm flipH="1" flipV="1">
            <a:off x="10464006" y="7162006"/>
            <a:ext cx="228600" cy="533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0" name="Straight Arrow Connector 79"/>
          <p:cNvCxnSpPr/>
          <p:nvPr/>
        </p:nvCxnSpPr>
        <p:spPr bwMode="auto">
          <a:xfrm>
            <a:off x="1853406" y="4723606"/>
            <a:ext cx="2895600" cy="60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8" name="Straight Arrow Connector 87"/>
          <p:cNvCxnSpPr/>
          <p:nvPr/>
        </p:nvCxnSpPr>
        <p:spPr bwMode="auto">
          <a:xfrm>
            <a:off x="1853406" y="5860572"/>
            <a:ext cx="2895600" cy="60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9549606" y="2361406"/>
            <a:ext cx="0" cy="23622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8" name="Straight Connector 107"/>
          <p:cNvCxnSpPr/>
          <p:nvPr/>
        </p:nvCxnSpPr>
        <p:spPr bwMode="auto">
          <a:xfrm flipH="1">
            <a:off x="1929606" y="2361406"/>
            <a:ext cx="76200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929606" y="2361406"/>
            <a:ext cx="0" cy="838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34837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4515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FELIX Card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8/3/2017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7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606" y="151606"/>
            <a:ext cx="4038600" cy="2491463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10502072" y="2121337"/>
            <a:ext cx="1638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FELIX v1.5 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card </a:t>
            </a:r>
          </a:p>
        </p:txBody>
      </p:sp>
      <p:sp>
        <p:nvSpPr>
          <p:cNvPr id="101" name="Text Box 54"/>
          <p:cNvSpPr txBox="1">
            <a:spLocks noChangeArrowheads="1"/>
          </p:cNvSpPr>
          <p:nvPr/>
        </p:nvSpPr>
        <p:spPr bwMode="auto">
          <a:xfrm>
            <a:off x="481806" y="2742406"/>
            <a:ext cx="11919612" cy="550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25000"/>
              </a:lnSpc>
              <a:buClrTx/>
              <a:buFontTx/>
              <a:buNone/>
            </a:pPr>
            <a:r>
              <a:rPr lang="en-GB" sz="2800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The FELIX card is a potential platform for other upgrade applications in </a:t>
            </a:r>
            <a:r>
              <a:rPr lang="en-GB" sz="2800" dirty="0" err="1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sPHENIX</a:t>
            </a:r>
            <a:r>
              <a:rPr lang="en-GB" sz="2800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 (GL1, Timing, LL1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)</a:t>
            </a:r>
          </a:p>
          <a:p>
            <a:pPr marL="457200" indent="-457200">
              <a:lnSpc>
                <a:spcPct val="125000"/>
              </a:lnSpc>
              <a:buClrTx/>
              <a:buFont typeface="Arial"/>
              <a:buChar char="•"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N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ot that many generic cards on the market with 48 instrumented fu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ll-duplex high-speed transceivers. </a:t>
            </a:r>
          </a:p>
          <a:p>
            <a:pPr marL="457200" indent="-457200">
              <a:lnSpc>
                <a:spcPct val="125000"/>
              </a:lnSpc>
              <a:buClrTx/>
              <a:buFont typeface="Arial"/>
              <a:buChar char="•"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Just one learning curve with just one card type</a:t>
            </a:r>
          </a:p>
          <a:p>
            <a:pPr marL="457200" indent="-457200">
              <a:lnSpc>
                <a:spcPct val="125000"/>
              </a:lnSpc>
              <a:buClrTx/>
              <a:buFont typeface="Arial"/>
              <a:buChar char="•"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Same drivers/APIs (and same experts)</a:t>
            </a:r>
          </a:p>
          <a:p>
            <a:pPr marL="457200" indent="-457200">
              <a:lnSpc>
                <a:spcPct val="125000"/>
              </a:lnSpc>
              <a:buClrTx/>
              <a:buFont typeface="Arial"/>
              <a:buChar char="•"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Economizing on spares with one card type</a:t>
            </a:r>
          </a:p>
          <a:p>
            <a:pPr>
              <a:lnSpc>
                <a:spcPct val="125000"/>
              </a:lnSpc>
              <a:buClrTx/>
              <a:buFontTx/>
              <a:buNone/>
            </a:pPr>
            <a:endParaRPr lang="en-GB" sz="2800" dirty="0">
              <a:solidFill>
                <a:schemeClr val="tx2">
                  <a:lumMod val="75000"/>
                </a:schemeClr>
              </a:solidFill>
              <a:latin typeface="Arial Narrow" charset="0"/>
            </a:endParaRPr>
          </a:p>
          <a:p>
            <a:pPr>
              <a:lnSpc>
                <a:spcPct val="125000"/>
              </a:lnSpc>
              <a:buClrTx/>
              <a:buFontTx/>
              <a:buNone/>
            </a:pPr>
            <a:r>
              <a:rPr lang="en-GB" sz="2800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Work with the FELIX card for TPC 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development </a:t>
            </a:r>
            <a:r>
              <a:rPr lang="en-GB" sz="2800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will allow preliminary engineering design to take place </a:t>
            </a:r>
            <a:endParaRPr lang="en-GB" sz="2800" dirty="0">
              <a:solidFill>
                <a:schemeClr val="tx2">
                  <a:lumMod val="75000"/>
                </a:schemeClr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64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4515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DCM2’s and assorted boards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8/3/2017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8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558006" y="2209006"/>
            <a:ext cx="11963400" cy="586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4763" eaLnBrk="1" hangingPunct="1">
              <a:spcBef>
                <a:spcPts val="13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800" dirty="0" smtClean="0">
                <a:solidFill>
                  <a:srgbClr val="606060"/>
                </a:solidFill>
                <a:latin typeface="Helvetica"/>
                <a:cs typeface="Helvetica"/>
              </a:rPr>
              <a:t>The Data Collection Modules receive the full data set from the FEMs</a:t>
            </a:r>
          </a:p>
          <a:p>
            <a:pPr marL="0" indent="4763" eaLnBrk="1" hangingPunct="1">
              <a:spcBef>
                <a:spcPts val="13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800" dirty="0" smtClean="0">
                <a:solidFill>
                  <a:srgbClr val="606060"/>
                </a:solidFill>
                <a:latin typeface="Helvetica"/>
                <a:cs typeface="Helvetica"/>
              </a:rPr>
              <a:t>They zero-suppress the data and package </a:t>
            </a:r>
            <a:r>
              <a:rPr lang="en-US" sz="2800" dirty="0" smtClean="0">
                <a:solidFill>
                  <a:srgbClr val="606060"/>
                </a:solidFill>
                <a:latin typeface="Helvetica"/>
                <a:cs typeface="Helvetica"/>
              </a:rPr>
              <a:t>them</a:t>
            </a:r>
            <a:endParaRPr lang="en-US" sz="2800" dirty="0" smtClean="0">
              <a:solidFill>
                <a:srgbClr val="606060"/>
              </a:solidFill>
              <a:latin typeface="Helvetica"/>
              <a:cs typeface="Helvetica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" y="5028406"/>
            <a:ext cx="6223001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1472406" y="7771606"/>
            <a:ext cx="4267200" cy="533400"/>
          </a:xfrm>
          <a:prstGeom prst="rect">
            <a:avLst/>
          </a:prstGeom>
          <a:solidFill>
            <a:srgbClr val="F6FF9C"/>
          </a:solidFill>
          <a:ln>
            <a:noFill/>
          </a:ln>
          <a:effectLst/>
          <a:ex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4763" eaLnBrk="1" hangingPunct="1">
              <a:spcBef>
                <a:spcPts val="13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800" dirty="0" smtClean="0">
                <a:solidFill>
                  <a:srgbClr val="606060"/>
                </a:solidFill>
                <a:latin typeface="Helvetica"/>
                <a:cs typeface="Helvetica"/>
              </a:rPr>
              <a:t>2</a:t>
            </a:r>
            <a:r>
              <a:rPr lang="en-US" sz="2800" baseline="30000" dirty="0" smtClean="0">
                <a:solidFill>
                  <a:srgbClr val="606060"/>
                </a:solidFill>
                <a:latin typeface="Helvetica"/>
                <a:cs typeface="Helvetica"/>
              </a:rPr>
              <a:t>nd</a:t>
            </a:r>
            <a:r>
              <a:rPr lang="en-US" sz="2800" dirty="0" smtClean="0">
                <a:solidFill>
                  <a:srgbClr val="606060"/>
                </a:solidFill>
                <a:latin typeface="Helvetica"/>
                <a:cs typeface="Helvetica"/>
              </a:rPr>
              <a:t>-generation DCM2s</a:t>
            </a:r>
            <a:endParaRPr lang="en-US" sz="2800" dirty="0">
              <a:solidFill>
                <a:srgbClr val="606060"/>
              </a:solidFill>
              <a:latin typeface="Helvetica"/>
              <a:cs typeface="Helvetica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206" y="3580606"/>
            <a:ext cx="3162300" cy="1315207"/>
          </a:xfrm>
          <a:prstGeom prst="rect">
            <a:avLst/>
          </a:prstGeom>
        </p:spPr>
      </p:pic>
      <p:cxnSp>
        <p:nvCxnSpPr>
          <p:cNvPr id="63" name="Straight Arrow Connector 62"/>
          <p:cNvCxnSpPr/>
          <p:nvPr/>
        </p:nvCxnSpPr>
        <p:spPr bwMode="auto">
          <a:xfrm flipH="1">
            <a:off x="2539206" y="4723606"/>
            <a:ext cx="838200" cy="60960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5" name="Picture 64" descr="2017-07-11 10.13.2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06" y="3428206"/>
            <a:ext cx="5384800" cy="4038600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7339806" y="7695406"/>
            <a:ext cx="5257800" cy="156966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Test Stand in the </a:t>
            </a:r>
            <a:r>
              <a:rPr lang="en-US" sz="2400" dirty="0" err="1" smtClean="0">
                <a:solidFill>
                  <a:srgbClr val="000000"/>
                </a:solidFill>
              </a:rPr>
              <a:t>Hcal</a:t>
            </a:r>
            <a:r>
              <a:rPr lang="en-US" sz="2400" dirty="0" smtClean="0">
                <a:solidFill>
                  <a:srgbClr val="000000"/>
                </a:solidFill>
              </a:rPr>
              <a:t> Lab (</a:t>
            </a:r>
            <a:r>
              <a:rPr lang="en-US" sz="2400" dirty="0" err="1" smtClean="0">
                <a:solidFill>
                  <a:srgbClr val="000000"/>
                </a:solidFill>
              </a:rPr>
              <a:t>cosmics</a:t>
            </a:r>
            <a:r>
              <a:rPr lang="en-US" sz="2400" dirty="0" smtClean="0">
                <a:solidFill>
                  <a:srgbClr val="000000"/>
                </a:solidFill>
              </a:rPr>
              <a:t> tests, noise, pedestals, . . .)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Already uses hardware and software  components of the final DAQ front-end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86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28" y="451538"/>
            <a:ext cx="12088924" cy="13002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Data Compression</a:t>
            </a:r>
            <a:endParaRPr lang="en-US" sz="6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50161" y="9232810"/>
            <a:ext cx="3034083" cy="519204"/>
          </a:xfrm>
          <a:prstGeom prst="rect">
            <a:avLst/>
          </a:prstGeom>
        </p:spPr>
        <p:txBody>
          <a:bodyPr lIns="130028" tIns="65014" rIns="130028" bIns="65014"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8/3/2017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9</a:t>
            </a:fld>
            <a:endParaRPr lang="en-US" sz="17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>
            <a:defPPr>
              <a:defRPr lang="en-GB"/>
            </a:defPPr>
            <a:lvl1pPr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 marL="742950" indent="-28575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 marL="11430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 marL="16002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 marL="20574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>
              <a:defRPr/>
            </a:pPr>
            <a:r>
              <a:rPr lang="en-US" smtClean="0"/>
              <a:t>Real-Time Conference</a:t>
            </a:r>
            <a:endParaRPr lang="en-US" dirty="0"/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4442765" y="9232810"/>
            <a:ext cx="4117684" cy="519204"/>
          </a:xfrm>
          <a:prstGeom prst="rect">
            <a:avLst/>
          </a:prstGeom>
        </p:spPr>
        <p:txBody>
          <a:bodyPr lIns="130028" tIns="65014" rIns="130028" bIns="65014"/>
          <a:lstStyle>
            <a:defPPr>
              <a:defRPr lang="en-GB"/>
            </a:defPPr>
            <a:lvl1pPr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 marL="742950" indent="-28575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 marL="11430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 marL="16002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 marL="20574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>
              <a:defRPr/>
            </a:pPr>
            <a:r>
              <a:rPr lang="en-US" smtClean="0"/>
              <a:t>Real-Time Conference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69130" y="9232810"/>
            <a:ext cx="3034083" cy="5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28" tIns="65014" rIns="130028" bIns="65014"/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56475" indent="-406337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25346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75484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25623" indent="-325069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75761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25900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76038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26176" indent="-325069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C1BFE34-6923-F64C-8F10-418E7D4B4633}" type="slidenum">
              <a:rPr lang="en-US" sz="17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9</a:t>
            </a:fld>
            <a:endParaRPr lang="en-US" sz="170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616299" y="4877463"/>
            <a:ext cx="866881" cy="650134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24659" y="4877463"/>
            <a:ext cx="1733762" cy="650134"/>
          </a:xfrm>
          <a:prstGeom prst="rect">
            <a:avLst/>
          </a:prstGeom>
          <a:solidFill>
            <a:srgbClr val="000099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2566781" y="5202530"/>
            <a:ext cx="1625402" cy="225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endParaRPr lang="en-US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554566" y="4672040"/>
            <a:ext cx="1415054" cy="96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2300" b="1" dirty="0">
                <a:solidFill>
                  <a:srgbClr val="17375E"/>
                </a:solidFill>
                <a:latin typeface="Arial Narrow" charset="0"/>
              </a:rPr>
              <a:t>LZO</a:t>
            </a:r>
          </a:p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2300" b="1" dirty="0">
                <a:solidFill>
                  <a:srgbClr val="17375E"/>
                </a:solidFill>
                <a:latin typeface="Arial Narrow" charset="0"/>
              </a:rPr>
              <a:t> algorithm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300542" y="4877463"/>
            <a:ext cx="866881" cy="65013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8413712" y="4836831"/>
            <a:ext cx="3498329" cy="84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2300" b="1">
                <a:solidFill>
                  <a:srgbClr val="FFFFFF"/>
                </a:solidFill>
                <a:latin typeface="Arial Narrow" charset="0"/>
              </a:rPr>
              <a:t>New buffer with the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2300" b="1">
                <a:solidFill>
                  <a:srgbClr val="FFFFFF"/>
                </a:solidFill>
                <a:latin typeface="Arial Narrow" charset="0"/>
              </a:rPr>
              <a:t>compressed one as payload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7009545" y="4877463"/>
            <a:ext cx="866881" cy="650134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7117905" y="4877463"/>
            <a:ext cx="866881" cy="65013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5382635" y="4721703"/>
            <a:ext cx="1389124" cy="96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2300" b="1" dirty="0">
                <a:solidFill>
                  <a:srgbClr val="17375E"/>
                </a:solidFill>
                <a:latin typeface="Arial Narrow" charset="0"/>
              </a:rPr>
              <a:t>Add new</a:t>
            </a:r>
          </a:p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2300" b="1" dirty="0">
                <a:solidFill>
                  <a:srgbClr val="17375E"/>
                </a:solidFill>
                <a:latin typeface="Arial Narrow" charset="0"/>
              </a:rPr>
              <a:t>buffer </a:t>
            </a:r>
            <a:r>
              <a:rPr lang="en-GB" sz="2300" b="1" dirty="0" err="1">
                <a:solidFill>
                  <a:srgbClr val="17375E"/>
                </a:solidFill>
                <a:latin typeface="Arial Narrow" charset="0"/>
              </a:rPr>
              <a:t>hdr</a:t>
            </a:r>
            <a:endParaRPr lang="en-GB" sz="2300" b="1" dirty="0">
              <a:solidFill>
                <a:srgbClr val="17375E"/>
              </a:solidFill>
              <a:latin typeface="Arial Narrow" charset="0"/>
            </a:endParaRP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>
            <a:off x="5275783" y="5202530"/>
            <a:ext cx="1625402" cy="225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endParaRPr lang="en-US"/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650161" y="5803002"/>
            <a:ext cx="866881" cy="650134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758521" y="5803002"/>
            <a:ext cx="866881" cy="65013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1625402" y="5803002"/>
            <a:ext cx="866881" cy="650134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1733762" y="5803002"/>
            <a:ext cx="866881" cy="650134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2600643" y="5803002"/>
            <a:ext cx="866881" cy="650134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34" name="Rectangle 17"/>
          <p:cNvSpPr>
            <a:spLocks noChangeArrowheads="1"/>
          </p:cNvSpPr>
          <p:nvPr/>
        </p:nvSpPr>
        <p:spPr bwMode="auto">
          <a:xfrm>
            <a:off x="2709003" y="5803002"/>
            <a:ext cx="866881" cy="65013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3575884" y="5803002"/>
            <a:ext cx="866881" cy="650134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3684244" y="5803002"/>
            <a:ext cx="866881" cy="650134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4551124" y="5803002"/>
            <a:ext cx="866881" cy="650134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38" name="Rectangle 21"/>
          <p:cNvSpPr>
            <a:spLocks noChangeArrowheads="1"/>
          </p:cNvSpPr>
          <p:nvPr/>
        </p:nvSpPr>
        <p:spPr bwMode="auto">
          <a:xfrm>
            <a:off x="4659485" y="5803002"/>
            <a:ext cx="866881" cy="65013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39" name="Rectangle 22"/>
          <p:cNvSpPr>
            <a:spLocks noChangeArrowheads="1"/>
          </p:cNvSpPr>
          <p:nvPr/>
        </p:nvSpPr>
        <p:spPr bwMode="auto">
          <a:xfrm>
            <a:off x="5526365" y="5803002"/>
            <a:ext cx="866881" cy="650134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40" name="Rectangle 23"/>
          <p:cNvSpPr>
            <a:spLocks noChangeArrowheads="1"/>
          </p:cNvSpPr>
          <p:nvPr/>
        </p:nvSpPr>
        <p:spPr bwMode="auto">
          <a:xfrm>
            <a:off x="5634726" y="5803002"/>
            <a:ext cx="866881" cy="650134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grpSp>
        <p:nvGrpSpPr>
          <p:cNvPr id="41" name="Group 24"/>
          <p:cNvGrpSpPr>
            <a:grpSpLocks/>
          </p:cNvGrpSpPr>
          <p:nvPr/>
        </p:nvGrpSpPr>
        <p:grpSpPr bwMode="auto">
          <a:xfrm>
            <a:off x="616299" y="3902262"/>
            <a:ext cx="11050473" cy="647878"/>
            <a:chOff x="321" y="1894"/>
            <a:chExt cx="4895" cy="287"/>
          </a:xfrm>
        </p:grpSpPr>
        <p:sp>
          <p:nvSpPr>
            <p:cNvPr id="42" name="Rectangle 25"/>
            <p:cNvSpPr>
              <a:spLocks noChangeArrowheads="1"/>
            </p:cNvSpPr>
            <p:nvPr/>
          </p:nvSpPr>
          <p:spPr bwMode="auto">
            <a:xfrm>
              <a:off x="2769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26"/>
            <p:cNvSpPr>
              <a:spLocks noChangeArrowheads="1"/>
            </p:cNvSpPr>
            <p:nvPr/>
          </p:nvSpPr>
          <p:spPr bwMode="auto">
            <a:xfrm>
              <a:off x="1137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27"/>
            <p:cNvSpPr>
              <a:spLocks noChangeArrowheads="1"/>
            </p:cNvSpPr>
            <p:nvPr/>
          </p:nvSpPr>
          <p:spPr bwMode="auto">
            <a:xfrm>
              <a:off x="1953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28"/>
            <p:cNvSpPr>
              <a:spLocks noChangeArrowheads="1"/>
            </p:cNvSpPr>
            <p:nvPr/>
          </p:nvSpPr>
          <p:spPr bwMode="auto">
            <a:xfrm>
              <a:off x="321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29"/>
            <p:cNvSpPr>
              <a:spLocks noChangeArrowheads="1"/>
            </p:cNvSpPr>
            <p:nvPr/>
          </p:nvSpPr>
          <p:spPr bwMode="auto">
            <a:xfrm>
              <a:off x="369" y="1894"/>
              <a:ext cx="767" cy="287"/>
            </a:xfrm>
            <a:prstGeom prst="rect">
              <a:avLst/>
            </a:prstGeom>
            <a:solidFill>
              <a:srgbClr val="000099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30"/>
            <p:cNvSpPr>
              <a:spLocks noChangeArrowheads="1"/>
            </p:cNvSpPr>
            <p:nvPr/>
          </p:nvSpPr>
          <p:spPr bwMode="auto">
            <a:xfrm>
              <a:off x="1185" y="1894"/>
              <a:ext cx="767" cy="287"/>
            </a:xfrm>
            <a:prstGeom prst="rect">
              <a:avLst/>
            </a:prstGeom>
            <a:solidFill>
              <a:srgbClr val="CCE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31"/>
            <p:cNvSpPr>
              <a:spLocks noChangeArrowheads="1"/>
            </p:cNvSpPr>
            <p:nvPr/>
          </p:nvSpPr>
          <p:spPr bwMode="auto">
            <a:xfrm>
              <a:off x="2001" y="1894"/>
              <a:ext cx="767" cy="287"/>
            </a:xfrm>
            <a:prstGeom prst="rect">
              <a:avLst/>
            </a:prstGeom>
            <a:solidFill>
              <a:srgbClr val="000099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2817" y="1894"/>
              <a:ext cx="767" cy="287"/>
            </a:xfrm>
            <a:prstGeom prst="rect">
              <a:avLst/>
            </a:prstGeom>
            <a:solidFill>
              <a:srgbClr val="CCE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33"/>
            <p:cNvSpPr txBox="1">
              <a:spLocks noChangeArrowheads="1"/>
            </p:cNvSpPr>
            <p:nvPr/>
          </p:nvSpPr>
          <p:spPr bwMode="auto">
            <a:xfrm>
              <a:off x="466" y="1942"/>
              <a:ext cx="4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2600">
                  <a:solidFill>
                    <a:srgbClr val="FFFF00"/>
                  </a:solidFill>
                </a:rPr>
                <a:t>buffer</a:t>
              </a:r>
            </a:p>
          </p:txBody>
        </p:sp>
        <p:sp>
          <p:nvSpPr>
            <p:cNvPr id="51" name="Text Box 34"/>
            <p:cNvSpPr txBox="1">
              <a:spLocks noChangeArrowheads="1"/>
            </p:cNvSpPr>
            <p:nvPr/>
          </p:nvSpPr>
          <p:spPr bwMode="auto">
            <a:xfrm>
              <a:off x="1330" y="1942"/>
              <a:ext cx="4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2600"/>
                <a:t>buffer</a:t>
              </a:r>
            </a:p>
          </p:txBody>
        </p:sp>
        <p:sp>
          <p:nvSpPr>
            <p:cNvPr id="52" name="Text Box 35"/>
            <p:cNvSpPr txBox="1">
              <a:spLocks noChangeArrowheads="1"/>
            </p:cNvSpPr>
            <p:nvPr/>
          </p:nvSpPr>
          <p:spPr bwMode="auto">
            <a:xfrm>
              <a:off x="2146" y="1942"/>
              <a:ext cx="4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2600">
                  <a:solidFill>
                    <a:srgbClr val="FFFF00"/>
                  </a:solidFill>
                </a:rPr>
                <a:t>buffer</a:t>
              </a:r>
            </a:p>
          </p:txBody>
        </p:sp>
        <p:sp>
          <p:nvSpPr>
            <p:cNvPr id="53" name="Text Box 36"/>
            <p:cNvSpPr txBox="1">
              <a:spLocks noChangeArrowheads="1"/>
            </p:cNvSpPr>
            <p:nvPr/>
          </p:nvSpPr>
          <p:spPr bwMode="auto">
            <a:xfrm>
              <a:off x="2962" y="1942"/>
              <a:ext cx="4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2600"/>
                <a:t>buffer</a:t>
              </a:r>
            </a:p>
          </p:txBody>
        </p:sp>
        <p:sp>
          <p:nvSpPr>
            <p:cNvPr id="54" name="Rectangle 37"/>
            <p:cNvSpPr>
              <a:spLocks noChangeArrowheads="1"/>
            </p:cNvSpPr>
            <p:nvPr/>
          </p:nvSpPr>
          <p:spPr bwMode="auto">
            <a:xfrm>
              <a:off x="4401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38"/>
            <p:cNvSpPr>
              <a:spLocks noChangeArrowheads="1"/>
            </p:cNvSpPr>
            <p:nvPr/>
          </p:nvSpPr>
          <p:spPr bwMode="auto">
            <a:xfrm>
              <a:off x="3585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39"/>
            <p:cNvSpPr>
              <a:spLocks noChangeArrowheads="1"/>
            </p:cNvSpPr>
            <p:nvPr/>
          </p:nvSpPr>
          <p:spPr bwMode="auto">
            <a:xfrm>
              <a:off x="3633" y="1894"/>
              <a:ext cx="767" cy="287"/>
            </a:xfrm>
            <a:prstGeom prst="rect">
              <a:avLst/>
            </a:prstGeom>
            <a:solidFill>
              <a:srgbClr val="000099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40"/>
            <p:cNvSpPr>
              <a:spLocks noChangeArrowheads="1"/>
            </p:cNvSpPr>
            <p:nvPr/>
          </p:nvSpPr>
          <p:spPr bwMode="auto">
            <a:xfrm>
              <a:off x="4449" y="1894"/>
              <a:ext cx="767" cy="287"/>
            </a:xfrm>
            <a:prstGeom prst="rect">
              <a:avLst/>
            </a:prstGeom>
            <a:solidFill>
              <a:srgbClr val="CCE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Text Box 41"/>
            <p:cNvSpPr txBox="1">
              <a:spLocks noChangeArrowheads="1"/>
            </p:cNvSpPr>
            <p:nvPr/>
          </p:nvSpPr>
          <p:spPr bwMode="auto">
            <a:xfrm>
              <a:off x="3778" y="1942"/>
              <a:ext cx="4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2600">
                  <a:solidFill>
                    <a:srgbClr val="FFFF00"/>
                  </a:solidFill>
                </a:rPr>
                <a:t>buffer</a:t>
              </a:r>
            </a:p>
          </p:txBody>
        </p:sp>
        <p:sp>
          <p:nvSpPr>
            <p:cNvPr id="59" name="Text Box 42"/>
            <p:cNvSpPr txBox="1">
              <a:spLocks noChangeArrowheads="1"/>
            </p:cNvSpPr>
            <p:nvPr/>
          </p:nvSpPr>
          <p:spPr bwMode="auto">
            <a:xfrm>
              <a:off x="4594" y="1942"/>
              <a:ext cx="43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2600"/>
                <a:t>buffer</a:t>
              </a:r>
            </a:p>
          </p:txBody>
        </p:sp>
      </p:grpSp>
      <p:sp>
        <p:nvSpPr>
          <p:cNvPr id="60" name="Rectangle 43"/>
          <p:cNvSpPr>
            <a:spLocks noChangeArrowheads="1"/>
          </p:cNvSpPr>
          <p:nvPr/>
        </p:nvSpPr>
        <p:spPr bwMode="auto">
          <a:xfrm>
            <a:off x="650161" y="7042319"/>
            <a:ext cx="866881" cy="650134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61" name="Rectangle 44"/>
          <p:cNvSpPr>
            <a:spLocks noChangeArrowheads="1"/>
          </p:cNvSpPr>
          <p:nvPr/>
        </p:nvSpPr>
        <p:spPr bwMode="auto">
          <a:xfrm>
            <a:off x="758521" y="7042319"/>
            <a:ext cx="866881" cy="65013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62" name="Line 45"/>
          <p:cNvSpPr>
            <a:spLocks noChangeShapeType="1"/>
          </p:cNvSpPr>
          <p:nvPr/>
        </p:nvSpPr>
        <p:spPr bwMode="auto">
          <a:xfrm>
            <a:off x="1733762" y="7417049"/>
            <a:ext cx="1625402" cy="225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endParaRPr lang="en-US"/>
          </a:p>
        </p:txBody>
      </p:sp>
      <p:sp>
        <p:nvSpPr>
          <p:cNvPr id="63" name="Text Box 46"/>
          <p:cNvSpPr txBox="1">
            <a:spLocks noChangeArrowheads="1"/>
          </p:cNvSpPr>
          <p:nvPr/>
        </p:nvSpPr>
        <p:spPr bwMode="auto">
          <a:xfrm>
            <a:off x="1826823" y="6886559"/>
            <a:ext cx="1206760" cy="96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2300" b="1" dirty="0">
                <a:solidFill>
                  <a:srgbClr val="17375E"/>
                </a:solidFill>
                <a:latin typeface="Arial Narrow" charset="0"/>
              </a:rPr>
              <a:t>LZO</a:t>
            </a:r>
          </a:p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2300" b="1" dirty="0">
                <a:solidFill>
                  <a:srgbClr val="17375E"/>
                </a:solidFill>
                <a:latin typeface="Arial Narrow" charset="0"/>
              </a:rPr>
              <a:t> Unpack</a:t>
            </a:r>
          </a:p>
        </p:txBody>
      </p:sp>
      <p:sp>
        <p:nvSpPr>
          <p:cNvPr id="64" name="Rectangle 47"/>
          <p:cNvSpPr>
            <a:spLocks noChangeArrowheads="1"/>
          </p:cNvSpPr>
          <p:nvPr/>
        </p:nvSpPr>
        <p:spPr bwMode="auto">
          <a:xfrm>
            <a:off x="3467523" y="7042319"/>
            <a:ext cx="866881" cy="650134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65" name="Rectangle 48"/>
          <p:cNvSpPr>
            <a:spLocks noChangeArrowheads="1"/>
          </p:cNvSpPr>
          <p:nvPr/>
        </p:nvSpPr>
        <p:spPr bwMode="auto">
          <a:xfrm>
            <a:off x="3575883" y="7042319"/>
            <a:ext cx="1733762" cy="650134"/>
          </a:xfrm>
          <a:prstGeom prst="rect">
            <a:avLst/>
          </a:prstGeom>
          <a:solidFill>
            <a:srgbClr val="000099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0028" tIns="65014" rIns="130028" bIns="65014" anchor="ctr"/>
          <a:lstStyle/>
          <a:p>
            <a:endParaRPr lang="en-US"/>
          </a:p>
        </p:txBody>
      </p:sp>
      <p:sp>
        <p:nvSpPr>
          <p:cNvPr id="66" name="Text Box 49"/>
          <p:cNvSpPr txBox="1">
            <a:spLocks noChangeArrowheads="1"/>
          </p:cNvSpPr>
          <p:nvPr/>
        </p:nvSpPr>
        <p:spPr bwMode="auto">
          <a:xfrm>
            <a:off x="5418006" y="7110042"/>
            <a:ext cx="4747556" cy="48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2300" b="1" dirty="0">
                <a:solidFill>
                  <a:srgbClr val="17375E"/>
                </a:solidFill>
                <a:latin typeface="Arial Narrow" charset="0"/>
              </a:rPr>
              <a:t>Original uncompressed buffer restored</a:t>
            </a:r>
          </a:p>
        </p:txBody>
      </p:sp>
      <p:sp>
        <p:nvSpPr>
          <p:cNvPr id="67" name="Text Box 50"/>
          <p:cNvSpPr txBox="1">
            <a:spLocks noChangeArrowheads="1"/>
          </p:cNvSpPr>
          <p:nvPr/>
        </p:nvSpPr>
        <p:spPr bwMode="auto">
          <a:xfrm>
            <a:off x="6609967" y="5979080"/>
            <a:ext cx="4009311" cy="48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2300" b="1" dirty="0">
                <a:solidFill>
                  <a:srgbClr val="17375E"/>
                </a:solidFill>
                <a:latin typeface="Arial Narrow" charset="0"/>
              </a:rPr>
              <a:t>This is what a file then looks like</a:t>
            </a:r>
          </a:p>
        </p:txBody>
      </p:sp>
      <p:sp>
        <p:nvSpPr>
          <p:cNvPr id="68" name="Text Box 51"/>
          <p:cNvSpPr txBox="1">
            <a:spLocks noChangeArrowheads="1"/>
          </p:cNvSpPr>
          <p:nvPr/>
        </p:nvSpPr>
        <p:spPr bwMode="auto">
          <a:xfrm>
            <a:off x="679510" y="6577294"/>
            <a:ext cx="2006008" cy="53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2600" b="1">
                <a:solidFill>
                  <a:srgbClr val="FFFFFF"/>
                </a:solidFill>
                <a:latin typeface="Arial Narrow" charset="0"/>
              </a:rPr>
              <a:t>On readback:</a:t>
            </a:r>
          </a:p>
        </p:txBody>
      </p:sp>
      <p:sp>
        <p:nvSpPr>
          <p:cNvPr id="69" name="Text Box 52"/>
          <p:cNvSpPr txBox="1">
            <a:spLocks noChangeArrowheads="1"/>
          </p:cNvSpPr>
          <p:nvPr/>
        </p:nvSpPr>
        <p:spPr bwMode="auto">
          <a:xfrm>
            <a:off x="7632617" y="3428206"/>
            <a:ext cx="4574157" cy="48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2300" b="1">
                <a:solidFill>
                  <a:srgbClr val="FFFFFF"/>
                </a:solidFill>
                <a:latin typeface="Arial Narrow" charset="0"/>
              </a:rPr>
              <a:t>This is what a file normally  looks like</a:t>
            </a:r>
          </a:p>
        </p:txBody>
      </p:sp>
      <p:sp>
        <p:nvSpPr>
          <p:cNvPr id="70" name="Text Box 53"/>
          <p:cNvSpPr txBox="1">
            <a:spLocks noChangeArrowheads="1"/>
          </p:cNvSpPr>
          <p:nvPr/>
        </p:nvSpPr>
        <p:spPr bwMode="auto">
          <a:xfrm>
            <a:off x="541801" y="8152606"/>
            <a:ext cx="11508747" cy="93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2600" dirty="0">
                <a:solidFill>
                  <a:srgbClr val="17375E"/>
                </a:solidFill>
                <a:latin typeface="Arial Narrow" charset="0"/>
              </a:rPr>
              <a:t>All this is handled completely in the I/O layer, the higher-level routines just receive a buffer as before.</a:t>
            </a:r>
          </a:p>
        </p:txBody>
      </p:sp>
      <p:sp>
        <p:nvSpPr>
          <p:cNvPr id="71" name="Text Box 54"/>
          <p:cNvSpPr txBox="1">
            <a:spLocks noChangeArrowheads="1"/>
          </p:cNvSpPr>
          <p:nvPr/>
        </p:nvSpPr>
        <p:spPr bwMode="auto">
          <a:xfrm>
            <a:off x="650161" y="1885766"/>
            <a:ext cx="11919612" cy="173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127980" tIns="66550" rIns="127980" bIns="665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25000"/>
              </a:lnSpc>
              <a:buClrTx/>
              <a:buFontTx/>
              <a:buNone/>
            </a:pPr>
            <a:r>
              <a:rPr lang="en-GB" sz="2800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After all data </a:t>
            </a:r>
            <a:r>
              <a:rPr lang="en-GB" sz="2800" i="1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reduction</a:t>
            </a:r>
            <a:r>
              <a:rPr lang="en-GB" sz="2800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 techniques (zero-suppression, bit-packing, </a:t>
            </a:r>
            <a:r>
              <a:rPr lang="en-GB" sz="2800" dirty="0" err="1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etc</a:t>
            </a:r>
            <a:r>
              <a:rPr lang="en-GB" sz="2800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) are applied, you typically find that your raw data are still </a:t>
            </a:r>
            <a:r>
              <a:rPr lang="en-GB" sz="2800" dirty="0" err="1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gzip</a:t>
            </a:r>
            <a:r>
              <a:rPr lang="en-GB" sz="2800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-compressible to a significant amount</a:t>
            </a:r>
          </a:p>
          <a:p>
            <a:pPr>
              <a:lnSpc>
                <a:spcPct val="125000"/>
              </a:lnSpc>
              <a:buClrTx/>
              <a:buFontTx/>
              <a:buNone/>
            </a:pPr>
            <a:r>
              <a:rPr lang="en-GB" sz="2800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C</a:t>
            </a: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ompressed </a:t>
            </a:r>
            <a:r>
              <a:rPr lang="en-GB" sz="2800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raw data format that supports a late-stage compression</a:t>
            </a:r>
          </a:p>
        </p:txBody>
      </p:sp>
    </p:spTree>
    <p:extLst>
      <p:ext uri="{BB962C8B-B14F-4D97-AF65-F5344CB8AC3E}">
        <p14:creationId xmlns:p14="http://schemas.microsoft.com/office/powerpoint/2010/main" val="246969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69068</TotalTime>
  <Words>1217</Words>
  <Application>Microsoft Macintosh PowerPoint</Application>
  <PresentationFormat>Custom</PresentationFormat>
  <Paragraphs>410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27</vt:i4>
      </vt:variant>
      <vt:variant>
        <vt:lpstr>Slide Titles</vt:lpstr>
      </vt:variant>
      <vt:variant>
        <vt:i4>16</vt:i4>
      </vt:variant>
    </vt:vector>
  </HeadingPairs>
  <TitlesOfParts>
    <vt:vector size="43" baseType="lpstr"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WBS 1.6 – DAQ-Trigger</vt:lpstr>
      <vt:lpstr>Package Walkthrough</vt:lpstr>
      <vt:lpstr>1.6.1 Data acquisition ( All together )</vt:lpstr>
      <vt:lpstr>Pictures of existing Components</vt:lpstr>
      <vt:lpstr>Pictures of existing Components</vt:lpstr>
      <vt:lpstr>Emcal Local Level 1</vt:lpstr>
      <vt:lpstr>FELIX Card</vt:lpstr>
      <vt:lpstr>DCM2’s and assorted boards</vt:lpstr>
      <vt:lpstr>Data Compression</vt:lpstr>
      <vt:lpstr>Distributed Data Compression</vt:lpstr>
      <vt:lpstr>Individual High-Value items</vt:lpstr>
      <vt:lpstr>Individual High-Value items (2)</vt:lpstr>
      <vt:lpstr>Individual High-Value items (2)</vt:lpstr>
      <vt:lpstr>Backup Slides</vt:lpstr>
      <vt:lpstr>GL1 Cost</vt:lpstr>
      <vt:lpstr>LL1 Cost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PET Scanner for Plants at the Brookhaven National Laboratory </dc:title>
  <cp:lastModifiedBy>Martin Purschke</cp:lastModifiedBy>
  <cp:revision>329</cp:revision>
  <cp:lastPrinted>1601-01-01T00:00:00Z</cp:lastPrinted>
  <dcterms:created xsi:type="dcterms:W3CDTF">1601-01-01T00:00:00Z</dcterms:created>
  <dcterms:modified xsi:type="dcterms:W3CDTF">2017-07-31T18:59:21Z</dcterms:modified>
</cp:coreProperties>
</file>