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59" r:id="rId4"/>
    <p:sldId id="260" r:id="rId5"/>
    <p:sldId id="261" r:id="rId6"/>
    <p:sldId id="276"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7656" autoAdjust="0"/>
  </p:normalViewPr>
  <p:slideViewPr>
    <p:cSldViewPr>
      <p:cViewPr varScale="1">
        <p:scale>
          <a:sx n="84" d="100"/>
          <a:sy n="84" d="100"/>
        </p:scale>
        <p:origin x="204" y="96"/>
      </p:cViewPr>
      <p:guideLst>
        <p:guide orient="horz" pos="2160"/>
        <p:guide pos="2880"/>
      </p:guideLst>
    </p:cSldViewPr>
  </p:slideViewPr>
  <p:outlineViewPr>
    <p:cViewPr>
      <p:scale>
        <a:sx n="33" d="100"/>
        <a:sy n="33" d="100"/>
      </p:scale>
      <p:origin x="0" y="-3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14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7603266752692E-2"/>
          <c:y val="3.4489227204806079E-2"/>
          <c:w val="0.71720162012887101"/>
          <c:h val="0.85634109345941767"/>
        </c:manualLayout>
      </c:layout>
      <c:barChart>
        <c:barDir val="col"/>
        <c:grouping val="stacked"/>
        <c:varyColors val="0"/>
        <c:ser>
          <c:idx val="0"/>
          <c:order val="0"/>
          <c:tx>
            <c:strRef>
              <c:f>'[Facility_Upgrade_Charts_July 21_WBS1.8-1.10.xlsx]1.8 Magnet'!$C$25:$D$25</c:f>
              <c:strCache>
                <c:ptCount val="2"/>
                <c:pt idx="0">
                  <c:v> </c:v>
                </c:pt>
                <c:pt idx="1">
                  <c:v>Labor</c:v>
                </c:pt>
              </c:strCache>
            </c:strRef>
          </c:tx>
          <c:spPr>
            <a:solidFill>
              <a:schemeClr val="accent1"/>
            </a:solidFill>
            <a:ln>
              <a:noFill/>
            </a:ln>
            <a:effectLst/>
          </c:spPr>
          <c:invertIfNegative val="0"/>
          <c:cat>
            <c:strRef>
              <c:f>'[Facility_Upgrade_Charts_July 21_WBS1.8-1.10.xlsx]1.8 Magnet'!$E$24:$J$24</c:f>
              <c:strCache>
                <c:ptCount val="6"/>
                <c:pt idx="0">
                  <c:v>FY 2017</c:v>
                </c:pt>
                <c:pt idx="1">
                  <c:v>FY 2018</c:v>
                </c:pt>
                <c:pt idx="2">
                  <c:v>FY 2019</c:v>
                </c:pt>
                <c:pt idx="3">
                  <c:v>FY 2020</c:v>
                </c:pt>
                <c:pt idx="4">
                  <c:v>FY 2021</c:v>
                </c:pt>
                <c:pt idx="5">
                  <c:v>FY 2022</c:v>
                </c:pt>
              </c:strCache>
            </c:strRef>
          </c:cat>
          <c:val>
            <c:numRef>
              <c:f>'[Facility_Upgrade_Charts_July 21_WBS1.8-1.10.xlsx]1.8 Magnet'!$E$25:$J$25</c:f>
              <c:numCache>
                <c:formatCode>#,##0</c:formatCode>
                <c:ptCount val="6"/>
                <c:pt idx="0">
                  <c:v>752</c:v>
                </c:pt>
                <c:pt idx="1">
                  <c:v>672</c:v>
                </c:pt>
                <c:pt idx="2">
                  <c:v>323</c:v>
                </c:pt>
                <c:pt idx="3">
                  <c:v>701</c:v>
                </c:pt>
                <c:pt idx="4">
                  <c:v>264</c:v>
                </c:pt>
                <c:pt idx="5">
                  <c:v>340</c:v>
                </c:pt>
              </c:numCache>
            </c:numRef>
          </c:val>
        </c:ser>
        <c:ser>
          <c:idx val="1"/>
          <c:order val="1"/>
          <c:tx>
            <c:strRef>
              <c:f>'[Facility_Upgrade_Charts_July 21_WBS1.8-1.10.xlsx]1.8 Magnet'!$C$26:$D$26</c:f>
              <c:strCache>
                <c:ptCount val="2"/>
                <c:pt idx="0">
                  <c:v> </c:v>
                </c:pt>
                <c:pt idx="1">
                  <c:v>Non-Labor - Materials</c:v>
                </c:pt>
              </c:strCache>
            </c:strRef>
          </c:tx>
          <c:spPr>
            <a:solidFill>
              <a:srgbClr val="C00000"/>
            </a:solidFill>
            <a:ln>
              <a:noFill/>
            </a:ln>
            <a:effectLst/>
          </c:spPr>
          <c:invertIfNegative val="0"/>
          <c:cat>
            <c:strRef>
              <c:f>'[Facility_Upgrade_Charts_July 21_WBS1.8-1.10.xlsx]1.8 Magnet'!$E$24:$J$24</c:f>
              <c:strCache>
                <c:ptCount val="6"/>
                <c:pt idx="0">
                  <c:v>FY 2017</c:v>
                </c:pt>
                <c:pt idx="1">
                  <c:v>FY 2018</c:v>
                </c:pt>
                <c:pt idx="2">
                  <c:v>FY 2019</c:v>
                </c:pt>
                <c:pt idx="3">
                  <c:v>FY 2020</c:v>
                </c:pt>
                <c:pt idx="4">
                  <c:v>FY 2021</c:v>
                </c:pt>
                <c:pt idx="5">
                  <c:v>FY 2022</c:v>
                </c:pt>
              </c:strCache>
            </c:strRef>
          </c:cat>
          <c:val>
            <c:numRef>
              <c:f>'[Facility_Upgrade_Charts_July 21_WBS1.8-1.10.xlsx]1.8 Magnet'!$E$26:$J$26</c:f>
              <c:numCache>
                <c:formatCode>#,##0</c:formatCode>
                <c:ptCount val="6"/>
                <c:pt idx="0">
                  <c:v>19</c:v>
                </c:pt>
                <c:pt idx="1">
                  <c:v>55</c:v>
                </c:pt>
                <c:pt idx="2">
                  <c:v>300</c:v>
                </c:pt>
                <c:pt idx="3">
                  <c:v>1189</c:v>
                </c:pt>
                <c:pt idx="4">
                  <c:v>396</c:v>
                </c:pt>
                <c:pt idx="5">
                  <c:v>0</c:v>
                </c:pt>
              </c:numCache>
            </c:numRef>
          </c:val>
        </c:ser>
        <c:ser>
          <c:idx val="3"/>
          <c:order val="2"/>
          <c:tx>
            <c:strRef>
              <c:f>'[Facility_Upgrade_Charts_July 21_WBS1.8-1.10.xlsx]1.8 Magnet'!$D$29</c:f>
              <c:strCache>
                <c:ptCount val="1"/>
                <c:pt idx="0">
                  <c:v>Contingency (30%)</c:v>
                </c:pt>
              </c:strCache>
            </c:strRef>
          </c:tx>
          <c:spPr>
            <a:solidFill>
              <a:schemeClr val="accent4"/>
            </a:solidFill>
            <a:ln>
              <a:noFill/>
            </a:ln>
            <a:effectLst/>
          </c:spPr>
          <c:invertIfNegative val="0"/>
          <c:cat>
            <c:strRef>
              <c:f>'[Facility_Upgrade_Charts_July 21_WBS1.8-1.10.xlsx]1.8 Magnet'!$E$24:$J$24</c:f>
              <c:strCache>
                <c:ptCount val="6"/>
                <c:pt idx="0">
                  <c:v>FY 2017</c:v>
                </c:pt>
                <c:pt idx="1">
                  <c:v>FY 2018</c:v>
                </c:pt>
                <c:pt idx="2">
                  <c:v>FY 2019</c:v>
                </c:pt>
                <c:pt idx="3">
                  <c:v>FY 2020</c:v>
                </c:pt>
                <c:pt idx="4">
                  <c:v>FY 2021</c:v>
                </c:pt>
                <c:pt idx="5">
                  <c:v>FY 2022</c:v>
                </c:pt>
              </c:strCache>
            </c:strRef>
          </c:cat>
          <c:val>
            <c:numRef>
              <c:f>'[Facility_Upgrade_Charts_July 21_WBS1.8-1.10.xlsx]1.8 Magnet'!$E$29:$J$29</c:f>
              <c:numCache>
                <c:formatCode>#,##0</c:formatCode>
                <c:ptCount val="6"/>
                <c:pt idx="0">
                  <c:v>231.29999999999998</c:v>
                </c:pt>
                <c:pt idx="1">
                  <c:v>218.1</c:v>
                </c:pt>
                <c:pt idx="2">
                  <c:v>186.9</c:v>
                </c:pt>
                <c:pt idx="3">
                  <c:v>567</c:v>
                </c:pt>
                <c:pt idx="4">
                  <c:v>198</c:v>
                </c:pt>
                <c:pt idx="5">
                  <c:v>102</c:v>
                </c:pt>
              </c:numCache>
            </c:numRef>
          </c:val>
        </c:ser>
        <c:dLbls>
          <c:showLegendKey val="0"/>
          <c:showVal val="0"/>
          <c:showCatName val="0"/>
          <c:showSerName val="0"/>
          <c:showPercent val="0"/>
          <c:showBubbleSize val="0"/>
        </c:dLbls>
        <c:gapWidth val="150"/>
        <c:overlap val="100"/>
        <c:axId val="170553288"/>
        <c:axId val="172028504"/>
      </c:barChart>
      <c:catAx>
        <c:axId val="17055328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crossAx val="172028504"/>
        <c:crosses val="autoZero"/>
        <c:auto val="1"/>
        <c:lblAlgn val="ctr"/>
        <c:lblOffset val="100"/>
        <c:noMultiLvlLbl val="0"/>
      </c:catAx>
      <c:valAx>
        <c:axId val="172028504"/>
        <c:scaling>
          <c:orientation val="minMax"/>
          <c:max val="8000"/>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crossAx val="17055328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Entry>
      <c:legendEntry>
        <c:idx val="2"/>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200" b="1" i="0" baseline="0">
          <a:latin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[wbs breakout of labor data jul 21 pm chart flip.xlsx]Sheet6!PivotTable5</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s>
    <c:plotArea>
      <c:layout/>
      <c:barChart>
        <c:barDir val="col"/>
        <c:grouping val="stacked"/>
        <c:varyColors val="0"/>
        <c:ser>
          <c:idx val="0"/>
          <c:order val="0"/>
          <c:tx>
            <c:strRef>
              <c:f>Sheet6!$B$3:$B$5</c:f>
              <c:strCache>
                <c:ptCount val="1"/>
                <c:pt idx="0">
                  <c:v>BNL - Purchased Services</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Sheet6!$B$6:$B$11</c:f>
              <c:numCache>
                <c:formatCode>#,##0.00</c:formatCode>
                <c:ptCount val="6"/>
                <c:pt idx="0">
                  <c:v>4.5454545454545456E-2</c:v>
                </c:pt>
                <c:pt idx="1">
                  <c:v>0</c:v>
                </c:pt>
                <c:pt idx="2">
                  <c:v>6.8181818181818177E-2</c:v>
                </c:pt>
                <c:pt idx="3">
                  <c:v>0.13090909090909092</c:v>
                </c:pt>
                <c:pt idx="4">
                  <c:v>2.0454545454545454E-2</c:v>
                </c:pt>
                <c:pt idx="5">
                  <c:v>4.5454545454545452E-3</c:v>
                </c:pt>
              </c:numCache>
            </c:numRef>
          </c:val>
        </c:ser>
        <c:ser>
          <c:idx val="1"/>
          <c:order val="1"/>
          <c:tx>
            <c:strRef>
              <c:f>Sheet6!$C$3:$C$5</c:f>
              <c:strCache>
                <c:ptCount val="1"/>
                <c:pt idx="0">
                  <c:v>BNL - Scientific</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Sheet6!$C$6:$C$11</c:f>
              <c:numCache>
                <c:formatCode>#,##0.00</c:formatCode>
                <c:ptCount val="6"/>
                <c:pt idx="0">
                  <c:v>0.38181818181818183</c:v>
                </c:pt>
                <c:pt idx="1">
                  <c:v>0.70909090909090911</c:v>
                </c:pt>
                <c:pt idx="2">
                  <c:v>0.61136363636363633</c:v>
                </c:pt>
                <c:pt idx="3">
                  <c:v>0.61818181818181817</c:v>
                </c:pt>
                <c:pt idx="4">
                  <c:v>0.42272727272727273</c:v>
                </c:pt>
                <c:pt idx="5">
                  <c:v>0.11818181818181818</c:v>
                </c:pt>
              </c:numCache>
            </c:numRef>
          </c:val>
        </c:ser>
        <c:ser>
          <c:idx val="2"/>
          <c:order val="2"/>
          <c:tx>
            <c:strRef>
              <c:f>Sheet6!$D$3:$D$5</c:f>
              <c:strCache>
                <c:ptCount val="1"/>
                <c:pt idx="0">
                  <c:v>BNL - Technical</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Sheet6!$D$6:$D$11</c:f>
              <c:numCache>
                <c:formatCode>#,##0.00</c:formatCode>
                <c:ptCount val="6"/>
                <c:pt idx="0">
                  <c:v>0.75204545454545457</c:v>
                </c:pt>
                <c:pt idx="1">
                  <c:v>0.89227272727272733</c:v>
                </c:pt>
                <c:pt idx="2">
                  <c:v>4.5454545454545456E-2</c:v>
                </c:pt>
                <c:pt idx="3">
                  <c:v>0.92613636363636354</c:v>
                </c:pt>
                <c:pt idx="4">
                  <c:v>0.20136363636363636</c:v>
                </c:pt>
                <c:pt idx="5">
                  <c:v>0.93181818181818188</c:v>
                </c:pt>
              </c:numCache>
            </c:numRef>
          </c:val>
        </c:ser>
        <c:ser>
          <c:idx val="3"/>
          <c:order val="3"/>
          <c:tx>
            <c:strRef>
              <c:f>Sheet6!$E$3:$E$5</c:f>
              <c:strCache>
                <c:ptCount val="1"/>
                <c:pt idx="0">
                  <c:v>BNL - Professional</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Sheet6!$E$6:$E$11</c:f>
              <c:numCache>
                <c:formatCode>#,##0.00</c:formatCode>
                <c:ptCount val="6"/>
                <c:pt idx="0">
                  <c:v>2.4895454545454543</c:v>
                </c:pt>
                <c:pt idx="1">
                  <c:v>1.5072727272727273</c:v>
                </c:pt>
                <c:pt idx="2">
                  <c:v>0.52636363636363637</c:v>
                </c:pt>
                <c:pt idx="3">
                  <c:v>1.3025454545454547</c:v>
                </c:pt>
                <c:pt idx="4">
                  <c:v>0.36367045454545455</c:v>
                </c:pt>
                <c:pt idx="5">
                  <c:v>0.4386363636363636</c:v>
                </c:pt>
              </c:numCache>
            </c:numRef>
          </c:val>
        </c:ser>
        <c:dLbls>
          <c:showLegendKey val="0"/>
          <c:showVal val="0"/>
          <c:showCatName val="0"/>
          <c:showSerName val="0"/>
          <c:showPercent val="0"/>
          <c:showBubbleSize val="0"/>
        </c:dLbls>
        <c:gapWidth val="150"/>
        <c:overlap val="100"/>
        <c:axId val="178426256"/>
        <c:axId val="178426648"/>
      </c:barChart>
      <c:catAx>
        <c:axId val="178426256"/>
        <c:scaling>
          <c:orientation val="minMax"/>
        </c:scaling>
        <c:delete val="0"/>
        <c:axPos val="b"/>
        <c:numFmt formatCode="General" sourceLinked="0"/>
        <c:majorTickMark val="out"/>
        <c:minorTickMark val="none"/>
        <c:tickLblPos val="nextTo"/>
        <c:crossAx val="178426648"/>
        <c:crosses val="autoZero"/>
        <c:auto val="1"/>
        <c:lblAlgn val="ctr"/>
        <c:lblOffset val="100"/>
        <c:noMultiLvlLbl val="0"/>
      </c:catAx>
      <c:valAx>
        <c:axId val="178426648"/>
        <c:scaling>
          <c:orientation val="minMax"/>
        </c:scaling>
        <c:delete val="0"/>
        <c:axPos val="l"/>
        <c:majorGridlines/>
        <c:numFmt formatCode="#,##0.00" sourceLinked="1"/>
        <c:majorTickMark val="out"/>
        <c:minorTickMark val="none"/>
        <c:tickLblPos val="nextTo"/>
        <c:crossAx val="178426256"/>
        <c:crosses val="autoZero"/>
        <c:crossBetween val="between"/>
      </c:valAx>
    </c:plotArea>
    <c:legend>
      <c:legendPos val="r"/>
      <c:layout/>
      <c:overlay val="0"/>
    </c:legend>
    <c:plotVisOnly val="1"/>
    <c:dispBlanksAs val="gap"/>
    <c:showDLblsOverMax val="0"/>
  </c:chart>
  <c:txPr>
    <a:bodyPr/>
    <a:lstStyle/>
    <a:p>
      <a:pPr>
        <a:defRPr sz="1200" b="1" i="0" baseline="0">
          <a:latin typeface="Times New Roman" panose="02020603050405020304" pitchFamily="18" charset="0"/>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7/26/2017</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7/26/2017</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a:t>
            </a:fld>
            <a:endParaRPr lang="en-US" altLang="en-US"/>
          </a:p>
        </p:txBody>
      </p:sp>
    </p:spTree>
    <p:extLst>
      <p:ext uri="{BB962C8B-B14F-4D97-AF65-F5344CB8AC3E}">
        <p14:creationId xmlns:p14="http://schemas.microsoft.com/office/powerpoint/2010/main" val="199420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10</a:t>
            </a:fld>
            <a:endParaRPr lang="en-US" altLang="en-US"/>
          </a:p>
        </p:txBody>
      </p:sp>
    </p:spTree>
    <p:extLst>
      <p:ext uri="{BB962C8B-B14F-4D97-AF65-F5344CB8AC3E}">
        <p14:creationId xmlns:p14="http://schemas.microsoft.com/office/powerpoint/2010/main" val="76637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0785A-A73E-4504-A35F-56FC9405BF01}" type="slidenum">
              <a:rPr lang="en-US" altLang="en-US" smtClean="0">
                <a:solidFill>
                  <a:srgbClr val="FF0000"/>
                </a:solidFill>
                <a:latin typeface="Times New Roman" panose="02020603050405020304" pitchFamily="18" charset="0"/>
                <a:cs typeface="Times New Roman" panose="02020603050405020304" pitchFamily="18" charset="0"/>
              </a:rPr>
              <a:pPr/>
              <a:t>11</a:t>
            </a:fld>
            <a:endParaRPr lang="en-US" altLang="en-US"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76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0785A-A73E-4504-A35F-56FC9405BF01}" type="slidenum">
              <a:rPr lang="en-US" altLang="en-US" smtClean="0">
                <a:solidFill>
                  <a:srgbClr val="FF0000"/>
                </a:solidFill>
                <a:latin typeface="Times New Roman" panose="02020603050405020304" pitchFamily="18" charset="0"/>
                <a:cs typeface="Times New Roman" panose="02020603050405020304" pitchFamily="18" charset="0"/>
              </a:rPr>
              <a:pPr/>
              <a:t>12</a:t>
            </a:fld>
            <a:endParaRPr lang="en-US" altLang="en-US"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88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13</a:t>
            </a:fld>
            <a:endParaRPr lang="en-US" altLang="en-US"/>
          </a:p>
        </p:txBody>
      </p:sp>
    </p:spTree>
    <p:extLst>
      <p:ext uri="{BB962C8B-B14F-4D97-AF65-F5344CB8AC3E}">
        <p14:creationId xmlns:p14="http://schemas.microsoft.com/office/powerpoint/2010/main" val="216339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14</a:t>
            </a:fld>
            <a:endParaRPr lang="en-US" altLang="en-US"/>
          </a:p>
        </p:txBody>
      </p:sp>
    </p:spTree>
    <p:extLst>
      <p:ext uri="{BB962C8B-B14F-4D97-AF65-F5344CB8AC3E}">
        <p14:creationId xmlns:p14="http://schemas.microsoft.com/office/powerpoint/2010/main" val="154579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362156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16</a:t>
            </a:fld>
            <a:endParaRPr lang="en-US" altLang="en-US"/>
          </a:p>
        </p:txBody>
      </p:sp>
    </p:spTree>
    <p:extLst>
      <p:ext uri="{BB962C8B-B14F-4D97-AF65-F5344CB8AC3E}">
        <p14:creationId xmlns:p14="http://schemas.microsoft.com/office/powerpoint/2010/main" val="68782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17</a:t>
            </a:fld>
            <a:endParaRPr lang="en-US" altLang="ja-JP"/>
          </a:p>
        </p:txBody>
      </p:sp>
    </p:spTree>
    <p:extLst>
      <p:ext uri="{BB962C8B-B14F-4D97-AF65-F5344CB8AC3E}">
        <p14:creationId xmlns:p14="http://schemas.microsoft.com/office/powerpoint/2010/main" val="223491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18</a:t>
            </a:fld>
            <a:endParaRPr lang="en-US" altLang="ja-JP"/>
          </a:p>
        </p:txBody>
      </p:sp>
    </p:spTree>
    <p:extLst>
      <p:ext uri="{BB962C8B-B14F-4D97-AF65-F5344CB8AC3E}">
        <p14:creationId xmlns:p14="http://schemas.microsoft.com/office/powerpoint/2010/main" val="2252178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104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2</a:t>
            </a:fld>
            <a:endParaRPr lang="en-US" altLang="ja-JP"/>
          </a:p>
        </p:txBody>
      </p:sp>
    </p:spTree>
    <p:extLst>
      <p:ext uri="{BB962C8B-B14F-4D97-AF65-F5344CB8AC3E}">
        <p14:creationId xmlns:p14="http://schemas.microsoft.com/office/powerpoint/2010/main" val="393311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3</a:t>
            </a:fld>
            <a:endParaRPr lang="en-US" altLang="en-US"/>
          </a:p>
        </p:txBody>
      </p:sp>
    </p:spTree>
    <p:extLst>
      <p:ext uri="{BB962C8B-B14F-4D97-AF65-F5344CB8AC3E}">
        <p14:creationId xmlns:p14="http://schemas.microsoft.com/office/powerpoint/2010/main" val="38665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4</a:t>
            </a:fld>
            <a:endParaRPr lang="en-US" altLang="en-US"/>
          </a:p>
        </p:txBody>
      </p:sp>
    </p:spTree>
    <p:extLst>
      <p:ext uri="{BB962C8B-B14F-4D97-AF65-F5344CB8AC3E}">
        <p14:creationId xmlns:p14="http://schemas.microsoft.com/office/powerpoint/2010/main" val="138654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5</a:t>
            </a:fld>
            <a:endParaRPr lang="en-US" altLang="en-US"/>
          </a:p>
        </p:txBody>
      </p:sp>
    </p:spTree>
    <p:extLst>
      <p:ext uri="{BB962C8B-B14F-4D97-AF65-F5344CB8AC3E}">
        <p14:creationId xmlns:p14="http://schemas.microsoft.com/office/powerpoint/2010/main" val="391436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6</a:t>
            </a:fld>
            <a:endParaRPr lang="en-US" altLang="en-US"/>
          </a:p>
        </p:txBody>
      </p:sp>
    </p:spTree>
    <p:extLst>
      <p:ext uri="{BB962C8B-B14F-4D97-AF65-F5344CB8AC3E}">
        <p14:creationId xmlns:p14="http://schemas.microsoft.com/office/powerpoint/2010/main" val="100804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7</a:t>
            </a:fld>
            <a:endParaRPr lang="en-US" altLang="en-US"/>
          </a:p>
        </p:txBody>
      </p:sp>
    </p:spTree>
    <p:extLst>
      <p:ext uri="{BB962C8B-B14F-4D97-AF65-F5344CB8AC3E}">
        <p14:creationId xmlns:p14="http://schemas.microsoft.com/office/powerpoint/2010/main" val="164566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0785A-A73E-4504-A35F-56FC9405BF01}" type="slidenum">
              <a:rPr lang="en-US" altLang="en-US" smtClean="0">
                <a:solidFill>
                  <a:srgbClr val="FF0000"/>
                </a:solidFill>
                <a:latin typeface="Times New Roman" panose="02020603050405020304" pitchFamily="18" charset="0"/>
                <a:cs typeface="Times New Roman" panose="02020603050405020304" pitchFamily="18" charset="0"/>
              </a:rPr>
              <a:pPr/>
              <a:t>8</a:t>
            </a:fld>
            <a:endParaRPr lang="en-US" altLang="en-US"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51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9</a:t>
            </a:fld>
            <a:endParaRPr lang="en-US" altLang="en-US"/>
          </a:p>
        </p:txBody>
      </p:sp>
    </p:spTree>
    <p:extLst>
      <p:ext uri="{BB962C8B-B14F-4D97-AF65-F5344CB8AC3E}">
        <p14:creationId xmlns:p14="http://schemas.microsoft.com/office/powerpoint/2010/main" val="1116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86800" cy="1470025"/>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38"/>
            <a:ext cx="1981200" cy="5668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84238"/>
            <a:ext cx="57912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smtClean="0"/>
              <a:t>Click </a:t>
            </a:r>
            <a:r>
              <a:rPr lang="en-US" dirty="0"/>
              <a:t>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altLang="en-US" dirty="0" smtClean="0"/>
              <a:t>Aug 2-4, 2017</a:t>
            </a:r>
            <a:endParaRPr lang="en-US" altLang="en-US"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dirty="0" err="1" smtClean="0"/>
              <a:t>sPHENIX</a:t>
            </a:r>
            <a:r>
              <a:rPr lang="en-US" dirty="0" smtClean="0"/>
              <a:t> Director's Review</a:t>
            </a:r>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4B932B3A-BA38-40C7-ADEE-2A1902CEB265}" type="slidenum">
              <a:rPr lang="en-US" altLang="en-US" smtClean="0"/>
              <a:pPr/>
              <a:t>‹#›</a:t>
            </a:fld>
            <a:endParaRPr lang="en-US" altLang="en-US" dirty="0"/>
          </a:p>
        </p:txBody>
      </p:sp>
    </p:spTree>
    <p:extLst>
      <p:ext uri="{BB962C8B-B14F-4D97-AF65-F5344CB8AC3E}">
        <p14:creationId xmlns:p14="http://schemas.microsoft.com/office/powerpoint/2010/main" val="428541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1"/>
            <a:ext cx="7772400" cy="7620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Aug 2-4, 2017</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Aug 2-4, 2017</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Aug 2-4, 2017</a:t>
            </a:r>
          </a:p>
        </p:txBody>
      </p:sp>
      <p:sp>
        <p:nvSpPr>
          <p:cNvPr id="4" name="Footer Placeholder 4"/>
          <p:cNvSpPr>
            <a:spLocks noGrp="1"/>
          </p:cNvSpPr>
          <p:nvPr>
            <p:ph type="ftr" sz="quarter" idx="11"/>
          </p:nvPr>
        </p:nvSpPr>
        <p:spPr>
          <a:xfrm>
            <a:off x="3200400" y="6569075"/>
            <a:ext cx="2895600" cy="288925"/>
          </a:xfrm>
        </p:spPr>
        <p:txBody>
          <a:bodyPr/>
          <a:lstStyle>
            <a:lvl1pPr>
              <a:defRPr/>
            </a:lvl1pPr>
          </a:lstStyle>
          <a:p>
            <a:pPr>
              <a:defRPr/>
            </a:pPr>
            <a:r>
              <a:rPr lang="en-US"/>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Aug 2-4, 2017</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Aug 2-4, 2017</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Aug 2-4, 2017</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8"/>
            <a:ext cx="82296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Aug 2-4, 2017</a:t>
            </a:r>
            <a:endParaRPr lang="en-US" altLang="en-US" dirty="0"/>
          </a:p>
        </p:txBody>
      </p:sp>
      <p:sp>
        <p:nvSpPr>
          <p:cNvPr id="5" name="Footer Placeholder 4"/>
          <p:cNvSpPr>
            <a:spLocks noGrp="1"/>
          </p:cNvSpPr>
          <p:nvPr>
            <p:ph type="ftr" sz="quarter" idx="3"/>
          </p:nvPr>
        </p:nvSpPr>
        <p:spPr>
          <a:xfrm>
            <a:off x="3171031" y="6553200"/>
            <a:ext cx="2895600" cy="2762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a:t>
            </a:r>
            <a:endParaRPr lang="en-US" dirty="0"/>
          </a:p>
        </p:txBody>
      </p:sp>
      <p:sp>
        <p:nvSpPr>
          <p:cNvPr id="6" name="Slide Number Placeholder 5"/>
          <p:cNvSpPr>
            <a:spLocks noGrp="1"/>
          </p:cNvSpPr>
          <p:nvPr>
            <p:ph type="sldNum" sz="quarter" idx="4"/>
          </p:nvPr>
        </p:nvSpPr>
        <p:spPr>
          <a:xfrm>
            <a:off x="8609806" y="6492875"/>
            <a:ext cx="53419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5"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2" name="Picture 8" descr="sPHENIX.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66088" y="100013"/>
            <a:ext cx="10874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8" Type="http://schemas.openxmlformats.org/officeDocument/2006/relationships/hyperlink" Target="https://docdb.sphenix.bnl.gov/cgi-bin/private/ShowDocument?docid=83" TargetMode="External"/><Relationship Id="rId3" Type="http://schemas.openxmlformats.org/officeDocument/2006/relationships/image" Target="../media/image8.png"/><Relationship Id="rId7" Type="http://schemas.openxmlformats.org/officeDocument/2006/relationships/hyperlink" Target="https://docdb.sphenix.bnl.gov/cgi-bin/private/ShowDocument?docid=6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 Id="rId9" Type="http://schemas.openxmlformats.org/officeDocument/2006/relationships/hyperlink" Target="https://docdb.sphenix.bnl.gov/cgi-bin/private/ShowDocument?docid=5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152400" y="533400"/>
            <a:ext cx="8686800" cy="1600200"/>
          </a:xfrm>
          <a:solidFill>
            <a:srgbClr val="0099FF"/>
          </a:solidFill>
        </p:spPr>
        <p:txBody>
          <a:bodyPr/>
          <a:lstStyle/>
          <a:p>
            <a:r>
              <a:rPr lang="en-US" altLang="en-US" dirty="0">
                <a:solidFill>
                  <a:schemeClr val="bg1"/>
                </a:solidFill>
                <a:latin typeface="Times New Roman" panose="02020603050405020304" pitchFamily="18" charset="0"/>
                <a:cs typeface="Times New Roman" panose="02020603050405020304" pitchFamily="18" charset="0"/>
              </a:rPr>
              <a:t>sPHENIX </a:t>
            </a:r>
            <a:r>
              <a:rPr lang="en-US" altLang="en-US" dirty="0">
                <a:latin typeface="Times New Roman" panose="02020603050405020304" pitchFamily="18" charset="0"/>
                <a:cs typeface="Times New Roman" panose="02020603050405020304" pitchFamily="18" charset="0"/>
              </a:rPr>
              <a:t>Director’s</a:t>
            </a:r>
            <a:r>
              <a:rPr lang="en-US" altLang="en-US" dirty="0">
                <a:solidFill>
                  <a:schemeClr val="bg1"/>
                </a:solidFill>
                <a:latin typeface="Times New Roman" panose="02020603050405020304" pitchFamily="18" charset="0"/>
                <a:cs typeface="Times New Roman" panose="02020603050405020304" pitchFamily="18" charset="0"/>
              </a:rPr>
              <a:t> Review</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WBS </a:t>
            </a:r>
            <a:r>
              <a:rPr lang="en-US" altLang="en-US" dirty="0" smtClean="0">
                <a:latin typeface="Times New Roman" panose="02020603050405020304" pitchFamily="18" charset="0"/>
                <a:cs typeface="Times New Roman" panose="02020603050405020304" pitchFamily="18" charset="0"/>
              </a:rPr>
              <a:t>1.8: </a:t>
            </a:r>
            <a:r>
              <a:rPr lang="en-US" altLang="en-US" dirty="0">
                <a:latin typeface="Times New Roman" panose="02020603050405020304" pitchFamily="18" charset="0"/>
                <a:cs typeface="Times New Roman" panose="02020603050405020304" pitchFamily="18" charset="0"/>
              </a:rPr>
              <a:t>Superconducting </a:t>
            </a:r>
            <a:r>
              <a:rPr lang="en-US" altLang="en-US" dirty="0" smtClean="0">
                <a:latin typeface="Times New Roman" panose="02020603050405020304" pitchFamily="18" charset="0"/>
                <a:cs typeface="Times New Roman" panose="02020603050405020304" pitchFamily="18" charset="0"/>
              </a:rPr>
              <a:t>Magnet</a:t>
            </a:r>
            <a:endParaRPr lang="en-US" altLang="en-US" dirty="0">
              <a:latin typeface="Times New Roman" panose="02020603050405020304" pitchFamily="18" charset="0"/>
              <a:cs typeface="Times New Roman" panose="02020603050405020304" pitchFamily="18" charset="0"/>
            </a:endParaRP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3, 2017</a:t>
            </a:r>
            <a:endParaRPr lang="en-US" altLang="en-US" sz="1200">
              <a:solidFill>
                <a:srgbClr val="898989"/>
              </a:solidFill>
            </a:endParaRPr>
          </a:p>
        </p:txBody>
      </p:sp>
      <p:sp>
        <p:nvSpPr>
          <p:cNvPr id="5" name="Footer Placeholder 4"/>
          <p:cNvSpPr>
            <a:spLocks noGrp="1"/>
          </p:cNvSpPr>
          <p:nvPr>
            <p:ph type="ftr" sz="quarter" idx="11"/>
          </p:nvPr>
        </p:nvSpPr>
        <p:spPr/>
        <p:txBody>
          <a:bodyPr/>
          <a:lstStyle/>
          <a:p>
            <a:pPr>
              <a:defRPr/>
            </a:pPr>
            <a:r>
              <a:rPr lang="en-US" dirty="0" err="1"/>
              <a:t>sPHENIX</a:t>
            </a:r>
            <a:r>
              <a:rPr lang="en-US" dirty="0"/>
              <a:t> Director's Review</a:t>
            </a: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542925"/>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Subtitle 3"/>
          <p:cNvSpPr txBox="1">
            <a:spLocks/>
          </p:cNvSpPr>
          <p:nvPr/>
        </p:nvSpPr>
        <p:spPr bwMode="auto">
          <a:xfrm>
            <a:off x="550068" y="2667000"/>
            <a:ext cx="80724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ltLang="en-US" sz="3300" dirty="0" smtClean="0">
                <a:solidFill>
                  <a:srgbClr val="0099FF"/>
                </a:solidFill>
                <a:latin typeface="Times New Roman" panose="02020603050405020304" pitchFamily="18" charset="0"/>
                <a:cs typeface="Times New Roman" panose="02020603050405020304" pitchFamily="18" charset="0"/>
              </a:rPr>
              <a:t>Kin Yip</a:t>
            </a:r>
          </a:p>
          <a:p>
            <a:pPr algn="ctr">
              <a:buNone/>
            </a:pPr>
            <a:r>
              <a:rPr lang="en-US" altLang="en-US" sz="3300" dirty="0" smtClean="0">
                <a:solidFill>
                  <a:srgbClr val="0099FF"/>
                </a:solidFill>
                <a:latin typeface="Times New Roman" panose="02020603050405020304" pitchFamily="18" charset="0"/>
                <a:cs typeface="Times New Roman" panose="02020603050405020304" pitchFamily="18" charset="0"/>
              </a:rPr>
              <a:t>Collider-Accelerator Department</a:t>
            </a:r>
          </a:p>
          <a:p>
            <a:pPr algn="ctr">
              <a:buNone/>
            </a:pPr>
            <a:endParaRPr lang="en-US" altLang="en-US" sz="3300" dirty="0">
              <a:solidFill>
                <a:srgbClr val="0099FF"/>
              </a:solidFill>
              <a:latin typeface="Times New Roman" panose="02020603050405020304" pitchFamily="18" charset="0"/>
              <a:cs typeface="Times New Roman" panose="02020603050405020304" pitchFamily="18" charset="0"/>
            </a:endParaRPr>
          </a:p>
          <a:p>
            <a:pPr algn="ctr">
              <a:lnSpc>
                <a:spcPct val="150000"/>
              </a:lnSpc>
              <a:buNone/>
            </a:pPr>
            <a:r>
              <a:rPr lang="en-US" altLang="en-US" sz="3300" dirty="0" smtClean="0">
                <a:solidFill>
                  <a:srgbClr val="0099FF"/>
                </a:solidFill>
                <a:latin typeface="Times New Roman" panose="02020603050405020304" pitchFamily="18" charset="0"/>
                <a:cs typeface="Times New Roman" panose="02020603050405020304" pitchFamily="18" charset="0"/>
              </a:rPr>
              <a:t>Aug 3, 2017</a:t>
            </a:r>
          </a:p>
          <a:p>
            <a:pPr algn="ctr">
              <a:buNone/>
            </a:pPr>
            <a:r>
              <a:rPr lang="en-US" altLang="en-US" sz="3300" dirty="0" smtClean="0">
                <a:solidFill>
                  <a:srgbClr val="0099FF"/>
                </a:solidFill>
                <a:latin typeface="Times New Roman" panose="02020603050405020304" pitchFamily="18" charset="0"/>
                <a:cs typeface="Times New Roman" panose="02020603050405020304" pitchFamily="18" charset="0"/>
              </a:rPr>
              <a:t>BNL</a:t>
            </a:r>
          </a:p>
        </p:txBody>
      </p:sp>
    </p:spTree>
    <p:extLst>
      <p:ext uri="{BB962C8B-B14F-4D97-AF65-F5344CB8AC3E}">
        <p14:creationId xmlns:p14="http://schemas.microsoft.com/office/powerpoint/2010/main" val="226002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50031" y="87087"/>
            <a:ext cx="6181344" cy="6722939"/>
          </a:xfrm>
          <a:prstGeom prst="rect">
            <a:avLst/>
          </a:prstGeom>
        </p:spPr>
      </p:pic>
      <p:sp>
        <p:nvSpPr>
          <p:cNvPr id="2" name="Title 1"/>
          <p:cNvSpPr>
            <a:spLocks noGrp="1"/>
          </p:cNvSpPr>
          <p:nvPr>
            <p:ph type="title"/>
          </p:nvPr>
        </p:nvSpPr>
        <p:spPr>
          <a:xfrm>
            <a:off x="-152400" y="838200"/>
            <a:ext cx="3243943" cy="1807033"/>
          </a:xfrm>
        </p:spPr>
        <p:txBody>
          <a:bodyPr/>
          <a:lstStyle/>
          <a:p>
            <a:pPr algn="ctr"/>
            <a:r>
              <a:rPr lang="en-US" sz="3000" dirty="0" smtClean="0">
                <a:solidFill>
                  <a:srgbClr val="C00000"/>
                </a:solidFill>
                <a:latin typeface="Times New Roman" panose="02020603050405020304" pitchFamily="18" charset="0"/>
                <a:cs typeface="Times New Roman" panose="02020603050405020304" pitchFamily="18" charset="0"/>
              </a:rPr>
              <a:t>An example of Purchase Order of similar nature</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10</a:t>
            </a:fld>
            <a:endParaRPr lang="en-US" altLang="ja-JP"/>
          </a:p>
        </p:txBody>
      </p:sp>
    </p:spTree>
    <p:extLst>
      <p:ext uri="{BB962C8B-B14F-4D97-AF65-F5344CB8AC3E}">
        <p14:creationId xmlns:p14="http://schemas.microsoft.com/office/powerpoint/2010/main" val="3648551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126783"/>
            <a:ext cx="8915400" cy="67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spcBef>
                <a:spcPct val="20000"/>
              </a:spcBef>
              <a:defRPr/>
            </a:pPr>
            <a:r>
              <a:rPr lang="en-US" sz="3300" dirty="0">
                <a:solidFill>
                  <a:srgbClr val="0000CC"/>
                </a:solidFill>
                <a:latin typeface="Times New Roman" panose="02020603050405020304" pitchFamily="18" charset="0"/>
                <a:cs typeface="Times New Roman" panose="02020603050405020304" pitchFamily="18" charset="0"/>
              </a:rPr>
              <a:t>F</a:t>
            </a:r>
            <a:r>
              <a:rPr lang="en-US" sz="3300" dirty="0" smtClean="0">
                <a:solidFill>
                  <a:srgbClr val="0000CC"/>
                </a:solidFill>
                <a:latin typeface="Times New Roman" panose="02020603050405020304" pitchFamily="18" charset="0"/>
                <a:cs typeface="Times New Roman" panose="02020603050405020304" pitchFamily="18" charset="0"/>
              </a:rPr>
              <a:t>rom the Basis of Estimate</a:t>
            </a:r>
            <a:endParaRPr lang="en-US" sz="2300" dirty="0" smtClean="0">
              <a:solidFill>
                <a:srgbClr val="0000CC"/>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4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r>
              <a:rPr lang="en-US" sz="2200" dirty="0" smtClean="0">
                <a:solidFill>
                  <a:srgbClr val="0000FF"/>
                </a:solidFill>
                <a:latin typeface="Times New Roman" panose="02020603050405020304" pitchFamily="18" charset="0"/>
                <a:cs typeface="Times New Roman" panose="02020603050405020304" pitchFamily="18" charset="0"/>
              </a:rPr>
              <a:t> Total</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smtClean="0">
                <a:solidFill>
                  <a:srgbClr val="0000FF"/>
                </a:solidFill>
                <a:latin typeface="Times New Roman" panose="02020603050405020304" pitchFamily="18" charset="0"/>
                <a:cs typeface="Times New Roman" panose="02020603050405020304" pitchFamily="18" charset="0"/>
              </a:rPr>
              <a:t>and contingency estimates (FY17 $ Direct) :</a:t>
            </a: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300" dirty="0" smtClean="0">
              <a:solidFill>
                <a:srgbClr val="0000FF"/>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168075765"/>
              </p:ext>
            </p:extLst>
          </p:nvPr>
        </p:nvGraphicFramePr>
        <p:xfrm>
          <a:off x="108857" y="1985404"/>
          <a:ext cx="8958942" cy="3653395"/>
        </p:xfrm>
        <a:graphic>
          <a:graphicData uri="http://schemas.openxmlformats.org/drawingml/2006/table">
            <a:tbl>
              <a:tblPr>
                <a:tableStyleId>{5C22544A-7EE6-4342-B048-85BDC9FD1C3A}</a:tableStyleId>
              </a:tblPr>
              <a:tblGrid>
                <a:gridCol w="645892"/>
                <a:gridCol w="1966598"/>
                <a:gridCol w="453088"/>
                <a:gridCol w="1301424"/>
                <a:gridCol w="1259651"/>
                <a:gridCol w="616972"/>
                <a:gridCol w="1339984"/>
                <a:gridCol w="1375333"/>
              </a:tblGrid>
              <a:tr h="559856">
                <a:tc>
                  <a:txBody>
                    <a:bodyPr/>
                    <a:lstStyle/>
                    <a:p>
                      <a:pPr algn="l" rtl="0" fontAlgn="b"/>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b"/>
                </a:tc>
                <a:tc>
                  <a:txBody>
                    <a:bodyPr/>
                    <a:lstStyle/>
                    <a:p>
                      <a:pPr algn="l" rtl="0" fontAlgn="b"/>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b"/>
                </a:tc>
                <a:tc>
                  <a:txBody>
                    <a:bodyPr/>
                    <a:lstStyle/>
                    <a:p>
                      <a:pPr algn="l" rtl="0" fontAlgn="b"/>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b"/>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Material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Labor</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Total</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Total with Contingency</a:t>
                      </a:r>
                    </a:p>
                  </a:txBody>
                  <a:tcPr marL="9525" marR="9525" marT="9525" marB="0" anchor="ctr"/>
                </a:tc>
              </a:tr>
              <a:tr h="559856">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1.8.1</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Management &amp; Oversight</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819,963</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819,963</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874,437</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r>
              <a:tr h="559856">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1.8.2</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Disassembly &amp; Assembly</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$44,000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159,664</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203,664</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327,129</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r>
              <a:tr h="284705">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1.8.3</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Cryogenic Systems</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$1,524,420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$990,277</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$2,514,697</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$3,269,106</a:t>
                      </a:r>
                    </a:p>
                  </a:txBody>
                  <a:tcPr marL="9525" marR="9525" marT="9525" marB="0" anchor="ctr"/>
                </a:tc>
              </a:tr>
              <a:tr h="559856">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1.8.4</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PS &amp; Quench Detection</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$66,000</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$147,724</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$213,724</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$268,803</a:t>
                      </a:r>
                    </a:p>
                  </a:txBody>
                  <a:tcPr marL="9525" marR="9525" marT="9525" marB="0" anchor="ctr"/>
                </a:tc>
              </a:tr>
              <a:tr h="559856">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1.8.5</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Magnet Field Measurement</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$7,000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$126,773</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$133,773</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$160,528</a:t>
                      </a:r>
                    </a:p>
                  </a:txBody>
                  <a:tcPr marL="9525" marR="9525" marT="9525" marB="0" anchor="ctr"/>
                </a:tc>
              </a:tr>
              <a:tr h="284705">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r>
              <a:tr h="284705">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$1,641,420</a:t>
                      </a: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rgbClr val="0000CC"/>
                          </a:solidFill>
                          <a:effectLst/>
                          <a:latin typeface="Times New Roman" panose="02020603050405020304" pitchFamily="18" charset="0"/>
                          <a:ea typeface="+mn-ea"/>
                          <a:cs typeface="Times New Roman" panose="02020603050405020304" pitchFamily="18" charset="0"/>
                        </a:rPr>
                        <a:t>$2,244,401</a:t>
                      </a: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3,885,821</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4,900,003</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r>
            </a:tbl>
          </a:graphicData>
        </a:graphic>
      </p:graphicFrame>
      <p:sp>
        <p:nvSpPr>
          <p:cNvPr id="6" name="Date Placeholder 5"/>
          <p:cNvSpPr>
            <a:spLocks noGrp="1"/>
          </p:cNvSpPr>
          <p:nvPr>
            <p:ph type="dt" sz="half" idx="10"/>
          </p:nvPr>
        </p:nvSpPr>
        <p:spPr/>
        <p:txBody>
          <a:bodyPr/>
          <a:lstStyle/>
          <a:p>
            <a:r>
              <a:rPr lang="en-US" altLang="ja-JP" smtClean="0"/>
              <a:t>8/3/2017</a:t>
            </a:r>
            <a:endParaRPr lang="en-US" altLang="ja-JP"/>
          </a:p>
        </p:txBody>
      </p:sp>
      <p:sp>
        <p:nvSpPr>
          <p:cNvPr id="7" name="Footer Placeholder 6"/>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11</a:t>
            </a:fld>
            <a:endParaRPr lang="en-US" altLang="ja-JP"/>
          </a:p>
        </p:txBody>
      </p:sp>
    </p:spTree>
    <p:extLst>
      <p:ext uri="{BB962C8B-B14F-4D97-AF65-F5344CB8AC3E}">
        <p14:creationId xmlns:p14="http://schemas.microsoft.com/office/powerpoint/2010/main" val="2139843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126783"/>
            <a:ext cx="8915400" cy="67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4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300" dirty="0" smtClean="0">
              <a:solidFill>
                <a:srgbClr val="0000FF"/>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p:txBody>
      </p:sp>
      <p:sp>
        <p:nvSpPr>
          <p:cNvPr id="6" name="Date Placeholder 5"/>
          <p:cNvSpPr>
            <a:spLocks noGrp="1"/>
          </p:cNvSpPr>
          <p:nvPr>
            <p:ph type="dt" sz="half" idx="10"/>
          </p:nvPr>
        </p:nvSpPr>
        <p:spPr>
          <a:xfrm>
            <a:off x="0" y="6629400"/>
            <a:ext cx="2133600" cy="228600"/>
          </a:xfrm>
        </p:spPr>
        <p:txBody>
          <a:bodyPr/>
          <a:lstStyle/>
          <a:p>
            <a:r>
              <a:rPr lang="en-US" altLang="ja-JP" dirty="0" smtClean="0"/>
              <a:t>8/3/2017</a:t>
            </a:r>
            <a:endParaRPr lang="en-US" altLang="ja-JP" dirty="0"/>
          </a:p>
        </p:txBody>
      </p:sp>
      <p:sp>
        <p:nvSpPr>
          <p:cNvPr id="7" name="Footer Placeholder 6"/>
          <p:cNvSpPr>
            <a:spLocks noGrp="1"/>
          </p:cNvSpPr>
          <p:nvPr>
            <p:ph type="ftr" sz="quarter" idx="11"/>
          </p:nvPr>
        </p:nvSpPr>
        <p:spPr>
          <a:xfrm>
            <a:off x="2819400" y="6553200"/>
            <a:ext cx="2895600" cy="381000"/>
          </a:xfrm>
        </p:spPr>
        <p:txBody>
          <a:bodyPr/>
          <a:lstStyle/>
          <a:p>
            <a:r>
              <a:rPr lang="en-US" altLang="ja-JP" dirty="0" err="1" smtClean="0"/>
              <a:t>sPHENIX</a:t>
            </a:r>
            <a:r>
              <a:rPr lang="en-US" altLang="ja-JP" dirty="0" smtClean="0"/>
              <a:t> Director's Review</a:t>
            </a:r>
            <a:endParaRPr lang="en-US" altLang="ja-JP" dirty="0"/>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12</a:t>
            </a:fld>
            <a:endParaRPr lang="en-US" altLang="ja-JP"/>
          </a:p>
        </p:txBody>
      </p:sp>
      <p:graphicFrame>
        <p:nvGraphicFramePr>
          <p:cNvPr id="2" name="Table 1"/>
          <p:cNvGraphicFramePr>
            <a:graphicFrameLocks noGrp="1"/>
          </p:cNvGraphicFramePr>
          <p:nvPr>
            <p:extLst>
              <p:ext uri="{D42A27DB-BD31-4B8C-83A1-F6EECF244321}">
                <p14:modId xmlns:p14="http://schemas.microsoft.com/office/powerpoint/2010/main" val="618509354"/>
              </p:ext>
            </p:extLst>
          </p:nvPr>
        </p:nvGraphicFramePr>
        <p:xfrm>
          <a:off x="76200" y="46035"/>
          <a:ext cx="8089143" cy="6531057"/>
        </p:xfrm>
        <a:graphic>
          <a:graphicData uri="http://schemas.openxmlformats.org/drawingml/2006/table">
            <a:tbl>
              <a:tblPr/>
              <a:tblGrid>
                <a:gridCol w="528271"/>
                <a:gridCol w="586050"/>
                <a:gridCol w="1552679"/>
                <a:gridCol w="89912"/>
                <a:gridCol w="775897"/>
                <a:gridCol w="940982"/>
                <a:gridCol w="503508"/>
                <a:gridCol w="718118"/>
                <a:gridCol w="445728"/>
                <a:gridCol w="445728"/>
                <a:gridCol w="445728"/>
                <a:gridCol w="528271"/>
                <a:gridCol w="528271"/>
              </a:tblGrid>
              <a:tr h="280661">
                <a:tc gridSpan="13">
                  <a:txBody>
                    <a:bodyPr/>
                    <a:lstStyle/>
                    <a:p>
                      <a:pPr algn="ctr" fontAlgn="b"/>
                      <a:r>
                        <a:rPr lang="it-IT" sz="1800" b="1" i="0" u="none" strike="noStrike" dirty="0">
                          <a:solidFill>
                            <a:srgbClr val="0000CC"/>
                          </a:solidFill>
                          <a:effectLst/>
                          <a:latin typeface="Times New Roman" panose="02020603050405020304" pitchFamily="18" charset="0"/>
                          <a:cs typeface="Times New Roman" panose="02020603050405020304" pitchFamily="18" charset="0"/>
                        </a:rPr>
                        <a:t>Baseline Scenario   - 1.8  S/C Magnet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661">
                <a:tc gridSpan="13">
                  <a:txBody>
                    <a:bodyPr/>
                    <a:lstStyle/>
                    <a:p>
                      <a:pPr algn="ctr" fontAlgn="b"/>
                      <a:r>
                        <a:rPr lang="en-US" sz="1800" b="1" i="0" u="none" strike="noStrike" dirty="0">
                          <a:solidFill>
                            <a:srgbClr val="0000CC"/>
                          </a:solidFill>
                          <a:effectLst/>
                          <a:latin typeface="Times New Roman" panose="02020603050405020304" pitchFamily="18" charset="0"/>
                          <a:cs typeface="Times New Roman" panose="02020603050405020304" pitchFamily="18" charset="0"/>
                        </a:rPr>
                        <a:t>AY </a:t>
                      </a:r>
                      <a:r>
                        <a:rPr lang="en-US" sz="1800" b="1" i="0" u="none" strike="noStrike" dirty="0" err="1">
                          <a:solidFill>
                            <a:srgbClr val="0000CC"/>
                          </a:solidFill>
                          <a:effectLst/>
                          <a:latin typeface="Times New Roman" panose="02020603050405020304" pitchFamily="18" charset="0"/>
                          <a:cs typeface="Times New Roman" panose="02020603050405020304" pitchFamily="18" charset="0"/>
                        </a:rPr>
                        <a:t>k$'s</a:t>
                      </a:r>
                      <a:r>
                        <a:rPr lang="en-US" sz="1800" b="1" i="0" u="none" strike="noStrike" dirty="0">
                          <a:solidFill>
                            <a:srgbClr val="0000CC"/>
                          </a:solidFill>
                          <a:effectLst/>
                          <a:latin typeface="Times New Roman" panose="02020603050405020304" pitchFamily="18" charset="0"/>
                          <a:cs typeface="Times New Roman" panose="02020603050405020304" pitchFamily="18" charset="0"/>
                        </a:rPr>
                        <a:t> - with Extraordinary Construction Overhead Application  </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41011">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41011">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10">
                  <a:txBody>
                    <a:bodyPr/>
                    <a:lstStyle/>
                    <a:p>
                      <a:pPr algn="ctr" fontAlgn="b"/>
                      <a:r>
                        <a:rPr lang="en-US" sz="1200" b="1" i="0" u="none" strike="noStrike" dirty="0">
                          <a:solidFill>
                            <a:srgbClr val="000000"/>
                          </a:solidFill>
                          <a:effectLst/>
                          <a:latin typeface="Times New Roman" panose="02020603050405020304" pitchFamily="18" charset="0"/>
                          <a:cs typeface="Times New Roman" panose="02020603050405020304" pitchFamily="18" charset="0"/>
                        </a:rPr>
                        <a:t>Baseline Scenario   </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10">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AY </a:t>
                      </a:r>
                      <a:r>
                        <a:rPr lang="en-US" sz="1200" b="1" i="0" u="none" strike="noStrike" baseline="0" dirty="0" err="1">
                          <a:solidFill>
                            <a:srgbClr val="000000"/>
                          </a:solidFill>
                          <a:effectLst/>
                          <a:latin typeface="Times New Roman" panose="02020603050405020304" pitchFamily="18" charset="0"/>
                          <a:cs typeface="Times New Roman" panose="02020603050405020304" pitchFamily="18" charset="0"/>
                        </a:rPr>
                        <a:t>k$'s</a:t>
                      </a:r>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 with Extraordinary Construction Overhead Application</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37421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Resource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FY 2017</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FY 2018</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2019</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2020</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2021</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2022</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Total</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Labor</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752</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672</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323</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701</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264</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340</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3,052</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Non-Labor - Materials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19</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55</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300</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1,189</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396</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0</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1,959</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Baseline Total</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771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727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623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1,890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660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340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5,011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Contingency (30%)</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231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218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187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567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198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102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1,503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MIE Total</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1002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945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810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2457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858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442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6514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Resource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Baseline</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538DD5"/>
                          </a:solidFill>
                          <a:effectLst/>
                          <a:latin typeface="Times New Roman" panose="02020603050405020304" pitchFamily="18" charset="0"/>
                          <a:cs typeface="Times New Roman" panose="02020603050405020304" pitchFamily="18" charset="0"/>
                        </a:rPr>
                        <a:t>Contingency</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Total</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Labor</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3,052</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dirty="0">
                          <a:solidFill>
                            <a:srgbClr val="538DD5"/>
                          </a:solidFill>
                          <a:effectLst/>
                          <a:latin typeface="Times New Roman" panose="02020603050405020304" pitchFamily="18" charset="0"/>
                          <a:cs typeface="Times New Roman" panose="02020603050405020304" pitchFamily="18" charset="0"/>
                        </a:rPr>
                        <a:t>916</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3,968</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Non- Labor</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1,959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538DD5"/>
                          </a:solidFill>
                          <a:effectLst/>
                          <a:latin typeface="Times New Roman" panose="02020603050405020304" pitchFamily="18" charset="0"/>
                          <a:cs typeface="Times New Roman" panose="02020603050405020304" pitchFamily="18" charset="0"/>
                        </a:rPr>
                        <a:t>588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2,547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1.8 S/C Magnet</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5,011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538DD5"/>
                          </a:solidFill>
                          <a:effectLst/>
                          <a:latin typeface="Times New Roman" panose="02020603050405020304" pitchFamily="18" charset="0"/>
                          <a:cs typeface="Times New Roman" panose="02020603050405020304" pitchFamily="18" charset="0"/>
                        </a:rPr>
                        <a:t>1503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6,514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168695887"/>
              </p:ext>
            </p:extLst>
          </p:nvPr>
        </p:nvGraphicFramePr>
        <p:xfrm>
          <a:off x="400843" y="557265"/>
          <a:ext cx="8418513" cy="29479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5644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912810"/>
            <a:ext cx="6592900" cy="5094514"/>
          </a:xfrm>
          <a:prstGeom prst="rect">
            <a:avLst/>
          </a:prstGeom>
        </p:spPr>
      </p:pic>
      <p:pic>
        <p:nvPicPr>
          <p:cNvPr id="7" name="Picture 3" descr="\\bnl\c-adnas\cryodocs\0 sPhenix Cryo\Pictures\High_power_test_912\2017_0629_layout\IMG_20170629_1308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059" r="21809" b="9882"/>
          <a:stretch/>
        </p:blipFill>
        <p:spPr bwMode="auto">
          <a:xfrm>
            <a:off x="304800" y="0"/>
            <a:ext cx="2814146" cy="3513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937" y="22382"/>
            <a:ext cx="494506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altLang="ja-JP" smtClean="0"/>
              <a:t>8/3/2017</a:t>
            </a:r>
            <a:endParaRPr lang="en-US" altLang="ja-JP"/>
          </a:p>
        </p:txBody>
      </p:sp>
      <p:sp>
        <p:nvSpPr>
          <p:cNvPr id="9" name="Footer Placeholder 8"/>
          <p:cNvSpPr>
            <a:spLocks noGrp="1"/>
          </p:cNvSpPr>
          <p:nvPr>
            <p:ph type="ftr" sz="quarter" idx="11"/>
          </p:nvPr>
        </p:nvSpPr>
        <p:spPr>
          <a:xfrm>
            <a:off x="4069670" y="6452281"/>
            <a:ext cx="2895600" cy="381000"/>
          </a:xfrm>
        </p:spPr>
        <p:txBody>
          <a:bodyPr/>
          <a:lstStyle/>
          <a:p>
            <a:r>
              <a:rPr lang="en-US" altLang="ja-JP" dirty="0" err="1" smtClean="0"/>
              <a:t>sPHENIX</a:t>
            </a:r>
            <a:r>
              <a:rPr lang="en-US" altLang="ja-JP" dirty="0" smtClean="0"/>
              <a:t> Director's Review</a:t>
            </a:r>
            <a:endParaRPr lang="en-US" altLang="ja-JP" dirty="0"/>
          </a:p>
        </p:txBody>
      </p:sp>
      <p:sp>
        <p:nvSpPr>
          <p:cNvPr id="10" name="Slide Number Placeholder 9"/>
          <p:cNvSpPr>
            <a:spLocks noGrp="1"/>
          </p:cNvSpPr>
          <p:nvPr>
            <p:ph type="sldNum" sz="quarter" idx="12"/>
          </p:nvPr>
        </p:nvSpPr>
        <p:spPr/>
        <p:txBody>
          <a:bodyPr/>
          <a:lstStyle/>
          <a:p>
            <a:fld id="{C9BF8795-5BFE-41C1-96E3-07B2C11D3B85}" type="slidenum">
              <a:rPr lang="ja-JP" altLang="en-US" smtClean="0"/>
              <a:pPr/>
              <a:t>13</a:t>
            </a:fld>
            <a:endParaRPr lang="en-US" altLang="ja-JP"/>
          </a:p>
        </p:txBody>
      </p:sp>
      <p:sp>
        <p:nvSpPr>
          <p:cNvPr id="3" name="TextBox 2"/>
          <p:cNvSpPr txBox="1"/>
          <p:nvPr/>
        </p:nvSpPr>
        <p:spPr>
          <a:xfrm>
            <a:off x="7463285" y="2922642"/>
            <a:ext cx="1337417" cy="446276"/>
          </a:xfrm>
          <a:prstGeom prst="rect">
            <a:avLst/>
          </a:prstGeom>
          <a:noFill/>
        </p:spPr>
        <p:txBody>
          <a:bodyPr wrap="none" rtlCol="0">
            <a:spAutoFit/>
          </a:bodyPr>
          <a:lstStyle/>
          <a:p>
            <a:r>
              <a:rPr lang="en-US" altLang="zh-TW" sz="2300" b="1" dirty="0" err="1" smtClean="0">
                <a:solidFill>
                  <a:srgbClr val="0000CC"/>
                </a:solidFill>
                <a:latin typeface="Times New Roman" panose="02020603050405020304" pitchFamily="18" charset="0"/>
                <a:cs typeface="Times New Roman" panose="02020603050405020304" pitchFamily="18" charset="0"/>
              </a:rPr>
              <a:t>Valvebox</a:t>
            </a:r>
            <a:endParaRPr lang="en-US" sz="2300" b="1" dirty="0">
              <a:solidFill>
                <a:srgbClr val="0000CC"/>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bwMode="auto">
          <a:xfrm flipH="1" flipV="1">
            <a:off x="6558116" y="2399071"/>
            <a:ext cx="1000831" cy="754403"/>
          </a:xfrm>
          <a:prstGeom prst="straightConnector1">
            <a:avLst/>
          </a:prstGeom>
          <a:solidFill>
            <a:schemeClr val="accent1"/>
          </a:solidFill>
          <a:ln w="22225"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flipV="1">
            <a:off x="2743200" y="2667000"/>
            <a:ext cx="4815747" cy="486475"/>
          </a:xfrm>
          <a:prstGeom prst="straightConnector1">
            <a:avLst/>
          </a:prstGeom>
          <a:solidFill>
            <a:schemeClr val="accent1"/>
          </a:solidFill>
          <a:ln w="22225"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7606697" y="5990616"/>
            <a:ext cx="1430200" cy="446276"/>
          </a:xfrm>
          <a:prstGeom prst="rect">
            <a:avLst/>
          </a:prstGeom>
          <a:noFill/>
        </p:spPr>
        <p:txBody>
          <a:bodyPr wrap="none" rtlCol="0">
            <a:spAutoFit/>
          </a:bodyPr>
          <a:lstStyle/>
          <a:p>
            <a:r>
              <a:rPr lang="en-US" altLang="zh-TW" sz="2300" b="1" dirty="0" smtClean="0">
                <a:solidFill>
                  <a:srgbClr val="0000CC"/>
                </a:solidFill>
                <a:latin typeface="Times New Roman" panose="02020603050405020304" pitchFamily="18" charset="0"/>
                <a:cs typeface="Times New Roman" panose="02020603050405020304" pitchFamily="18" charset="0"/>
              </a:rPr>
              <a:t>Extension</a:t>
            </a:r>
            <a:endParaRPr lang="en-US" sz="2300" b="1" dirty="0">
              <a:solidFill>
                <a:srgbClr val="0000CC"/>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bwMode="auto">
          <a:xfrm flipH="1" flipV="1">
            <a:off x="4069336" y="5851062"/>
            <a:ext cx="3601251" cy="370386"/>
          </a:xfrm>
          <a:prstGeom prst="straightConnector1">
            <a:avLst/>
          </a:prstGeom>
          <a:solidFill>
            <a:schemeClr val="accent1"/>
          </a:solidFill>
          <a:ln w="127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3118946" y="381000"/>
            <a:ext cx="1079991" cy="838200"/>
          </a:xfrm>
          <a:prstGeom prst="rect">
            <a:avLst/>
          </a:prstGeom>
          <a:solidFill>
            <a:schemeClr val="bg1"/>
          </a:solidFill>
        </p:spPr>
        <p:txBody>
          <a:bodyPr wrap="square" rtlCol="0">
            <a:spAutoFit/>
          </a:bodyPr>
          <a:lstStyle/>
          <a:p>
            <a:endParaRPr lang="en-US" dirty="0"/>
          </a:p>
        </p:txBody>
      </p:sp>
      <p:sp>
        <p:nvSpPr>
          <p:cNvPr id="12" name="Equal 11"/>
          <p:cNvSpPr/>
          <p:nvPr/>
        </p:nvSpPr>
        <p:spPr>
          <a:xfrm>
            <a:off x="3160580" y="440915"/>
            <a:ext cx="1044001" cy="914400"/>
          </a:xfrm>
          <a:prstGeom prst="mathEqual">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2038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henix-Assembly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 y="914400"/>
            <a:ext cx="9144000" cy="5541127"/>
          </a:xfrm>
          <a:prstGeom prst="rect">
            <a:avLst/>
          </a:prstGeom>
        </p:spPr>
      </p:pic>
      <p:cxnSp>
        <p:nvCxnSpPr>
          <p:cNvPr id="4" name="Straight Arrow Connector 3"/>
          <p:cNvCxnSpPr/>
          <p:nvPr/>
        </p:nvCxnSpPr>
        <p:spPr bwMode="auto">
          <a:xfrm flipH="1">
            <a:off x="4050890" y="1583977"/>
            <a:ext cx="245806" cy="2005780"/>
          </a:xfrm>
          <a:prstGeom prst="straightConnector1">
            <a:avLst/>
          </a:prstGeom>
          <a:solidFill>
            <a:schemeClr val="accent1"/>
          </a:solidFill>
          <a:ln w="889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Date Placeholder 6"/>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14</a:t>
            </a:fld>
            <a:endParaRPr lang="en-US" altLang="ja-JP"/>
          </a:p>
        </p:txBody>
      </p:sp>
      <p:sp>
        <p:nvSpPr>
          <p:cNvPr id="3" name="TextBox 2"/>
          <p:cNvSpPr txBox="1"/>
          <p:nvPr/>
        </p:nvSpPr>
        <p:spPr>
          <a:xfrm>
            <a:off x="76200" y="315724"/>
            <a:ext cx="9023624" cy="446276"/>
          </a:xfrm>
          <a:prstGeom prst="rect">
            <a:avLst/>
          </a:prstGeom>
          <a:noFill/>
        </p:spPr>
        <p:txBody>
          <a:bodyPr wrap="none" rtlCol="0">
            <a:spAutoFit/>
          </a:bodyPr>
          <a:lstStyle/>
          <a:p>
            <a:r>
              <a:rPr lang="en-US" sz="2300" dirty="0" smtClean="0">
                <a:solidFill>
                  <a:srgbClr val="0000CC"/>
                </a:solidFill>
                <a:latin typeface="Times New Roman" panose="02020603050405020304" pitchFamily="18" charset="0"/>
                <a:cs typeface="Times New Roman" panose="02020603050405020304" pitchFamily="18" charset="0"/>
              </a:rPr>
              <a:t>Depiction of </a:t>
            </a:r>
            <a:r>
              <a:rPr lang="en-US" sz="2300" dirty="0" err="1" smtClean="0">
                <a:solidFill>
                  <a:srgbClr val="0000CC"/>
                </a:solidFill>
                <a:latin typeface="Times New Roman" panose="02020603050405020304" pitchFamily="18" charset="0"/>
                <a:cs typeface="Times New Roman" panose="02020603050405020304" pitchFamily="18" charset="0"/>
              </a:rPr>
              <a:t>sPHENIX</a:t>
            </a:r>
            <a:r>
              <a:rPr lang="en-US" sz="2300" dirty="0" smtClean="0">
                <a:solidFill>
                  <a:srgbClr val="0000CC"/>
                </a:solidFill>
                <a:latin typeface="Times New Roman" panose="02020603050405020304" pitchFamily="18" charset="0"/>
                <a:cs typeface="Times New Roman" panose="02020603050405020304" pitchFamily="18" charset="0"/>
              </a:rPr>
              <a:t> Experimental Hall with </a:t>
            </a:r>
            <a:r>
              <a:rPr lang="en-US" sz="2300" dirty="0" err="1" smtClean="0">
                <a:solidFill>
                  <a:srgbClr val="0000CC"/>
                </a:solidFill>
                <a:latin typeface="Times New Roman" panose="02020603050405020304" pitchFamily="18" charset="0"/>
                <a:cs typeface="Times New Roman" panose="02020603050405020304" pitchFamily="18" charset="0"/>
              </a:rPr>
              <a:t>Cryo</a:t>
            </a:r>
            <a:r>
              <a:rPr lang="en-US" sz="2300" dirty="0" smtClean="0">
                <a:solidFill>
                  <a:srgbClr val="0000CC"/>
                </a:solidFill>
                <a:latin typeface="Times New Roman" panose="02020603050405020304" pitchFamily="18" charset="0"/>
                <a:cs typeface="Times New Roman" panose="02020603050405020304" pitchFamily="18" charset="0"/>
              </a:rPr>
              <a:t>/Electrical connection</a:t>
            </a:r>
            <a:endParaRPr lang="en-US" sz="23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96696" y="1968913"/>
            <a:ext cx="3762568" cy="477054"/>
          </a:xfrm>
          <a:prstGeom prst="rect">
            <a:avLst/>
          </a:prstGeom>
          <a:noFill/>
        </p:spPr>
        <p:txBody>
          <a:bodyPr wrap="none" rtlCol="0">
            <a:spAutoFit/>
          </a:bodyPr>
          <a:lstStyle/>
          <a:p>
            <a:r>
              <a:rPr lang="en-US" altLang="zh-TW" sz="2500" dirty="0" err="1" smtClean="0">
                <a:solidFill>
                  <a:srgbClr val="C00000"/>
                </a:solidFill>
                <a:latin typeface="Times New Roman" panose="02020603050405020304" pitchFamily="18" charset="0"/>
                <a:cs typeface="Times New Roman" panose="02020603050405020304" pitchFamily="18" charset="0"/>
              </a:rPr>
              <a:t>Cryo</a:t>
            </a:r>
            <a:r>
              <a:rPr lang="en-US" altLang="zh-TW" sz="2500" dirty="0" smtClean="0">
                <a:solidFill>
                  <a:srgbClr val="C00000"/>
                </a:solidFill>
                <a:latin typeface="Times New Roman" panose="02020603050405020304" pitchFamily="18" charset="0"/>
                <a:cs typeface="Times New Roman" panose="02020603050405020304" pitchFamily="18" charset="0"/>
              </a:rPr>
              <a:t>/Electrical connections</a:t>
            </a:r>
            <a:endParaRPr lang="en-US" sz="25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10138" y="3223298"/>
            <a:ext cx="1396280" cy="477054"/>
          </a:xfrm>
          <a:prstGeom prst="rect">
            <a:avLst/>
          </a:prstGeom>
          <a:noFill/>
        </p:spPr>
        <p:txBody>
          <a:bodyPr wrap="none" rtlCol="0">
            <a:spAutoFit/>
          </a:bodyPr>
          <a:lstStyle/>
          <a:p>
            <a:r>
              <a:rPr lang="en-US" altLang="zh-TW" sz="2500" dirty="0" err="1" smtClean="0">
                <a:solidFill>
                  <a:srgbClr val="FFFF09"/>
                </a:solidFill>
                <a:latin typeface="Times New Roman" panose="02020603050405020304" pitchFamily="18" charset="0"/>
                <a:cs typeface="Times New Roman" panose="02020603050405020304" pitchFamily="18" charset="0"/>
              </a:rPr>
              <a:t>Valvebox</a:t>
            </a:r>
            <a:endParaRPr lang="en-US" sz="2500" dirty="0">
              <a:solidFill>
                <a:srgbClr val="FFFF09"/>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bwMode="auto">
          <a:xfrm flipH="1">
            <a:off x="4245737" y="3602520"/>
            <a:ext cx="1037598" cy="290417"/>
          </a:xfrm>
          <a:prstGeom prst="straightConnector1">
            <a:avLst/>
          </a:prstGeom>
          <a:solidFill>
            <a:schemeClr val="accent1"/>
          </a:solidFill>
          <a:ln w="19050" cap="sq" cmpd="sng" algn="ctr">
            <a:solidFill>
              <a:srgbClr val="FFFF09"/>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3466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3"/>
          <p:cNvSpPr>
            <a:spLocks noGrp="1"/>
          </p:cNvSpPr>
          <p:nvPr>
            <p:ph type="title"/>
          </p:nvPr>
        </p:nvSpPr>
        <p:spPr>
          <a:xfrm>
            <a:off x="-228600" y="-76200"/>
            <a:ext cx="9144000" cy="572948"/>
          </a:xfrm>
        </p:spPr>
        <p:txBody>
          <a:bodyPr/>
          <a:lstStyle/>
          <a:p>
            <a:pPr algn="ctr" eaLnBrk="1" hangingPunct="1"/>
            <a:r>
              <a:rPr lang="en-US" altLang="en-US" dirty="0">
                <a:solidFill>
                  <a:srgbClr val="0070C0"/>
                </a:solidFill>
                <a:latin typeface="Times New Roman" panose="02020603050405020304" pitchFamily="18" charset="0"/>
                <a:cs typeface="Times New Roman" panose="02020603050405020304" pitchFamily="18" charset="0"/>
              </a:rPr>
              <a:t>Cryogenic System Diagram</a:t>
            </a:r>
          </a:p>
        </p:txBody>
      </p:sp>
      <p:grpSp>
        <p:nvGrpSpPr>
          <p:cNvPr id="7" name="Group 6"/>
          <p:cNvGrpSpPr/>
          <p:nvPr/>
        </p:nvGrpSpPr>
        <p:grpSpPr>
          <a:xfrm>
            <a:off x="564936" y="904156"/>
            <a:ext cx="7879078" cy="268143"/>
            <a:chOff x="564936" y="457200"/>
            <a:chExt cx="7879078" cy="268143"/>
          </a:xfrm>
        </p:grpSpPr>
        <p:cxnSp>
          <p:nvCxnSpPr>
            <p:cNvPr id="8" name="Straight Arrow Connector 7"/>
            <p:cNvCxnSpPr/>
            <p:nvPr/>
          </p:nvCxnSpPr>
          <p:spPr>
            <a:xfrm flipH="1">
              <a:off x="564936" y="609600"/>
              <a:ext cx="7044666" cy="8021"/>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04290" y="509899"/>
              <a:ext cx="1539724" cy="215444"/>
            </a:xfrm>
            <a:prstGeom prst="rect">
              <a:avLst/>
            </a:prstGeom>
            <a:solidFill>
              <a:srgbClr val="FFFF00"/>
            </a:solidFill>
            <a:ln>
              <a:solidFill>
                <a:srgbClr val="00B050"/>
              </a:solidFill>
            </a:ln>
          </p:spPr>
          <p:txBody>
            <a:bodyPr wrap="square" lIns="0" tIns="0" rIns="0" bIns="0" rtlCol="0">
              <a:spAutoFit/>
            </a:bodyPr>
            <a:lstStyle/>
            <a:p>
              <a:r>
                <a:rPr lang="en-US" sz="1400"/>
                <a:t>LN2, 6 bar Storage</a:t>
              </a:r>
            </a:p>
          </p:txBody>
        </p:sp>
        <p:sp>
          <p:nvSpPr>
            <p:cNvPr id="10" name="TextBox 9"/>
            <p:cNvSpPr txBox="1"/>
            <p:nvPr/>
          </p:nvSpPr>
          <p:spPr>
            <a:xfrm>
              <a:off x="3048000" y="457200"/>
              <a:ext cx="2152884" cy="215444"/>
            </a:xfrm>
            <a:prstGeom prst="rect">
              <a:avLst/>
            </a:prstGeom>
            <a:solidFill>
              <a:srgbClr val="FFFF00"/>
            </a:solidFill>
            <a:ln>
              <a:solidFill>
                <a:schemeClr val="accent6">
                  <a:lumMod val="75000"/>
                </a:schemeClr>
              </a:solidFill>
            </a:ln>
          </p:spPr>
          <p:txBody>
            <a:bodyPr wrap="square" lIns="0" tIns="0" rIns="0" bIns="0" rtlCol="0">
              <a:spAutoFit/>
            </a:bodyPr>
            <a:lstStyle/>
            <a:p>
              <a:r>
                <a:rPr lang="en-US" sz="1400"/>
                <a:t>New LN2 Cryo Line</a:t>
              </a:r>
            </a:p>
          </p:txBody>
        </p:sp>
      </p:grpSp>
      <p:grpSp>
        <p:nvGrpSpPr>
          <p:cNvPr id="11" name="Group 10"/>
          <p:cNvGrpSpPr/>
          <p:nvPr/>
        </p:nvGrpSpPr>
        <p:grpSpPr>
          <a:xfrm>
            <a:off x="6298224" y="3494956"/>
            <a:ext cx="2418877" cy="1335131"/>
            <a:chOff x="6420323" y="3048000"/>
            <a:chExt cx="2418877" cy="1335131"/>
          </a:xfrm>
        </p:grpSpPr>
        <p:sp>
          <p:nvSpPr>
            <p:cNvPr id="12" name="Rounded Rectangle 11"/>
            <p:cNvSpPr/>
            <p:nvPr/>
          </p:nvSpPr>
          <p:spPr>
            <a:xfrm>
              <a:off x="6420323" y="3048000"/>
              <a:ext cx="1656877" cy="1335131"/>
            </a:xfrm>
            <a:prstGeom prst="roundRect">
              <a:avLst/>
            </a:prstGeom>
            <a:noFill/>
            <a:ln>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61276" y="3098926"/>
              <a:ext cx="1539724" cy="430887"/>
            </a:xfrm>
            <a:prstGeom prst="rect">
              <a:avLst/>
            </a:prstGeom>
            <a:solidFill>
              <a:srgbClr val="FFFF00"/>
            </a:solidFill>
            <a:ln>
              <a:solidFill>
                <a:srgbClr val="00B050"/>
              </a:solidFill>
            </a:ln>
          </p:spPr>
          <p:txBody>
            <a:bodyPr wrap="square" lIns="0" tIns="0" rIns="0" bIns="0" rtlCol="0">
              <a:spAutoFit/>
            </a:bodyPr>
            <a:lstStyle/>
            <a:p>
              <a:r>
                <a:rPr lang="en-US" sz="1400"/>
                <a:t>10 o’clock location</a:t>
              </a:r>
            </a:p>
            <a:p>
              <a:r>
                <a:rPr lang="en-US" sz="1400"/>
                <a:t>18 g/s Compressor</a:t>
              </a:r>
            </a:p>
          </p:txBody>
        </p:sp>
        <p:cxnSp>
          <p:nvCxnSpPr>
            <p:cNvPr id="14" name="Straight Arrow Connector 13"/>
            <p:cNvCxnSpPr/>
            <p:nvPr/>
          </p:nvCxnSpPr>
          <p:spPr>
            <a:xfrm>
              <a:off x="7306654" y="3654720"/>
              <a:ext cx="1532546" cy="2136"/>
            </a:xfrm>
            <a:prstGeom prst="straightConnector1">
              <a:avLst/>
            </a:prstGeom>
            <a:ln w="31750">
              <a:solidFill>
                <a:srgbClr val="FF0000"/>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15200" y="4326309"/>
              <a:ext cx="871488" cy="0"/>
            </a:xfrm>
            <a:prstGeom prst="straightConnector1">
              <a:avLst/>
            </a:prstGeom>
            <a:ln w="4445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296507" y="3657601"/>
              <a:ext cx="0" cy="657697"/>
            </a:xfrm>
            <a:prstGeom prst="straightConnector1">
              <a:avLst/>
            </a:prstGeom>
            <a:ln w="4445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a:off x="7086600" y="3822313"/>
              <a:ext cx="457200" cy="32517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61908" y="551300"/>
            <a:ext cx="4164225" cy="4004442"/>
            <a:chOff x="184640" y="104344"/>
            <a:chExt cx="4164225" cy="4004442"/>
          </a:xfrm>
        </p:grpSpPr>
        <p:cxnSp>
          <p:nvCxnSpPr>
            <p:cNvPr id="19" name="Straight Arrow Connector 18"/>
            <p:cNvCxnSpPr/>
            <p:nvPr/>
          </p:nvCxnSpPr>
          <p:spPr>
            <a:xfrm flipV="1">
              <a:off x="923434" y="926264"/>
              <a:ext cx="201" cy="1619906"/>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04089" y="1152521"/>
              <a:ext cx="0" cy="2179825"/>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98549" y="2133600"/>
              <a:ext cx="685800" cy="303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900319" y="2136027"/>
              <a:ext cx="67866" cy="312596"/>
              <a:chOff x="566737" y="3429000"/>
              <a:chExt cx="126210" cy="581024"/>
            </a:xfrm>
          </p:grpSpPr>
          <p:cxnSp>
            <p:nvCxnSpPr>
              <p:cNvPr id="156" name="Straight Connector 155"/>
              <p:cNvCxnSpPr/>
              <p:nvPr/>
            </p:nvCxnSpPr>
            <p:spPr>
              <a:xfrm>
                <a:off x="609600" y="3429000"/>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566737" y="3505200"/>
                <a:ext cx="42864"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576261" y="3808630"/>
                <a:ext cx="116685" cy="89118"/>
                <a:chOff x="569115" y="3543300"/>
                <a:chExt cx="116685" cy="89118"/>
              </a:xfrm>
            </p:grpSpPr>
            <p:cxnSp>
              <p:nvCxnSpPr>
                <p:cNvPr id="170" name="Straight Connector 169"/>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569115" y="3543300"/>
                <a:ext cx="116685" cy="89118"/>
                <a:chOff x="569115" y="3543300"/>
                <a:chExt cx="116685" cy="89118"/>
              </a:xfrm>
            </p:grpSpPr>
            <p:cxnSp>
              <p:nvCxnSpPr>
                <p:cNvPr id="168" name="Straight Connector 167"/>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576262" y="3719512"/>
                <a:ext cx="116685" cy="89118"/>
                <a:chOff x="569115" y="3543300"/>
                <a:chExt cx="116685" cy="89118"/>
              </a:xfrm>
            </p:grpSpPr>
            <p:cxnSp>
              <p:nvCxnSpPr>
                <p:cNvPr id="166" name="Straight Connector 165"/>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569115" y="3630394"/>
                <a:ext cx="116685" cy="89118"/>
                <a:chOff x="569115" y="3543300"/>
                <a:chExt cx="116685" cy="89118"/>
              </a:xfrm>
            </p:grpSpPr>
            <p:cxnSp>
              <p:nvCxnSpPr>
                <p:cNvPr id="164" name="Straight Connector 163"/>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62" name="Straight Connector 161"/>
              <p:cNvCxnSpPr/>
              <p:nvPr/>
            </p:nvCxnSpPr>
            <p:spPr>
              <a:xfrm>
                <a:off x="585788" y="3895724"/>
                <a:ext cx="39288"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19420" y="3933824"/>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284321" y="2137575"/>
              <a:ext cx="67866" cy="312596"/>
              <a:chOff x="566737" y="3429000"/>
              <a:chExt cx="126210" cy="581024"/>
            </a:xfrm>
          </p:grpSpPr>
          <p:cxnSp>
            <p:nvCxnSpPr>
              <p:cNvPr id="140" name="Straight Connector 139"/>
              <p:cNvCxnSpPr/>
              <p:nvPr/>
            </p:nvCxnSpPr>
            <p:spPr>
              <a:xfrm>
                <a:off x="609600" y="3429000"/>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66737" y="3505200"/>
                <a:ext cx="42864"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576261" y="3808630"/>
                <a:ext cx="116685" cy="89118"/>
                <a:chOff x="569115" y="3543300"/>
                <a:chExt cx="116685" cy="89118"/>
              </a:xfrm>
            </p:grpSpPr>
            <p:cxnSp>
              <p:nvCxnSpPr>
                <p:cNvPr id="154" name="Straight Connector 153"/>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569115" y="3543300"/>
                <a:ext cx="116685" cy="89118"/>
                <a:chOff x="569115" y="3543300"/>
                <a:chExt cx="116685" cy="89118"/>
              </a:xfrm>
            </p:grpSpPr>
            <p:cxnSp>
              <p:nvCxnSpPr>
                <p:cNvPr id="152" name="Straight Connector 151"/>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576262" y="3719512"/>
                <a:ext cx="116685" cy="89118"/>
                <a:chOff x="569115" y="3543300"/>
                <a:chExt cx="116685" cy="89118"/>
              </a:xfrm>
            </p:grpSpPr>
            <p:cxnSp>
              <p:nvCxnSpPr>
                <p:cNvPr id="150" name="Straight Connector 149"/>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569115" y="3630394"/>
                <a:ext cx="116685" cy="89118"/>
                <a:chOff x="569115" y="3543300"/>
                <a:chExt cx="116685" cy="89118"/>
              </a:xfrm>
            </p:grpSpPr>
            <p:cxnSp>
              <p:nvCxnSpPr>
                <p:cNvPr id="148" name="Straight Connector 147"/>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p:cNvCxnSpPr/>
              <p:nvPr/>
            </p:nvCxnSpPr>
            <p:spPr>
              <a:xfrm>
                <a:off x="585788" y="3895724"/>
                <a:ext cx="39288"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9420" y="3933824"/>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93536" y="2603754"/>
              <a:ext cx="685800" cy="316571"/>
              <a:chOff x="457200" y="3020997"/>
              <a:chExt cx="685800" cy="316571"/>
            </a:xfrm>
          </p:grpSpPr>
          <p:sp>
            <p:nvSpPr>
              <p:cNvPr id="105" name="Rectangle 104"/>
              <p:cNvSpPr/>
              <p:nvPr/>
            </p:nvSpPr>
            <p:spPr>
              <a:xfrm>
                <a:off x="457200" y="3020997"/>
                <a:ext cx="685800" cy="303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58970" y="3023424"/>
                <a:ext cx="67866" cy="312596"/>
                <a:chOff x="566737" y="3429000"/>
                <a:chExt cx="126210" cy="581024"/>
              </a:xfrm>
            </p:grpSpPr>
            <p:cxnSp>
              <p:nvCxnSpPr>
                <p:cNvPr id="124" name="Straight Connector 123"/>
                <p:cNvCxnSpPr/>
                <p:nvPr/>
              </p:nvCxnSpPr>
              <p:spPr>
                <a:xfrm>
                  <a:off x="609600" y="3429000"/>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566737" y="3505200"/>
                  <a:ext cx="42864"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576261" y="3808630"/>
                  <a:ext cx="116685" cy="89118"/>
                  <a:chOff x="569115" y="3543300"/>
                  <a:chExt cx="116685" cy="89118"/>
                </a:xfrm>
              </p:grpSpPr>
              <p:cxnSp>
                <p:nvCxnSpPr>
                  <p:cNvPr id="138" name="Straight Connector 137"/>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569115" y="3543300"/>
                  <a:ext cx="116685" cy="89118"/>
                  <a:chOff x="569115" y="3543300"/>
                  <a:chExt cx="116685" cy="89118"/>
                </a:xfrm>
              </p:grpSpPr>
              <p:cxnSp>
                <p:nvCxnSpPr>
                  <p:cNvPr id="136" name="Straight Connector 135"/>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76262" y="3719512"/>
                  <a:ext cx="116685" cy="89118"/>
                  <a:chOff x="569115" y="3543300"/>
                  <a:chExt cx="116685" cy="89118"/>
                </a:xfrm>
              </p:grpSpPr>
              <p:cxnSp>
                <p:nvCxnSpPr>
                  <p:cNvPr id="134" name="Straight Connector 133"/>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69115" y="3630394"/>
                  <a:ext cx="116685" cy="89118"/>
                  <a:chOff x="569115" y="3543300"/>
                  <a:chExt cx="116685" cy="89118"/>
                </a:xfrm>
              </p:grpSpPr>
              <p:cxnSp>
                <p:nvCxnSpPr>
                  <p:cNvPr id="132" name="Straight Connector 131"/>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p:cNvCxnSpPr/>
                <p:nvPr/>
              </p:nvCxnSpPr>
              <p:spPr>
                <a:xfrm>
                  <a:off x="585788" y="3895724"/>
                  <a:ext cx="39288"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19420" y="3933824"/>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952496" y="3024972"/>
                <a:ext cx="67866" cy="312596"/>
                <a:chOff x="566737" y="3429000"/>
                <a:chExt cx="126210" cy="581024"/>
              </a:xfrm>
            </p:grpSpPr>
            <p:cxnSp>
              <p:nvCxnSpPr>
                <p:cNvPr id="108" name="Straight Connector 107"/>
                <p:cNvCxnSpPr/>
                <p:nvPr/>
              </p:nvCxnSpPr>
              <p:spPr>
                <a:xfrm>
                  <a:off x="609600" y="3429000"/>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66737" y="3505200"/>
                  <a:ext cx="42864"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576261" y="3808630"/>
                  <a:ext cx="116685" cy="89118"/>
                  <a:chOff x="569115" y="3543300"/>
                  <a:chExt cx="116685" cy="89118"/>
                </a:xfrm>
              </p:grpSpPr>
              <p:cxnSp>
                <p:nvCxnSpPr>
                  <p:cNvPr id="122" name="Straight Connector 121"/>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569115" y="3543300"/>
                  <a:ext cx="116685" cy="89118"/>
                  <a:chOff x="569115" y="3543300"/>
                  <a:chExt cx="116685" cy="89118"/>
                </a:xfrm>
              </p:grpSpPr>
              <p:cxnSp>
                <p:nvCxnSpPr>
                  <p:cNvPr id="120" name="Straight Connector 119"/>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76262" y="3719512"/>
                  <a:ext cx="116685" cy="89118"/>
                  <a:chOff x="569115" y="3543300"/>
                  <a:chExt cx="116685" cy="89118"/>
                </a:xfrm>
              </p:grpSpPr>
              <p:cxnSp>
                <p:nvCxnSpPr>
                  <p:cNvPr id="118" name="Straight Connector 117"/>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69115" y="3630394"/>
                  <a:ext cx="116685" cy="89118"/>
                  <a:chOff x="569115" y="3543300"/>
                  <a:chExt cx="116685" cy="89118"/>
                </a:xfrm>
              </p:grpSpPr>
              <p:cxnSp>
                <p:nvCxnSpPr>
                  <p:cNvPr id="116" name="Straight Connector 115"/>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a:off x="585788" y="3895724"/>
                  <a:ext cx="39288"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9420" y="3933824"/>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a:off x="2509263" y="977311"/>
              <a:ext cx="5337" cy="1624386"/>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8" idx="2"/>
            </p:cNvCxnSpPr>
            <p:nvPr/>
          </p:nvCxnSpPr>
          <p:spPr>
            <a:xfrm>
              <a:off x="1600346" y="1979940"/>
              <a:ext cx="0" cy="118872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761328" y="1150140"/>
              <a:ext cx="0" cy="52922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515454" y="1388692"/>
              <a:ext cx="295656" cy="591248"/>
              <a:chOff x="1524000" y="1722999"/>
              <a:chExt cx="295656" cy="591248"/>
            </a:xfrm>
          </p:grpSpPr>
          <p:grpSp>
            <p:nvGrpSpPr>
              <p:cNvPr id="85" name="Group 84"/>
              <p:cNvGrpSpPr/>
              <p:nvPr/>
            </p:nvGrpSpPr>
            <p:grpSpPr>
              <a:xfrm>
                <a:off x="1524000" y="1722999"/>
                <a:ext cx="169783" cy="591248"/>
                <a:chOff x="1219200" y="2543175"/>
                <a:chExt cx="169783" cy="591248"/>
              </a:xfrm>
            </p:grpSpPr>
            <p:grpSp>
              <p:nvGrpSpPr>
                <p:cNvPr id="87" name="Group 86"/>
                <p:cNvGrpSpPr/>
                <p:nvPr/>
              </p:nvGrpSpPr>
              <p:grpSpPr>
                <a:xfrm>
                  <a:off x="1292740" y="2821827"/>
                  <a:ext cx="67866" cy="312596"/>
                  <a:chOff x="566737" y="3429000"/>
                  <a:chExt cx="126210" cy="581024"/>
                </a:xfrm>
              </p:grpSpPr>
              <p:cxnSp>
                <p:nvCxnSpPr>
                  <p:cNvPr id="89" name="Straight Connector 88"/>
                  <p:cNvCxnSpPr/>
                  <p:nvPr/>
                </p:nvCxnSpPr>
                <p:spPr>
                  <a:xfrm>
                    <a:off x="609600" y="3429000"/>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66737" y="3505200"/>
                    <a:ext cx="42864"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76261" y="3808630"/>
                    <a:ext cx="116685" cy="89118"/>
                    <a:chOff x="569115" y="3543300"/>
                    <a:chExt cx="116685" cy="89118"/>
                  </a:xfrm>
                </p:grpSpPr>
                <p:cxnSp>
                  <p:nvCxnSpPr>
                    <p:cNvPr id="103" name="Straight Connector 102"/>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569115" y="3543300"/>
                    <a:ext cx="116685" cy="89118"/>
                    <a:chOff x="569115" y="3543300"/>
                    <a:chExt cx="116685" cy="89118"/>
                  </a:xfrm>
                </p:grpSpPr>
                <p:cxnSp>
                  <p:nvCxnSpPr>
                    <p:cNvPr id="101" name="Straight Connector 100"/>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576262" y="3719512"/>
                    <a:ext cx="116685" cy="89118"/>
                    <a:chOff x="569115" y="3543300"/>
                    <a:chExt cx="116685" cy="89118"/>
                  </a:xfrm>
                </p:grpSpPr>
                <p:cxnSp>
                  <p:nvCxnSpPr>
                    <p:cNvPr id="99" name="Straight Connector 98"/>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569115" y="3630394"/>
                    <a:ext cx="116685" cy="89118"/>
                    <a:chOff x="569115" y="3543300"/>
                    <a:chExt cx="116685" cy="89118"/>
                  </a:xfrm>
                </p:grpSpPr>
                <p:cxnSp>
                  <p:nvCxnSpPr>
                    <p:cNvPr id="97" name="Straight Connector 96"/>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p:nvCxnSpPr>
                <p:spPr>
                  <a:xfrm>
                    <a:off x="585788" y="3895724"/>
                    <a:ext cx="39288"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19420" y="3933824"/>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1219200" y="2543175"/>
                  <a:ext cx="169783" cy="59124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Connector 85"/>
              <p:cNvCxnSpPr/>
              <p:nvPr/>
            </p:nvCxnSpPr>
            <p:spPr>
              <a:xfrm flipH="1">
                <a:off x="1600200" y="2001651"/>
                <a:ext cx="2194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959413" y="2595814"/>
              <a:ext cx="1040702" cy="709184"/>
              <a:chOff x="1981201" y="4586440"/>
              <a:chExt cx="457200" cy="609600"/>
            </a:xfrm>
          </p:grpSpPr>
          <p:sp>
            <p:nvSpPr>
              <p:cNvPr id="83" name="Rounded Rectangle 82"/>
              <p:cNvSpPr/>
              <p:nvPr/>
            </p:nvSpPr>
            <p:spPr>
              <a:xfrm>
                <a:off x="1981201" y="4586440"/>
                <a:ext cx="457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83" idx="1"/>
                <a:endCxn id="83" idx="3"/>
              </p:cNvCxnSpPr>
              <p:nvPr/>
            </p:nvCxnSpPr>
            <p:spPr>
              <a:xfrm>
                <a:off x="1981201" y="4891240"/>
                <a:ext cx="457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3199748" y="2300915"/>
              <a:ext cx="0" cy="1391497"/>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895600" y="2293749"/>
              <a:ext cx="2749" cy="932289"/>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07764" y="2921180"/>
              <a:ext cx="15602" cy="1187606"/>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64936" y="583694"/>
              <a:ext cx="5214" cy="3525092"/>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0135" y="4097075"/>
              <a:ext cx="366061" cy="0"/>
            </a:xfrm>
            <a:prstGeom prst="straightConnector1">
              <a:avLst/>
            </a:prstGeom>
            <a:ln w="44450">
              <a:solidFill>
                <a:schemeClr val="accent6">
                  <a:lumMod val="75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926144" y="2445433"/>
              <a:ext cx="52" cy="162296"/>
            </a:xfrm>
            <a:prstGeom prst="straightConnector1">
              <a:avLst/>
            </a:prstGeom>
            <a:ln w="44450">
              <a:solidFill>
                <a:schemeClr val="accent6">
                  <a:lumMod val="75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309639" y="1165829"/>
              <a:ext cx="786384"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748428" y="1600200"/>
              <a:ext cx="316664" cy="213594"/>
              <a:chOff x="1355810" y="2971800"/>
              <a:chExt cx="538681" cy="284792"/>
            </a:xfrm>
          </p:grpSpPr>
          <p:sp>
            <p:nvSpPr>
              <p:cNvPr id="80" name="Flowchart: Collate 79"/>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Straight Connector 80"/>
              <p:cNvCxnSpPr>
                <a:stCxn id="8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Flowchart: Delay 81"/>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Arrow Connector 37"/>
            <p:cNvCxnSpPr/>
            <p:nvPr/>
          </p:nvCxnSpPr>
          <p:spPr>
            <a:xfrm flipV="1">
              <a:off x="1309639" y="3332345"/>
              <a:ext cx="457200" cy="1"/>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137146" y="1858953"/>
              <a:ext cx="0" cy="731847"/>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443628" y="1956348"/>
              <a:ext cx="316664" cy="213594"/>
              <a:chOff x="1355810" y="2971800"/>
              <a:chExt cx="538681" cy="284792"/>
            </a:xfrm>
          </p:grpSpPr>
          <p:sp>
            <p:nvSpPr>
              <p:cNvPr id="77" name="Flowchart: Collate 7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8" name="Straight Connector 77"/>
              <p:cNvCxnSpPr>
                <a:stCxn id="7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Flowchart: Delay 7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flipH="1">
              <a:off x="1880936" y="2072406"/>
              <a:ext cx="316664" cy="213594"/>
              <a:chOff x="1355810" y="2971800"/>
              <a:chExt cx="538681" cy="284792"/>
            </a:xfrm>
          </p:grpSpPr>
          <p:sp>
            <p:nvSpPr>
              <p:cNvPr id="74" name="Flowchart: Collate 73"/>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5" name="Straight Connector 74"/>
              <p:cNvCxnSpPr>
                <a:stCxn id="7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Flowchart: Delay 75"/>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p:nvPr/>
          </p:nvCxnSpPr>
          <p:spPr>
            <a:xfrm flipH="1" flipV="1">
              <a:off x="1743661" y="1851738"/>
              <a:ext cx="8674" cy="1480608"/>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752334" y="1869285"/>
              <a:ext cx="438912"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880360" y="2307429"/>
              <a:ext cx="320040" cy="669"/>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819400" y="1326914"/>
              <a:ext cx="0" cy="1312277"/>
            </a:xfrm>
            <a:prstGeom prst="straightConnector1">
              <a:avLst/>
            </a:prstGeom>
            <a:ln w="317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125805" y="2752032"/>
              <a:ext cx="719145" cy="215444"/>
            </a:xfrm>
            <a:prstGeom prst="rect">
              <a:avLst/>
            </a:prstGeom>
            <a:solidFill>
              <a:srgbClr val="FFFF00"/>
            </a:solidFill>
            <a:ln>
              <a:solidFill>
                <a:srgbClr val="00B050"/>
              </a:solidFill>
            </a:ln>
          </p:spPr>
          <p:txBody>
            <a:bodyPr wrap="square" lIns="0" tIns="0" rIns="0" bIns="0" rtlCol="0">
              <a:spAutoFit/>
            </a:bodyPr>
            <a:lstStyle/>
            <a:p>
              <a:r>
                <a:rPr lang="en-US" sz="1400"/>
                <a:t>400L LHe</a:t>
              </a:r>
            </a:p>
          </p:txBody>
        </p:sp>
        <p:cxnSp>
          <p:nvCxnSpPr>
            <p:cNvPr id="47" name="Straight Connector 46"/>
            <p:cNvCxnSpPr/>
            <p:nvPr/>
          </p:nvCxnSpPr>
          <p:spPr>
            <a:xfrm>
              <a:off x="184640" y="869655"/>
              <a:ext cx="3079266" cy="0"/>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8860" y="1461199"/>
              <a:ext cx="661429" cy="430887"/>
            </a:xfrm>
            <a:prstGeom prst="rect">
              <a:avLst/>
            </a:prstGeom>
            <a:solidFill>
              <a:srgbClr val="FFFF00"/>
            </a:solidFill>
            <a:ln>
              <a:solidFill>
                <a:srgbClr val="00B050"/>
              </a:solidFill>
            </a:ln>
          </p:spPr>
          <p:txBody>
            <a:bodyPr wrap="square" lIns="0" tIns="0" rIns="0" bIns="0" rtlCol="0">
              <a:spAutoFit/>
            </a:bodyPr>
            <a:lstStyle/>
            <a:p>
              <a:r>
                <a:rPr lang="en-US" sz="1400"/>
                <a:t>LN2 Cooler</a:t>
              </a:r>
            </a:p>
          </p:txBody>
        </p:sp>
        <p:cxnSp>
          <p:nvCxnSpPr>
            <p:cNvPr id="49" name="Straight Connector 48"/>
            <p:cNvCxnSpPr/>
            <p:nvPr/>
          </p:nvCxnSpPr>
          <p:spPr>
            <a:xfrm flipH="1" flipV="1">
              <a:off x="184640" y="846722"/>
              <a:ext cx="35882" cy="2598066"/>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02581" y="3429000"/>
              <a:ext cx="2843534" cy="15788"/>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3271089" y="2445432"/>
              <a:ext cx="5511" cy="990834"/>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rot="16200000">
              <a:off x="1657897" y="3345991"/>
              <a:ext cx="383163" cy="213594"/>
              <a:chOff x="1355810" y="2971800"/>
              <a:chExt cx="538681" cy="284792"/>
            </a:xfrm>
          </p:grpSpPr>
          <p:sp>
            <p:nvSpPr>
              <p:cNvPr id="71" name="Flowchart: Collate 70"/>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2" name="Straight Connector 71"/>
              <p:cNvCxnSpPr>
                <a:stCxn id="73"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Flowchart: Delay 72"/>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45438" y="3703948"/>
              <a:ext cx="316664" cy="213594"/>
              <a:chOff x="1355810" y="2971800"/>
              <a:chExt cx="538681" cy="284792"/>
            </a:xfrm>
          </p:grpSpPr>
          <p:sp>
            <p:nvSpPr>
              <p:cNvPr id="68" name="Flowchart: Collate 6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p:cNvCxnSpPr>
                <a:stCxn id="7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Flowchart: Delay 6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16200000">
              <a:off x="1785097" y="957389"/>
              <a:ext cx="316664" cy="213594"/>
              <a:chOff x="1355810" y="2971800"/>
              <a:chExt cx="538681" cy="284792"/>
            </a:xfrm>
          </p:grpSpPr>
          <p:sp>
            <p:nvSpPr>
              <p:cNvPr id="65" name="Flowchart: Collate 64"/>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 name="Straight Connector 65"/>
              <p:cNvCxnSpPr>
                <a:stCxn id="67"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Flowchart: Delay 66"/>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Arrow Connector 54"/>
            <p:cNvCxnSpPr/>
            <p:nvPr/>
          </p:nvCxnSpPr>
          <p:spPr>
            <a:xfrm>
              <a:off x="1601969" y="3570294"/>
              <a:ext cx="1429212" cy="854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273432" y="3574566"/>
              <a:ext cx="22455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5590" y="533400"/>
              <a:ext cx="9747" cy="2057400"/>
            </a:xfrm>
            <a:prstGeom prst="straightConnector1">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015384" y="1371600"/>
              <a:ext cx="316664" cy="213594"/>
              <a:chOff x="1355810" y="2971800"/>
              <a:chExt cx="538681" cy="284792"/>
            </a:xfrm>
            <a:scene3d>
              <a:camera prst="orthographicFront">
                <a:rot lat="0" lon="0" rev="10800000"/>
              </a:camera>
              <a:lightRig rig="threePt" dir="t"/>
            </a:scene3d>
          </p:grpSpPr>
          <p:sp>
            <p:nvSpPr>
              <p:cNvPr id="62" name="Flowchart: Collate 61"/>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Connector 62"/>
              <p:cNvCxnSpPr>
                <a:stCxn id="6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Flowchart: Delay 63"/>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p:cNvCxnSpPr/>
            <p:nvPr/>
          </p:nvCxnSpPr>
          <p:spPr>
            <a:xfrm flipH="1">
              <a:off x="2308732" y="1143000"/>
              <a:ext cx="182880"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65482" y="104344"/>
              <a:ext cx="1699943" cy="430887"/>
            </a:xfrm>
            <a:prstGeom prst="rect">
              <a:avLst/>
            </a:prstGeom>
            <a:solidFill>
              <a:srgbClr val="FFFF00"/>
            </a:solidFill>
            <a:ln w="19050">
              <a:solidFill>
                <a:srgbClr val="00B0F0"/>
              </a:solidFill>
            </a:ln>
          </p:spPr>
          <p:txBody>
            <a:bodyPr wrap="square" lIns="0" tIns="0" rIns="0" bIns="0" rtlCol="0">
              <a:spAutoFit/>
            </a:bodyPr>
            <a:lstStyle/>
            <a:p>
              <a:r>
                <a:rPr lang="en-US" sz="1400"/>
                <a:t>External Portable LHE Dewar</a:t>
              </a:r>
            </a:p>
          </p:txBody>
        </p:sp>
        <p:sp>
          <p:nvSpPr>
            <p:cNvPr id="61" name="TextBox 60"/>
            <p:cNvSpPr txBox="1"/>
            <p:nvPr/>
          </p:nvSpPr>
          <p:spPr>
            <a:xfrm>
              <a:off x="2579164" y="1046222"/>
              <a:ext cx="1769701" cy="215444"/>
            </a:xfrm>
            <a:prstGeom prst="rect">
              <a:avLst/>
            </a:prstGeom>
            <a:solidFill>
              <a:srgbClr val="FFFF00"/>
            </a:solidFill>
            <a:ln>
              <a:solidFill>
                <a:srgbClr val="00B050"/>
              </a:solidFill>
            </a:ln>
          </p:spPr>
          <p:txBody>
            <a:bodyPr wrap="square" lIns="0" tIns="0" rIns="0" bIns="0" rtlCol="0">
              <a:spAutoFit/>
            </a:bodyPr>
            <a:lstStyle/>
            <a:p>
              <a:r>
                <a:rPr lang="en-US" sz="1400"/>
                <a:t>New Interface Valvebox</a:t>
              </a:r>
            </a:p>
          </p:txBody>
        </p:sp>
      </p:grpSp>
      <p:grpSp>
        <p:nvGrpSpPr>
          <p:cNvPr id="172" name="Group 171"/>
          <p:cNvGrpSpPr/>
          <p:nvPr/>
        </p:nvGrpSpPr>
        <p:grpSpPr>
          <a:xfrm>
            <a:off x="1257945" y="3216532"/>
            <a:ext cx="5726079" cy="3495448"/>
            <a:chOff x="1293113" y="3743552"/>
            <a:chExt cx="5726079" cy="3495448"/>
          </a:xfrm>
        </p:grpSpPr>
        <p:cxnSp>
          <p:nvCxnSpPr>
            <p:cNvPr id="173" name="Straight Arrow Connector 172"/>
            <p:cNvCxnSpPr/>
            <p:nvPr/>
          </p:nvCxnSpPr>
          <p:spPr>
            <a:xfrm flipV="1">
              <a:off x="4515206" y="3822313"/>
              <a:ext cx="695" cy="2045087"/>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07381" y="4373388"/>
              <a:ext cx="0" cy="1857428"/>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H="1">
              <a:off x="3633951" y="5257800"/>
              <a:ext cx="418836"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4450645" y="4249966"/>
              <a:ext cx="316664" cy="213594"/>
              <a:chOff x="1355810" y="2971800"/>
              <a:chExt cx="538681" cy="284792"/>
            </a:xfrm>
          </p:grpSpPr>
          <p:sp>
            <p:nvSpPr>
              <p:cNvPr id="287" name="Flowchart: Collate 28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8" name="Straight Connector 287"/>
              <p:cNvCxnSpPr>
                <a:stCxn id="28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9" name="Flowchart: Delay 28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5128378" y="6013548"/>
              <a:ext cx="1447800" cy="914400"/>
            </a:xfrm>
            <a:prstGeom prst="roundRect">
              <a:avLst/>
            </a:prstGeom>
            <a:solidFill>
              <a:srgbClr val="7030A0"/>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975978" y="5861148"/>
              <a:ext cx="1828800" cy="1219200"/>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5128378" y="6165948"/>
              <a:ext cx="1447800" cy="6096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rot="16200000">
              <a:off x="2592164" y="5006791"/>
              <a:ext cx="316664" cy="213594"/>
              <a:chOff x="1355810" y="2971800"/>
              <a:chExt cx="538681" cy="284792"/>
            </a:xfrm>
          </p:grpSpPr>
          <p:sp>
            <p:nvSpPr>
              <p:cNvPr id="284" name="Flowchart: Collate 283"/>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5" name="Straight Connector 284"/>
              <p:cNvCxnSpPr>
                <a:stCxn id="28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6" name="Flowchart: Delay 285"/>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rot="16200000">
              <a:off x="2802207" y="5748419"/>
              <a:ext cx="316664" cy="213594"/>
              <a:chOff x="1355810" y="2971800"/>
              <a:chExt cx="538681" cy="284792"/>
            </a:xfrm>
          </p:grpSpPr>
          <p:sp>
            <p:nvSpPr>
              <p:cNvPr id="281" name="Flowchart: Collate 280"/>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2" name="Straight Connector 281"/>
              <p:cNvCxnSpPr>
                <a:stCxn id="283"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3" name="Flowchart: Delay 282"/>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4091747" y="3938013"/>
              <a:ext cx="316664" cy="213594"/>
              <a:chOff x="1355810" y="2971800"/>
              <a:chExt cx="538681" cy="284792"/>
            </a:xfrm>
          </p:grpSpPr>
          <p:sp>
            <p:nvSpPr>
              <p:cNvPr id="278" name="Flowchart: Collate 27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9" name="Straight Connector 278"/>
              <p:cNvCxnSpPr>
                <a:stCxn id="28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Flowchart: Delay 27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4078319" y="6024154"/>
              <a:ext cx="2503198" cy="893188"/>
              <a:chOff x="2449804" y="3810000"/>
              <a:chExt cx="2503198" cy="893188"/>
            </a:xfrm>
          </p:grpSpPr>
          <p:cxnSp>
            <p:nvCxnSpPr>
              <p:cNvPr id="266" name="Straight Connector 265"/>
              <p:cNvCxnSpPr/>
              <p:nvPr/>
            </p:nvCxnSpPr>
            <p:spPr>
              <a:xfrm flipV="1">
                <a:off x="35814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37338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38862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40386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41910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43434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44958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46482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4800600" y="3817286"/>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4953000" y="3817286"/>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flipH="1">
                <a:off x="2449804" y="3814762"/>
                <a:ext cx="2503198" cy="2524"/>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3271263" y="4703188"/>
                <a:ext cx="1681737"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3050168" y="5113588"/>
              <a:ext cx="580160" cy="609600"/>
              <a:chOff x="1981201" y="4586440"/>
              <a:chExt cx="457200" cy="609600"/>
            </a:xfrm>
          </p:grpSpPr>
          <p:sp>
            <p:nvSpPr>
              <p:cNvPr id="264" name="Rounded Rectangle 263"/>
              <p:cNvSpPr/>
              <p:nvPr/>
            </p:nvSpPr>
            <p:spPr>
              <a:xfrm>
                <a:off x="1981201" y="4586440"/>
                <a:ext cx="457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p:cNvCxnSpPr>
                <a:stCxn id="264" idx="1"/>
                <a:endCxn id="264" idx="3"/>
              </p:cNvCxnSpPr>
              <p:nvPr/>
            </p:nvCxnSpPr>
            <p:spPr>
              <a:xfrm>
                <a:off x="1981201" y="4891240"/>
                <a:ext cx="457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85" name="Straight Arrow Connector 184"/>
            <p:cNvCxnSpPr/>
            <p:nvPr/>
          </p:nvCxnSpPr>
          <p:spPr>
            <a:xfrm>
              <a:off x="3212434" y="4664896"/>
              <a:ext cx="5384" cy="47705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1896244" y="4701890"/>
              <a:ext cx="0" cy="154746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V="1">
              <a:off x="4061578" y="5240882"/>
              <a:ext cx="0" cy="79055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4894441" y="6242148"/>
              <a:ext cx="5337" cy="696406"/>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2494169" y="6243639"/>
              <a:ext cx="2408515"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3451978" y="5703136"/>
              <a:ext cx="0" cy="248521"/>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a:off x="3072848" y="5942380"/>
              <a:ext cx="381145"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3642743" y="5636161"/>
              <a:ext cx="418835"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4524710" y="5861148"/>
              <a:ext cx="2342082"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2346185" y="5187072"/>
              <a:ext cx="14914" cy="1203952"/>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2330185" y="5213089"/>
              <a:ext cx="756362"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2338731" y="6391024"/>
              <a:ext cx="2464103"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4770276" y="6398072"/>
              <a:ext cx="0" cy="682276"/>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4747378" y="7080348"/>
              <a:ext cx="2057400" cy="4045"/>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3875708" y="4217293"/>
              <a:ext cx="146468" cy="966563"/>
              <a:chOff x="3471016" y="3649600"/>
              <a:chExt cx="146468" cy="966563"/>
            </a:xfrm>
          </p:grpSpPr>
          <p:cxnSp>
            <p:nvCxnSpPr>
              <p:cNvPr id="262" name="Straight Arrow Connector 261"/>
              <p:cNvCxnSpPr/>
              <p:nvPr/>
            </p:nvCxnSpPr>
            <p:spPr>
              <a:xfrm flipV="1">
                <a:off x="3547579" y="3649600"/>
                <a:ext cx="0" cy="966563"/>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3471016" y="3925018"/>
                <a:ext cx="146468" cy="63360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4076056" y="4216747"/>
              <a:ext cx="146468" cy="966563"/>
              <a:chOff x="3471016" y="3649600"/>
              <a:chExt cx="146468" cy="966563"/>
            </a:xfrm>
          </p:grpSpPr>
          <p:cxnSp>
            <p:nvCxnSpPr>
              <p:cNvPr id="260" name="Straight Arrow Connector 259"/>
              <p:cNvCxnSpPr/>
              <p:nvPr/>
            </p:nvCxnSpPr>
            <p:spPr>
              <a:xfrm flipV="1">
                <a:off x="3547579" y="3649600"/>
                <a:ext cx="0" cy="966563"/>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3471016" y="3925018"/>
                <a:ext cx="146468" cy="63360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1" name="Straight Arrow Connector 200"/>
            <p:cNvCxnSpPr/>
            <p:nvPr/>
          </p:nvCxnSpPr>
          <p:spPr>
            <a:xfrm flipV="1">
              <a:off x="4146324" y="5099149"/>
              <a:ext cx="0" cy="840618"/>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3953022" y="5099148"/>
              <a:ext cx="0" cy="109728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3965295" y="6165948"/>
              <a:ext cx="1189382"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129232" y="5937348"/>
              <a:ext cx="1189382"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flipH="1">
              <a:off x="3702898" y="3939553"/>
              <a:ext cx="316664" cy="213594"/>
              <a:chOff x="1355810" y="2971800"/>
              <a:chExt cx="538681" cy="284792"/>
            </a:xfrm>
          </p:grpSpPr>
          <p:sp>
            <p:nvSpPr>
              <p:cNvPr id="257" name="Flowchart: Collate 25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8" name="Straight Connector 257"/>
              <p:cNvCxnSpPr>
                <a:stCxn id="25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9" name="Flowchart: Delay 25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6" name="Straight Arrow Connector 205"/>
            <p:cNvCxnSpPr/>
            <p:nvPr/>
          </p:nvCxnSpPr>
          <p:spPr>
            <a:xfrm flipH="1" flipV="1">
              <a:off x="2645312" y="5942380"/>
              <a:ext cx="201168"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1891938" y="4693344"/>
              <a:ext cx="1325880"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4158490" y="3743552"/>
              <a:ext cx="0" cy="54864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3954100" y="3746454"/>
              <a:ext cx="0" cy="54864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1623947" y="6233564"/>
              <a:ext cx="594645" cy="5074"/>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11" name="Group 210"/>
            <p:cNvGrpSpPr/>
            <p:nvPr/>
          </p:nvGrpSpPr>
          <p:grpSpPr>
            <a:xfrm>
              <a:off x="1829046" y="4898480"/>
              <a:ext cx="316664" cy="213594"/>
              <a:chOff x="1355810" y="2971800"/>
              <a:chExt cx="538681" cy="284792"/>
            </a:xfrm>
          </p:grpSpPr>
          <p:sp>
            <p:nvSpPr>
              <p:cNvPr id="254" name="Flowchart: Collate 253"/>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5" name="Straight Connector 254"/>
              <p:cNvCxnSpPr>
                <a:stCxn id="25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6" name="Flowchart: Delay 255"/>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4678248" y="5696884"/>
              <a:ext cx="2340944" cy="625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4680994" y="4574256"/>
              <a:ext cx="3751" cy="1312237"/>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523998" y="7232748"/>
              <a:ext cx="2495194" cy="625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1307050" y="4633364"/>
              <a:ext cx="2098" cy="200155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1293113" y="6642326"/>
              <a:ext cx="3216654" cy="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4509767" y="6477000"/>
              <a:ext cx="0" cy="75887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293113" y="4633364"/>
              <a:ext cx="3455693" cy="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2019628" y="6479256"/>
              <a:ext cx="1587458" cy="215444"/>
            </a:xfrm>
            <a:prstGeom prst="rect">
              <a:avLst/>
            </a:prstGeom>
            <a:solidFill>
              <a:srgbClr val="FFFF00"/>
            </a:solidFill>
            <a:ln>
              <a:solidFill>
                <a:schemeClr val="tx1"/>
              </a:solidFill>
            </a:ln>
          </p:spPr>
          <p:txBody>
            <a:bodyPr wrap="square" lIns="0" tIns="0" rIns="0" bIns="0" rtlCol="0">
              <a:spAutoFit/>
            </a:bodyPr>
            <a:lstStyle/>
            <a:p>
              <a:r>
                <a:rPr lang="en-US" sz="1400"/>
                <a:t>Solenoid Valvebox</a:t>
              </a:r>
            </a:p>
          </p:txBody>
        </p:sp>
        <p:grpSp>
          <p:nvGrpSpPr>
            <p:cNvPr id="220" name="Group 219"/>
            <p:cNvGrpSpPr/>
            <p:nvPr/>
          </p:nvGrpSpPr>
          <p:grpSpPr>
            <a:xfrm flipH="1">
              <a:off x="1364745" y="4894062"/>
              <a:ext cx="316664" cy="213594"/>
              <a:chOff x="1355810" y="2971800"/>
              <a:chExt cx="538681" cy="284792"/>
            </a:xfrm>
          </p:grpSpPr>
          <p:sp>
            <p:nvSpPr>
              <p:cNvPr id="251" name="Flowchart: Collate 250"/>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2" name="Straight Connector 251"/>
              <p:cNvCxnSpPr>
                <a:stCxn id="253"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3" name="Flowchart: Delay 252"/>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rot="16200000">
              <a:off x="3639287" y="5426501"/>
              <a:ext cx="316664" cy="213594"/>
              <a:chOff x="1355810" y="2971800"/>
              <a:chExt cx="538681" cy="284792"/>
            </a:xfrm>
          </p:grpSpPr>
          <p:sp>
            <p:nvSpPr>
              <p:cNvPr id="248" name="Flowchart: Collate 24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9" name="Straight Connector 248"/>
              <p:cNvCxnSpPr>
                <a:stCxn id="25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0" name="Flowchart: Delay 24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3444177" y="4827041"/>
              <a:ext cx="316664" cy="213594"/>
              <a:chOff x="1355810" y="2971800"/>
              <a:chExt cx="538681" cy="284792"/>
            </a:xfrm>
          </p:grpSpPr>
          <p:sp>
            <p:nvSpPr>
              <p:cNvPr id="245" name="Flowchart: Collate 244"/>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6" name="Straight Connector 245"/>
              <p:cNvCxnSpPr>
                <a:stCxn id="247"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Flowchart: Delay 246"/>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flipH="1">
              <a:off x="2957014" y="4726656"/>
              <a:ext cx="316664" cy="213594"/>
              <a:chOff x="1355810" y="2971800"/>
              <a:chExt cx="538681" cy="284792"/>
            </a:xfrm>
          </p:grpSpPr>
          <p:sp>
            <p:nvSpPr>
              <p:cNvPr id="242" name="Flowchart: Collate 241"/>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3" name="Straight Connector 242"/>
              <p:cNvCxnSpPr>
                <a:stCxn id="24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Flowchart: Delay 243"/>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4" name="Straight Connector 223"/>
            <p:cNvCxnSpPr/>
            <p:nvPr/>
          </p:nvCxnSpPr>
          <p:spPr>
            <a:xfrm>
              <a:off x="6612930" y="5855230"/>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64857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63333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61809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60285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8761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57237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5713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54189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52665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51141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2653218" y="5960469"/>
              <a:ext cx="0" cy="288889"/>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5042186" y="5553750"/>
              <a:ext cx="1587458" cy="215444"/>
            </a:xfrm>
            <a:prstGeom prst="rect">
              <a:avLst/>
            </a:prstGeom>
            <a:solidFill>
              <a:srgbClr val="FFFF00"/>
            </a:solidFill>
            <a:ln>
              <a:solidFill>
                <a:schemeClr val="tx1"/>
              </a:solidFill>
            </a:ln>
          </p:spPr>
          <p:txBody>
            <a:bodyPr wrap="square" lIns="0" tIns="0" rIns="0" bIns="0" rtlCol="0">
              <a:spAutoFit/>
            </a:bodyPr>
            <a:lstStyle/>
            <a:p>
              <a:r>
                <a:rPr lang="en-US" sz="1400"/>
                <a:t>Solenoid Cryostat</a:t>
              </a:r>
            </a:p>
          </p:txBody>
        </p:sp>
        <p:sp>
          <p:nvSpPr>
            <p:cNvPr id="237" name="TextBox 236"/>
            <p:cNvSpPr txBox="1"/>
            <p:nvPr/>
          </p:nvSpPr>
          <p:spPr>
            <a:xfrm>
              <a:off x="4946917" y="6979186"/>
              <a:ext cx="1587458" cy="215444"/>
            </a:xfrm>
            <a:prstGeom prst="rect">
              <a:avLst/>
            </a:prstGeom>
            <a:solidFill>
              <a:srgbClr val="92D050"/>
            </a:solidFill>
            <a:ln>
              <a:solidFill>
                <a:srgbClr val="00B050"/>
              </a:solidFill>
            </a:ln>
          </p:spPr>
          <p:txBody>
            <a:bodyPr wrap="square" lIns="0" tIns="0" rIns="0" bIns="0" rtlCol="0">
              <a:spAutoFit/>
            </a:bodyPr>
            <a:lstStyle/>
            <a:p>
              <a:r>
                <a:rPr lang="en-US" sz="1400"/>
                <a:t>THERMAL SHIELD</a:t>
              </a:r>
            </a:p>
          </p:txBody>
        </p:sp>
        <p:cxnSp>
          <p:nvCxnSpPr>
            <p:cNvPr id="238" name="Straight Connector 237"/>
            <p:cNvCxnSpPr/>
            <p:nvPr/>
          </p:nvCxnSpPr>
          <p:spPr>
            <a:xfrm flipV="1">
              <a:off x="7019192" y="5661472"/>
              <a:ext cx="0" cy="1577528"/>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39" name="Line Callout 2 238"/>
            <p:cNvSpPr/>
            <p:nvPr/>
          </p:nvSpPr>
          <p:spPr>
            <a:xfrm>
              <a:off x="5032939" y="4368822"/>
              <a:ext cx="1044026" cy="380727"/>
            </a:xfrm>
            <a:prstGeom prst="borderCallout2">
              <a:avLst>
                <a:gd name="adj1" fmla="val 18750"/>
                <a:gd name="adj2" fmla="val -8333"/>
                <a:gd name="adj3" fmla="val 18750"/>
                <a:gd name="adj4" fmla="val -16667"/>
                <a:gd name="adj5" fmla="val 130479"/>
                <a:gd name="adj6" fmla="val -76788"/>
              </a:avLst>
            </a:prstGeom>
            <a:solidFill>
              <a:srgbClr val="FFFF00"/>
            </a:solidFill>
            <a:ln w="15875">
              <a:solidFill>
                <a:schemeClr val="accent6">
                  <a:lumMod val="7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Current Leads</a:t>
              </a:r>
            </a:p>
          </p:txBody>
        </p:sp>
        <p:cxnSp>
          <p:nvCxnSpPr>
            <p:cNvPr id="240" name="Straight Arrow Connector 239"/>
            <p:cNvCxnSpPr/>
            <p:nvPr/>
          </p:nvCxnSpPr>
          <p:spPr>
            <a:xfrm flipH="1" flipV="1">
              <a:off x="3507697" y="4524263"/>
              <a:ext cx="13198" cy="581137"/>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5395078" y="6318348"/>
              <a:ext cx="990600" cy="184666"/>
            </a:xfrm>
            <a:prstGeom prst="rect">
              <a:avLst/>
            </a:prstGeom>
            <a:solidFill>
              <a:srgbClr val="FFFF00"/>
            </a:solidFill>
            <a:ln>
              <a:solidFill>
                <a:srgbClr val="00B050"/>
              </a:solidFill>
            </a:ln>
          </p:spPr>
          <p:txBody>
            <a:bodyPr wrap="square" lIns="0" tIns="0" rIns="0" bIns="0" rtlCol="0">
              <a:spAutoFit/>
            </a:bodyPr>
            <a:lstStyle/>
            <a:p>
              <a:r>
                <a:rPr lang="en-US" sz="1200" dirty="0"/>
                <a:t>SC SOLENOID</a:t>
              </a:r>
            </a:p>
          </p:txBody>
        </p:sp>
      </p:grpSp>
      <p:grpSp>
        <p:nvGrpSpPr>
          <p:cNvPr id="290" name="Group 289"/>
          <p:cNvGrpSpPr/>
          <p:nvPr/>
        </p:nvGrpSpPr>
        <p:grpSpPr>
          <a:xfrm>
            <a:off x="2484120" y="1145911"/>
            <a:ext cx="6184392" cy="2958646"/>
            <a:chOff x="2484120" y="698955"/>
            <a:chExt cx="6184392" cy="2958646"/>
          </a:xfrm>
        </p:grpSpPr>
        <p:cxnSp>
          <p:nvCxnSpPr>
            <p:cNvPr id="291" name="Straight Arrow Connector 290"/>
            <p:cNvCxnSpPr/>
            <p:nvPr/>
          </p:nvCxnSpPr>
          <p:spPr>
            <a:xfrm flipH="1">
              <a:off x="2484120" y="954996"/>
              <a:ext cx="1832448"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92" name="Group 291"/>
            <p:cNvGrpSpPr/>
            <p:nvPr/>
          </p:nvGrpSpPr>
          <p:grpSpPr>
            <a:xfrm>
              <a:off x="2667000" y="698955"/>
              <a:ext cx="6001512" cy="2958646"/>
              <a:chOff x="2819400" y="698955"/>
              <a:chExt cx="6001512" cy="2958646"/>
            </a:xfrm>
          </p:grpSpPr>
          <p:grpSp>
            <p:nvGrpSpPr>
              <p:cNvPr id="293" name="Group 292"/>
              <p:cNvGrpSpPr/>
              <p:nvPr/>
            </p:nvGrpSpPr>
            <p:grpSpPr>
              <a:xfrm>
                <a:off x="2819400" y="698955"/>
                <a:ext cx="6001512" cy="2958646"/>
                <a:chOff x="2819400" y="698955"/>
                <a:chExt cx="6001512" cy="2958646"/>
              </a:xfrm>
            </p:grpSpPr>
            <p:grpSp>
              <p:nvGrpSpPr>
                <p:cNvPr id="295" name="Group 294"/>
                <p:cNvGrpSpPr/>
                <p:nvPr/>
              </p:nvGrpSpPr>
              <p:grpSpPr>
                <a:xfrm>
                  <a:off x="2819400" y="801392"/>
                  <a:ext cx="6001512" cy="2856209"/>
                  <a:chOff x="2837688" y="801392"/>
                  <a:chExt cx="6001512" cy="2856209"/>
                </a:xfrm>
              </p:grpSpPr>
              <p:sp>
                <p:nvSpPr>
                  <p:cNvPr id="297" name="Rectangle 296"/>
                  <p:cNvSpPr/>
                  <p:nvPr/>
                </p:nvSpPr>
                <p:spPr>
                  <a:xfrm>
                    <a:off x="3263906" y="801392"/>
                    <a:ext cx="3532080" cy="1490933"/>
                  </a:xfrm>
                  <a:prstGeom prst="rect">
                    <a:avLst/>
                  </a:prstGeom>
                  <a:noFill/>
                  <a:ln w="2222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Arrow Connector 297"/>
                  <p:cNvCxnSpPr/>
                  <p:nvPr/>
                </p:nvCxnSpPr>
                <p:spPr>
                  <a:xfrm flipH="1" flipV="1">
                    <a:off x="3611974" y="1348794"/>
                    <a:ext cx="29269" cy="2308807"/>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a:off x="4487256" y="1146515"/>
                    <a:ext cx="4351944" cy="24492"/>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4431798" y="1828800"/>
                    <a:ext cx="3950202" cy="0"/>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flipV="1">
                    <a:off x="4630004" y="2149209"/>
                    <a:ext cx="1874520"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02" name="Group 301"/>
                  <p:cNvGrpSpPr/>
                  <p:nvPr/>
                </p:nvGrpSpPr>
                <p:grpSpPr>
                  <a:xfrm rot="16200000">
                    <a:off x="6101682" y="954071"/>
                    <a:ext cx="316664" cy="213594"/>
                    <a:chOff x="1355810" y="2971800"/>
                    <a:chExt cx="538681" cy="284792"/>
                  </a:xfrm>
                </p:grpSpPr>
                <p:sp>
                  <p:nvSpPr>
                    <p:cNvPr id="358" name="Flowchart: Collate 35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9" name="Straight Connector 358"/>
                    <p:cNvCxnSpPr>
                      <a:stCxn id="36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60" name="Flowchart: Delay 35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rot="16200000">
                    <a:off x="6050925" y="1631325"/>
                    <a:ext cx="316664" cy="213594"/>
                    <a:chOff x="1355810" y="2971800"/>
                    <a:chExt cx="538681" cy="284792"/>
                  </a:xfrm>
                </p:grpSpPr>
                <p:sp>
                  <p:nvSpPr>
                    <p:cNvPr id="355" name="Flowchart: Collate 354"/>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6" name="Straight Connector 355"/>
                    <p:cNvCxnSpPr>
                      <a:stCxn id="357"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7" name="Flowchart: Delay 356"/>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rot="16200000">
                    <a:off x="5121519" y="1947990"/>
                    <a:ext cx="316664" cy="213594"/>
                    <a:chOff x="1355810" y="2971800"/>
                    <a:chExt cx="538681" cy="284792"/>
                  </a:xfrm>
                </p:grpSpPr>
                <p:sp>
                  <p:nvSpPr>
                    <p:cNvPr id="352" name="Flowchart: Collate 351"/>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3" name="Straight Connector 352"/>
                    <p:cNvCxnSpPr>
                      <a:stCxn id="35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4" name="Flowchart: Delay 353"/>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5647346" y="2377206"/>
                    <a:ext cx="316664" cy="213594"/>
                    <a:chOff x="1355810" y="2971800"/>
                    <a:chExt cx="538681" cy="284792"/>
                  </a:xfrm>
                </p:grpSpPr>
                <p:sp>
                  <p:nvSpPr>
                    <p:cNvPr id="349" name="Flowchart: Collate 348"/>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0" name="Straight Connector 349"/>
                    <p:cNvCxnSpPr>
                      <a:stCxn id="351"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1" name="Flowchart: Delay 350"/>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6" name="Straight Arrow Connector 305"/>
                  <p:cNvCxnSpPr/>
                  <p:nvPr/>
                </p:nvCxnSpPr>
                <p:spPr>
                  <a:xfrm flipH="1">
                    <a:off x="5688933" y="1529713"/>
                    <a:ext cx="2921667" cy="7136"/>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rot="16200000">
                    <a:off x="6035921" y="1335072"/>
                    <a:ext cx="316661" cy="213594"/>
                    <a:chOff x="1355814" y="2971800"/>
                    <a:chExt cx="538677" cy="284792"/>
                  </a:xfrm>
                </p:grpSpPr>
                <p:sp>
                  <p:nvSpPr>
                    <p:cNvPr id="346" name="Flowchart: Collate 345"/>
                    <p:cNvSpPr/>
                    <p:nvPr/>
                  </p:nvSpPr>
                  <p:spPr>
                    <a:xfrm>
                      <a:off x="1355814" y="2971800"/>
                      <a:ext cx="222018"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7" name="Straight Connector 346"/>
                    <p:cNvCxnSpPr>
                      <a:stCxn id="348"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8" name="Flowchart: Delay 347"/>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8" name="Straight Arrow Connector 307"/>
                  <p:cNvCxnSpPr/>
                  <p:nvPr/>
                </p:nvCxnSpPr>
                <p:spPr>
                  <a:xfrm flipV="1">
                    <a:off x="5713480" y="1146515"/>
                    <a:ext cx="1" cy="390334"/>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6509865" y="1822912"/>
                    <a:ext cx="605" cy="34703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0" name="Group 309"/>
                  <p:cNvGrpSpPr/>
                  <p:nvPr/>
                </p:nvGrpSpPr>
                <p:grpSpPr>
                  <a:xfrm rot="16200000">
                    <a:off x="6431926" y="1329842"/>
                    <a:ext cx="316661" cy="213594"/>
                    <a:chOff x="1355814" y="2971800"/>
                    <a:chExt cx="538677" cy="284792"/>
                  </a:xfrm>
                </p:grpSpPr>
                <p:sp>
                  <p:nvSpPr>
                    <p:cNvPr id="343" name="Flowchart: Collate 342"/>
                    <p:cNvSpPr/>
                    <p:nvPr/>
                  </p:nvSpPr>
                  <p:spPr>
                    <a:xfrm>
                      <a:off x="1355814" y="2971800"/>
                      <a:ext cx="222018"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4" name="Straight Connector 343"/>
                    <p:cNvCxnSpPr>
                      <a:stCxn id="345"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5" name="Flowchart: Delay 344"/>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Arrow Connector 310"/>
                  <p:cNvCxnSpPr>
                    <a:stCxn id="337" idx="2"/>
                  </p:cNvCxnSpPr>
                  <p:nvPr/>
                </p:nvCxnSpPr>
                <p:spPr>
                  <a:xfrm>
                    <a:off x="4785595" y="2766008"/>
                    <a:ext cx="1895457" cy="8155"/>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flipV="1">
                    <a:off x="4487254" y="954996"/>
                    <a:ext cx="0" cy="217523"/>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V="1">
                    <a:off x="4431798" y="1329776"/>
                    <a:ext cx="0" cy="521208"/>
                  </a:xfrm>
                  <a:prstGeom prst="straightConnector1">
                    <a:avLst/>
                  </a:prstGeom>
                  <a:ln w="31750">
                    <a:solidFill>
                      <a:srgbClr val="FF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H="1">
                    <a:off x="2837688" y="1326914"/>
                    <a:ext cx="1600200" cy="0"/>
                  </a:xfrm>
                  <a:prstGeom prst="straightConnector1">
                    <a:avLst/>
                  </a:prstGeom>
                  <a:ln w="31750">
                    <a:solidFill>
                      <a:srgbClr val="FF00FF"/>
                    </a:solidFill>
                    <a:headEnd type="triangle"/>
                    <a:tailEnd type="none" w="med" len="lg"/>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4653746" y="2161308"/>
                    <a:ext cx="0" cy="274320"/>
                  </a:xfrm>
                  <a:prstGeom prst="straightConnector1">
                    <a:avLst/>
                  </a:prstGeom>
                  <a:ln w="31750">
                    <a:solidFill>
                      <a:srgbClr val="006600"/>
                    </a:solidFill>
                    <a:headEnd type="triangle"/>
                    <a:tailEnd type="none" w="med" len="lg"/>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a:off x="5706455" y="1851737"/>
                    <a:ext cx="0" cy="914400"/>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7" name="Group 316"/>
                  <p:cNvGrpSpPr/>
                  <p:nvPr/>
                </p:nvGrpSpPr>
                <p:grpSpPr>
                  <a:xfrm>
                    <a:off x="4961792" y="2357437"/>
                    <a:ext cx="316664" cy="213594"/>
                    <a:chOff x="1355810" y="2971800"/>
                    <a:chExt cx="538681" cy="284792"/>
                  </a:xfrm>
                </p:grpSpPr>
                <p:sp>
                  <p:nvSpPr>
                    <p:cNvPr id="340" name="Flowchart: Collate 339"/>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1" name="Straight Connector 340"/>
                    <p:cNvCxnSpPr>
                      <a:stCxn id="34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2" name="Flowchart: Delay 341"/>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8" name="Straight Arrow Connector 317"/>
                  <p:cNvCxnSpPr/>
                  <p:nvPr/>
                </p:nvCxnSpPr>
                <p:spPr>
                  <a:xfrm>
                    <a:off x="5026782" y="2158073"/>
                    <a:ext cx="0" cy="588279"/>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9" name="Group 318"/>
                  <p:cNvGrpSpPr/>
                  <p:nvPr/>
                </p:nvGrpSpPr>
                <p:grpSpPr>
                  <a:xfrm rot="16200000">
                    <a:off x="4520465" y="2566135"/>
                    <a:ext cx="316664" cy="213594"/>
                    <a:chOff x="1355810" y="2971800"/>
                    <a:chExt cx="538681" cy="284792"/>
                  </a:xfrm>
                </p:grpSpPr>
                <p:sp>
                  <p:nvSpPr>
                    <p:cNvPr id="337" name="Flowchart: Collate 33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8" name="Straight Connector 337"/>
                    <p:cNvCxnSpPr>
                      <a:stCxn id="33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39" name="Flowchart: Delay 33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p:cNvGrpSpPr/>
                  <p:nvPr/>
                </p:nvGrpSpPr>
                <p:grpSpPr>
                  <a:xfrm rot="5400000">
                    <a:off x="4740576" y="1994607"/>
                    <a:ext cx="67866" cy="312596"/>
                    <a:chOff x="566737" y="3429000"/>
                    <a:chExt cx="126210" cy="581024"/>
                  </a:xfrm>
                </p:grpSpPr>
                <p:cxnSp>
                  <p:nvCxnSpPr>
                    <p:cNvPr id="321" name="Straight Connector 320"/>
                    <p:cNvCxnSpPr/>
                    <p:nvPr/>
                  </p:nvCxnSpPr>
                  <p:spPr>
                    <a:xfrm>
                      <a:off x="609600" y="3429000"/>
                      <a:ext cx="0" cy="762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a:off x="566737" y="3505200"/>
                      <a:ext cx="42864"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323" name="Group 322"/>
                    <p:cNvGrpSpPr/>
                    <p:nvPr/>
                  </p:nvGrpSpPr>
                  <p:grpSpPr>
                    <a:xfrm>
                      <a:off x="576261" y="3808630"/>
                      <a:ext cx="116685" cy="89118"/>
                      <a:chOff x="569115" y="3543300"/>
                      <a:chExt cx="116685" cy="89118"/>
                    </a:xfrm>
                  </p:grpSpPr>
                  <p:cxnSp>
                    <p:nvCxnSpPr>
                      <p:cNvPr id="335" name="Straight Connector 334"/>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4" name="Group 323"/>
                    <p:cNvGrpSpPr/>
                    <p:nvPr/>
                  </p:nvGrpSpPr>
                  <p:grpSpPr>
                    <a:xfrm>
                      <a:off x="569115" y="3543300"/>
                      <a:ext cx="116685" cy="89118"/>
                      <a:chOff x="569115" y="3543300"/>
                      <a:chExt cx="116685" cy="89118"/>
                    </a:xfrm>
                  </p:grpSpPr>
                  <p:cxnSp>
                    <p:nvCxnSpPr>
                      <p:cNvPr id="333" name="Straight Connector 332"/>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5" name="Group 324"/>
                    <p:cNvGrpSpPr/>
                    <p:nvPr/>
                  </p:nvGrpSpPr>
                  <p:grpSpPr>
                    <a:xfrm>
                      <a:off x="576262" y="3719512"/>
                      <a:ext cx="116685" cy="89118"/>
                      <a:chOff x="569115" y="3543300"/>
                      <a:chExt cx="116685" cy="89118"/>
                    </a:xfrm>
                  </p:grpSpPr>
                  <p:cxnSp>
                    <p:nvCxnSpPr>
                      <p:cNvPr id="331" name="Straight Connector 330"/>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6" name="Group 325"/>
                    <p:cNvGrpSpPr/>
                    <p:nvPr/>
                  </p:nvGrpSpPr>
                  <p:grpSpPr>
                    <a:xfrm>
                      <a:off x="569115" y="3630394"/>
                      <a:ext cx="116685" cy="89118"/>
                      <a:chOff x="569115" y="3543300"/>
                      <a:chExt cx="116685" cy="89118"/>
                    </a:xfrm>
                  </p:grpSpPr>
                  <p:cxnSp>
                    <p:nvCxnSpPr>
                      <p:cNvPr id="329" name="Straight Connector 328"/>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cxnSp>
                  <p:nvCxnSpPr>
                    <p:cNvPr id="327" name="Straight Connector 326"/>
                    <p:cNvCxnSpPr/>
                    <p:nvPr/>
                  </p:nvCxnSpPr>
                  <p:spPr>
                    <a:xfrm>
                      <a:off x="585788" y="3895724"/>
                      <a:ext cx="39288"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619420" y="3933824"/>
                      <a:ext cx="0" cy="762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sp>
              <p:nvSpPr>
                <p:cNvPr id="296" name="TextBox 295"/>
                <p:cNvSpPr txBox="1"/>
                <p:nvPr/>
              </p:nvSpPr>
              <p:spPr>
                <a:xfrm>
                  <a:off x="3752049" y="698955"/>
                  <a:ext cx="2152884" cy="200055"/>
                </a:xfrm>
                <a:prstGeom prst="rect">
                  <a:avLst/>
                </a:prstGeom>
                <a:solidFill>
                  <a:srgbClr val="FFFF00"/>
                </a:solidFill>
                <a:ln>
                  <a:solidFill>
                    <a:srgbClr val="C00000"/>
                  </a:solidFill>
                </a:ln>
              </p:spPr>
              <p:txBody>
                <a:bodyPr wrap="square" lIns="0" tIns="0" rIns="0" bIns="0" rtlCol="0">
                  <a:spAutoFit/>
                </a:bodyPr>
                <a:lstStyle/>
                <a:p>
                  <a:r>
                    <a:rPr lang="en-US" sz="1300" dirty="0"/>
                    <a:t>New Helium </a:t>
                  </a:r>
                  <a:r>
                    <a:rPr lang="en-US" sz="1300" dirty="0" err="1"/>
                    <a:t>Cryo</a:t>
                  </a:r>
                  <a:r>
                    <a:rPr lang="en-US" sz="1300" dirty="0"/>
                    <a:t> Line System</a:t>
                  </a:r>
                </a:p>
              </p:txBody>
            </p:sp>
          </p:grpSp>
          <p:cxnSp>
            <p:nvCxnSpPr>
              <p:cNvPr id="294" name="Straight Arrow Connector 293"/>
              <p:cNvCxnSpPr/>
              <p:nvPr/>
            </p:nvCxnSpPr>
            <p:spPr>
              <a:xfrm flipV="1">
                <a:off x="3896158" y="2762567"/>
                <a:ext cx="651110" cy="292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361" name="Group 360"/>
          <p:cNvGrpSpPr/>
          <p:nvPr/>
        </p:nvGrpSpPr>
        <p:grpSpPr>
          <a:xfrm>
            <a:off x="6553200" y="1248348"/>
            <a:ext cx="2310548" cy="5375497"/>
            <a:chOff x="6681052" y="801392"/>
            <a:chExt cx="2310548" cy="5375497"/>
          </a:xfrm>
        </p:grpSpPr>
        <p:sp>
          <p:nvSpPr>
            <p:cNvPr id="362" name="TextBox 361"/>
            <p:cNvSpPr txBox="1"/>
            <p:nvPr/>
          </p:nvSpPr>
          <p:spPr>
            <a:xfrm>
              <a:off x="6934200" y="1059548"/>
              <a:ext cx="1143000" cy="200055"/>
            </a:xfrm>
            <a:prstGeom prst="rect">
              <a:avLst/>
            </a:prstGeom>
            <a:solidFill>
              <a:srgbClr val="FFFF00"/>
            </a:solidFill>
            <a:ln>
              <a:solidFill>
                <a:srgbClr val="00B050"/>
              </a:solidFill>
            </a:ln>
          </p:spPr>
          <p:txBody>
            <a:bodyPr wrap="square" lIns="0" tIns="0" rIns="0" bIns="0" rtlCol="0">
              <a:spAutoFit/>
            </a:bodyPr>
            <a:lstStyle/>
            <a:p>
              <a:r>
                <a:rPr lang="en-US" sz="1300" dirty="0"/>
                <a:t>S: 4.7K, 3.5BAR</a:t>
              </a:r>
            </a:p>
          </p:txBody>
        </p:sp>
        <p:sp>
          <p:nvSpPr>
            <p:cNvPr id="363" name="TextBox 362"/>
            <p:cNvSpPr txBox="1"/>
            <p:nvPr/>
          </p:nvSpPr>
          <p:spPr>
            <a:xfrm>
              <a:off x="6933486" y="1422842"/>
              <a:ext cx="1143000" cy="200055"/>
            </a:xfrm>
            <a:prstGeom prst="rect">
              <a:avLst/>
            </a:prstGeom>
            <a:solidFill>
              <a:srgbClr val="FFFF00"/>
            </a:solidFill>
            <a:ln>
              <a:solidFill>
                <a:srgbClr val="00B050"/>
              </a:solidFill>
            </a:ln>
          </p:spPr>
          <p:txBody>
            <a:bodyPr wrap="square" lIns="0" tIns="0" rIns="0" bIns="0" rtlCol="0">
              <a:spAutoFit/>
            </a:bodyPr>
            <a:lstStyle/>
            <a:p>
              <a:r>
                <a:rPr lang="en-US" sz="1300" dirty="0"/>
                <a:t>H: 60K, 12BAR</a:t>
              </a:r>
            </a:p>
          </p:txBody>
        </p:sp>
        <p:sp>
          <p:nvSpPr>
            <p:cNvPr id="364" name="TextBox 363"/>
            <p:cNvSpPr txBox="1"/>
            <p:nvPr/>
          </p:nvSpPr>
          <p:spPr>
            <a:xfrm>
              <a:off x="6858000" y="1732282"/>
              <a:ext cx="1219200" cy="192360"/>
            </a:xfrm>
            <a:prstGeom prst="rect">
              <a:avLst/>
            </a:prstGeom>
            <a:solidFill>
              <a:srgbClr val="FFFF00"/>
            </a:solidFill>
            <a:ln>
              <a:solidFill>
                <a:srgbClr val="00B050"/>
              </a:solidFill>
            </a:ln>
          </p:spPr>
          <p:txBody>
            <a:bodyPr wrap="square" lIns="0" tIns="0" rIns="0" bIns="0" rtlCol="0">
              <a:spAutoFit/>
            </a:bodyPr>
            <a:lstStyle/>
            <a:p>
              <a:r>
                <a:rPr lang="en-US" sz="1250" dirty="0"/>
                <a:t>U: 4.6K, 1.25BAR</a:t>
              </a:r>
            </a:p>
          </p:txBody>
        </p:sp>
        <p:sp>
          <p:nvSpPr>
            <p:cNvPr id="365" name="TextBox 364"/>
            <p:cNvSpPr txBox="1"/>
            <p:nvPr/>
          </p:nvSpPr>
          <p:spPr>
            <a:xfrm>
              <a:off x="6681052" y="2667000"/>
              <a:ext cx="1472348" cy="200055"/>
            </a:xfrm>
            <a:prstGeom prst="rect">
              <a:avLst/>
            </a:prstGeom>
            <a:solidFill>
              <a:srgbClr val="FFFF00"/>
            </a:solidFill>
            <a:ln>
              <a:solidFill>
                <a:schemeClr val="tx1"/>
              </a:solidFill>
            </a:ln>
          </p:spPr>
          <p:txBody>
            <a:bodyPr wrap="square" lIns="0" tIns="0" rIns="0" bIns="0" rtlCol="0">
              <a:spAutoFit/>
            </a:bodyPr>
            <a:lstStyle/>
            <a:p>
              <a:r>
                <a:rPr lang="en-US" sz="1300" dirty="0"/>
                <a:t>WR: 290K, 1.2 BAR</a:t>
              </a:r>
            </a:p>
          </p:txBody>
        </p:sp>
        <p:sp>
          <p:nvSpPr>
            <p:cNvPr id="366" name="Rectangle 365"/>
            <p:cNvSpPr/>
            <p:nvPr/>
          </p:nvSpPr>
          <p:spPr>
            <a:xfrm>
              <a:off x="6858000" y="801392"/>
              <a:ext cx="2133600" cy="1626733"/>
            </a:xfrm>
            <a:prstGeom prst="rect">
              <a:avLst/>
            </a:prstGeom>
            <a:noFill/>
            <a:ln w="34925">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Arrow Connector 366"/>
            <p:cNvCxnSpPr/>
            <p:nvPr/>
          </p:nvCxnSpPr>
          <p:spPr>
            <a:xfrm>
              <a:off x="8839200" y="868680"/>
              <a:ext cx="0" cy="5303520"/>
            </a:xfrm>
            <a:prstGeom prst="straightConnector1">
              <a:avLst/>
            </a:prstGeom>
            <a:ln w="47625">
              <a:solidFill>
                <a:srgbClr val="0000FF"/>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8610600" y="868680"/>
              <a:ext cx="0" cy="5303520"/>
            </a:xfrm>
            <a:prstGeom prst="straightConnector1">
              <a:avLst/>
            </a:prstGeom>
            <a:ln w="47625">
              <a:solidFill>
                <a:srgbClr val="00B05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p:nvPr/>
          </p:nvCxnSpPr>
          <p:spPr>
            <a:xfrm>
              <a:off x="8382000" y="863838"/>
              <a:ext cx="0" cy="5303520"/>
            </a:xfrm>
            <a:prstGeom prst="straightConnector1">
              <a:avLst/>
            </a:prstGeom>
            <a:ln w="47625">
              <a:solidFill>
                <a:srgbClr val="FF00FF"/>
              </a:solidFill>
              <a:tailEnd type="triangle" w="sm" len="lg"/>
            </a:ln>
          </p:spPr>
          <p:style>
            <a:lnRef idx="1">
              <a:schemeClr val="accent1"/>
            </a:lnRef>
            <a:fillRef idx="0">
              <a:schemeClr val="accent1"/>
            </a:fillRef>
            <a:effectRef idx="0">
              <a:schemeClr val="accent1"/>
            </a:effectRef>
            <a:fontRef idx="minor">
              <a:schemeClr val="tx1"/>
            </a:fontRef>
          </p:style>
        </p:cxnSp>
        <p:sp>
          <p:nvSpPr>
            <p:cNvPr id="370" name="TextBox 369"/>
            <p:cNvSpPr txBox="1"/>
            <p:nvPr/>
          </p:nvSpPr>
          <p:spPr>
            <a:xfrm>
              <a:off x="6933486" y="1961579"/>
              <a:ext cx="1219200" cy="430887"/>
            </a:xfrm>
            <a:prstGeom prst="rect">
              <a:avLst/>
            </a:prstGeom>
            <a:solidFill>
              <a:srgbClr val="FFFF00"/>
            </a:solidFill>
            <a:ln>
              <a:solidFill>
                <a:srgbClr val="00B0F0"/>
              </a:solidFill>
              <a:prstDash val="dashDot"/>
            </a:ln>
          </p:spPr>
          <p:txBody>
            <a:bodyPr wrap="square" lIns="0" tIns="0" rIns="0" bIns="0" rtlCol="0">
              <a:spAutoFit/>
            </a:bodyPr>
            <a:lstStyle/>
            <a:p>
              <a:r>
                <a:rPr lang="en-US" sz="1400"/>
                <a:t>RHIC Distribution</a:t>
              </a:r>
            </a:p>
          </p:txBody>
        </p:sp>
        <p:cxnSp>
          <p:nvCxnSpPr>
            <p:cNvPr id="371" name="Straight Arrow Connector 370"/>
            <p:cNvCxnSpPr/>
            <p:nvPr/>
          </p:nvCxnSpPr>
          <p:spPr>
            <a:xfrm>
              <a:off x="8172093" y="2621280"/>
              <a:ext cx="0" cy="3474720"/>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8991600" y="2436768"/>
              <a:ext cx="0" cy="3678786"/>
            </a:xfrm>
            <a:prstGeom prst="line">
              <a:avLst/>
            </a:prstGeom>
            <a:ln w="31750">
              <a:solidFill>
                <a:srgbClr val="00B0F0"/>
              </a:solidFill>
              <a:prstDash val="lgDash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8254148" y="2445432"/>
              <a:ext cx="0" cy="3731457"/>
            </a:xfrm>
            <a:prstGeom prst="line">
              <a:avLst/>
            </a:prstGeom>
            <a:ln w="31750">
              <a:solidFill>
                <a:srgbClr val="00B0F0"/>
              </a:solidFill>
              <a:prstDash val="lgDashDot"/>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r>
              <a:rPr lang="en-US" altLang="ja-JP" smtClean="0"/>
              <a:t>8/3/2017</a:t>
            </a:r>
            <a:endParaRPr lang="en-US" altLang="ja-JP"/>
          </a:p>
        </p:txBody>
      </p:sp>
      <p:sp>
        <p:nvSpPr>
          <p:cNvPr id="3" name="Footer Placeholder 2"/>
          <p:cNvSpPr>
            <a:spLocks noGrp="1"/>
          </p:cNvSpPr>
          <p:nvPr>
            <p:ph type="ftr" sz="quarter" idx="11"/>
          </p:nvPr>
        </p:nvSpPr>
        <p:spPr>
          <a:xfrm>
            <a:off x="1875840" y="6544087"/>
            <a:ext cx="2895600" cy="381000"/>
          </a:xfrm>
        </p:spPr>
        <p:txBody>
          <a:bodyPr/>
          <a:lstStyle/>
          <a:p>
            <a:r>
              <a:rPr lang="en-US" altLang="ja-JP" dirty="0" err="1" smtClean="0"/>
              <a:t>sPHENIX</a:t>
            </a:r>
            <a:r>
              <a:rPr lang="en-US" altLang="ja-JP" dirty="0" smtClean="0"/>
              <a:t> Director's Review</a:t>
            </a:r>
            <a:endParaRPr lang="en-US" altLang="ja-JP" dirty="0"/>
          </a:p>
        </p:txBody>
      </p:sp>
      <p:sp>
        <p:nvSpPr>
          <p:cNvPr id="4" name="Slide Number Placeholder 3"/>
          <p:cNvSpPr>
            <a:spLocks noGrp="1"/>
          </p:cNvSpPr>
          <p:nvPr>
            <p:ph type="sldNum" sz="quarter" idx="12"/>
          </p:nvPr>
        </p:nvSpPr>
        <p:spPr/>
        <p:txBody>
          <a:bodyPr/>
          <a:lstStyle/>
          <a:p>
            <a:fld id="{C9BF8795-5BFE-41C1-96E3-07B2C11D3B85}" type="slidenum">
              <a:rPr lang="ja-JP" altLang="en-US" smtClean="0"/>
              <a:pPr/>
              <a:t>15</a:t>
            </a:fld>
            <a:endParaRPr lang="en-US" altLang="ja-JP"/>
          </a:p>
        </p:txBody>
      </p:sp>
    </p:spTree>
    <p:extLst>
      <p:ext uri="{BB962C8B-B14F-4D97-AF65-F5344CB8AC3E}">
        <p14:creationId xmlns:p14="http://schemas.microsoft.com/office/powerpoint/2010/main" val="1457894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Example of WBS Dictionary</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 y="1104010"/>
            <a:ext cx="9144001" cy="4981575"/>
          </a:xfrm>
          <a:prstGeom prst="rect">
            <a:avLst/>
          </a:prstGeom>
        </p:spPr>
      </p:pic>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16</a:t>
            </a:fld>
            <a:endParaRPr lang="en-US" altLang="ja-JP"/>
          </a:p>
        </p:txBody>
      </p:sp>
    </p:spTree>
    <p:extLst>
      <p:ext uri="{BB962C8B-B14F-4D97-AF65-F5344CB8AC3E}">
        <p14:creationId xmlns:p14="http://schemas.microsoft.com/office/powerpoint/2010/main" val="194695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09600"/>
          </a:xfrm>
        </p:spPr>
        <p:txBody>
          <a:bodyPr/>
          <a:lstStyle/>
          <a:p>
            <a:pPr algn="ctr"/>
            <a:r>
              <a:rPr lang="en-US" sz="3300" dirty="0" smtClean="0">
                <a:solidFill>
                  <a:srgbClr val="0070C0"/>
                </a:solidFill>
                <a:latin typeface="Times New Roman" panose="02020603050405020304" pitchFamily="18" charset="0"/>
                <a:cs typeface="Times New Roman" panose="02020603050405020304" pitchFamily="18" charset="0"/>
              </a:rPr>
              <a:t>Schedule and Calendar</a:t>
            </a:r>
            <a:endParaRPr lang="en-US" sz="3300" dirty="0">
              <a:solidFill>
                <a:srgbClr val="0070C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0" y="783771"/>
            <a:ext cx="9142413" cy="5998029"/>
          </a:xfrm>
          <a:prstGeom prst="rect">
            <a:avLst/>
          </a:prstGeom>
        </p:spPr>
        <p:txBody>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t>
            </a:r>
            <a:r>
              <a:rPr lang="en-US" sz="2200" dirty="0" smtClean="0">
                <a:latin typeface="Times New Roman" panose="02020603050405020304" pitchFamily="18" charset="0"/>
                <a:cs typeface="Times New Roman" panose="02020603050405020304" pitchFamily="18" charset="0"/>
              </a:rPr>
              <a:t>The High-Field Test [off-project] is expected to be performed in Sept. </a:t>
            </a: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Oct.</a:t>
            </a:r>
          </a:p>
          <a:p>
            <a:pPr lvl="1"/>
            <a:r>
              <a:rPr lang="en-US" sz="22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The Booster (RF) Cavity (for “Low Energy RHIC electron Cooling”) test may delay us from running even if we are all ready by September.  We may need to negotiate with them.  But this will not affect the </a:t>
            </a:r>
            <a:r>
              <a:rPr lang="en-US" sz="1800" dirty="0" err="1" smtClean="0">
                <a:latin typeface="Times New Roman" panose="02020603050405020304" pitchFamily="18" charset="0"/>
                <a:cs typeface="Times New Roman" panose="02020603050405020304" pitchFamily="18" charset="0"/>
              </a:rPr>
              <a:t>sPHENIX</a:t>
            </a:r>
            <a:r>
              <a:rPr lang="en-US" sz="1800" dirty="0" smtClean="0">
                <a:latin typeface="Times New Roman" panose="02020603050405020304" pitchFamily="18" charset="0"/>
                <a:cs typeface="Times New Roman" panose="02020603050405020304" pitchFamily="18" charset="0"/>
              </a:rPr>
              <a:t> project plan.</a:t>
            </a:r>
            <a:br>
              <a:rPr lang="en-US" sz="1800" dirty="0" smtClean="0">
                <a:latin typeface="Times New Roman" panose="02020603050405020304" pitchFamily="18" charset="0"/>
                <a:cs typeface="Times New Roman" panose="02020603050405020304" pitchFamily="18" charset="0"/>
              </a:rPr>
            </a:br>
            <a:endParaRPr lang="en-US" sz="18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Milestones :</a:t>
            </a:r>
            <a:endParaRPr lang="en-US" sz="1800" dirty="0" smtClean="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2018-6-15: Start </a:t>
            </a:r>
            <a:r>
              <a:rPr lang="en-US" sz="1800" dirty="0" err="1" smtClean="0">
                <a:latin typeface="Times New Roman" panose="02020603050405020304" pitchFamily="18" charset="0"/>
                <a:cs typeface="Times New Roman" panose="02020603050405020304" pitchFamily="18" charset="0"/>
              </a:rPr>
              <a:t>ValveBox</a:t>
            </a:r>
            <a:r>
              <a:rPr lang="en-US" sz="1800" dirty="0" smtClean="0">
                <a:latin typeface="Times New Roman" panose="02020603050405020304" pitchFamily="18" charset="0"/>
                <a:cs typeface="Times New Roman" panose="02020603050405020304" pitchFamily="18" charset="0"/>
              </a:rPr>
              <a:t> Disassembly</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2018-7-31: Coil Ready to Ship</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2020-1-23: Magnet (Field Measurement) Engineering &amp; Design Complete</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2021-12-30: Complete Mechanical Support</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2022-3-15 : Installation (RHIC interface/He transfer system/Platform 4.5K/LN2 system) complete</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2022-4-7 : </a:t>
            </a:r>
            <a:r>
              <a:rPr lang="en-US" sz="1800" dirty="0" err="1" smtClean="0">
                <a:latin typeface="Times New Roman" panose="02020603050405020304" pitchFamily="18" charset="0"/>
                <a:cs typeface="Times New Roman" panose="02020603050405020304" pitchFamily="18" charset="0"/>
              </a:rPr>
              <a:t>Cryo</a:t>
            </a:r>
            <a:r>
              <a:rPr lang="en-US" sz="1800" dirty="0" smtClean="0">
                <a:latin typeface="Times New Roman" panose="02020603050405020304" pitchFamily="18" charset="0"/>
                <a:cs typeface="Times New Roman" panose="02020603050405020304" pitchFamily="18" charset="0"/>
              </a:rPr>
              <a:t> Hardware installed</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2022-6-2: Magnet is operational</a:t>
            </a:r>
            <a:endParaRPr lang="en-US" sz="1800" dirty="0">
              <a:latin typeface="Times New Roman" panose="02020603050405020304" pitchFamily="18" charset="0"/>
              <a:cs typeface="Times New Roman" panose="02020603050405020304" pitchFamily="18" charset="0"/>
            </a:endParaRPr>
          </a:p>
          <a:p>
            <a:pPr>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The Magnet, quench detector etc. will be sitting in Bldg. 912 until Fall 2021.</a:t>
            </a:r>
          </a:p>
        </p:txBody>
      </p:sp>
      <p:sp>
        <p:nvSpPr>
          <p:cNvPr id="3" name="Date Placeholder 2"/>
          <p:cNvSpPr>
            <a:spLocks noGrp="1"/>
          </p:cNvSpPr>
          <p:nvPr>
            <p:ph type="dt" sz="half" idx="10"/>
          </p:nvPr>
        </p:nvSpPr>
        <p:spPr/>
        <p:txBody>
          <a:bodyPr/>
          <a:lstStyle/>
          <a:p>
            <a:r>
              <a:rPr lang="en-US" altLang="ja-JP" dirty="0" smtClean="0"/>
              <a:t>8/3/2017</a:t>
            </a:r>
            <a:endParaRPr lang="en-US" altLang="ja-JP" dirty="0"/>
          </a:p>
        </p:txBody>
      </p:sp>
      <p:sp>
        <p:nvSpPr>
          <p:cNvPr id="5" name="Footer Placeholder 4"/>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17</a:t>
            </a:fld>
            <a:endParaRPr lang="en-US" altLang="ja-JP"/>
          </a:p>
        </p:txBody>
      </p:sp>
    </p:spTree>
    <p:extLst>
      <p:ext uri="{BB962C8B-B14F-4D97-AF65-F5344CB8AC3E}">
        <p14:creationId xmlns:p14="http://schemas.microsoft.com/office/powerpoint/2010/main" val="3337514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6525"/>
            <a:ext cx="7886700" cy="549275"/>
          </a:xfrm>
        </p:spPr>
        <p:txBody>
          <a:bodyPr/>
          <a:lstStyle/>
          <a:p>
            <a:r>
              <a:rPr lang="en-US" dirty="0" smtClean="0">
                <a:solidFill>
                  <a:srgbClr val="0070C0"/>
                </a:solidFill>
                <a:latin typeface="Times New Roman" panose="02020603050405020304" pitchFamily="18" charset="0"/>
                <a:cs typeface="Times New Roman" panose="02020603050405020304" pitchFamily="18" charset="0"/>
              </a:rPr>
              <a:t>Superconducting Magnet Staffing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457200" y="1199076"/>
            <a:ext cx="3868737" cy="511431"/>
          </a:xfrm>
        </p:spPr>
        <p:txBody>
          <a:bodyPr/>
          <a:lstStyle/>
          <a:p>
            <a:r>
              <a:rPr lang="en-US" dirty="0" smtClean="0">
                <a:solidFill>
                  <a:srgbClr val="002060"/>
                </a:solidFill>
                <a:latin typeface="Times New Roman" panose="02020603050405020304" pitchFamily="18" charset="0"/>
                <a:cs typeface="Times New Roman" panose="02020603050405020304" pitchFamily="18" charset="0"/>
              </a:rPr>
              <a:t>FTE Profile by Category</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quarter" idx="3"/>
          </p:nvPr>
        </p:nvSpPr>
        <p:spPr>
          <a:xfrm>
            <a:off x="4573588" y="1287414"/>
            <a:ext cx="3887788" cy="462269"/>
          </a:xfrm>
        </p:spPr>
        <p:txBody>
          <a:bodyPr/>
          <a:lstStyle/>
          <a:p>
            <a:r>
              <a:rPr lang="en-US" dirty="0" smtClean="0">
                <a:solidFill>
                  <a:srgbClr val="002060"/>
                </a:solidFill>
                <a:latin typeface="Times New Roman" panose="02020603050405020304" pitchFamily="18" charset="0"/>
                <a:cs typeface="Times New Roman" panose="02020603050405020304" pitchFamily="18" charset="0"/>
              </a:rPr>
              <a:t>FTE Profile by Fiscal Year</a:t>
            </a:r>
            <a:endParaRPr lang="en-US"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sz="quarter" idx="4"/>
            <p:extLst>
              <p:ext uri="{D42A27DB-BD31-4B8C-83A1-F6EECF244321}">
                <p14:modId xmlns:p14="http://schemas.microsoft.com/office/powerpoint/2010/main" val="228238541"/>
              </p:ext>
            </p:extLst>
          </p:nvPr>
        </p:nvGraphicFramePr>
        <p:xfrm>
          <a:off x="4123761" y="1936953"/>
          <a:ext cx="4921913" cy="3256230"/>
        </p:xfrm>
        <a:graphic>
          <a:graphicData uri="http://schemas.openxmlformats.org/drawingml/2006/table">
            <a:tbl>
              <a:tblPr/>
              <a:tblGrid>
                <a:gridCol w="749739"/>
                <a:gridCol w="662729"/>
                <a:gridCol w="1147725"/>
                <a:gridCol w="409686"/>
                <a:gridCol w="385587"/>
                <a:gridCol w="385587"/>
                <a:gridCol w="385587"/>
                <a:gridCol w="409686"/>
                <a:gridCol w="385587"/>
              </a:tblGrid>
              <a:tr h="356146">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r>
              <a:tr h="356146">
                <a:tc>
                  <a:txBody>
                    <a:bodyPr/>
                    <a:lstStyle/>
                    <a:p>
                      <a:pPr algn="ctr" fontAlgn="b"/>
                      <a:r>
                        <a:rPr lang="en-US" sz="1200" b="1" i="0" u="none" strike="noStrike" baseline="0" dirty="0">
                          <a:solidFill>
                            <a:srgbClr val="000000"/>
                          </a:solidFill>
                          <a:effectLst/>
                          <a:latin typeface="Times New Roman" panose="02020603050405020304" pitchFamily="18" charset="0"/>
                        </a:rPr>
                        <a:t>WBS Level</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Org Sort</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Group</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17</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18</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19</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20</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21</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22</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356146">
                <a:tc>
                  <a:txBody>
                    <a:bodyPr/>
                    <a:lstStyle/>
                    <a:p>
                      <a:pPr algn="ctr" fontAlgn="b"/>
                      <a:r>
                        <a:rPr lang="en-US" sz="1200" b="1" i="0" u="none" strike="noStrike" baseline="0" dirty="0">
                          <a:solidFill>
                            <a:srgbClr val="000000"/>
                          </a:solidFill>
                          <a:effectLst/>
                          <a:latin typeface="Times New Roman" panose="02020603050405020304" pitchFamily="18" charset="0"/>
                        </a:rPr>
                        <a:t>1.8</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BNL</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Purchased Services</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0.05</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0.00</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0.07</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0.13</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0.02</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0.00</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r>
              <a:tr h="356146">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Scientific</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0.38</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0.71</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0.61</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0.62</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0.42</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0.12</a:t>
                      </a:r>
                    </a:p>
                  </a:txBody>
                  <a:tcPr marL="7358" marR="7358" marT="7358" marB="0" anchor="b">
                    <a:lnL>
                      <a:noFill/>
                    </a:lnL>
                    <a:lnR>
                      <a:noFill/>
                    </a:lnR>
                    <a:lnT>
                      <a:noFill/>
                    </a:lnT>
                    <a:lnB>
                      <a:noFill/>
                    </a:lnB>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Technical</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0.75</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0.89</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0.05</a:t>
                      </a:r>
                    </a:p>
                  </a:txBody>
                  <a:tcPr marL="7358" marR="7358" marT="7358" marB="0" anchor="b">
                    <a:lnL>
                      <a:noFill/>
                    </a:lnL>
                    <a:lnR>
                      <a:noFill/>
                    </a:lnR>
                    <a:lnT>
                      <a:noFill/>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0.93</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0.20</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0.93</a:t>
                      </a:r>
                    </a:p>
                  </a:txBody>
                  <a:tcPr marL="7358" marR="7358" marT="7358" marB="0" anchor="b">
                    <a:lnL>
                      <a:noFill/>
                    </a:lnL>
                    <a:lnR>
                      <a:noFill/>
                    </a:lnR>
                    <a:lnT>
                      <a:noFill/>
                    </a:lnT>
                    <a:lnB>
                      <a:noFill/>
                    </a:lnB>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Professional</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2.49</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1.51</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0.53</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1.30</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0.36</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0.44</a:t>
                      </a:r>
                    </a:p>
                  </a:txBody>
                  <a:tcPr marL="7358" marR="7358" marT="7358" marB="0" anchor="b">
                    <a:lnL>
                      <a:noFill/>
                    </a:lnL>
                    <a:lnR>
                      <a:noFill/>
                    </a:lnR>
                    <a:lnT>
                      <a:noFill/>
                    </a:lnT>
                    <a:lnB>
                      <a:noFill/>
                    </a:lnB>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BNL Sum</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 </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3.67</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3.11</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1.25</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2.98</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1.01</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1.49</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r>
              <a:tr h="356146">
                <a:tc>
                  <a:txBody>
                    <a:bodyPr/>
                    <a:lstStyle/>
                    <a:p>
                      <a:pPr algn="ctr" fontAlgn="b"/>
                      <a:r>
                        <a:rPr lang="en-US" sz="1200" b="1" i="0" u="none" strike="noStrike" baseline="0">
                          <a:solidFill>
                            <a:srgbClr val="000000"/>
                          </a:solidFill>
                          <a:effectLst/>
                          <a:latin typeface="Times New Roman" panose="02020603050405020304" pitchFamily="18" charset="0"/>
                        </a:rPr>
                        <a:t>Grand Total</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3.67</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3.11</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1.25</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2.98</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1.01</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dirty="0" smtClean="0">
                          <a:solidFill>
                            <a:srgbClr val="000000"/>
                          </a:solidFill>
                          <a:effectLst/>
                          <a:latin typeface="Times New Roman" panose="02020603050405020304" pitchFamily="18" charset="0"/>
                        </a:rPr>
                        <a:t>1.49</a:t>
                      </a:r>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r>
            </a:tbl>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15417321"/>
              </p:ext>
            </p:extLst>
          </p:nvPr>
        </p:nvGraphicFramePr>
        <p:xfrm>
          <a:off x="64008" y="1995183"/>
          <a:ext cx="4257112" cy="4461180"/>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r>
              <a:rPr lang="en-US" altLang="ja-JP" smtClean="0"/>
              <a:t>8/3/2017</a:t>
            </a:r>
            <a:endParaRPr lang="en-US" altLang="ja-JP"/>
          </a:p>
        </p:txBody>
      </p:sp>
      <p:sp>
        <p:nvSpPr>
          <p:cNvPr id="3" name="Footer Placeholder 2"/>
          <p:cNvSpPr>
            <a:spLocks noGrp="1"/>
          </p:cNvSpPr>
          <p:nvPr>
            <p:ph type="ftr" sz="quarter" idx="11"/>
          </p:nvPr>
        </p:nvSpPr>
        <p:spPr/>
        <p:txBody>
          <a:bodyPr/>
          <a:lstStyle/>
          <a:p>
            <a:r>
              <a:rPr lang="en-US" altLang="ja-JP" smtClean="0"/>
              <a:t>sPHENIX Director's Review</a:t>
            </a:r>
            <a:endParaRPr lang="en-US" altLang="ja-JP"/>
          </a:p>
        </p:txBody>
      </p:sp>
      <p:sp>
        <p:nvSpPr>
          <p:cNvPr id="8" name="Slide Number Placeholder 7"/>
          <p:cNvSpPr>
            <a:spLocks noGrp="1"/>
          </p:cNvSpPr>
          <p:nvPr>
            <p:ph type="sldNum" sz="quarter" idx="12"/>
          </p:nvPr>
        </p:nvSpPr>
        <p:spPr/>
        <p:txBody>
          <a:bodyPr/>
          <a:lstStyle/>
          <a:p>
            <a:fld id="{A8886AA4-7B05-41F8-9EEA-FEB6ECCB673E}" type="slidenum">
              <a:rPr lang="ja-JP" altLang="en-US" smtClean="0"/>
              <a:pPr/>
              <a:t>18</a:t>
            </a:fld>
            <a:endParaRPr lang="en-US" altLang="ja-JP"/>
          </a:p>
        </p:txBody>
      </p:sp>
    </p:spTree>
    <p:extLst>
      <p:ext uri="{BB962C8B-B14F-4D97-AF65-F5344CB8AC3E}">
        <p14:creationId xmlns:p14="http://schemas.microsoft.com/office/powerpoint/2010/main" val="3542623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19</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480060" y="0"/>
            <a:ext cx="8229600" cy="762000"/>
          </a:xfrm>
        </p:spPr>
        <p:txBody>
          <a:bodyPr>
            <a:normAutofit/>
          </a:bodyPr>
          <a:lstStyle/>
          <a:p>
            <a:pPr eaLnBrk="1" hangingPunct="1">
              <a:defRPr/>
            </a:pPr>
            <a:r>
              <a:rPr lang="en-US" sz="4300" dirty="0" smtClean="0">
                <a:solidFill>
                  <a:srgbClr val="0000CC"/>
                </a:solidFill>
                <a:latin typeface="Times New Roman" panose="02020603050405020304" pitchFamily="18" charset="0"/>
                <a:ea typeface="MS PGothic" charset="0"/>
                <a:cs typeface="Times New Roman" panose="02020603050405020304" pitchFamily="18" charset="0"/>
              </a:rPr>
              <a:t>1.8 Magnet – Risk  Registry </a:t>
            </a:r>
            <a:endParaRPr lang="en-US" sz="4300" dirty="0">
              <a:solidFill>
                <a:srgbClr val="0000CC"/>
              </a:solidFill>
              <a:latin typeface="Times New Roman" panose="02020603050405020304" pitchFamily="18" charset="0"/>
              <a:ea typeface="MS PGothic" charset="0"/>
              <a:cs typeface="Times New Roman" panose="02020603050405020304" pitchFamily="18" charset="0"/>
            </a:endParaRP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Aug 2-4, 2017</a:t>
            </a:r>
          </a:p>
        </p:txBody>
      </p:sp>
      <p:sp>
        <p:nvSpPr>
          <p:cNvPr id="3" name="Footer Placeholder 2"/>
          <p:cNvSpPr>
            <a:spLocks noGrp="1"/>
          </p:cNvSpPr>
          <p:nvPr>
            <p:ph type="ftr" sz="quarter" idx="11"/>
          </p:nvPr>
        </p:nvSpPr>
        <p:spPr/>
        <p:txBody>
          <a:bodyPr/>
          <a:lstStyle/>
          <a:p>
            <a:pPr>
              <a:defRPr/>
            </a:pPr>
            <a:r>
              <a:rPr lang="en-US"/>
              <a:t>sPHENIX Director's Review</a:t>
            </a:r>
          </a:p>
        </p:txBody>
      </p:sp>
      <p:grpSp>
        <p:nvGrpSpPr>
          <p:cNvPr id="2" name="Group 1"/>
          <p:cNvGrpSpPr/>
          <p:nvPr/>
        </p:nvGrpSpPr>
        <p:grpSpPr>
          <a:xfrm>
            <a:off x="29586" y="1398280"/>
            <a:ext cx="9067800" cy="1559327"/>
            <a:chOff x="123216" y="2057400"/>
            <a:chExt cx="8944584" cy="1379888"/>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63" t="15721" r="11583" b="81442"/>
            <a:stretch/>
          </p:blipFill>
          <p:spPr bwMode="auto">
            <a:xfrm>
              <a:off x="123216" y="2057400"/>
              <a:ext cx="8944584" cy="39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123" t="36688" r="11604" b="53024"/>
            <a:stretch/>
          </p:blipFill>
          <p:spPr bwMode="auto">
            <a:xfrm>
              <a:off x="152400" y="2322863"/>
              <a:ext cx="89154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Content Placeholder 2"/>
          <p:cNvSpPr txBox="1">
            <a:spLocks/>
          </p:cNvSpPr>
          <p:nvPr/>
        </p:nvSpPr>
        <p:spPr>
          <a:xfrm>
            <a:off x="228600" y="3276600"/>
            <a:ext cx="8991600" cy="6753902"/>
          </a:xfrm>
          <a:prstGeom prst="rect">
            <a:avLst/>
          </a:prstGeom>
        </p:spPr>
        <p:txBody>
          <a:bodyPr>
            <a:noAutofit/>
          </a:bodyPr>
          <a:lstStyle>
            <a:lvl1pPr algn="l" rtl="0" fontAlgn="base">
              <a:spcBef>
                <a:spcPct val="20000"/>
              </a:spcBef>
              <a:spcAft>
                <a:spcPct val="0"/>
              </a:spcAft>
              <a:buBlip>
                <a:blip r:embed="rId5"/>
              </a:buBlip>
              <a:defRPr sz="2400" kern="1200">
                <a:solidFill>
                  <a:srgbClr val="0033CC"/>
                </a:solidFill>
                <a:latin typeface="+mn-lt"/>
                <a:ea typeface="+mn-ea"/>
                <a:cs typeface="+mn-cs"/>
              </a:defRPr>
            </a:lvl1pPr>
            <a:lvl2pPr marL="114300" algn="l" rtl="0" fontAlgn="base">
              <a:spcBef>
                <a:spcPct val="20000"/>
              </a:spcBef>
              <a:spcAft>
                <a:spcPct val="0"/>
              </a:spcAft>
              <a:buBlip>
                <a:blip r:embed="rId6"/>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7"/>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smtClean="0">
                <a:solidFill>
                  <a:srgbClr val="0000CC"/>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Extensive </a:t>
            </a:r>
            <a:r>
              <a:rPr lang="en-US" dirty="0">
                <a:latin typeface="Times New Roman" panose="02020603050405020304" pitchFamily="18" charset="0"/>
                <a:cs typeface="Times New Roman" panose="02020603050405020304" pitchFamily="18" charset="0"/>
              </a:rPr>
              <a:t>testing is being performed in order to remove </a:t>
            </a:r>
            <a:r>
              <a:rPr lang="en-US" dirty="0" smtClean="0">
                <a:latin typeface="Times New Roman" panose="02020603050405020304" pitchFamily="18" charset="0"/>
                <a:cs typeface="Times New Roman" panose="02020603050405020304" pitchFamily="18" charset="0"/>
              </a:rPr>
              <a:t>risk.</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We’ve completed 100 A test to show that it’s superconducting.</a:t>
            </a:r>
          </a:p>
          <a:p>
            <a:pPr lvl="1">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Available float  (Fall 2017 to Fall 2021) provides adequate time for any </a:t>
            </a:r>
            <a:r>
              <a:rPr lang="en-US" dirty="0" smtClean="0">
                <a:latin typeface="Times New Roman" panose="02020603050405020304" pitchFamily="18" charset="0"/>
                <a:cs typeface="Times New Roman" panose="02020603050405020304" pitchFamily="18" charset="0"/>
              </a:rPr>
              <a:t>repairs.</a:t>
            </a:r>
            <a:endParaRPr lang="en-US" dirty="0">
              <a:latin typeface="Times New Roman" panose="02020603050405020304" pitchFamily="18" charset="0"/>
              <a:cs typeface="Times New Roman" panose="02020603050405020304" pitchFamily="18" charset="0"/>
            </a:endParaRPr>
          </a:p>
          <a:p>
            <a:pPr lvl="1"/>
            <a:endParaRPr lang="en-US" sz="2300" dirty="0">
              <a:solidFill>
                <a:srgbClr val="000099"/>
              </a:solidFill>
            </a:endParaRPr>
          </a:p>
        </p:txBody>
      </p:sp>
    </p:spTree>
    <p:extLst>
      <p:ext uri="{BB962C8B-B14F-4D97-AF65-F5344CB8AC3E}">
        <p14:creationId xmlns:p14="http://schemas.microsoft.com/office/powerpoint/2010/main" val="392989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ltLang="ja-JP" smtClean="0"/>
              <a:t>8/3/2017</a:t>
            </a:r>
            <a:endParaRPr lang="en-US" altLang="ja-JP" dirty="0"/>
          </a:p>
        </p:txBody>
      </p:sp>
      <p:sp>
        <p:nvSpPr>
          <p:cNvPr id="7" name="Footer Placeholder 6"/>
          <p:cNvSpPr>
            <a:spLocks noGrp="1"/>
          </p:cNvSpPr>
          <p:nvPr>
            <p:ph type="ftr" sz="quarter" idx="11"/>
          </p:nvPr>
        </p:nvSpPr>
        <p:spPr>
          <a:xfrm>
            <a:off x="3171031" y="6581775"/>
            <a:ext cx="2895600" cy="276225"/>
          </a:xfrm>
        </p:spPr>
        <p:txBody>
          <a:bodyPr/>
          <a:lstStyle/>
          <a:p>
            <a:r>
              <a:rPr lang="en-US" altLang="ja-JP" dirty="0" err="1" smtClean="0"/>
              <a:t>sPHENIX</a:t>
            </a:r>
            <a:r>
              <a:rPr lang="en-US" altLang="ja-JP" dirty="0" smtClean="0"/>
              <a:t> Director's Review</a:t>
            </a:r>
            <a:endParaRPr lang="en-US" altLang="ja-JP" dirty="0"/>
          </a:p>
        </p:txBody>
      </p:sp>
      <p:sp>
        <p:nvSpPr>
          <p:cNvPr id="8" name="Slide Number Placeholder 7"/>
          <p:cNvSpPr>
            <a:spLocks noGrp="1"/>
          </p:cNvSpPr>
          <p:nvPr>
            <p:ph type="sldNum" sz="quarter" idx="12"/>
          </p:nvPr>
        </p:nvSpPr>
        <p:spPr/>
        <p:txBody>
          <a:bodyPr/>
          <a:lstStyle/>
          <a:p>
            <a:fld id="{1FB4287E-2287-4C62-9FFE-686ECD648930}" type="slidenum">
              <a:rPr lang="ja-JP" altLang="en-US" smtClean="0"/>
              <a:pPr/>
              <a:t>2</a:t>
            </a:fld>
            <a:endParaRPr lang="en-US" altLang="ja-JP"/>
          </a:p>
        </p:txBody>
      </p:sp>
      <p:sp>
        <p:nvSpPr>
          <p:cNvPr id="9" name="Content Placeholder 2"/>
          <p:cNvSpPr txBox="1">
            <a:spLocks/>
          </p:cNvSpPr>
          <p:nvPr/>
        </p:nvSpPr>
        <p:spPr>
          <a:xfrm>
            <a:off x="46831" y="152400"/>
            <a:ext cx="9144000" cy="6753902"/>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500" dirty="0" smtClean="0">
                <a:solidFill>
                  <a:srgbClr val="0000CC"/>
                </a:solidFill>
                <a:latin typeface="Times New Roman" panose="02020603050405020304" pitchFamily="18" charset="0"/>
                <a:cs typeface="Times New Roman" panose="02020603050405020304" pitchFamily="18" charset="0"/>
              </a:rPr>
              <a:t>A little history …</a:t>
            </a:r>
          </a:p>
          <a:p>
            <a:pPr>
              <a:buNone/>
            </a:pPr>
            <a:endParaRPr lang="en-US" sz="2300" dirty="0" smtClean="0">
              <a:solidFill>
                <a:srgbClr val="0000CC"/>
              </a:solidFill>
              <a:latin typeface="Times New Roman" panose="02020603050405020304" pitchFamily="18" charset="0"/>
              <a:cs typeface="Times New Roman" panose="02020603050405020304" pitchFamily="18" charset="0"/>
            </a:endParaRPr>
          </a:p>
          <a:p>
            <a:r>
              <a:rPr lang="en-US" sz="2300" dirty="0">
                <a:solidFill>
                  <a:srgbClr val="0000CC"/>
                </a:solidFill>
                <a:latin typeface="Times New Roman" panose="02020603050405020304" pitchFamily="18" charset="0"/>
                <a:cs typeface="Times New Roman" panose="02020603050405020304" pitchFamily="18" charset="0"/>
              </a:rPr>
              <a:t> </a:t>
            </a:r>
            <a:r>
              <a:rPr lang="en-US" sz="2500" dirty="0" smtClean="0">
                <a:solidFill>
                  <a:srgbClr val="0000CC"/>
                </a:solidFill>
                <a:latin typeface="Times New Roman" panose="02020603050405020304" pitchFamily="18" charset="0"/>
                <a:cs typeface="Times New Roman" panose="02020603050405020304" pitchFamily="18" charset="0"/>
              </a:rPr>
              <a:t>The </a:t>
            </a:r>
            <a:r>
              <a:rPr lang="en-US" sz="2500" dirty="0">
                <a:solidFill>
                  <a:srgbClr val="0000CC"/>
                </a:solidFill>
                <a:latin typeface="Times New Roman" panose="02020603050405020304" pitchFamily="18" charset="0"/>
                <a:cs typeface="Times New Roman" panose="02020603050405020304" pitchFamily="18" charset="0"/>
              </a:rPr>
              <a:t>Superconducting Magnet was originally built ~1997-98 for the </a:t>
            </a:r>
            <a:r>
              <a:rPr lang="en-US" sz="2500" dirty="0" err="1">
                <a:solidFill>
                  <a:srgbClr val="0000CC"/>
                </a:solidFill>
                <a:latin typeface="Times New Roman" panose="02020603050405020304" pitchFamily="18" charset="0"/>
                <a:cs typeface="Times New Roman" panose="02020603050405020304" pitchFamily="18" charset="0"/>
              </a:rPr>
              <a:t>BaBar</a:t>
            </a:r>
            <a:r>
              <a:rPr lang="en-US" sz="2500" dirty="0">
                <a:solidFill>
                  <a:srgbClr val="0000CC"/>
                </a:solidFill>
                <a:latin typeface="Times New Roman" panose="02020603050405020304" pitchFamily="18" charset="0"/>
                <a:cs typeface="Times New Roman" panose="02020603050405020304" pitchFamily="18" charset="0"/>
              </a:rPr>
              <a:t> Experiment at SLAC and used until </a:t>
            </a:r>
            <a:r>
              <a:rPr lang="en-US" sz="2500" dirty="0" err="1">
                <a:solidFill>
                  <a:srgbClr val="0000CC"/>
                </a:solidFill>
                <a:latin typeface="Times New Roman" panose="02020603050405020304" pitchFamily="18" charset="0"/>
                <a:cs typeface="Times New Roman" panose="02020603050405020304" pitchFamily="18" charset="0"/>
              </a:rPr>
              <a:t>BaBar</a:t>
            </a:r>
            <a:r>
              <a:rPr lang="en-US" sz="2500" dirty="0">
                <a:solidFill>
                  <a:srgbClr val="0000CC"/>
                </a:solidFill>
                <a:latin typeface="Times New Roman" panose="02020603050405020304" pitchFamily="18" charset="0"/>
                <a:cs typeface="Times New Roman" panose="02020603050405020304" pitchFamily="18" charset="0"/>
              </a:rPr>
              <a:t> ended in Apr. 2008.</a:t>
            </a:r>
          </a:p>
          <a:p>
            <a:r>
              <a:rPr lang="en-US" sz="2500" dirty="0" smtClean="0">
                <a:solidFill>
                  <a:srgbClr val="0000CC"/>
                </a:solidFill>
                <a:latin typeface="Times New Roman" panose="02020603050405020304" pitchFamily="18" charset="0"/>
                <a:cs typeface="Times New Roman" panose="02020603050405020304" pitchFamily="18" charset="0"/>
              </a:rPr>
              <a:t> It </a:t>
            </a:r>
            <a:r>
              <a:rPr lang="en-US" sz="2500" dirty="0">
                <a:solidFill>
                  <a:srgbClr val="0000CC"/>
                </a:solidFill>
                <a:latin typeface="Times New Roman" panose="02020603050405020304" pitchFamily="18" charset="0"/>
                <a:cs typeface="Times New Roman" panose="02020603050405020304" pitchFamily="18" charset="0"/>
              </a:rPr>
              <a:t>was brought to BNL ~ Feb. 3 (near midnight), 2015.</a:t>
            </a:r>
          </a:p>
          <a:p>
            <a:r>
              <a:rPr lang="en-US" sz="2300" dirty="0" smtClean="0">
                <a:solidFill>
                  <a:srgbClr val="0000CC"/>
                </a:solidFill>
                <a:latin typeface="Times New Roman" panose="02020603050405020304" pitchFamily="18" charset="0"/>
                <a:cs typeface="Times New Roman" panose="02020603050405020304" pitchFamily="18" charset="0"/>
              </a:rPr>
              <a:t> </a:t>
            </a:r>
            <a:r>
              <a:rPr lang="en-US" sz="2500" dirty="0" smtClean="0">
                <a:solidFill>
                  <a:srgbClr val="0000CC"/>
                </a:solidFill>
                <a:latin typeface="Times New Roman" panose="02020603050405020304" pitchFamily="18" charset="0"/>
                <a:cs typeface="Times New Roman" panose="02020603050405020304" pitchFamily="18" charset="0"/>
              </a:rPr>
              <a:t>LESHC </a:t>
            </a:r>
            <a:r>
              <a:rPr lang="en-US" sz="2000" dirty="0">
                <a:solidFill>
                  <a:srgbClr val="0000CC"/>
                </a:solidFill>
                <a:latin typeface="Times New Roman" panose="02020603050405020304" pitchFamily="18" charset="0"/>
                <a:cs typeface="Times New Roman" panose="02020603050405020304" pitchFamily="18" charset="0"/>
              </a:rPr>
              <a:t>(Laboratory Environment, Safety &amp; Health Com.)/</a:t>
            </a:r>
            <a:r>
              <a:rPr lang="en-US" sz="2300" dirty="0">
                <a:solidFill>
                  <a:srgbClr val="0000CC"/>
                </a:solidFill>
                <a:latin typeface="Times New Roman" panose="02020603050405020304" pitchFamily="18" charset="0"/>
                <a:cs typeface="Times New Roman" panose="02020603050405020304" pitchFamily="18" charset="0"/>
              </a:rPr>
              <a:t>PCSS</a:t>
            </a:r>
            <a:r>
              <a:rPr lang="en-US" sz="2500" dirty="0">
                <a:solidFill>
                  <a:srgbClr val="0000CC"/>
                </a:solidFill>
                <a:latin typeface="Times New Roman" panose="02020603050405020304" pitchFamily="18" charset="0"/>
                <a:cs typeface="Times New Roman" panose="02020603050405020304" pitchFamily="18" charset="0"/>
              </a:rPr>
              <a:t> </a:t>
            </a:r>
            <a:r>
              <a:rPr lang="en-US" sz="2000" dirty="0">
                <a:solidFill>
                  <a:srgbClr val="0000CC"/>
                </a:solidFill>
                <a:latin typeface="Times New Roman" panose="02020603050405020304" pitchFamily="18" charset="0"/>
                <a:cs typeface="Times New Roman" panose="02020603050405020304" pitchFamily="18" charset="0"/>
              </a:rPr>
              <a:t>(Pressure Cryogenics Safety Sub-Com.)</a:t>
            </a:r>
            <a:r>
              <a:rPr lang="en-US" sz="2500" dirty="0">
                <a:solidFill>
                  <a:srgbClr val="0000CC"/>
                </a:solidFill>
                <a:latin typeface="Times New Roman" panose="02020603050405020304" pitchFamily="18" charset="0"/>
                <a:cs typeface="Times New Roman" panose="02020603050405020304" pitchFamily="18" charset="0"/>
              </a:rPr>
              <a:t> review (May 22, 2015) for the </a:t>
            </a:r>
            <a:r>
              <a:rPr lang="en-US" sz="2500" dirty="0" err="1">
                <a:solidFill>
                  <a:srgbClr val="0000CC"/>
                </a:solidFill>
                <a:latin typeface="Times New Roman" panose="02020603050405020304" pitchFamily="18" charset="0"/>
                <a:cs typeface="Times New Roman" panose="02020603050405020304" pitchFamily="18" charset="0"/>
              </a:rPr>
              <a:t>Cryo</a:t>
            </a:r>
            <a:r>
              <a:rPr lang="en-US" sz="2500" dirty="0">
                <a:solidFill>
                  <a:srgbClr val="0000CC"/>
                </a:solidFill>
                <a:latin typeface="Times New Roman" panose="02020603050405020304" pitchFamily="18" charset="0"/>
                <a:cs typeface="Times New Roman" panose="02020603050405020304" pitchFamily="18" charset="0"/>
              </a:rPr>
              <a:t> system</a:t>
            </a:r>
            <a:endParaRPr lang="en-US" altLang="ja-JP" sz="2500" dirty="0">
              <a:solidFill>
                <a:srgbClr val="0000CC"/>
              </a:solidFill>
              <a:latin typeface="Times New Roman" panose="02020603050405020304" pitchFamily="18" charset="0"/>
              <a:cs typeface="Times New Roman" panose="02020603050405020304" pitchFamily="18" charset="0"/>
            </a:endParaRPr>
          </a:p>
          <a:p>
            <a:pPr lvl="1">
              <a:lnSpc>
                <a:spcPct val="128000"/>
              </a:lnSpc>
            </a:pPr>
            <a:r>
              <a:rPr lang="en-US" sz="2500"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sz="2300" i="1" dirty="0">
                <a:solidFill>
                  <a:srgbClr val="0000CC"/>
                </a:solidFill>
                <a:latin typeface="Times New Roman" panose="02020603050405020304" pitchFamily="18" charset="0"/>
                <a:cs typeface="Times New Roman" panose="02020603050405020304" pitchFamily="18" charset="0"/>
              </a:rPr>
              <a:t>13 action items generated &amp; all 13 already closed out</a:t>
            </a:r>
            <a:endParaRPr lang="en-US" altLang="ja-JP" sz="2300" i="1" dirty="0">
              <a:solidFill>
                <a:srgbClr val="0000CC"/>
              </a:solidFill>
              <a:latin typeface="Times New Roman" panose="02020603050405020304" pitchFamily="18" charset="0"/>
              <a:cs typeface="Times New Roman" panose="02020603050405020304" pitchFamily="18" charset="0"/>
            </a:endParaRPr>
          </a:p>
          <a:p>
            <a:r>
              <a:rPr lang="en-US" sz="2500" dirty="0" smtClean="0">
                <a:solidFill>
                  <a:srgbClr val="0000CC"/>
                </a:solidFill>
                <a:latin typeface="Times New Roman" panose="02020603050405020304" pitchFamily="18" charset="0"/>
                <a:cs typeface="Times New Roman" panose="02020603050405020304" pitchFamily="18" charset="0"/>
              </a:rPr>
              <a:t> ASSRC/ESRC </a:t>
            </a:r>
            <a:r>
              <a:rPr lang="en-US" sz="2500" dirty="0">
                <a:solidFill>
                  <a:srgbClr val="0000CC"/>
                </a:solidFill>
                <a:latin typeface="Times New Roman" panose="02020603050405020304" pitchFamily="18" charset="0"/>
                <a:cs typeface="Times New Roman" panose="02020603050405020304" pitchFamily="18" charset="0"/>
              </a:rPr>
              <a:t>(</a:t>
            </a:r>
            <a:r>
              <a:rPr lang="en-US" sz="2500" dirty="0" err="1">
                <a:solidFill>
                  <a:srgbClr val="0000CC"/>
                </a:solidFill>
                <a:latin typeface="Times New Roman" panose="02020603050405020304" pitchFamily="18" charset="0"/>
                <a:cs typeface="Times New Roman" panose="02020603050405020304" pitchFamily="18" charset="0"/>
              </a:rPr>
              <a:t>Accel</a:t>
            </a:r>
            <a:r>
              <a:rPr lang="en-US" sz="2500" dirty="0">
                <a:solidFill>
                  <a:srgbClr val="0000CC"/>
                </a:solidFill>
                <a:latin typeface="Times New Roman" panose="02020603050405020304" pitchFamily="18" charset="0"/>
                <a:cs typeface="Times New Roman" panose="02020603050405020304" pitchFamily="18" charset="0"/>
              </a:rPr>
              <a:t>. Sys./Experimental Safety Review Committee) review (Dec. 8, 2015) for the low-field test</a:t>
            </a:r>
          </a:p>
          <a:p>
            <a:pPr lvl="1"/>
            <a:r>
              <a:rPr lang="en-US" sz="2500" dirty="0">
                <a:solidFill>
                  <a:srgbClr val="0000CC"/>
                </a:solidFill>
                <a:latin typeface="Times New Roman" panose="02020603050405020304" pitchFamily="18" charset="0"/>
                <a:cs typeface="Times New Roman" panose="02020603050405020304" pitchFamily="18" charset="0"/>
              </a:rPr>
              <a:t> </a:t>
            </a:r>
            <a:r>
              <a:rPr lang="en-US" sz="2300" i="1" dirty="0">
                <a:solidFill>
                  <a:srgbClr val="0000CC"/>
                </a:solidFill>
                <a:latin typeface="Times New Roman" panose="02020603050405020304" pitchFamily="18" charset="0"/>
                <a:cs typeface="Times New Roman" panose="02020603050405020304" pitchFamily="18" charset="0"/>
              </a:rPr>
              <a:t>all action items closed out</a:t>
            </a:r>
          </a:p>
          <a:p>
            <a:r>
              <a:rPr lang="en-US" sz="2500" dirty="0" smtClean="0">
                <a:solidFill>
                  <a:srgbClr val="0000CC"/>
                </a:solidFill>
                <a:latin typeface="Times New Roman" panose="02020603050405020304" pitchFamily="18" charset="0"/>
                <a:cs typeface="Times New Roman" panose="02020603050405020304" pitchFamily="18" charset="0"/>
              </a:rPr>
              <a:t> Low-Field </a:t>
            </a:r>
            <a:r>
              <a:rPr lang="en-US" sz="2500" dirty="0">
                <a:solidFill>
                  <a:srgbClr val="0000CC"/>
                </a:solidFill>
                <a:latin typeface="Times New Roman" panose="02020603050405020304" pitchFamily="18" charset="0"/>
                <a:cs typeface="Times New Roman" panose="02020603050405020304" pitchFamily="18" charset="0"/>
              </a:rPr>
              <a:t>Test (100 A) was performed successfully on Mar. 22, 2016.</a:t>
            </a:r>
            <a:endParaRPr lang="en-US" sz="2500" dirty="0">
              <a:solidFill>
                <a:srgbClr val="000099"/>
              </a:solidFill>
              <a:latin typeface="Times New Roman" panose="02020603050405020304" pitchFamily="18" charset="0"/>
              <a:cs typeface="Times New Roman" panose="02020603050405020304" pitchFamily="18" charset="0"/>
            </a:endParaRPr>
          </a:p>
          <a:p>
            <a:r>
              <a:rPr lang="en-US" sz="2500" dirty="0" smtClean="0">
                <a:solidFill>
                  <a:srgbClr val="0000CC"/>
                </a:solidFill>
                <a:latin typeface="Times New Roman" panose="02020603050405020304" pitchFamily="18" charset="0"/>
                <a:cs typeface="Times New Roman" panose="02020603050405020304" pitchFamily="18" charset="0"/>
              </a:rPr>
              <a:t> ASSRC/ESRC </a:t>
            </a:r>
            <a:r>
              <a:rPr lang="en-US" sz="2500" dirty="0">
                <a:solidFill>
                  <a:srgbClr val="0000CC"/>
                </a:solidFill>
                <a:latin typeface="Times New Roman" panose="02020603050405020304" pitchFamily="18" charset="0"/>
                <a:cs typeface="Times New Roman" panose="02020603050405020304" pitchFamily="18" charset="0"/>
              </a:rPr>
              <a:t>review (July 6, 2017) for the High-Field Test</a:t>
            </a:r>
          </a:p>
          <a:p>
            <a:endParaRPr lang="en-US" sz="2300"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95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solidFill>
                  <a:srgbClr val="002060"/>
                </a:solidFill>
                <a:latin typeface="Times New Roman" panose="02020603050405020304" pitchFamily="18" charset="0"/>
                <a:cs typeface="Times New Roman" panose="02020603050405020304" pitchFamily="18" charset="0"/>
              </a:rPr>
              <a:t>Original conductor/coil Specifications</a:t>
            </a:r>
            <a:endParaRPr lang="en-US" sz="3300" dirty="0">
              <a:solidFill>
                <a:srgbClr val="00206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591" y="1687564"/>
            <a:ext cx="5105400" cy="506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flipH="1">
            <a:off x="3967163" y="5495125"/>
            <a:ext cx="990599" cy="357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43163" y="5258621"/>
            <a:ext cx="1362075" cy="830997"/>
          </a:xfrm>
          <a:prstGeom prst="rect">
            <a:avLst/>
          </a:prstGeom>
          <a:noFill/>
        </p:spPr>
        <p:txBody>
          <a:bodyPr wrap="square" rtlCol="0">
            <a:spAutoFit/>
          </a:bodyPr>
          <a:lstStyle/>
          <a:p>
            <a:r>
              <a:rPr lang="en-US" dirty="0" smtClean="0"/>
              <a:t>Heavily stabilized</a:t>
            </a:r>
            <a:endParaRPr lang="en-US" dirty="0"/>
          </a:p>
        </p:txBody>
      </p:sp>
      <p:sp>
        <p:nvSpPr>
          <p:cNvPr id="7" name="Right Arrow 6"/>
          <p:cNvSpPr/>
          <p:nvPr/>
        </p:nvSpPr>
        <p:spPr>
          <a:xfrm>
            <a:off x="4119562" y="6127674"/>
            <a:ext cx="914407" cy="316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28822" y="6087718"/>
            <a:ext cx="2100262" cy="461665"/>
          </a:xfrm>
          <a:prstGeom prst="rect">
            <a:avLst/>
          </a:prstGeom>
          <a:noFill/>
        </p:spPr>
        <p:txBody>
          <a:bodyPr wrap="square" rtlCol="0">
            <a:spAutoFit/>
          </a:bodyPr>
          <a:lstStyle/>
          <a:p>
            <a:r>
              <a:rPr lang="en-US" dirty="0" smtClean="0"/>
              <a:t>~ 276% margin</a:t>
            </a: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3" y="776288"/>
            <a:ext cx="3981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3981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685800"/>
            <a:ext cx="4191000" cy="738664"/>
          </a:xfrm>
          <a:prstGeom prst="rect">
            <a:avLst/>
          </a:prstGeom>
          <a:noFill/>
        </p:spPr>
        <p:txBody>
          <a:bodyPr wrap="square" rtlCol="0">
            <a:spAutoFit/>
          </a:bodyPr>
          <a:lstStyle/>
          <a:p>
            <a:r>
              <a:rPr lang="en-US" altLang="zh-TW" sz="2100" dirty="0" smtClean="0">
                <a:solidFill>
                  <a:srgbClr val="C00000"/>
                </a:solidFill>
                <a:latin typeface="Times New Roman" panose="02020603050405020304" pitchFamily="18" charset="0"/>
                <a:cs typeface="Times New Roman" panose="02020603050405020304" pitchFamily="18" charset="0"/>
              </a:rPr>
              <a:t>~1.37</a:t>
            </a:r>
            <a:r>
              <a:rPr lang="zh-TW" altLang="en-US" sz="2100" dirty="0" smtClean="0">
                <a:solidFill>
                  <a:srgbClr val="C00000"/>
                </a:solidFill>
                <a:latin typeface="Times New Roman" panose="02020603050405020304" pitchFamily="18" charset="0"/>
                <a:cs typeface="Times New Roman" panose="02020603050405020304" pitchFamily="18" charset="0"/>
              </a:rPr>
              <a:t> </a:t>
            </a:r>
            <a:r>
              <a:rPr lang="en-US" altLang="zh-TW" sz="2100" dirty="0" smtClean="0">
                <a:solidFill>
                  <a:srgbClr val="C00000"/>
                </a:solidFill>
                <a:latin typeface="Times New Roman" panose="02020603050405020304" pitchFamily="18" charset="0"/>
                <a:cs typeface="Times New Roman" panose="02020603050405020304" pitchFamily="18" charset="0"/>
              </a:rPr>
              <a:t>T</a:t>
            </a:r>
            <a:r>
              <a:rPr lang="zh-TW" altLang="en-US" sz="2100" dirty="0" smtClean="0">
                <a:solidFill>
                  <a:srgbClr val="C00000"/>
                </a:solidFill>
                <a:latin typeface="Times New Roman" panose="02020603050405020304" pitchFamily="18" charset="0"/>
                <a:cs typeface="Times New Roman" panose="02020603050405020304" pitchFamily="18" charset="0"/>
              </a:rPr>
              <a:t> </a:t>
            </a:r>
            <a:r>
              <a:rPr lang="en-US" altLang="zh-TW" sz="2100" dirty="0" smtClean="0">
                <a:solidFill>
                  <a:srgbClr val="C00000"/>
                </a:solidFill>
                <a:latin typeface="Times New Roman" panose="02020603050405020304" pitchFamily="18" charset="0"/>
                <a:cs typeface="Times New Roman" panose="02020603050405020304" pitchFamily="18" charset="0"/>
              </a:rPr>
              <a:t>in the High-Field Test</a:t>
            </a:r>
          </a:p>
          <a:p>
            <a:r>
              <a:rPr lang="en-US" sz="2100" dirty="0" smtClean="0">
                <a:solidFill>
                  <a:srgbClr val="C00000"/>
                </a:solidFill>
                <a:latin typeface="Times New Roman" panose="02020603050405020304" pitchFamily="18" charset="0"/>
                <a:cs typeface="Times New Roman" panose="02020603050405020304" pitchFamily="18" charset="0"/>
              </a:rPr>
              <a:t>~1.4 T in </a:t>
            </a:r>
            <a:r>
              <a:rPr lang="en-US" sz="2100" dirty="0" err="1" smtClean="0">
                <a:solidFill>
                  <a:srgbClr val="C00000"/>
                </a:solidFill>
                <a:latin typeface="Times New Roman" panose="02020603050405020304" pitchFamily="18" charset="0"/>
                <a:cs typeface="Times New Roman" panose="02020603050405020304" pitchFamily="18" charset="0"/>
              </a:rPr>
              <a:t>sPHENIX</a:t>
            </a:r>
            <a:endParaRPr lang="en-US" sz="2100" dirty="0">
              <a:solidFill>
                <a:srgbClr val="C00000"/>
              </a:solidFill>
              <a:latin typeface="Times New Roman" panose="02020603050405020304" pitchFamily="18" charset="0"/>
              <a:cs typeface="Times New Roman" panose="02020603050405020304" pitchFamily="18" charset="0"/>
            </a:endParaRPr>
          </a:p>
        </p:txBody>
      </p:sp>
      <p:cxnSp>
        <p:nvCxnSpPr>
          <p:cNvPr id="15" name="Straight Arrow Connector 14"/>
          <p:cNvCxnSpPr>
            <a:stCxn id="3" idx="1"/>
          </p:cNvCxnSpPr>
          <p:nvPr/>
        </p:nvCxnSpPr>
        <p:spPr bwMode="auto">
          <a:xfrm flipH="1">
            <a:off x="2830284" y="1055132"/>
            <a:ext cx="1589316" cy="1295066"/>
          </a:xfrm>
          <a:prstGeom prst="straightConnector1">
            <a:avLst/>
          </a:prstGeom>
          <a:solidFill>
            <a:schemeClr val="accent1"/>
          </a:solidFill>
          <a:ln w="22225" cap="sq" cmpd="sng" algn="ctr">
            <a:solidFill>
              <a:srgbClr val="C00000"/>
            </a:solidFill>
            <a:prstDash val="solid"/>
            <a:round/>
            <a:headEnd type="arrow"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Date Placeholder 13"/>
          <p:cNvSpPr>
            <a:spLocks noGrp="1"/>
          </p:cNvSpPr>
          <p:nvPr>
            <p:ph type="dt" sz="half" idx="10"/>
          </p:nvPr>
        </p:nvSpPr>
        <p:spPr/>
        <p:txBody>
          <a:bodyPr/>
          <a:lstStyle/>
          <a:p>
            <a:r>
              <a:rPr lang="en-US" altLang="ja-JP" smtClean="0"/>
              <a:t>8/3/2017</a:t>
            </a:r>
            <a:endParaRPr lang="en-US" altLang="ja-JP" dirty="0"/>
          </a:p>
        </p:txBody>
      </p:sp>
      <p:sp>
        <p:nvSpPr>
          <p:cNvPr id="16" name="Footer Placeholder 15"/>
          <p:cNvSpPr>
            <a:spLocks noGrp="1"/>
          </p:cNvSpPr>
          <p:nvPr>
            <p:ph type="ftr" sz="quarter" idx="11"/>
          </p:nvPr>
        </p:nvSpPr>
        <p:spPr/>
        <p:txBody>
          <a:bodyPr/>
          <a:lstStyle/>
          <a:p>
            <a:r>
              <a:rPr lang="en-US" altLang="ja-JP" smtClean="0"/>
              <a:t>sPHENIX Director's Review</a:t>
            </a:r>
            <a:endParaRPr lang="en-US" altLang="ja-JP" dirty="0"/>
          </a:p>
        </p:txBody>
      </p:sp>
      <p:sp>
        <p:nvSpPr>
          <p:cNvPr id="17" name="Slide Number Placeholder 16"/>
          <p:cNvSpPr>
            <a:spLocks noGrp="1"/>
          </p:cNvSpPr>
          <p:nvPr>
            <p:ph type="sldNum" sz="quarter" idx="12"/>
          </p:nvPr>
        </p:nvSpPr>
        <p:spPr/>
        <p:txBody>
          <a:bodyPr/>
          <a:lstStyle/>
          <a:p>
            <a:fld id="{1FB4287E-2287-4C62-9FFE-686ECD648930}" type="slidenum">
              <a:rPr lang="ja-JP" altLang="en-US" smtClean="0"/>
              <a:pPr/>
              <a:t>3</a:t>
            </a:fld>
            <a:endParaRPr lang="en-US" altLang="ja-JP"/>
          </a:p>
        </p:txBody>
      </p:sp>
    </p:spTree>
    <p:extLst>
      <p:ext uri="{BB962C8B-B14F-4D97-AF65-F5344CB8AC3E}">
        <p14:creationId xmlns:p14="http://schemas.microsoft.com/office/powerpoint/2010/main" val="2489465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64" y="334294"/>
            <a:ext cx="9114504" cy="1418306"/>
          </a:xfrm>
        </p:spPr>
        <p:txBody>
          <a:bodyPr>
            <a:normAutofit/>
          </a:bodyPr>
          <a:lstStyle/>
          <a:p>
            <a:pPr>
              <a:buNone/>
            </a:pPr>
            <a:r>
              <a:rPr lang="en-US" dirty="0" smtClean="0">
                <a:solidFill>
                  <a:srgbClr val="006600"/>
                </a:solidFill>
                <a:sym typeface="Symbol" panose="05050102010706020507" pitchFamily="18" charset="2"/>
              </a:rPr>
              <a:t> H</a:t>
            </a:r>
            <a:r>
              <a:rPr lang="en-US" dirty="0" smtClean="0">
                <a:solidFill>
                  <a:srgbClr val="006600"/>
                </a:solidFill>
              </a:rPr>
              <a:t>igh-Field Test (</a:t>
            </a:r>
            <a:r>
              <a:rPr lang="en-US" dirty="0" err="1" smtClean="0">
                <a:solidFill>
                  <a:srgbClr val="006600"/>
                </a:solidFill>
              </a:rPr>
              <a:t>BaBar</a:t>
            </a:r>
            <a:r>
              <a:rPr lang="en-US" dirty="0" smtClean="0">
                <a:solidFill>
                  <a:srgbClr val="006600"/>
                </a:solidFill>
              </a:rPr>
              <a:t> operating </a:t>
            </a:r>
            <a:r>
              <a:rPr lang="en-US" dirty="0">
                <a:solidFill>
                  <a:srgbClr val="006600"/>
                </a:solidFill>
              </a:rPr>
              <a:t>current ~ 4596 </a:t>
            </a:r>
            <a:r>
              <a:rPr lang="en-US" dirty="0" smtClean="0">
                <a:solidFill>
                  <a:srgbClr val="006600"/>
                </a:solidFill>
              </a:rPr>
              <a:t>A) is planned to be done in Sept./Oct. 2017 [ </a:t>
            </a:r>
            <a:r>
              <a:rPr lang="en-US" dirty="0" smtClean="0">
                <a:solidFill>
                  <a:srgbClr val="FF0000"/>
                </a:solidFill>
              </a:rPr>
              <a:t>off-project</a:t>
            </a:r>
            <a:r>
              <a:rPr lang="en-US" dirty="0" smtClean="0">
                <a:solidFill>
                  <a:srgbClr val="0066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252385"/>
            <a:ext cx="9144000" cy="5143500"/>
          </a:xfrm>
          <a:prstGeom prst="rect">
            <a:avLst/>
          </a:prstGeom>
        </p:spPr>
      </p:pic>
      <p:sp>
        <p:nvSpPr>
          <p:cNvPr id="5" name="Date Placeholder 4"/>
          <p:cNvSpPr>
            <a:spLocks noGrp="1"/>
          </p:cNvSpPr>
          <p:nvPr>
            <p:ph type="dt" sz="half" idx="10"/>
          </p:nvPr>
        </p:nvSpPr>
        <p:spPr/>
        <p:txBody>
          <a:bodyPr/>
          <a:lstStyle/>
          <a:p>
            <a:r>
              <a:rPr lang="en-US" altLang="ja-JP" smtClean="0"/>
              <a:t>8/3/2017</a:t>
            </a:r>
            <a:endParaRPr lang="en-US" altLang="ja-JP" dirty="0"/>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4</a:t>
            </a:fld>
            <a:endParaRPr lang="en-US" altLang="ja-JP"/>
          </a:p>
        </p:txBody>
      </p:sp>
    </p:spTree>
    <p:extLst>
      <p:ext uri="{BB962C8B-B14F-4D97-AF65-F5344CB8AC3E}">
        <p14:creationId xmlns:p14="http://schemas.microsoft.com/office/powerpoint/2010/main" val="3647636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rgbClr val="7030A0"/>
                </a:solidFill>
                <a:latin typeface="Times New Roman" panose="02020603050405020304" pitchFamily="18" charset="0"/>
                <a:cs typeface="Times New Roman" panose="02020603050405020304" pitchFamily="18" charset="0"/>
              </a:rPr>
              <a:t>Status of the High-Field Test [off-project]</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ltLang="ja-JP" smtClean="0"/>
              <a:t>8/3/2017</a:t>
            </a:r>
            <a:endParaRPr lang="en-US" altLang="ja-JP" dirty="0"/>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5</a:t>
            </a:fld>
            <a:endParaRPr lang="en-US" altLang="ja-JP"/>
          </a:p>
        </p:txBody>
      </p:sp>
      <p:sp>
        <p:nvSpPr>
          <p:cNvPr id="10" name="Content Placeholder 2"/>
          <p:cNvSpPr txBox="1">
            <a:spLocks/>
          </p:cNvSpPr>
          <p:nvPr/>
        </p:nvSpPr>
        <p:spPr>
          <a:xfrm>
            <a:off x="152400" y="943444"/>
            <a:ext cx="8991600" cy="6753902"/>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smtClean="0">
                <a:solidFill>
                  <a:srgbClr val="0000CC"/>
                </a:solidFill>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On </a:t>
            </a:r>
            <a:r>
              <a:rPr lang="en-US" sz="2300" dirty="0">
                <a:latin typeface="Times New Roman" panose="02020603050405020304" pitchFamily="18" charset="0"/>
                <a:cs typeface="Times New Roman" panose="02020603050405020304" pitchFamily="18" charset="0"/>
              </a:rPr>
              <a:t>June 30, 2017, the riggers have helped move/lift the Magnet Cryostat into the Flux Return steel box.</a:t>
            </a:r>
          </a:p>
          <a:p>
            <a:pPr lvl="1"/>
            <a:r>
              <a:rPr lang="en-US"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Magnet Coil was initially slightly rotated (~0.5</a:t>
            </a:r>
            <a:r>
              <a:rPr lang="en-US" sz="2100" dirty="0">
                <a:latin typeface="Times New Roman" panose="02020603050405020304" pitchFamily="18" charset="0"/>
                <a:cs typeface="Times New Roman" panose="02020603050405020304" pitchFamily="18" charset="0"/>
                <a:sym typeface="Symbol" panose="05050102010706020507" pitchFamily="18" charset="2"/>
              </a:rPr>
              <a:t></a:t>
            </a:r>
            <a:r>
              <a:rPr lang="en-US" sz="2100" dirty="0">
                <a:latin typeface="Times New Roman" panose="02020603050405020304" pitchFamily="18" charset="0"/>
                <a:cs typeface="Times New Roman" panose="02020603050405020304" pitchFamily="18" charset="0"/>
              </a:rPr>
              <a:t>) and we moved it up/rotated again ~July 7.</a:t>
            </a:r>
          </a:p>
          <a:p>
            <a:pPr lvl="1"/>
            <a:r>
              <a:rPr lang="en-US" sz="2100" dirty="0">
                <a:latin typeface="Times New Roman" panose="02020603050405020304" pitchFamily="18" charset="0"/>
                <a:cs typeface="Times New Roman" panose="02020603050405020304" pitchFamily="18" charset="0"/>
              </a:rPr>
              <a:t> The Survey Group (C-AD) confirmed the alignment to be good ~July 11.</a:t>
            </a:r>
          </a:p>
          <a:p>
            <a:r>
              <a:rPr lang="en-US" sz="2300" dirty="0">
                <a:latin typeface="Times New Roman" panose="02020603050405020304" pitchFamily="18" charset="0"/>
                <a:cs typeface="Times New Roman" panose="02020603050405020304" pitchFamily="18" charset="0"/>
              </a:rPr>
              <a:t> Superconducting Magnet Div. electrical/mechanical groups are installing the Extension starting July 12.</a:t>
            </a:r>
          </a:p>
          <a:p>
            <a:r>
              <a:rPr lang="en-US" sz="2300" dirty="0">
                <a:latin typeface="Times New Roman" panose="02020603050405020304" pitchFamily="18" charset="0"/>
                <a:cs typeface="Times New Roman" panose="02020603050405020304" pitchFamily="18" charset="0"/>
              </a:rPr>
              <a:t> C-AD personnel are also responsible for </a:t>
            </a:r>
            <a:r>
              <a:rPr lang="en-US" sz="2300" dirty="0" err="1">
                <a:latin typeface="Times New Roman" panose="02020603050405020304" pitchFamily="18" charset="0"/>
                <a:cs typeface="Times New Roman" panose="02020603050405020304" pitchFamily="18" charset="0"/>
              </a:rPr>
              <a:t>assemblying</a:t>
            </a:r>
            <a:r>
              <a:rPr lang="en-US" sz="2300" dirty="0">
                <a:latin typeface="Times New Roman" panose="02020603050405020304" pitchFamily="18" charset="0"/>
                <a:cs typeface="Times New Roman" panose="02020603050405020304" pitchFamily="18" charset="0"/>
              </a:rPr>
              <a:t>/testing the front-end boards as well as the quench detection software.  The software to  transfer and store the data into the C-AD Control System is completed.</a:t>
            </a:r>
          </a:p>
          <a:p>
            <a:r>
              <a:rPr lang="en-US" sz="2300" dirty="0">
                <a:latin typeface="Times New Roman" panose="02020603050405020304" pitchFamily="18" charset="0"/>
                <a:cs typeface="Times New Roman" panose="02020603050405020304" pitchFamily="18" charset="0"/>
              </a:rPr>
              <a:t> C-AD Power Supply should finish testing the Power Supply and send it to the test site by July 31.</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Cryo</a:t>
            </a:r>
            <a:r>
              <a:rPr lang="en-US" sz="2300" dirty="0">
                <a:latin typeface="Times New Roman" panose="02020603050405020304" pitchFamily="18" charset="0"/>
                <a:cs typeface="Times New Roman" panose="02020603050405020304" pitchFamily="18" charset="0"/>
              </a:rPr>
              <a:t> group (C-AD) will connect the Magnet to the </a:t>
            </a:r>
            <a:r>
              <a:rPr lang="en-US" sz="2300" dirty="0" err="1">
                <a:latin typeface="Times New Roman" panose="02020603050405020304" pitchFamily="18" charset="0"/>
                <a:cs typeface="Times New Roman" panose="02020603050405020304" pitchFamily="18" charset="0"/>
              </a:rPr>
              <a:t>Cryo</a:t>
            </a:r>
            <a:r>
              <a:rPr lang="en-US" sz="2300" dirty="0">
                <a:latin typeface="Times New Roman" panose="02020603050405020304" pitchFamily="18" charset="0"/>
                <a:cs typeface="Times New Roman" panose="02020603050405020304" pitchFamily="18" charset="0"/>
              </a:rPr>
              <a:t> system in Bldg. 912 after Extension/</a:t>
            </a:r>
            <a:r>
              <a:rPr lang="en-US" sz="2300" dirty="0" err="1">
                <a:latin typeface="Times New Roman" panose="02020603050405020304" pitchFamily="18" charset="0"/>
                <a:cs typeface="Times New Roman" panose="02020603050405020304" pitchFamily="18" charset="0"/>
              </a:rPr>
              <a:t>Valvebox</a:t>
            </a:r>
            <a:r>
              <a:rPr lang="en-US" sz="2300" dirty="0">
                <a:latin typeface="Times New Roman" panose="02020603050405020304" pitchFamily="18" charset="0"/>
                <a:cs typeface="Times New Roman" panose="02020603050405020304" pitchFamily="18" charset="0"/>
              </a:rPr>
              <a:t> &amp; platform are installed</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520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9746"/>
            <a:ext cx="8839200" cy="609600"/>
          </a:xfrm>
        </p:spPr>
        <p:txBody>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sPHENIX</a:t>
            </a:r>
            <a:r>
              <a:rPr lang="en-US" sz="2800" dirty="0" smtClean="0">
                <a:solidFill>
                  <a:srgbClr val="002060"/>
                </a:solidFill>
                <a:latin typeface="Times New Roman" panose="02020603050405020304" pitchFamily="18" charset="0"/>
                <a:cs typeface="Times New Roman" panose="02020603050405020304" pitchFamily="18" charset="0"/>
              </a:rPr>
              <a:t> Project and WBS</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2400" y="943444"/>
            <a:ext cx="8991600" cy="6753902"/>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smtClean="0">
                <a:solidFill>
                  <a:srgbClr val="0000CC"/>
                </a:solidFill>
                <a:latin typeface="Times New Roman" panose="02020603050405020304" pitchFamily="18" charset="0"/>
                <a:cs typeface="Times New Roman" panose="02020603050405020304" pitchFamily="18" charset="0"/>
              </a:rPr>
              <a:t> WBS 1.8: Superconducting Magnet </a:t>
            </a:r>
          </a:p>
          <a:p>
            <a:pPr>
              <a:buNone/>
            </a:pPr>
            <a:endParaRPr lang="en-US" sz="2300" dirty="0">
              <a:solidFill>
                <a:srgbClr val="000099"/>
              </a:solidFill>
              <a:latin typeface="Times New Roman" panose="02020603050405020304" pitchFamily="18" charset="0"/>
              <a:cs typeface="Times New Roman" panose="02020603050405020304" pitchFamily="18" charset="0"/>
            </a:endParaRPr>
          </a:p>
          <a:p>
            <a:pPr lvl="1"/>
            <a:r>
              <a:rPr lang="en-US" sz="2300" dirty="0" smtClean="0">
                <a:solidFill>
                  <a:srgbClr val="000099"/>
                </a:solidFill>
                <a:latin typeface="Times New Roman" panose="02020603050405020304" pitchFamily="18" charset="0"/>
                <a:cs typeface="Times New Roman" panose="02020603050405020304" pitchFamily="18" charset="0"/>
              </a:rPr>
              <a:t> 1.8.1: Magnet Management &amp; Technical Oversight (K. Yip)</a:t>
            </a:r>
          </a:p>
          <a:p>
            <a:pPr lvl="1">
              <a:buNone/>
            </a:pPr>
            <a:endParaRPr lang="en-US" sz="2300" dirty="0" smtClean="0">
              <a:solidFill>
                <a:srgbClr val="000099"/>
              </a:solidFill>
              <a:latin typeface="Times New Roman" panose="02020603050405020304" pitchFamily="18" charset="0"/>
              <a:cs typeface="Times New Roman" panose="02020603050405020304" pitchFamily="18" charset="0"/>
            </a:endParaRPr>
          </a:p>
          <a:p>
            <a:pPr lvl="1"/>
            <a:r>
              <a:rPr lang="en-US" sz="2300" dirty="0" smtClean="0">
                <a:solidFill>
                  <a:srgbClr val="000099"/>
                </a:solidFill>
                <a:latin typeface="Times New Roman" panose="02020603050405020304" pitchFamily="18" charset="0"/>
                <a:cs typeface="Times New Roman" panose="02020603050405020304" pitchFamily="18" charset="0"/>
              </a:rPr>
              <a:t> 1.8.2: Mechanical Disassembly, Transport &amp; Reassembly (M. Anerella)</a:t>
            </a:r>
          </a:p>
          <a:p>
            <a:pPr lvl="1">
              <a:buNone/>
            </a:pPr>
            <a:endParaRPr lang="en-US" sz="2300" dirty="0" smtClean="0">
              <a:solidFill>
                <a:srgbClr val="000099"/>
              </a:solidFill>
              <a:latin typeface="Times New Roman" panose="02020603050405020304" pitchFamily="18" charset="0"/>
              <a:cs typeface="Times New Roman" panose="02020603050405020304" pitchFamily="18" charset="0"/>
            </a:endParaRPr>
          </a:p>
          <a:p>
            <a:pPr lvl="1"/>
            <a:r>
              <a:rPr lang="en-US" sz="2300" dirty="0">
                <a:solidFill>
                  <a:srgbClr val="000099"/>
                </a:solidFill>
                <a:latin typeface="Times New Roman" panose="02020603050405020304" pitchFamily="18" charset="0"/>
                <a:cs typeface="Times New Roman" panose="02020603050405020304" pitchFamily="18" charset="0"/>
              </a:rPr>
              <a:t> </a:t>
            </a:r>
            <a:r>
              <a:rPr lang="en-US" sz="2300" dirty="0" smtClean="0">
                <a:solidFill>
                  <a:srgbClr val="000099"/>
                </a:solidFill>
                <a:latin typeface="Times New Roman" panose="02020603050405020304" pitchFamily="18" charset="0"/>
                <a:cs typeface="Times New Roman" panose="02020603050405020304" pitchFamily="18" charset="0"/>
              </a:rPr>
              <a:t>1.8.3: Cryogenic Systems (R. Than)</a:t>
            </a:r>
          </a:p>
          <a:p>
            <a:pPr lvl="1"/>
            <a:endParaRPr lang="en-US" sz="2300" dirty="0" smtClean="0">
              <a:solidFill>
                <a:srgbClr val="000099"/>
              </a:solidFill>
              <a:latin typeface="Times New Roman" panose="02020603050405020304" pitchFamily="18" charset="0"/>
              <a:cs typeface="Times New Roman" panose="02020603050405020304" pitchFamily="18" charset="0"/>
            </a:endParaRPr>
          </a:p>
          <a:p>
            <a:pPr lvl="1"/>
            <a:r>
              <a:rPr lang="en-US" sz="2300" dirty="0">
                <a:solidFill>
                  <a:srgbClr val="000099"/>
                </a:solidFill>
                <a:latin typeface="Times New Roman" panose="02020603050405020304" pitchFamily="18" charset="0"/>
                <a:cs typeface="Times New Roman" panose="02020603050405020304" pitchFamily="18" charset="0"/>
              </a:rPr>
              <a:t> </a:t>
            </a:r>
            <a:r>
              <a:rPr lang="en-US" sz="2300" dirty="0" smtClean="0">
                <a:solidFill>
                  <a:srgbClr val="000099"/>
                </a:solidFill>
                <a:latin typeface="Times New Roman" panose="02020603050405020304" pitchFamily="18" charset="0"/>
                <a:cs typeface="Times New Roman" panose="02020603050405020304" pitchFamily="18" charset="0"/>
              </a:rPr>
              <a:t>1.8.4: Power Supply &amp; Quench Detection System </a:t>
            </a:r>
            <a:r>
              <a:rPr lang="en-US" sz="2300" dirty="0">
                <a:solidFill>
                  <a:srgbClr val="000099"/>
                </a:solidFill>
                <a:latin typeface="Times New Roman" panose="02020603050405020304" pitchFamily="18" charset="0"/>
                <a:cs typeface="Times New Roman" panose="02020603050405020304" pitchFamily="18" charset="0"/>
              </a:rPr>
              <a:t>(C. </a:t>
            </a:r>
            <a:r>
              <a:rPr lang="en-US" sz="2300" dirty="0" err="1">
                <a:solidFill>
                  <a:srgbClr val="000099"/>
                </a:solidFill>
                <a:latin typeface="Times New Roman" panose="02020603050405020304" pitchFamily="18" charset="0"/>
                <a:cs typeface="Times New Roman" panose="02020603050405020304" pitchFamily="18" charset="0"/>
              </a:rPr>
              <a:t>Schultheiss</a:t>
            </a:r>
            <a:r>
              <a:rPr lang="en-US" sz="2300" dirty="0" smtClean="0">
                <a:solidFill>
                  <a:srgbClr val="000099"/>
                </a:solidFill>
                <a:latin typeface="Times New Roman" panose="02020603050405020304" pitchFamily="18" charset="0"/>
                <a:cs typeface="Times New Roman" panose="02020603050405020304" pitchFamily="18" charset="0"/>
              </a:rPr>
              <a:t>)</a:t>
            </a:r>
          </a:p>
          <a:p>
            <a:pPr lvl="1">
              <a:buNone/>
            </a:pPr>
            <a:endParaRPr lang="en-US" sz="2300" dirty="0">
              <a:solidFill>
                <a:srgbClr val="000099"/>
              </a:solidFill>
              <a:latin typeface="Times New Roman" panose="02020603050405020304" pitchFamily="18" charset="0"/>
              <a:cs typeface="Times New Roman" panose="02020603050405020304" pitchFamily="18" charset="0"/>
            </a:endParaRPr>
          </a:p>
          <a:p>
            <a:pPr lvl="1"/>
            <a:r>
              <a:rPr lang="en-US" sz="2300" dirty="0">
                <a:solidFill>
                  <a:srgbClr val="000099"/>
                </a:solidFill>
                <a:latin typeface="Times New Roman" panose="02020603050405020304" pitchFamily="18" charset="0"/>
                <a:cs typeface="Times New Roman" panose="02020603050405020304" pitchFamily="18" charset="0"/>
              </a:rPr>
              <a:t> </a:t>
            </a:r>
            <a:r>
              <a:rPr lang="en-US" sz="2300" dirty="0" smtClean="0">
                <a:solidFill>
                  <a:srgbClr val="000099"/>
                </a:solidFill>
                <a:latin typeface="Times New Roman" panose="02020603050405020304" pitchFamily="18" charset="0"/>
                <a:cs typeface="Times New Roman" panose="02020603050405020304" pitchFamily="18" charset="0"/>
              </a:rPr>
              <a:t>1.8.5: Magnet Field Measurement (A. Franz/J. Haggerty)</a:t>
            </a:r>
            <a:endParaRPr lang="en-US" sz="2300" dirty="0">
              <a:solidFill>
                <a:srgbClr val="000099"/>
              </a:solidFill>
              <a:latin typeface="Times New Roman" panose="02020603050405020304" pitchFamily="18" charset="0"/>
              <a:cs typeface="Times New Roman" panose="02020603050405020304" pitchFamily="18" charset="0"/>
            </a:endParaRPr>
          </a:p>
          <a:p>
            <a:pPr lvl="1"/>
            <a:endParaRPr lang="en-US" sz="2300" dirty="0">
              <a:solidFill>
                <a:srgbClr val="000099"/>
              </a:solidFill>
            </a:endParaRPr>
          </a:p>
        </p:txBody>
      </p:sp>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7" name="Footer Placeholder 6"/>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6</a:t>
            </a:fld>
            <a:endParaRPr lang="en-US" altLang="ja-JP"/>
          </a:p>
        </p:txBody>
      </p:sp>
    </p:spTree>
    <p:extLst>
      <p:ext uri="{BB962C8B-B14F-4D97-AF65-F5344CB8AC3E}">
        <p14:creationId xmlns:p14="http://schemas.microsoft.com/office/powerpoint/2010/main" val="1190562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152400" y="7938"/>
            <a:ext cx="9144000" cy="906462"/>
          </a:xfrm>
        </p:spPr>
        <p:txBody>
          <a:bodyPr/>
          <a:lstStyle/>
          <a:p>
            <a:r>
              <a:rPr lang="en-US" altLang="en-US" sz="3200" dirty="0" smtClean="0">
                <a:solidFill>
                  <a:srgbClr val="0070C0"/>
                </a:solidFill>
                <a:latin typeface="Times New Roman" panose="02020603050405020304" pitchFamily="18" charset="0"/>
                <a:cs typeface="Times New Roman" panose="02020603050405020304" pitchFamily="18" charset="0"/>
              </a:rPr>
              <a:t>Documentation Made Available to the  Committee</a:t>
            </a:r>
          </a:p>
        </p:txBody>
      </p:sp>
      <p:pic>
        <p:nvPicPr>
          <p:cNvPr id="6" name="Picture 5"/>
          <p:cNvPicPr>
            <a:picLocks noChangeAspect="1"/>
          </p:cNvPicPr>
          <p:nvPr/>
        </p:nvPicPr>
        <p:blipFill>
          <a:blip r:embed="rId3"/>
          <a:stretch>
            <a:fillRect/>
          </a:stretch>
        </p:blipFill>
        <p:spPr>
          <a:xfrm>
            <a:off x="468082" y="3300984"/>
            <a:ext cx="7913918" cy="3585577"/>
          </a:xfrm>
          <a:prstGeom prst="rect">
            <a:avLst/>
          </a:prstGeom>
        </p:spPr>
      </p:pic>
      <p:sp>
        <p:nvSpPr>
          <p:cNvPr id="7" name="Date Placeholder 6"/>
          <p:cNvSpPr>
            <a:spLocks noGrp="1"/>
          </p:cNvSpPr>
          <p:nvPr>
            <p:ph type="dt" sz="half" idx="10"/>
          </p:nvPr>
        </p:nvSpPr>
        <p:spPr/>
        <p:txBody>
          <a:bodyPr/>
          <a:lstStyle/>
          <a:p>
            <a:r>
              <a:rPr lang="en-US" altLang="ja-JP" smtClean="0"/>
              <a:t>8/3/2017</a:t>
            </a:r>
            <a:endParaRPr lang="en-US" altLang="ja-JP" dirty="0"/>
          </a:p>
        </p:txBody>
      </p:sp>
      <p:sp>
        <p:nvSpPr>
          <p:cNvPr id="8" name="Footer Placeholder 7"/>
          <p:cNvSpPr>
            <a:spLocks noGrp="1"/>
          </p:cNvSpPr>
          <p:nvPr>
            <p:ph type="ftr" sz="quarter" idx="11"/>
          </p:nvPr>
        </p:nvSpPr>
        <p:spPr>
          <a:xfrm>
            <a:off x="3505200" y="6629400"/>
            <a:ext cx="2895600" cy="276225"/>
          </a:xfrm>
        </p:spPr>
        <p:txBody>
          <a:bodyPr/>
          <a:lstStyle/>
          <a:p>
            <a:r>
              <a:rPr lang="en-US" altLang="ja-JP" dirty="0" err="1" smtClean="0"/>
              <a:t>sPHENIX</a:t>
            </a:r>
            <a:r>
              <a:rPr lang="en-US" altLang="ja-JP" dirty="0" smtClean="0"/>
              <a:t>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7</a:t>
            </a:fld>
            <a:endParaRPr lang="en-US" altLang="ja-JP"/>
          </a:p>
        </p:txBody>
      </p:sp>
      <p:sp>
        <p:nvSpPr>
          <p:cNvPr id="11" name="Content Placeholder 2"/>
          <p:cNvSpPr txBox="1">
            <a:spLocks/>
          </p:cNvSpPr>
          <p:nvPr/>
        </p:nvSpPr>
        <p:spPr>
          <a:xfrm>
            <a:off x="76200" y="789898"/>
            <a:ext cx="9144000" cy="6753902"/>
          </a:xfrm>
          <a:prstGeom prst="rect">
            <a:avLst/>
          </a:prstGeom>
        </p:spPr>
        <p:txBody>
          <a:bodyPr>
            <a:noAutofit/>
          </a:bodyPr>
          <a:lstStyle>
            <a:lvl1pPr algn="l" rtl="0" fontAlgn="base">
              <a:spcBef>
                <a:spcPct val="20000"/>
              </a:spcBef>
              <a:spcAft>
                <a:spcPct val="0"/>
              </a:spcAft>
              <a:buBlip>
                <a:blip r:embed="rId4"/>
              </a:buBlip>
              <a:defRPr sz="2400" kern="1200">
                <a:solidFill>
                  <a:srgbClr val="0033CC"/>
                </a:solidFill>
                <a:latin typeface="+mn-lt"/>
                <a:ea typeface="+mn-ea"/>
                <a:cs typeface="+mn-cs"/>
              </a:defRPr>
            </a:lvl1pPr>
            <a:lvl2pPr marL="114300" algn="l" rtl="0" fontAlgn="base">
              <a:spcBef>
                <a:spcPct val="20000"/>
              </a:spcBef>
              <a:spcAft>
                <a:spcPct val="0"/>
              </a:spcAft>
              <a:buBlip>
                <a:blip r:embed="rId5"/>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6"/>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solidFill>
                  <a:srgbClr val="0000CC"/>
                </a:solidFill>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Basis </a:t>
            </a:r>
            <a:r>
              <a:rPr lang="en-US" sz="2300" dirty="0">
                <a:latin typeface="Times New Roman" panose="02020603050405020304" pitchFamily="18" charset="0"/>
                <a:cs typeface="Times New Roman" panose="02020603050405020304" pitchFamily="18" charset="0"/>
              </a:rPr>
              <a:t>of Estimate</a:t>
            </a:r>
          </a:p>
          <a:p>
            <a:pPr lvl="1"/>
            <a:r>
              <a:rPr lang="en-US" sz="23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7"/>
              </a:rPr>
              <a:t>https://docdb.sphenix.bnl.gov/cgi-bin/private/ShowDocument?docid=63</a:t>
            </a:r>
            <a:endParaRPr lang="en-US" sz="18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WBS Dictionary:</a:t>
            </a:r>
          </a:p>
          <a:p>
            <a:pPr lvl="1"/>
            <a:r>
              <a:rPr lang="en-US" sz="23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8"/>
              </a:rPr>
              <a:t>https://docdb.sphenix.bnl.gov/cgi-bin/private/ShowDocument?docid=83</a:t>
            </a:r>
            <a:endParaRPr lang="en-US" sz="18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Microsoft Project File: </a:t>
            </a:r>
          </a:p>
          <a:p>
            <a:pPr lvl="1"/>
            <a:r>
              <a:rPr lang="en-US" sz="23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9"/>
              </a:rPr>
              <a:t>https://</a:t>
            </a:r>
            <a:r>
              <a:rPr lang="en-US" sz="1800" dirty="0" smtClean="0">
                <a:latin typeface="Times New Roman" panose="02020603050405020304" pitchFamily="18" charset="0"/>
                <a:cs typeface="Times New Roman" panose="02020603050405020304" pitchFamily="18" charset="0"/>
                <a:hlinkClick r:id="rId9"/>
              </a:rPr>
              <a:t>docdb.sphenix.bnl.gov/cgi-bin/private/ShowDocument?docid=55</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888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126783"/>
            <a:ext cx="8915400" cy="67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spcBef>
                <a:spcPct val="20000"/>
              </a:spcBef>
              <a:defRPr/>
            </a:pPr>
            <a:r>
              <a:rPr lang="en-US" sz="3300" dirty="0" smtClean="0">
                <a:solidFill>
                  <a:srgbClr val="0000CC"/>
                </a:solidFill>
                <a:latin typeface="Times New Roman" panose="02020603050405020304" pitchFamily="18" charset="0"/>
                <a:cs typeface="Times New Roman" panose="02020603050405020304" pitchFamily="18" charset="0"/>
              </a:rPr>
              <a:t>Magnet documentation status</a:t>
            </a:r>
            <a:endParaRPr lang="en-US" sz="2300" dirty="0" smtClean="0">
              <a:solidFill>
                <a:srgbClr val="0000CC"/>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r>
              <a:rPr lang="en-US" sz="2200" dirty="0">
                <a:solidFill>
                  <a:srgbClr val="0000FF"/>
                </a:solidFill>
                <a:latin typeface="Times New Roman" panose="02020603050405020304" pitchFamily="18" charset="0"/>
                <a:cs typeface="Times New Roman" panose="02020603050405020304" pitchFamily="18" charset="0"/>
              </a:rPr>
              <a:t> </a:t>
            </a:r>
            <a:r>
              <a:rPr lang="en-US" sz="2200" dirty="0" smtClean="0">
                <a:solidFill>
                  <a:srgbClr val="0000FF"/>
                </a:solidFill>
                <a:latin typeface="Times New Roman" panose="02020603050405020304" pitchFamily="18" charset="0"/>
                <a:cs typeface="Times New Roman" panose="02020603050405020304" pitchFamily="18" charset="0"/>
              </a:rPr>
              <a:t>The Basis </a:t>
            </a:r>
            <a:r>
              <a:rPr lang="en-US" sz="2200" dirty="0">
                <a:solidFill>
                  <a:srgbClr val="0000FF"/>
                </a:solidFill>
                <a:latin typeface="Times New Roman" panose="02020603050405020304" pitchFamily="18" charset="0"/>
                <a:cs typeface="Times New Roman" panose="02020603050405020304" pitchFamily="18" charset="0"/>
              </a:rPr>
              <a:t>of Estimate (BOE</a:t>
            </a:r>
            <a:r>
              <a:rPr lang="en-US" sz="2200" dirty="0" smtClean="0">
                <a:solidFill>
                  <a:srgbClr val="0000FF"/>
                </a:solidFill>
                <a:latin typeface="Times New Roman" panose="02020603050405020304" pitchFamily="18" charset="0"/>
                <a:cs typeface="Times New Roman" panose="02020603050405020304" pitchFamily="18" charset="0"/>
              </a:rPr>
              <a:t>) for 1.8 is in </a:t>
            </a:r>
            <a:r>
              <a:rPr lang="en-US" sz="2200" dirty="0" err="1" smtClean="0">
                <a:solidFill>
                  <a:srgbClr val="0000FF"/>
                </a:solidFill>
                <a:latin typeface="Times New Roman" panose="02020603050405020304" pitchFamily="18" charset="0"/>
                <a:cs typeface="Times New Roman" panose="02020603050405020304" pitchFamily="18" charset="0"/>
              </a:rPr>
              <a:t>sPHENIX</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docdb</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docid</a:t>
            </a:r>
            <a:r>
              <a:rPr lang="en-US" sz="2200" dirty="0">
                <a:solidFill>
                  <a:srgbClr val="0000FF"/>
                </a:solidFill>
                <a:latin typeface="Times New Roman" panose="02020603050405020304" pitchFamily="18" charset="0"/>
                <a:cs typeface="Times New Roman" panose="02020603050405020304" pitchFamily="18" charset="0"/>
              </a:rPr>
              <a:t>=63</a:t>
            </a:r>
            <a:r>
              <a:rPr lang="en-US" sz="2200" dirty="0" smtClean="0">
                <a:solidFill>
                  <a:srgbClr val="0000FF"/>
                </a:solidFill>
                <a:latin typeface="Times New Roman" panose="02020603050405020304" pitchFamily="18" charset="0"/>
                <a:cs typeface="Times New Roman" panose="02020603050405020304" pitchFamily="18" charset="0"/>
              </a:rPr>
              <a:t>).</a:t>
            </a:r>
          </a:p>
          <a:p>
            <a:pPr marL="184130" indent="-184130" algn="just">
              <a:lnSpc>
                <a:spcPct val="85000"/>
              </a:lnSpc>
              <a:buBlip>
                <a:blip r:embed="rId3"/>
              </a:buBlip>
            </a:pPr>
            <a:r>
              <a:rPr lang="en-US" sz="2200" dirty="0">
                <a:solidFill>
                  <a:srgbClr val="0000FF"/>
                </a:solidFill>
                <a:latin typeface="Times New Roman" panose="02020603050405020304" pitchFamily="18" charset="0"/>
                <a:cs typeface="Times New Roman" panose="02020603050405020304" pitchFamily="18" charset="0"/>
              </a:rPr>
              <a:t> </a:t>
            </a:r>
            <a:r>
              <a:rPr lang="en-US" sz="2200" dirty="0" smtClean="0">
                <a:solidFill>
                  <a:srgbClr val="0000FF"/>
                </a:solidFill>
                <a:latin typeface="Times New Roman" panose="02020603050405020304" pitchFamily="18" charset="0"/>
                <a:cs typeface="Times New Roman" panose="02020603050405020304" pitchFamily="18" charset="0"/>
              </a:rPr>
              <a:t>An overview of the BOE looks like : </a:t>
            </a:r>
            <a:endParaRPr lang="en-US" sz="24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300" dirty="0" smtClean="0">
              <a:solidFill>
                <a:srgbClr val="0000FF"/>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4"/>
          <a:stretch>
            <a:fillRect/>
          </a:stretch>
        </p:blipFill>
        <p:spPr>
          <a:xfrm>
            <a:off x="1" y="1768477"/>
            <a:ext cx="9067800" cy="4210050"/>
          </a:xfrm>
          <a:prstGeom prst="rect">
            <a:avLst/>
          </a:prstGeom>
        </p:spPr>
      </p:pic>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8</a:t>
            </a:fld>
            <a:endParaRPr lang="en-US" altLang="ja-JP"/>
          </a:p>
        </p:txBody>
      </p:sp>
    </p:spTree>
    <p:extLst>
      <p:ext uri="{BB962C8B-B14F-4D97-AF65-F5344CB8AC3E}">
        <p14:creationId xmlns:p14="http://schemas.microsoft.com/office/powerpoint/2010/main" val="39785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217720"/>
            <a:ext cx="8839200" cy="609600"/>
          </a:xfrm>
        </p:spPr>
        <p:txBody>
          <a:bodyPr/>
          <a:lstStyle/>
          <a:p>
            <a:pPr algn="ctr"/>
            <a:r>
              <a:rPr lang="en-US" sz="3300" dirty="0" smtClean="0">
                <a:solidFill>
                  <a:srgbClr val="0070C0"/>
                </a:solidFill>
                <a:latin typeface="Times New Roman" panose="02020603050405020304" pitchFamily="18" charset="0"/>
                <a:cs typeface="Times New Roman" panose="02020603050405020304" pitchFamily="18" charset="0"/>
              </a:rPr>
              <a:t>An example for the Basis of Estimate (</a:t>
            </a:r>
            <a:r>
              <a:rPr lang="en-US" sz="3300" dirty="0" err="1" smtClean="0">
                <a:solidFill>
                  <a:srgbClr val="0070C0"/>
                </a:solidFill>
                <a:latin typeface="Times New Roman" panose="02020603050405020304" pitchFamily="18" charset="0"/>
                <a:cs typeface="Times New Roman" panose="02020603050405020304" pitchFamily="18" charset="0"/>
              </a:rPr>
              <a:t>Cryo</a:t>
            </a:r>
            <a:r>
              <a:rPr lang="en-US" sz="3300" dirty="0" smtClean="0">
                <a:solidFill>
                  <a:srgbClr val="0070C0"/>
                </a:solidFill>
                <a:latin typeface="Times New Roman" panose="02020603050405020304" pitchFamily="18" charset="0"/>
                <a:cs typeface="Times New Roman" panose="02020603050405020304" pitchFamily="18" charset="0"/>
              </a:rPr>
              <a:t>)</a:t>
            </a:r>
            <a:endParaRPr lang="en-US" sz="33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5720" y="1752601"/>
            <a:ext cx="9052560" cy="4602517"/>
          </a:xfrm>
          <a:prstGeom prst="rect">
            <a:avLst/>
          </a:prstGeom>
        </p:spPr>
      </p:pic>
      <p:sp>
        <p:nvSpPr>
          <p:cNvPr id="8" name="Content Placeholder 2"/>
          <p:cNvSpPr txBox="1">
            <a:spLocks/>
          </p:cNvSpPr>
          <p:nvPr/>
        </p:nvSpPr>
        <p:spPr bwMode="auto">
          <a:xfrm>
            <a:off x="0" y="827321"/>
            <a:ext cx="8915400" cy="123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5000"/>
              </a:lnSpc>
            </a:pPr>
            <a:endParaRPr lang="en-US" sz="24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4"/>
              </a:buBlip>
            </a:pPr>
            <a:r>
              <a:rPr lang="en-US" sz="2200" dirty="0" smtClean="0">
                <a:solidFill>
                  <a:srgbClr val="0000FF"/>
                </a:solidFill>
                <a:latin typeface="Times New Roman" panose="02020603050405020304" pitchFamily="18" charset="0"/>
                <a:cs typeface="Times New Roman" panose="02020603050405020304" pitchFamily="18" charset="0"/>
              </a:rPr>
              <a:t> “Cryogenic Systems” is our largest “spender” and here is a part of it :</a:t>
            </a:r>
            <a:endParaRPr lang="en-US" sz="2200" dirty="0">
              <a:solidFill>
                <a:srgbClr val="0000FF"/>
              </a:solidFill>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9" name="Footer Placeholder 8"/>
          <p:cNvSpPr>
            <a:spLocks noGrp="1"/>
          </p:cNvSpPr>
          <p:nvPr>
            <p:ph type="ftr" sz="quarter" idx="11"/>
          </p:nvPr>
        </p:nvSpPr>
        <p:spPr/>
        <p:txBody>
          <a:bodyPr/>
          <a:lstStyle/>
          <a:p>
            <a:r>
              <a:rPr lang="en-US" altLang="ja-JP" smtClean="0"/>
              <a:t>sPHENIX Director's Review</a:t>
            </a:r>
            <a:endParaRPr lang="en-US" altLang="ja-JP"/>
          </a:p>
        </p:txBody>
      </p:sp>
      <p:sp>
        <p:nvSpPr>
          <p:cNvPr id="10" name="Slide Number Placeholder 9"/>
          <p:cNvSpPr>
            <a:spLocks noGrp="1"/>
          </p:cNvSpPr>
          <p:nvPr>
            <p:ph type="sldNum" sz="quarter" idx="12"/>
          </p:nvPr>
        </p:nvSpPr>
        <p:spPr/>
        <p:txBody>
          <a:bodyPr/>
          <a:lstStyle/>
          <a:p>
            <a:fld id="{C9BF8795-5BFE-41C1-96E3-07B2C11D3B85}" type="slidenum">
              <a:rPr lang="ja-JP" altLang="en-US" smtClean="0"/>
              <a:pPr/>
              <a:t>9</a:t>
            </a:fld>
            <a:endParaRPr lang="en-US" altLang="ja-JP"/>
          </a:p>
        </p:txBody>
      </p:sp>
    </p:spTree>
    <p:extLst>
      <p:ext uri="{BB962C8B-B14F-4D97-AF65-F5344CB8AC3E}">
        <p14:creationId xmlns:p14="http://schemas.microsoft.com/office/powerpoint/2010/main" val="4085763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13173</TotalTime>
  <Words>1151</Words>
  <Application>Microsoft Office PowerPoint</Application>
  <PresentationFormat>On-screen Show (4:3)</PresentationFormat>
  <Paragraphs>719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PGothic</vt:lpstr>
      <vt:lpstr>MS PGothic</vt:lpstr>
      <vt:lpstr>Arial</vt:lpstr>
      <vt:lpstr>Calibri</vt:lpstr>
      <vt:lpstr>Symbol</vt:lpstr>
      <vt:lpstr>Times New Roman</vt:lpstr>
      <vt:lpstr>Office Theme</vt:lpstr>
      <vt:lpstr>sPHENIX Director’s Review WBS 1.8: Superconducting Magnet</vt:lpstr>
      <vt:lpstr>PowerPoint Presentation</vt:lpstr>
      <vt:lpstr>Original conductor/coil Specifications</vt:lpstr>
      <vt:lpstr>PowerPoint Presentation</vt:lpstr>
      <vt:lpstr>Status of the High-Field Test [off-project]</vt:lpstr>
      <vt:lpstr>sPHENIX Project and WBS</vt:lpstr>
      <vt:lpstr>Documentation Made Available to the  Committee</vt:lpstr>
      <vt:lpstr>PowerPoint Presentation</vt:lpstr>
      <vt:lpstr>An example for the Basis of Estimate (Cryo)</vt:lpstr>
      <vt:lpstr>An example of Purchase Order of similar nature</vt:lpstr>
      <vt:lpstr>PowerPoint Presentation</vt:lpstr>
      <vt:lpstr>PowerPoint Presentation</vt:lpstr>
      <vt:lpstr>PowerPoint Presentation</vt:lpstr>
      <vt:lpstr>PowerPoint Presentation</vt:lpstr>
      <vt:lpstr>Cryogenic System Diagram</vt:lpstr>
      <vt:lpstr>Example of WBS Dictionary</vt:lpstr>
      <vt:lpstr>Schedule and Calendar</vt:lpstr>
      <vt:lpstr>Superconducting Magnet Staffing</vt:lpstr>
      <vt:lpstr>1.8 Magnet – Risk  Registry </vt:lpstr>
    </vt:vector>
  </TitlesOfParts>
  <Company>BNL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Yip, Kin</cp:lastModifiedBy>
  <cp:revision>188</cp:revision>
  <cp:lastPrinted>2015-10-28T19:08:40Z</cp:lastPrinted>
  <dcterms:created xsi:type="dcterms:W3CDTF">2015-10-24T00:32:43Z</dcterms:created>
  <dcterms:modified xsi:type="dcterms:W3CDTF">2017-07-26T21:54:16Z</dcterms:modified>
</cp:coreProperties>
</file>