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12" r:id="rId2"/>
    <p:sldId id="514" r:id="rId3"/>
    <p:sldId id="516" r:id="rId4"/>
    <p:sldId id="513" r:id="rId5"/>
    <p:sldId id="515" r:id="rId6"/>
    <p:sldId id="518" r:id="rId7"/>
    <p:sldId id="521" r:id="rId8"/>
    <p:sldId id="519" r:id="rId9"/>
    <p:sldId id="522" r:id="rId10"/>
    <p:sldId id="520" r:id="rId11"/>
    <p:sldId id="517" r:id="rId12"/>
    <p:sldId id="523" r:id="rId13"/>
    <p:sldId id="524" r:id="rId14"/>
    <p:sldId id="527" r:id="rId15"/>
    <p:sldId id="528" r:id="rId16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0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9"/>
    <a:srgbClr val="FFFF66"/>
    <a:srgbClr val="006600"/>
    <a:srgbClr val="0066FF"/>
    <a:srgbClr val="FF6600"/>
    <a:srgbClr val="0000CC"/>
    <a:srgbClr val="000099"/>
    <a:srgbClr val="000066"/>
    <a:srgbClr val="CC3399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866" autoAdjust="0"/>
    <p:restoredTop sz="94862" autoAdjust="0"/>
  </p:normalViewPr>
  <p:slideViewPr>
    <p:cSldViewPr snapToGrid="0" snapToObjects="1">
      <p:cViewPr varScale="1">
        <p:scale>
          <a:sx n="97" d="100"/>
          <a:sy n="97" d="100"/>
        </p:scale>
        <p:origin x="175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1590" y="66"/>
      </p:cViewPr>
      <p:guideLst>
        <p:guide orient="horz" pos="2930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[jul 10 data fte and cost.xlsx]FTE (2)!PivotTable1</c:name>
    <c:fmtId val="-1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8.6467510917808771E-2"/>
          <c:y val="5.1426269105162674E-2"/>
          <c:w val="0.69900212564365816"/>
          <c:h val="0.79741213497978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'FTE (2)'!$B$5</c:f>
              <c:strCache>
                <c:ptCount val="1"/>
                <c:pt idx="0">
                  <c:v>  FY 17</c:v>
                </c:pt>
              </c:strCache>
            </c:strRef>
          </c:tx>
          <c:invertIfNegative val="0"/>
          <c:cat>
            <c:multiLvlStrRef>
              <c:f>'FTE (2)'!$A$6:$A$11</c:f>
              <c:multiLvlStrCache>
                <c:ptCount val="4"/>
                <c:lvl>
                  <c:pt idx="0">
                    <c:v>Engineering</c:v>
                  </c:pt>
                  <c:pt idx="1">
                    <c:v>Purchased Services</c:v>
                  </c:pt>
                  <c:pt idx="2">
                    <c:v>Scientific</c:v>
                  </c:pt>
                  <c:pt idx="3">
                    <c:v>Technical</c:v>
                  </c:pt>
                </c:lvl>
                <c:lvl>
                  <c:pt idx="0">
                    <c:v>Cat C</c:v>
                  </c:pt>
                </c:lvl>
              </c:multiLvlStrCache>
            </c:multiLvlStrRef>
          </c:cat>
          <c:val>
            <c:numRef>
              <c:f>'FTE (2)'!$B$6:$B$11</c:f>
              <c:numCache>
                <c:formatCode>#,##0.00</c:formatCode>
                <c:ptCount val="4"/>
                <c:pt idx="0">
                  <c:v>2.4015909090909089</c:v>
                </c:pt>
                <c:pt idx="1">
                  <c:v>4.5454545454545456E-2</c:v>
                </c:pt>
                <c:pt idx="2">
                  <c:v>0.38181818181818183</c:v>
                </c:pt>
                <c:pt idx="3">
                  <c:v>0.74750000000000005</c:v>
                </c:pt>
              </c:numCache>
            </c:numRef>
          </c:val>
        </c:ser>
        <c:ser>
          <c:idx val="1"/>
          <c:order val="1"/>
          <c:tx>
            <c:strRef>
              <c:f>'FTE (2)'!$C$5</c:f>
              <c:strCache>
                <c:ptCount val="1"/>
                <c:pt idx="0">
                  <c:v>  FY 18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multiLvlStrRef>
              <c:f>'FTE (2)'!$A$6:$A$11</c:f>
              <c:multiLvlStrCache>
                <c:ptCount val="4"/>
                <c:lvl>
                  <c:pt idx="0">
                    <c:v>Engineering</c:v>
                  </c:pt>
                  <c:pt idx="1">
                    <c:v>Purchased Services</c:v>
                  </c:pt>
                  <c:pt idx="2">
                    <c:v>Scientific</c:v>
                  </c:pt>
                  <c:pt idx="3">
                    <c:v>Technical</c:v>
                  </c:pt>
                </c:lvl>
                <c:lvl>
                  <c:pt idx="0">
                    <c:v>Cat C</c:v>
                  </c:pt>
                </c:lvl>
              </c:multiLvlStrCache>
            </c:multiLvlStrRef>
          </c:cat>
          <c:val>
            <c:numRef>
              <c:f>'FTE (2)'!$C$6:$C$11</c:f>
              <c:numCache>
                <c:formatCode>#,##0.00</c:formatCode>
                <c:ptCount val="4"/>
                <c:pt idx="0">
                  <c:v>1.419090909090909</c:v>
                </c:pt>
                <c:pt idx="1">
                  <c:v>0</c:v>
                </c:pt>
                <c:pt idx="2">
                  <c:v>0.70909090909090899</c:v>
                </c:pt>
                <c:pt idx="3">
                  <c:v>0.89227272727272744</c:v>
                </c:pt>
              </c:numCache>
            </c:numRef>
          </c:val>
        </c:ser>
        <c:ser>
          <c:idx val="2"/>
          <c:order val="2"/>
          <c:tx>
            <c:strRef>
              <c:f>'FTE (2)'!$D$5</c:f>
              <c:strCache>
                <c:ptCount val="1"/>
                <c:pt idx="0">
                  <c:v> FY 19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cat>
            <c:multiLvlStrRef>
              <c:f>'FTE (2)'!$A$6:$A$11</c:f>
              <c:multiLvlStrCache>
                <c:ptCount val="4"/>
                <c:lvl>
                  <c:pt idx="0">
                    <c:v>Engineering</c:v>
                  </c:pt>
                  <c:pt idx="1">
                    <c:v>Purchased Services</c:v>
                  </c:pt>
                  <c:pt idx="2">
                    <c:v>Scientific</c:v>
                  </c:pt>
                  <c:pt idx="3">
                    <c:v>Technical</c:v>
                  </c:pt>
                </c:lvl>
                <c:lvl>
                  <c:pt idx="0">
                    <c:v>Cat C</c:v>
                  </c:pt>
                </c:lvl>
              </c:multiLvlStrCache>
            </c:multiLvlStrRef>
          </c:cat>
          <c:val>
            <c:numRef>
              <c:f>'FTE (2)'!$D$6:$D$11</c:f>
              <c:numCache>
                <c:formatCode>#,##0.00</c:formatCode>
                <c:ptCount val="4"/>
                <c:pt idx="0">
                  <c:v>0.46135227272727303</c:v>
                </c:pt>
                <c:pt idx="1">
                  <c:v>6.8181818181818177E-2</c:v>
                </c:pt>
                <c:pt idx="2">
                  <c:v>0.61136363636363633</c:v>
                </c:pt>
                <c:pt idx="3">
                  <c:v>4.5454545454545456E-2</c:v>
                </c:pt>
              </c:numCache>
            </c:numRef>
          </c:val>
        </c:ser>
        <c:ser>
          <c:idx val="3"/>
          <c:order val="3"/>
          <c:tx>
            <c:strRef>
              <c:f>'FTE (2)'!$E$5</c:f>
              <c:strCache>
                <c:ptCount val="1"/>
                <c:pt idx="0">
                  <c:v>  FY 20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multiLvlStrRef>
              <c:f>'FTE (2)'!$A$6:$A$11</c:f>
              <c:multiLvlStrCache>
                <c:ptCount val="4"/>
                <c:lvl>
                  <c:pt idx="0">
                    <c:v>Engineering</c:v>
                  </c:pt>
                  <c:pt idx="1">
                    <c:v>Purchased Services</c:v>
                  </c:pt>
                  <c:pt idx="2">
                    <c:v>Scientific</c:v>
                  </c:pt>
                  <c:pt idx="3">
                    <c:v>Technical</c:v>
                  </c:pt>
                </c:lvl>
                <c:lvl>
                  <c:pt idx="0">
                    <c:v>Cat C</c:v>
                  </c:pt>
                </c:lvl>
              </c:multiLvlStrCache>
            </c:multiLvlStrRef>
          </c:cat>
          <c:val>
            <c:numRef>
              <c:f>'FTE (2)'!$E$6:$E$11</c:f>
              <c:numCache>
                <c:formatCode>#,##0.00</c:formatCode>
                <c:ptCount val="4"/>
                <c:pt idx="0">
                  <c:v>1.0360795454545455</c:v>
                </c:pt>
                <c:pt idx="1">
                  <c:v>0.13090909090909092</c:v>
                </c:pt>
                <c:pt idx="2">
                  <c:v>0.61818181818181828</c:v>
                </c:pt>
                <c:pt idx="3">
                  <c:v>0.89977272727272728</c:v>
                </c:pt>
              </c:numCache>
            </c:numRef>
          </c:val>
        </c:ser>
        <c:ser>
          <c:idx val="4"/>
          <c:order val="4"/>
          <c:tx>
            <c:strRef>
              <c:f>'FTE (2)'!$F$5</c:f>
              <c:strCache>
                <c:ptCount val="1"/>
                <c:pt idx="0">
                  <c:v> FY 21</c:v>
                </c:pt>
              </c:strCache>
            </c:strRef>
          </c:tx>
          <c:spPr>
            <a:solidFill>
              <a:srgbClr val="0066FF"/>
            </a:solidFill>
          </c:spPr>
          <c:invertIfNegative val="0"/>
          <c:cat>
            <c:multiLvlStrRef>
              <c:f>'FTE (2)'!$A$6:$A$11</c:f>
              <c:multiLvlStrCache>
                <c:ptCount val="4"/>
                <c:lvl>
                  <c:pt idx="0">
                    <c:v>Engineering</c:v>
                  </c:pt>
                  <c:pt idx="1">
                    <c:v>Purchased Services</c:v>
                  </c:pt>
                  <c:pt idx="2">
                    <c:v>Scientific</c:v>
                  </c:pt>
                  <c:pt idx="3">
                    <c:v>Technical</c:v>
                  </c:pt>
                </c:lvl>
                <c:lvl>
                  <c:pt idx="0">
                    <c:v>Cat C</c:v>
                  </c:pt>
                </c:lvl>
              </c:multiLvlStrCache>
            </c:multiLvlStrRef>
          </c:cat>
          <c:val>
            <c:numRef>
              <c:f>'FTE (2)'!$F$6:$F$11</c:f>
              <c:numCache>
                <c:formatCode>#,##0.00</c:formatCode>
                <c:ptCount val="4"/>
                <c:pt idx="0">
                  <c:v>0.36253409090909083</c:v>
                </c:pt>
                <c:pt idx="1">
                  <c:v>2.0454545454545454E-2</c:v>
                </c:pt>
                <c:pt idx="2">
                  <c:v>0.42272727272727273</c:v>
                </c:pt>
                <c:pt idx="3">
                  <c:v>0.20136363636363636</c:v>
                </c:pt>
              </c:numCache>
            </c:numRef>
          </c:val>
        </c:ser>
        <c:ser>
          <c:idx val="5"/>
          <c:order val="5"/>
          <c:tx>
            <c:strRef>
              <c:f>'FTE (2)'!$G$5</c:f>
              <c:strCache>
                <c:ptCount val="1"/>
                <c:pt idx="0">
                  <c:v> FY 22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multiLvlStrRef>
              <c:f>'FTE (2)'!$A$6:$A$11</c:f>
              <c:multiLvlStrCache>
                <c:ptCount val="4"/>
                <c:lvl>
                  <c:pt idx="0">
                    <c:v>Engineering</c:v>
                  </c:pt>
                  <c:pt idx="1">
                    <c:v>Purchased Services</c:v>
                  </c:pt>
                  <c:pt idx="2">
                    <c:v>Scientific</c:v>
                  </c:pt>
                  <c:pt idx="3">
                    <c:v>Technical</c:v>
                  </c:pt>
                </c:lvl>
                <c:lvl>
                  <c:pt idx="0">
                    <c:v>Cat C</c:v>
                  </c:pt>
                </c:lvl>
              </c:multiLvlStrCache>
            </c:multiLvlStrRef>
          </c:cat>
          <c:val>
            <c:numRef>
              <c:f>'FTE (2)'!$G$6:$G$11</c:f>
              <c:numCache>
                <c:formatCode>#,##0.00</c:formatCode>
                <c:ptCount val="4"/>
                <c:pt idx="0">
                  <c:v>0.4386363636363636</c:v>
                </c:pt>
                <c:pt idx="1">
                  <c:v>4.5454545454545452E-3</c:v>
                </c:pt>
                <c:pt idx="2">
                  <c:v>0.11818181818181819</c:v>
                </c:pt>
                <c:pt idx="3">
                  <c:v>0.93181818181818166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4664616"/>
        <c:axId val="244665008"/>
      </c:barChart>
      <c:catAx>
        <c:axId val="244664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4665008"/>
        <c:crosses val="autoZero"/>
        <c:auto val="1"/>
        <c:lblAlgn val="ctr"/>
        <c:lblOffset val="100"/>
        <c:noMultiLvlLbl val="0"/>
      </c:catAx>
      <c:valAx>
        <c:axId val="24466500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446646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30" tIns="45816" rIns="91630" bIns="45816" numCol="1" anchor="t" anchorCtr="0" compatLnSpc="1">
            <a:prstTxWarp prst="textNoShape">
              <a:avLst/>
            </a:prstTxWarp>
          </a:bodyPr>
          <a:lstStyle>
            <a:lvl1pPr defTabSz="917575">
              <a:defRPr sz="1200"/>
            </a:lvl1pPr>
          </a:lstStyle>
          <a:p>
            <a:endParaRPr lang="en-US" altLang="ja-JP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30" tIns="45816" rIns="91630" bIns="45816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/>
            </a:lvl1pPr>
          </a:lstStyle>
          <a:p>
            <a:endParaRPr lang="en-US" altLang="ja-JP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8088"/>
            <a:ext cx="2971800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30" tIns="45816" rIns="91630" bIns="45816" numCol="1" anchor="b" anchorCtr="0" compatLnSpc="1">
            <a:prstTxWarp prst="textNoShape">
              <a:avLst/>
            </a:prstTxWarp>
          </a:bodyPr>
          <a:lstStyle>
            <a:lvl1pPr defTabSz="917575">
              <a:defRPr sz="1200"/>
            </a:lvl1pPr>
          </a:lstStyle>
          <a:p>
            <a:endParaRPr lang="en-US" altLang="ja-JP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28088"/>
            <a:ext cx="2971800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30" tIns="45816" rIns="91630" bIns="45816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/>
            </a:lvl1pPr>
          </a:lstStyle>
          <a:p>
            <a:fld id="{227EE2A4-78E9-4D2F-B58F-EFD29B952C2D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44736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30" tIns="45816" rIns="91630" bIns="45816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defRPr sz="1200"/>
            </a:lvl1pPr>
          </a:lstStyle>
          <a:p>
            <a:endParaRPr lang="en-US" altLang="ja-JP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30" tIns="45816" rIns="91630" bIns="45816" numCol="1" anchor="t" anchorCtr="0" compatLnSpc="1">
            <a:prstTxWarp prst="textNoShape">
              <a:avLst/>
            </a:prstTxWarp>
          </a:bodyPr>
          <a:lstStyle>
            <a:lvl1pPr algn="r" defTabSz="917575" eaLnBrk="0" hangingPunct="0">
              <a:defRPr sz="1200"/>
            </a:lvl1pPr>
          </a:lstStyle>
          <a:p>
            <a:endParaRPr lang="en-US" altLang="ja-JP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5325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18013"/>
            <a:ext cx="5032375" cy="418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30" tIns="45816" rIns="91630" bIns="458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8088"/>
            <a:ext cx="2971800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30" tIns="45816" rIns="91630" bIns="45816" numCol="1" anchor="b" anchorCtr="0" compatLnSpc="1">
            <a:prstTxWarp prst="textNoShape">
              <a:avLst/>
            </a:prstTxWarp>
          </a:bodyPr>
          <a:lstStyle>
            <a:lvl1pPr defTabSz="917575" eaLnBrk="0" hangingPunct="0">
              <a:defRPr sz="1200"/>
            </a:lvl1pPr>
          </a:lstStyle>
          <a:p>
            <a:endParaRPr lang="en-US" altLang="ja-JP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28088"/>
            <a:ext cx="2971800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30" tIns="45816" rIns="91630" bIns="45816" numCol="1" anchor="b" anchorCtr="0" compatLnSpc="1">
            <a:prstTxWarp prst="textNoShape">
              <a:avLst/>
            </a:prstTxWarp>
          </a:bodyPr>
          <a:lstStyle>
            <a:lvl1pPr algn="r" defTabSz="917575" eaLnBrk="0" hangingPunct="0">
              <a:defRPr sz="1200"/>
            </a:lvl1pPr>
          </a:lstStyle>
          <a:p>
            <a:fld id="{A5D99F21-55F3-4856-9FA3-899F6A00425F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4404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99F21-55F3-4856-9FA3-899F6A00425F}" type="slidenum">
              <a:rPr lang="ja-JP" altLang="en-US" smtClean="0"/>
              <a:pPr/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74742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80785A-A73E-4504-A35F-56FC9405BF01}" type="slidenum">
              <a:rPr lang="en-US" alt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en-US" altLang="en-US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150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80785A-A73E-4504-A35F-56FC9405BF01}" type="slidenum">
              <a:rPr lang="en-US" alt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en-US" altLang="en-US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281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99F21-55F3-4856-9FA3-899F6A00425F}" type="slidenum">
              <a:rPr lang="ja-JP" altLang="en-US" smtClean="0"/>
              <a:pPr/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31459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99F21-55F3-4856-9FA3-899F6A00425F}" type="slidenum">
              <a:rPr lang="ja-JP" altLang="en-US" smtClean="0"/>
              <a:pPr/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8169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304800" y="2209800"/>
            <a:ext cx="8610600" cy="1219200"/>
          </a:xfrm>
        </p:spPr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pPr lvl="0"/>
            <a:r>
              <a:rPr lang="en-US" altLang="ja-JP" noProof="0" smtClean="0"/>
              <a:t>Click to edit Master title style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>
              <a:buFontTx/>
              <a:buNone/>
              <a:defRPr>
                <a:solidFill>
                  <a:srgbClr val="006600"/>
                </a:solidFill>
              </a:defRPr>
            </a:lvl1pPr>
          </a:lstStyle>
          <a:p>
            <a:pPr lvl="0"/>
            <a:r>
              <a:rPr lang="en-US" altLang="ja-JP" noProof="0" smtClean="0"/>
              <a:t>Click to edit Master subtitle style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7/14/2017</a:t>
            </a:r>
            <a:endParaRPr lang="en-US" altLang="ja-JP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2004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sPHENIX Director's Review</a:t>
            </a:r>
            <a:endParaRPr lang="en-US" altLang="ja-JP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7413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E2BD75-477D-4423-B042-54C9C72582FD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7/14/2017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sPHENIX Director's Review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48A2E-0E3A-4620-B239-5E8CDACF19ED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3256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0"/>
            <a:ext cx="22098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4770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7/14/2017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sPHENIX Director's Review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A1B06-AE70-4159-AD92-70D681E70A73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630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7/14/2017</a:t>
            </a:r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8999" y="6477000"/>
            <a:ext cx="3267223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sPHENIX Director's Review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4287E-2287-4C62-9FFE-686ECD648930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2470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7/14/2017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sPHENIX Director's Review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4A3B0-D903-4087-B1A1-3CF6A94432D4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9413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762000"/>
            <a:ext cx="43434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3434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7/14/2017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sPHENIX Director's Review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95D44-8C59-4783-92A1-B4494C080E9D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7769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7/14/2017</a:t>
            </a:r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sPHENIX Director's Review</a:t>
            </a:r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86AA4-7B05-41F8-9EEA-FEB6ECCB673E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7072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7/14/2017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sPHENIX Director's Review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F8795-5BFE-41C1-96E3-07B2C11D3B85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8900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7/14/2017</a:t>
            </a:r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sPHENIX Director's Review</a:t>
            </a:r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43D1F-C144-4EAD-B5FA-73DFBCD12313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1872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7/14/2017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sPHENIX Director's Review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B8684-C1C9-4C3E-B517-33CB0C8AC366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9503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7/14/2017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sPHENIX Director's Review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9A2BA-1FA5-4CBE-A429-6924BC4BEB4C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6778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762000"/>
            <a:ext cx="88392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smtClean="0"/>
              <a:t>Click to edit Master text styles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r>
              <a:rPr lang="en-US" altLang="ja-JP" smtClean="0"/>
              <a:t>7/14/2017</a:t>
            </a:r>
            <a:endParaRPr lang="en-US" altLang="ja-JP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7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r>
              <a:rPr lang="en-US" altLang="ja-JP" smtClean="0"/>
              <a:t>sPHENIX Director's Review</a:t>
            </a:r>
            <a:endParaRPr lang="en-US" altLang="ja-JP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7413" y="6553200"/>
            <a:ext cx="19050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fld id="{21D600C9-B1BB-4ED4-B7CD-B5B93DBC84C9}" type="slidenum">
              <a:rPr lang="ja-JP" altLang="en-US"/>
              <a:pPr/>
              <a:t>‹#›</a:t>
            </a:fld>
            <a:endParaRPr lang="en-US" altLang="ja-JP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/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  <a:ea typeface="Gulim" panose="020B0600000101010101" pitchFamily="34" charset="-127"/>
          <a:cs typeface="Lucida Sans" panose="020B0602030504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  <a:ea typeface="Gulim" panose="020B0600000101010101" pitchFamily="34" charset="-127"/>
          <a:cs typeface="Lucida Sans" panose="020B0602030504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  <a:ea typeface="Gulim" panose="020B0600000101010101" pitchFamily="34" charset="-127"/>
          <a:cs typeface="Lucida Sans" panose="020B0602030504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  <a:ea typeface="Gulim" panose="020B0600000101010101" pitchFamily="34" charset="-127"/>
          <a:cs typeface="Lucida Sans" panose="020B0602030504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  <a:ea typeface="Gulim" panose="020B0600000101010101" pitchFamily="34" charset="-127"/>
          <a:cs typeface="Lucida Sans" panose="020B0602030504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  <a:ea typeface="Gulim" panose="020B0600000101010101" pitchFamily="34" charset="-127"/>
          <a:cs typeface="Lucida Sans" panose="020B0602030504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  <a:ea typeface="Gulim" panose="020B0600000101010101" pitchFamily="34" charset="-127"/>
          <a:cs typeface="Lucida Sans" panose="020B0602030504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  <a:ea typeface="Gulim" panose="020B0600000101010101" pitchFamily="34" charset="-127"/>
          <a:cs typeface="Lucida Sans" panose="020B0602030504020204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rgbClr val="0033CC"/>
          </a:solidFill>
          <a:latin typeface="+mn-lt"/>
          <a:ea typeface="+mn-ea"/>
          <a:cs typeface="+mn-cs"/>
        </a:defRPr>
      </a:lvl1pPr>
      <a:lvl2pPr marL="1143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009900"/>
          </a:solidFill>
          <a:latin typeface="+mn-lt"/>
          <a:ea typeface="+mn-ea"/>
          <a:cs typeface="+mn-cs"/>
        </a:defRPr>
      </a:lvl2pPr>
      <a:lvl3pPr marL="288925" indent="-60325" algn="l" rtl="0" fontAlgn="base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6600FF"/>
          </a:solidFill>
          <a:latin typeface="+mn-lt"/>
          <a:ea typeface="+mn-ea"/>
          <a:cs typeface="+mn-cs"/>
        </a:defRPr>
      </a:lvl3pPr>
      <a:lvl4pPr marL="461963" indent="-58738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rgbClr val="6600FF"/>
          </a:solidFill>
          <a:latin typeface="+mn-lt"/>
          <a:ea typeface="+mn-ea"/>
          <a:cs typeface="+mn-cs"/>
        </a:defRPr>
      </a:lvl4pPr>
      <a:lvl5pPr marL="623888" indent="-46038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rgbClr val="6600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db.sphenix.bnl.gov/cgi-bin/private/ShowDocument?docid=83" TargetMode="External"/><Relationship Id="rId2" Type="http://schemas.openxmlformats.org/officeDocument/2006/relationships/hyperlink" Target="https://docdb.sphenix.bnl.gov/cgi-bin/private/ShowDocument?docid=6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docdb.sphenix.bnl.gov/cgi-bin/private/ShowDocument?docid=5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50"/>
          <p:cNvSpPr txBox="1">
            <a:spLocks noChangeArrowheads="1"/>
          </p:cNvSpPr>
          <p:nvPr/>
        </p:nvSpPr>
        <p:spPr bwMode="auto">
          <a:xfrm>
            <a:off x="419438" y="54431"/>
            <a:ext cx="8315099" cy="3608790"/>
          </a:xfrm>
          <a:prstGeom prst="rect">
            <a:avLst/>
          </a:prstGeom>
          <a:solidFill>
            <a:srgbClr val="FFFF09"/>
          </a:solidFill>
          <a:ln>
            <a:noFill/>
          </a:ln>
          <a:effectLst>
            <a:glow rad="127000">
              <a:srgbClr val="FFFF00"/>
            </a:glow>
          </a:effec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Lucida Sans" panose="020B0602030504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Lucida Sans" panose="020B0602030504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Lucida Sans" panose="020B0602030504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Lucida Sans" panose="020B0602030504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Lucida Sans" panose="020B0602030504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Lucida Sans" panose="020B0602030504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Lucida Sans" panose="020B0602030504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Lucida Sans" panose="020B0602030504020204" pitchFamily="34" charset="0"/>
              </a:defRPr>
            </a:lvl9pPr>
          </a:lstStyle>
          <a:p>
            <a:endParaRPr lang="en-US" altLang="ja-JP" sz="3800" b="1" dirty="0" smtClean="0">
              <a:solidFill>
                <a:srgbClr val="990099"/>
              </a:solidFill>
              <a:ea typeface="ＭＳ Ｐゴシック" panose="020B0600070205080204" pitchFamily="34" charset="-128"/>
            </a:endParaRPr>
          </a:p>
          <a:p>
            <a:endParaRPr lang="en-US" altLang="ja-JP" sz="3800" b="1" dirty="0">
              <a:solidFill>
                <a:srgbClr val="990099"/>
              </a:solidFill>
              <a:ea typeface="ＭＳ Ｐゴシック" panose="020B0600070205080204" pitchFamily="34" charset="-128"/>
            </a:endParaRPr>
          </a:p>
          <a:p>
            <a:r>
              <a:rPr lang="en-US" altLang="ja-JP" sz="3800" b="1" dirty="0" err="1" smtClean="0">
                <a:solidFill>
                  <a:srgbClr val="990099"/>
                </a:solidFill>
                <a:ea typeface="ＭＳ Ｐゴシック" panose="020B0600070205080204" pitchFamily="34" charset="-128"/>
              </a:rPr>
              <a:t>sPHENIX</a:t>
            </a:r>
            <a:r>
              <a:rPr lang="en-US" altLang="ja-JP" sz="3800" b="1" dirty="0" smtClean="0">
                <a:solidFill>
                  <a:srgbClr val="990099"/>
                </a:solidFill>
                <a:ea typeface="ＭＳ Ｐゴシック" panose="020B0600070205080204" pitchFamily="34" charset="-128"/>
              </a:rPr>
              <a:t> Director’s Review</a:t>
            </a:r>
          </a:p>
          <a:p>
            <a:r>
              <a:rPr lang="en-US" altLang="ja-JP" sz="3800" b="1" dirty="0" smtClean="0">
                <a:solidFill>
                  <a:srgbClr val="990099"/>
                </a:solidFill>
                <a:ea typeface="ＭＳ Ｐゴシック" panose="020B0600070205080204" pitchFamily="34" charset="-128"/>
              </a:rPr>
              <a:t>Dry Run</a:t>
            </a:r>
          </a:p>
          <a:p>
            <a:endParaRPr lang="en-US" altLang="en-US" sz="3800" b="1" dirty="0" smtClean="0">
              <a:solidFill>
                <a:schemeClr val="accent2">
                  <a:lumMod val="25000"/>
                </a:schemeClr>
              </a:solidFill>
            </a:endParaRPr>
          </a:p>
          <a:p>
            <a:r>
              <a:rPr lang="en-US" altLang="en-US" sz="3800" b="1" dirty="0" smtClean="0">
                <a:solidFill>
                  <a:schemeClr val="accent2">
                    <a:lumMod val="25000"/>
                  </a:schemeClr>
                </a:solidFill>
              </a:rPr>
              <a:t>Superconducting Magnet including the High-Field Test</a:t>
            </a:r>
          </a:p>
          <a:p>
            <a:endParaRPr lang="en-US" altLang="en-US" sz="43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7" name="Subtitle 3"/>
          <p:cNvSpPr txBox="1">
            <a:spLocks/>
          </p:cNvSpPr>
          <p:nvPr/>
        </p:nvSpPr>
        <p:spPr bwMode="auto">
          <a:xfrm>
            <a:off x="550068" y="3973640"/>
            <a:ext cx="8072437" cy="273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 kern="120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1143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rgbClr val="009900"/>
                </a:solidFill>
                <a:latin typeface="+mn-lt"/>
                <a:ea typeface="+mn-ea"/>
                <a:cs typeface="+mn-cs"/>
              </a:defRPr>
            </a:lvl2pPr>
            <a:lvl3pPr marL="288925" indent="-60325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6600FF"/>
                </a:solidFill>
                <a:latin typeface="+mn-lt"/>
                <a:ea typeface="+mn-ea"/>
                <a:cs typeface="+mn-cs"/>
              </a:defRPr>
            </a:lvl3pPr>
            <a:lvl4pPr marL="461963" indent="-58738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6600FF"/>
                </a:solidFill>
                <a:latin typeface="+mn-lt"/>
                <a:ea typeface="+mn-ea"/>
                <a:cs typeface="+mn-cs"/>
              </a:defRPr>
            </a:lvl4pPr>
            <a:lvl5pPr marL="623888" indent="-460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6600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altLang="en-US" sz="2800" dirty="0" smtClean="0">
                <a:solidFill>
                  <a:srgbClr val="0099FF"/>
                </a:solidFill>
              </a:rPr>
              <a:t>Kin Yip</a:t>
            </a:r>
          </a:p>
          <a:p>
            <a:pPr algn="ctr">
              <a:buNone/>
            </a:pPr>
            <a:r>
              <a:rPr lang="en-US" altLang="en-US" sz="2800" dirty="0" smtClean="0">
                <a:solidFill>
                  <a:srgbClr val="0099FF"/>
                </a:solidFill>
              </a:rPr>
              <a:t>Collider-Accelerator Department</a:t>
            </a:r>
          </a:p>
          <a:p>
            <a:pPr algn="ctr">
              <a:buNone/>
            </a:pPr>
            <a:endParaRPr lang="en-US" altLang="en-US" sz="2800" dirty="0">
              <a:solidFill>
                <a:srgbClr val="0099FF"/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altLang="en-US" sz="2800" dirty="0" smtClean="0">
                <a:solidFill>
                  <a:srgbClr val="0099FF"/>
                </a:solidFill>
              </a:rPr>
              <a:t>July 14, 2017</a:t>
            </a:r>
          </a:p>
          <a:p>
            <a:pPr algn="ctr">
              <a:buNone/>
            </a:pPr>
            <a:r>
              <a:rPr lang="en-US" altLang="en-US" sz="2800" dirty="0" smtClean="0">
                <a:solidFill>
                  <a:srgbClr val="0099FF"/>
                </a:solidFill>
              </a:rPr>
              <a:t>BNL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287E-2287-4C62-9FFE-686ECD648930}" type="slidenum">
              <a:rPr lang="ja-JP" altLang="en-US" smtClean="0"/>
              <a:pPr/>
              <a:t>1</a:t>
            </a:fld>
            <a:endParaRPr lang="en-US" altLang="ja-JP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7/14/2017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9799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2400" y="126783"/>
            <a:ext cx="8915400" cy="673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20000"/>
              </a:spcBef>
              <a:defRPr/>
            </a:pP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 the BOE …</a:t>
            </a:r>
            <a:endParaRPr lang="en-US" sz="23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5000"/>
              </a:lnSpc>
            </a:pPr>
            <a:endParaRPr lang="en-US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5000"/>
              </a:lnSpc>
            </a:pPr>
            <a:endPara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Total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contingency estimates :</a:t>
            </a: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5000"/>
              </a:lnSpc>
            </a:pPr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endParaRPr lang="en-US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endParaRPr lang="en-US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endParaRPr lang="en-US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endParaRPr lang="en-US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5000"/>
              </a:lnSpc>
            </a:pPr>
            <a:endParaRPr lang="en-US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5000"/>
              </a:lnSpc>
            </a:pPr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endParaRPr lang="en-US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5000"/>
              </a:lnSpc>
            </a:pPr>
            <a:endParaRPr lang="en-US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5000"/>
              </a:lnSpc>
            </a:pPr>
            <a:endParaRPr lang="en-US" sz="23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524350"/>
              </p:ext>
            </p:extLst>
          </p:nvPr>
        </p:nvGraphicFramePr>
        <p:xfrm>
          <a:off x="108857" y="1985405"/>
          <a:ext cx="8686799" cy="2924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6272"/>
                <a:gridCol w="1906859"/>
                <a:gridCol w="439325"/>
                <a:gridCol w="1261891"/>
                <a:gridCol w="1221387"/>
                <a:gridCol w="598230"/>
                <a:gridCol w="1299280"/>
                <a:gridCol w="1333555"/>
              </a:tblGrid>
              <a:tr h="48741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500" b="0" i="0" u="none" strike="noStrike" dirty="0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500" b="0" i="0" u="none" strike="noStrike" dirty="0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500" b="0" i="0" u="none" strike="noStrike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Material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Labor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Total with Contingency</a:t>
                      </a:r>
                    </a:p>
                  </a:txBody>
                  <a:tcPr marL="9525" marR="9525" marT="9525" marB="0" anchor="ctr"/>
                </a:tc>
              </a:tr>
              <a:tr h="4874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1.8.1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Management &amp; Oversight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$0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500" b="0" i="0" u="none" strike="noStrike" dirty="0" smtClean="0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819,963</a:t>
                      </a:r>
                      <a:endParaRPr lang="en-US" sz="1500" b="0" i="0" u="none" strike="noStrike" dirty="0">
                        <a:solidFill>
                          <a:srgbClr val="0000CC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500" b="0" i="0" u="none" strike="noStrike" dirty="0" smtClean="0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819,963</a:t>
                      </a:r>
                      <a:endParaRPr lang="en-US" sz="1500" b="0" i="0" u="none" strike="noStrike" dirty="0">
                        <a:solidFill>
                          <a:srgbClr val="0000CC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500" b="0" i="0" u="none" strike="noStrike" dirty="0" smtClean="0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874,437</a:t>
                      </a:r>
                      <a:endParaRPr lang="en-US" sz="1500" b="0" i="0" u="none" strike="noStrike" dirty="0">
                        <a:solidFill>
                          <a:srgbClr val="0000CC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4874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1.8.2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Disassembly &amp; Assembly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$44,000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500" b="0" i="0" u="none" strike="noStrike" dirty="0" smtClean="0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159,664</a:t>
                      </a:r>
                      <a:endParaRPr lang="en-US" sz="1500" b="0" i="0" u="none" strike="noStrike" dirty="0">
                        <a:solidFill>
                          <a:srgbClr val="0000CC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500" b="0" i="0" u="none" strike="noStrike" dirty="0" smtClean="0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203,664</a:t>
                      </a:r>
                      <a:endParaRPr lang="en-US" sz="1500" b="0" i="0" u="none" strike="noStrike" dirty="0">
                        <a:solidFill>
                          <a:srgbClr val="0000CC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500" b="0" i="0" u="none" strike="noStrike" dirty="0" smtClean="0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327,129</a:t>
                      </a:r>
                      <a:endParaRPr lang="en-US" sz="1500" b="0" i="0" u="none" strike="noStrike" dirty="0">
                        <a:solidFill>
                          <a:srgbClr val="0000CC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483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1.8.3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Cryogenic Systems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$1,524,420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$990,277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$2,514,697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$3,269,106</a:t>
                      </a:r>
                    </a:p>
                  </a:txBody>
                  <a:tcPr marL="9525" marR="9525" marT="9525" marB="0" anchor="ctr"/>
                </a:tc>
              </a:tr>
              <a:tr h="2483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1.8.4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PS &amp; Quench Detection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$66,000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$147,724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$213,724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$268,803</a:t>
                      </a:r>
                    </a:p>
                  </a:txBody>
                  <a:tcPr marL="9525" marR="9525" marT="9525" marB="0" anchor="ctr"/>
                </a:tc>
              </a:tr>
              <a:tr h="4874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1.8.5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Magnet Field Measurement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$7,000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$126,773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$133,773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$160,528</a:t>
                      </a:r>
                    </a:p>
                  </a:txBody>
                  <a:tcPr marL="9525" marR="9525" marT="9525" marB="0" anchor="ctr"/>
                </a:tc>
              </a:tr>
              <a:tr h="2391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1.8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$1,641,420</a:t>
                      </a:r>
                      <a:r>
                        <a:rPr lang="en-US" sz="1500" b="0" i="0" u="none" strike="noStrike" dirty="0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$2,244,401</a:t>
                      </a:r>
                      <a:r>
                        <a:rPr lang="en-US" sz="1500" b="0" i="0" u="none" strike="noStrike" dirty="0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500" b="0" i="0" u="none" strike="noStrike" dirty="0" smtClean="0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3,885,821</a:t>
                      </a:r>
                      <a:endParaRPr lang="en-US" sz="1500" b="0" i="0" u="none" strike="noStrike" dirty="0">
                        <a:solidFill>
                          <a:srgbClr val="0000CC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500" b="0" i="0" u="none" strike="noStrike" dirty="0" smtClean="0"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4,900,003</a:t>
                      </a:r>
                      <a:endParaRPr lang="en-US" sz="1500" b="0" i="0" u="none" strike="noStrike" dirty="0">
                        <a:solidFill>
                          <a:srgbClr val="0000CC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3D1F-C144-4EAD-B5FA-73DFBCD12313}" type="slidenum">
              <a:rPr lang="ja-JP" altLang="en-US" smtClean="0"/>
              <a:pPr/>
              <a:t>10</a:t>
            </a:fld>
            <a:endParaRPr lang="en-US" altLang="ja-JP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7/14/2017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sPHENIX Director's Review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077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-142289"/>
            <a:ext cx="9142857" cy="685714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8795-5BFE-41C1-96E3-07B2C11D3B85}" type="slidenum">
              <a:rPr lang="ja-JP" altLang="en-US" smtClean="0"/>
              <a:pPr/>
              <a:t>11</a:t>
            </a:fld>
            <a:endParaRPr lang="en-US" altLang="ja-JP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7/14/2017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5206" y="6538965"/>
            <a:ext cx="2895600" cy="381000"/>
          </a:xfrm>
        </p:spPr>
        <p:txBody>
          <a:bodyPr/>
          <a:lstStyle/>
          <a:p>
            <a:r>
              <a:rPr lang="en-US" altLang="ja-JP" dirty="0" err="1" smtClean="0"/>
              <a:t>sPHENIX</a:t>
            </a:r>
            <a:r>
              <a:rPr lang="en-US" altLang="ja-JP" dirty="0" smtClean="0"/>
              <a:t> Director's Review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2432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WBS Dictionary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1104010"/>
            <a:ext cx="9144001" cy="49815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8795-5BFE-41C1-96E3-07B2C11D3B85}" type="slidenum">
              <a:rPr lang="ja-JP" altLang="en-US" smtClean="0"/>
              <a:pPr/>
              <a:t>12</a:t>
            </a:fld>
            <a:endParaRPr lang="en-US" altLang="ja-JP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7/14/2017</a:t>
            </a:r>
            <a:endParaRPr lang="en-US" altLang="ja-JP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sPHENIX Director's Review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318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&amp; Concern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887" y="761999"/>
            <a:ext cx="9142412" cy="5998029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 kern="120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1143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rgbClr val="009900"/>
                </a:solidFill>
                <a:latin typeface="+mn-lt"/>
                <a:ea typeface="+mn-ea"/>
                <a:cs typeface="+mn-cs"/>
              </a:defRPr>
            </a:lvl2pPr>
            <a:lvl3pPr marL="288925" indent="-60325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6600FF"/>
                </a:solidFill>
                <a:latin typeface="+mn-lt"/>
                <a:ea typeface="+mn-ea"/>
                <a:cs typeface="+mn-cs"/>
              </a:defRPr>
            </a:lvl3pPr>
            <a:lvl4pPr marL="461963" indent="-58738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6600FF"/>
                </a:solidFill>
                <a:latin typeface="+mn-lt"/>
                <a:ea typeface="+mn-ea"/>
                <a:cs typeface="+mn-cs"/>
              </a:defRPr>
            </a:lvl4pPr>
            <a:lvl5pPr marL="623888" indent="-460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6600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If you’re not careful, you can always make mistake or even drop dead.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But generally, I feel that if we can complete the High-Field Test for this superconducting magnet successfully, there is really no major risk.</a:t>
            </a:r>
          </a:p>
          <a:p>
            <a:pPr lvl="1"/>
            <a:r>
              <a:rPr lang="en-US" sz="2200" dirty="0"/>
              <a:t> </a:t>
            </a:r>
            <a:r>
              <a:rPr lang="en-US" sz="2200" dirty="0" smtClean="0"/>
              <a:t>M. Anerella/R. Ceruti @</a:t>
            </a:r>
            <a:r>
              <a:rPr lang="en-US" sz="2200" dirty="0"/>
              <a:t> </a:t>
            </a:r>
            <a:r>
              <a:rPr lang="en-US" sz="2200" dirty="0" smtClean="0"/>
              <a:t>Superconducting </a:t>
            </a:r>
            <a:r>
              <a:rPr lang="en-US" sz="2200" dirty="0"/>
              <a:t>Magnet </a:t>
            </a:r>
            <a:r>
              <a:rPr lang="en-US" sz="2200" dirty="0" smtClean="0"/>
              <a:t>Division need to come up with some custom-made tools to do the assembly.  They are very experienced and their performance in the couple years has given me confidence that they can do whatever is necessary.</a:t>
            </a:r>
          </a:p>
          <a:p>
            <a:pPr lvl="1"/>
            <a:r>
              <a:rPr lang="en-US" sz="2200" dirty="0" smtClean="0"/>
              <a:t> We need to find a vendor to custom-make the piping connection from RHIC to </a:t>
            </a:r>
            <a:r>
              <a:rPr lang="en-US" sz="2200" dirty="0" err="1" smtClean="0"/>
              <a:t>sPHENIX</a:t>
            </a:r>
            <a:r>
              <a:rPr lang="en-US" sz="2200" dirty="0" smtClean="0"/>
              <a:t> but our </a:t>
            </a:r>
            <a:r>
              <a:rPr lang="en-US" sz="2200" dirty="0" err="1" smtClean="0"/>
              <a:t>Cryo</a:t>
            </a:r>
            <a:r>
              <a:rPr lang="en-US" sz="2200" dirty="0" smtClean="0"/>
              <a:t> group in C-AD has done similar things many times before and recently.  And they’ve placed 30% in the contract contingency.</a:t>
            </a:r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8795-5BFE-41C1-96E3-07B2C11D3B85}" type="slidenum">
              <a:rPr lang="ja-JP" altLang="en-US" smtClean="0"/>
              <a:pPr/>
              <a:t>13</a:t>
            </a:fld>
            <a:endParaRPr lang="en-US" altLang="ja-JP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7/14/2017</a:t>
            </a:r>
            <a:endParaRPr lang="en-US" altLang="ja-JP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sPHENIX Director's Review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1369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and Calendar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" y="761999"/>
            <a:ext cx="9142412" cy="5998029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1143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rgbClr val="009900"/>
                </a:solidFill>
                <a:latin typeface="+mn-lt"/>
                <a:ea typeface="+mn-ea"/>
                <a:cs typeface="+mn-cs"/>
              </a:defRPr>
            </a:lvl2pPr>
            <a:lvl3pPr marL="288925" indent="-60325" algn="l" rtl="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rgbClr val="6600FF"/>
                </a:solidFill>
                <a:latin typeface="+mn-lt"/>
                <a:ea typeface="+mn-ea"/>
                <a:cs typeface="+mn-cs"/>
              </a:defRPr>
            </a:lvl3pPr>
            <a:lvl4pPr marL="461963" indent="-58738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6600FF"/>
                </a:solidFill>
                <a:latin typeface="+mn-lt"/>
                <a:ea typeface="+mn-ea"/>
                <a:cs typeface="+mn-cs"/>
              </a:defRPr>
            </a:lvl4pPr>
            <a:lvl5pPr marL="623888" indent="-460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6600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I hope the High-Field Test can be performed in September or October.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The Booster (RF) Cavity (for </a:t>
            </a:r>
            <a:r>
              <a:rPr lang="en-US" dirty="0" err="1" smtClean="0"/>
              <a:t>LEReC</a:t>
            </a:r>
            <a:r>
              <a:rPr lang="en-US" dirty="0" smtClean="0"/>
              <a:t>) test may delay us from running even if we are all ready by September.  We may need to negotiate with them …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 Microsoft Project file shows 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 Apart from the Cryogenic systems, the Magnet, DAQ etc. are ready to be shipped and integrated in the 1008 environment after the High-Field Test, though they will be sitting in Bldg. 912 for some years.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592" y="3428999"/>
            <a:ext cx="8039100" cy="14192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8795-5BFE-41C1-96E3-07B2C11D3B85}" type="slidenum">
              <a:rPr lang="ja-JP" altLang="en-US" smtClean="0"/>
              <a:pPr/>
              <a:t>14</a:t>
            </a:fld>
            <a:endParaRPr lang="en-US" altLang="ja-JP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7/14/2017</a:t>
            </a:r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sPHENIX Director's Review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8898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0238" y="288923"/>
            <a:ext cx="7886700" cy="614589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Superconducting Magnet Staffing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12524" y="918483"/>
            <a:ext cx="3868737" cy="823912"/>
          </a:xfrm>
        </p:spPr>
        <p:txBody>
          <a:bodyPr/>
          <a:lstStyle/>
          <a:p>
            <a:r>
              <a:rPr lang="en-US" dirty="0" smtClean="0"/>
              <a:t>FTE Profile by Category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29150" y="1054267"/>
            <a:ext cx="3887788" cy="823912"/>
          </a:xfrm>
        </p:spPr>
        <p:txBody>
          <a:bodyPr/>
          <a:lstStyle/>
          <a:p>
            <a:r>
              <a:rPr lang="en-US" dirty="0" smtClean="0"/>
              <a:t>FTE Profile by Fiscal Year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4455206" y="2003930"/>
          <a:ext cx="4525507" cy="3939670"/>
        </p:xfrm>
        <a:graphic>
          <a:graphicData uri="http://schemas.openxmlformats.org/drawingml/2006/table">
            <a:tbl>
              <a:tblPr/>
              <a:tblGrid>
                <a:gridCol w="1641746"/>
                <a:gridCol w="542490"/>
                <a:gridCol w="485386"/>
                <a:gridCol w="456833"/>
                <a:gridCol w="485386"/>
                <a:gridCol w="456833"/>
                <a:gridCol w="456833"/>
              </a:tblGrid>
              <a:tr h="39396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Row Labels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FY 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FY 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FY 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FY 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FY 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FY 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93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Cat 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Engineering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3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Purchased Services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Scientific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Technical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Grand 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39396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96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108858" y="1868147"/>
          <a:ext cx="4346348" cy="456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6AA4-7B05-41F8-9EEA-FEB6ECCB673E}" type="slidenum">
              <a:rPr lang="ja-JP" altLang="en-US" smtClean="0"/>
              <a:pPr/>
              <a:t>15</a:t>
            </a:fld>
            <a:endParaRPr lang="en-US" altLang="ja-JP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7/14/2017</a:t>
            </a:r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sPHENIX Director's Review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7109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4537"/>
            <a:ext cx="8643938" cy="675390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500" dirty="0" smtClean="0"/>
              <a:t>A little history :</a:t>
            </a:r>
          </a:p>
          <a:p>
            <a:r>
              <a:rPr lang="en-US" sz="2500" dirty="0">
                <a:solidFill>
                  <a:srgbClr val="0000CC"/>
                </a:solidFill>
              </a:rPr>
              <a:t> </a:t>
            </a:r>
            <a:r>
              <a:rPr lang="en-US" sz="2500" dirty="0" smtClean="0">
                <a:solidFill>
                  <a:srgbClr val="0000CC"/>
                </a:solidFill>
              </a:rPr>
              <a:t>The Superconducting Magnet was originally built ~1997-98 for the </a:t>
            </a:r>
            <a:r>
              <a:rPr lang="en-US" sz="2500" dirty="0" err="1" smtClean="0">
                <a:solidFill>
                  <a:srgbClr val="0000CC"/>
                </a:solidFill>
              </a:rPr>
              <a:t>BaBar</a:t>
            </a:r>
            <a:r>
              <a:rPr lang="en-US" sz="2500" dirty="0" smtClean="0">
                <a:solidFill>
                  <a:srgbClr val="0000CC"/>
                </a:solidFill>
              </a:rPr>
              <a:t> Experiment at SLAC and used until </a:t>
            </a:r>
            <a:r>
              <a:rPr lang="en-US" sz="2500" dirty="0" err="1" smtClean="0">
                <a:solidFill>
                  <a:srgbClr val="0000CC"/>
                </a:solidFill>
              </a:rPr>
              <a:t>BaBar</a:t>
            </a:r>
            <a:r>
              <a:rPr lang="en-US" sz="2500" dirty="0" smtClean="0">
                <a:solidFill>
                  <a:srgbClr val="0000CC"/>
                </a:solidFill>
              </a:rPr>
              <a:t> ended in Apr. 2008.</a:t>
            </a:r>
          </a:p>
          <a:p>
            <a:pPr>
              <a:buNone/>
            </a:pPr>
            <a:endParaRPr lang="en-US" sz="2500" dirty="0" smtClean="0">
              <a:solidFill>
                <a:srgbClr val="0000CC"/>
              </a:solidFill>
            </a:endParaRPr>
          </a:p>
          <a:p>
            <a:r>
              <a:rPr lang="en-US" sz="2500" dirty="0">
                <a:solidFill>
                  <a:srgbClr val="0000CC"/>
                </a:solidFill>
              </a:rPr>
              <a:t> </a:t>
            </a:r>
            <a:r>
              <a:rPr lang="en-US" sz="2500" dirty="0" smtClean="0">
                <a:solidFill>
                  <a:srgbClr val="0000CC"/>
                </a:solidFill>
              </a:rPr>
              <a:t>It</a:t>
            </a:r>
            <a:r>
              <a:rPr lang="en-US" sz="2500" dirty="0">
                <a:solidFill>
                  <a:srgbClr val="0000CC"/>
                </a:solidFill>
              </a:rPr>
              <a:t> </a:t>
            </a:r>
            <a:r>
              <a:rPr lang="en-US" sz="2500" dirty="0" smtClean="0">
                <a:solidFill>
                  <a:srgbClr val="0000CC"/>
                </a:solidFill>
              </a:rPr>
              <a:t>was brought to BNL ~ Feb. 3 (near midnight), 2015.</a:t>
            </a:r>
          </a:p>
          <a:p>
            <a:r>
              <a:rPr lang="en-US" sz="2500" dirty="0">
                <a:solidFill>
                  <a:srgbClr val="0000CC"/>
                </a:solidFill>
              </a:rPr>
              <a:t> </a:t>
            </a:r>
            <a:r>
              <a:rPr lang="en-US" sz="2500" dirty="0" smtClean="0">
                <a:solidFill>
                  <a:srgbClr val="0000CC"/>
                </a:solidFill>
              </a:rPr>
              <a:t>LESHC/PCSS review </a:t>
            </a:r>
            <a:r>
              <a:rPr lang="en-US" sz="2500" dirty="0">
                <a:solidFill>
                  <a:srgbClr val="0000CC"/>
                </a:solidFill>
              </a:rPr>
              <a:t>(</a:t>
            </a:r>
            <a:r>
              <a:rPr lang="en-US" sz="2500" dirty="0" smtClean="0">
                <a:solidFill>
                  <a:srgbClr val="0000CC"/>
                </a:solidFill>
              </a:rPr>
              <a:t>May 22, 2015)</a:t>
            </a:r>
            <a:endParaRPr lang="en-US" altLang="ja-JP" sz="2500" dirty="0" smtClean="0">
              <a:solidFill>
                <a:srgbClr val="0000CC"/>
              </a:solidFill>
              <a:ea typeface="ＭＳ Ｐゴシック" panose="020B0600070205080204" pitchFamily="34" charset="-128"/>
            </a:endParaRPr>
          </a:p>
          <a:p>
            <a:pPr lvl="1">
              <a:lnSpc>
                <a:spcPct val="128000"/>
              </a:lnSpc>
            </a:pPr>
            <a:r>
              <a:rPr lang="en-US" altLang="ja-JP" sz="2500" dirty="0" smtClean="0">
                <a:solidFill>
                  <a:srgbClr val="0000CC"/>
                </a:solidFill>
                <a:ea typeface="ＭＳ Ｐゴシック" panose="020B0600070205080204" pitchFamily="34" charset="-128"/>
              </a:rPr>
              <a:t> </a:t>
            </a:r>
            <a:r>
              <a:rPr lang="en-US" sz="2500" dirty="0" smtClean="0">
                <a:solidFill>
                  <a:srgbClr val="0000CC"/>
                </a:solidFill>
              </a:rPr>
              <a:t>LESHC/PCSS 15-05 (13 action items)</a:t>
            </a:r>
            <a:r>
              <a:rPr lang="en-US" sz="2500" dirty="0">
                <a:solidFill>
                  <a:srgbClr val="0000CC"/>
                </a:solidFill>
                <a:ea typeface="ＭＳ Ｐゴシック" panose="020B0600070205080204" pitchFamily="34" charset="-128"/>
              </a:rPr>
              <a:t> </a:t>
            </a:r>
            <a:r>
              <a:rPr lang="en-US" sz="2500" dirty="0" smtClean="0">
                <a:solidFill>
                  <a:srgbClr val="0000CC"/>
                </a:solidFill>
                <a:ea typeface="ＭＳ Ｐゴシック" panose="020B0600070205080204" pitchFamily="34" charset="-128"/>
              </a:rPr>
              <a:t>fulfilled</a:t>
            </a:r>
            <a:endParaRPr lang="en-US" altLang="ja-JP" sz="2500" dirty="0" smtClean="0">
              <a:solidFill>
                <a:srgbClr val="0000CC"/>
              </a:solidFill>
              <a:ea typeface="ＭＳ Ｐゴシック" panose="020B0600070205080204" pitchFamily="34" charset="-128"/>
            </a:endParaRPr>
          </a:p>
          <a:p>
            <a:r>
              <a:rPr lang="en-US" sz="2500" dirty="0" smtClean="0">
                <a:solidFill>
                  <a:srgbClr val="0000CC"/>
                </a:solidFill>
              </a:rPr>
              <a:t> ASSRC/ESRC review (Dec. 8, 2015)</a:t>
            </a:r>
          </a:p>
          <a:p>
            <a:pPr lvl="1"/>
            <a:r>
              <a:rPr lang="en-US" sz="2500" dirty="0">
                <a:solidFill>
                  <a:srgbClr val="0000CC"/>
                </a:solidFill>
              </a:rPr>
              <a:t> </a:t>
            </a:r>
            <a:r>
              <a:rPr lang="en-US" sz="2500" dirty="0" smtClean="0">
                <a:solidFill>
                  <a:srgbClr val="0000CC"/>
                </a:solidFill>
              </a:rPr>
              <a:t>checkoff list items completed</a:t>
            </a:r>
          </a:p>
          <a:p>
            <a:r>
              <a:rPr lang="en-US" sz="2500" dirty="0" smtClean="0">
                <a:solidFill>
                  <a:srgbClr val="0000CC"/>
                </a:solidFill>
              </a:rPr>
              <a:t> Low-Field Test (100 A) was performed successfully on Mar. 22, 2016</a:t>
            </a:r>
          </a:p>
          <a:p>
            <a:endParaRPr lang="en-US" sz="2500" dirty="0" smtClean="0">
              <a:solidFill>
                <a:srgbClr val="000099"/>
              </a:solidFill>
            </a:endParaRPr>
          </a:p>
          <a:p>
            <a:r>
              <a:rPr lang="en-US" sz="2500" dirty="0">
                <a:solidFill>
                  <a:srgbClr val="000099"/>
                </a:solidFill>
              </a:rPr>
              <a:t> </a:t>
            </a:r>
            <a:r>
              <a:rPr lang="en-US" sz="2500" dirty="0" smtClean="0">
                <a:solidFill>
                  <a:srgbClr val="000099"/>
                </a:solidFill>
              </a:rPr>
              <a:t>ASSRC/ESRC review (July 6, 2017) for the High-Field Test</a:t>
            </a:r>
            <a:endParaRPr lang="en-US" sz="2500" dirty="0">
              <a:solidFill>
                <a:srgbClr val="00009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287E-2287-4C62-9FFE-686ECD648930}" type="slidenum">
              <a:rPr lang="ja-JP" altLang="en-US" smtClean="0"/>
              <a:pPr/>
              <a:t>2</a:t>
            </a:fld>
            <a:endParaRPr lang="en-US" altLang="ja-JP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13" y="6553202"/>
            <a:ext cx="2895600" cy="381000"/>
          </a:xfrm>
        </p:spPr>
        <p:txBody>
          <a:bodyPr/>
          <a:lstStyle/>
          <a:p>
            <a:r>
              <a:rPr lang="en-US" altLang="ja-JP" dirty="0" smtClean="0"/>
              <a:t>7/14/2017</a:t>
            </a:r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sPHENIX Director's Review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046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conductor/coil Specifications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91" y="1687564"/>
            <a:ext cx="5105400" cy="506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10800000" flipH="1">
            <a:off x="3967163" y="5495125"/>
            <a:ext cx="990599" cy="3579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43163" y="5258621"/>
            <a:ext cx="1362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Heavily stabilized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4119562" y="6127674"/>
            <a:ext cx="914407" cy="3168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28822" y="6087718"/>
            <a:ext cx="2100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 276% margin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3" y="776288"/>
            <a:ext cx="398145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398145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287E-2287-4C62-9FFE-686ECD648930}" type="slidenum">
              <a:rPr lang="ja-JP" altLang="en-US" smtClean="0"/>
              <a:pPr/>
              <a:t>3</a:t>
            </a:fld>
            <a:endParaRPr lang="en-US" altLang="ja-JP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7/14/2017</a:t>
            </a:r>
            <a:endParaRPr lang="en-US" altLang="ja-JP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2982684" y="6531430"/>
            <a:ext cx="3267223" cy="381000"/>
          </a:xfrm>
        </p:spPr>
        <p:txBody>
          <a:bodyPr/>
          <a:lstStyle/>
          <a:p>
            <a:r>
              <a:rPr lang="en-US" altLang="ja-JP" dirty="0" err="1" smtClean="0"/>
              <a:t>sPHENIX</a:t>
            </a:r>
            <a:r>
              <a:rPr lang="en-US" altLang="ja-JP" dirty="0" smtClean="0"/>
              <a:t> Director's Review</a:t>
            </a:r>
            <a:endParaRPr lang="en-US" altLang="ja-JP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686916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~1.37</a:t>
            </a:r>
            <a:r>
              <a:rPr lang="zh-TW" altLang="en-US" dirty="0" smtClean="0">
                <a:solidFill>
                  <a:srgbClr val="C00000"/>
                </a:solidFill>
              </a:rPr>
              <a:t> </a:t>
            </a:r>
            <a:r>
              <a:rPr lang="en-US" altLang="zh-TW" dirty="0" smtClean="0">
                <a:solidFill>
                  <a:srgbClr val="C00000"/>
                </a:solidFill>
              </a:rPr>
              <a:t>T</a:t>
            </a:r>
            <a:r>
              <a:rPr lang="zh-TW" altLang="en-US" dirty="0" smtClean="0">
                <a:solidFill>
                  <a:srgbClr val="C00000"/>
                </a:solidFill>
              </a:rPr>
              <a:t> </a:t>
            </a:r>
            <a:r>
              <a:rPr lang="en-US" altLang="zh-TW" dirty="0" smtClean="0">
                <a:solidFill>
                  <a:srgbClr val="C00000"/>
                </a:solidFill>
              </a:rPr>
              <a:t>in the High-Field Test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~1.4 T in </a:t>
            </a:r>
            <a:r>
              <a:rPr lang="en-US" dirty="0" err="1" smtClean="0">
                <a:solidFill>
                  <a:srgbClr val="C00000"/>
                </a:solidFill>
              </a:rPr>
              <a:t>sPHENIX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5" name="Straight Arrow Connector 14"/>
          <p:cNvCxnSpPr>
            <a:stCxn id="3" idx="1"/>
          </p:cNvCxnSpPr>
          <p:nvPr/>
        </p:nvCxnSpPr>
        <p:spPr bwMode="auto">
          <a:xfrm flipH="1">
            <a:off x="2982684" y="1102415"/>
            <a:ext cx="1589316" cy="1248899"/>
          </a:xfrm>
          <a:prstGeom prst="straightConnector1">
            <a:avLst/>
          </a:prstGeom>
          <a:solidFill>
            <a:schemeClr val="accent1"/>
          </a:solidFill>
          <a:ln w="22225" cap="sq" cmpd="sng" algn="ctr">
            <a:solidFill>
              <a:srgbClr val="C00000"/>
            </a:solidFill>
            <a:prstDash val="solid"/>
            <a:round/>
            <a:headEnd type="arrow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938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64" y="226104"/>
            <a:ext cx="9114504" cy="14183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6600"/>
                </a:solidFill>
                <a:sym typeface="Symbol" panose="05050102010706020507" pitchFamily="18" charset="2"/>
              </a:rPr>
              <a:t> H</a:t>
            </a:r>
            <a:r>
              <a:rPr lang="en-US" dirty="0" smtClean="0">
                <a:solidFill>
                  <a:srgbClr val="006600"/>
                </a:solidFill>
              </a:rPr>
              <a:t>igh-Field Test (</a:t>
            </a:r>
            <a:r>
              <a:rPr lang="en-US" dirty="0" err="1" smtClean="0">
                <a:solidFill>
                  <a:srgbClr val="006600"/>
                </a:solidFill>
              </a:rPr>
              <a:t>BaBar</a:t>
            </a:r>
            <a:r>
              <a:rPr lang="en-US" dirty="0" smtClean="0">
                <a:solidFill>
                  <a:srgbClr val="006600"/>
                </a:solidFill>
              </a:rPr>
              <a:t> operating </a:t>
            </a:r>
            <a:r>
              <a:rPr lang="en-US" dirty="0">
                <a:solidFill>
                  <a:srgbClr val="006600"/>
                </a:solidFill>
              </a:rPr>
              <a:t>current ~ 4596 </a:t>
            </a:r>
            <a:r>
              <a:rPr lang="en-US" dirty="0" smtClean="0">
                <a:solidFill>
                  <a:srgbClr val="006600"/>
                </a:solidFill>
              </a:rPr>
              <a:t>A)  is planned to be done in ~Sept. 2017 or so.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252385"/>
            <a:ext cx="9144000" cy="5143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287E-2287-4C62-9FFE-686ECD648930}" type="slidenum">
              <a:rPr lang="ja-JP" altLang="en-US" smtClean="0"/>
              <a:pPr/>
              <a:t>4</a:t>
            </a:fld>
            <a:endParaRPr lang="en-US" altLang="ja-JP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7/14/2017</a:t>
            </a:r>
            <a:endParaRPr lang="en-US" altLang="ja-JP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sPHENIX Director's Review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6552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the High-Field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32" y="716347"/>
            <a:ext cx="8839200" cy="5998029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300" dirty="0" smtClean="0"/>
              <a:t>On June 30, 2017, the riggers have helped move/lift the Magnet Cryostat into the Return Steel Box.</a:t>
            </a:r>
          </a:p>
          <a:p>
            <a:pPr lvl="1"/>
            <a:r>
              <a:rPr lang="en-US" dirty="0" smtClean="0"/>
              <a:t> </a:t>
            </a:r>
            <a:r>
              <a:rPr lang="en-US" sz="2100" dirty="0" smtClean="0"/>
              <a:t>Jon Hock et. al. have determined that the Magnet was a bit rotated (~0.5</a:t>
            </a:r>
            <a:r>
              <a:rPr lang="en-US" sz="2100" dirty="0" smtClean="0">
                <a:sym typeface="Symbol" panose="05050102010706020507" pitchFamily="18" charset="2"/>
              </a:rPr>
              <a:t></a:t>
            </a:r>
            <a:r>
              <a:rPr lang="en-US" sz="2100" dirty="0" smtClean="0"/>
              <a:t>)/misplaced and we moved it up/rotated again ~July 7.</a:t>
            </a:r>
          </a:p>
          <a:p>
            <a:pPr lvl="1"/>
            <a:r>
              <a:rPr lang="en-US" sz="2100" dirty="0"/>
              <a:t> </a:t>
            </a:r>
            <a:r>
              <a:rPr lang="en-US" sz="2100" dirty="0" smtClean="0"/>
              <a:t>Survey confirmed the alignment to be good ~July 11</a:t>
            </a:r>
            <a:endParaRPr lang="en-US" sz="2100" dirty="0"/>
          </a:p>
          <a:p>
            <a:r>
              <a:rPr lang="en-US" dirty="0" smtClean="0"/>
              <a:t> </a:t>
            </a:r>
            <a:r>
              <a:rPr lang="en-US" sz="2300" dirty="0" smtClean="0"/>
              <a:t>With the help of riggers, Ray Ceruti et. al. from Superconducting Magnet Div. are installing the Extension starting July 12.</a:t>
            </a:r>
          </a:p>
          <a:p>
            <a:r>
              <a:rPr lang="en-US" sz="2300" dirty="0" smtClean="0"/>
              <a:t> In C-AD, C. </a:t>
            </a:r>
            <a:r>
              <a:rPr lang="en-US" sz="2300" dirty="0" err="1" smtClean="0"/>
              <a:t>Schultheiss</a:t>
            </a:r>
            <a:r>
              <a:rPr lang="en-US" sz="2300" dirty="0" smtClean="0"/>
              <a:t> is </a:t>
            </a:r>
            <a:r>
              <a:rPr lang="en-US" sz="2300" dirty="0" err="1" smtClean="0"/>
              <a:t>assemblying</a:t>
            </a:r>
            <a:r>
              <a:rPr lang="en-US" sz="2300" dirty="0" smtClean="0"/>
              <a:t>/testing the front-end boards; Z. </a:t>
            </a:r>
            <a:r>
              <a:rPr lang="en-US" sz="2300" dirty="0" err="1" smtClean="0"/>
              <a:t>Altinbas</a:t>
            </a:r>
            <a:r>
              <a:rPr lang="en-US" sz="2300" dirty="0" smtClean="0"/>
              <a:t> is taking of the quench detection software/W. Pekrul has finished the software (so that data will be transferred to the C-AD Control System and stored).</a:t>
            </a:r>
          </a:p>
          <a:p>
            <a:r>
              <a:rPr lang="en-US" sz="2300" dirty="0"/>
              <a:t> </a:t>
            </a:r>
            <a:r>
              <a:rPr lang="en-US" sz="2300" dirty="0" smtClean="0"/>
              <a:t>P. Rosas (C-AD) should finish testing the Power Supply and send it to the test site at the end of this month.</a:t>
            </a:r>
          </a:p>
          <a:p>
            <a:r>
              <a:rPr lang="en-US" sz="2300" dirty="0"/>
              <a:t> </a:t>
            </a:r>
            <a:r>
              <a:rPr lang="en-US" sz="2300" dirty="0" err="1" smtClean="0"/>
              <a:t>Cryo</a:t>
            </a:r>
            <a:r>
              <a:rPr lang="en-US" sz="2300" dirty="0" smtClean="0"/>
              <a:t> group (C-AD) will connect the Magnet to the </a:t>
            </a:r>
            <a:r>
              <a:rPr lang="en-US" sz="2300" dirty="0" err="1" smtClean="0"/>
              <a:t>Cryo</a:t>
            </a:r>
            <a:r>
              <a:rPr lang="en-US" sz="2300" dirty="0" smtClean="0"/>
              <a:t> system in Bldg. 912 after Extension/</a:t>
            </a:r>
            <a:r>
              <a:rPr lang="en-US" sz="2300" dirty="0" err="1" smtClean="0"/>
              <a:t>Valvebox</a:t>
            </a:r>
            <a:r>
              <a:rPr lang="en-US" sz="2300" dirty="0" smtClean="0"/>
              <a:t> &amp; platform are installed.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287E-2287-4C62-9FFE-686ECD648930}" type="slidenum">
              <a:rPr lang="ja-JP" altLang="en-US" smtClean="0"/>
              <a:pPr/>
              <a:t>5</a:t>
            </a:fld>
            <a:endParaRPr lang="en-US" altLang="ja-JP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3543" y="6564088"/>
            <a:ext cx="2895600" cy="381000"/>
          </a:xfrm>
        </p:spPr>
        <p:txBody>
          <a:bodyPr/>
          <a:lstStyle/>
          <a:p>
            <a:r>
              <a:rPr lang="en-US" altLang="ja-JP" dirty="0" smtClean="0"/>
              <a:t>7/14/2017</a:t>
            </a:r>
            <a:endParaRPr lang="en-US" altLang="ja-JP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8999" y="6553202"/>
            <a:ext cx="3267223" cy="381000"/>
          </a:xfrm>
        </p:spPr>
        <p:txBody>
          <a:bodyPr/>
          <a:lstStyle/>
          <a:p>
            <a:r>
              <a:rPr lang="en-US" altLang="ja-JP" dirty="0" err="1" smtClean="0"/>
              <a:t>sPHENIX</a:t>
            </a:r>
            <a:r>
              <a:rPr lang="en-US" altLang="ja-JP" dirty="0" smtClean="0"/>
              <a:t> Director's Review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229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9746"/>
            <a:ext cx="8839200" cy="609600"/>
          </a:xfrm>
        </p:spPr>
        <p:txBody>
          <a:bodyPr/>
          <a:lstStyle/>
          <a:p>
            <a:r>
              <a:rPr lang="en-US" dirty="0" err="1" smtClean="0"/>
              <a:t>sPHENIX</a:t>
            </a:r>
            <a:r>
              <a:rPr lang="en-US" dirty="0" smtClean="0"/>
              <a:t> Project and WBS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943444"/>
            <a:ext cx="8915400" cy="6753902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 kern="120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1143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rgbClr val="009900"/>
                </a:solidFill>
                <a:latin typeface="+mn-lt"/>
                <a:ea typeface="+mn-ea"/>
                <a:cs typeface="+mn-cs"/>
              </a:defRPr>
            </a:lvl2pPr>
            <a:lvl3pPr marL="288925" indent="-60325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6600FF"/>
                </a:solidFill>
                <a:latin typeface="+mn-lt"/>
                <a:ea typeface="+mn-ea"/>
                <a:cs typeface="+mn-cs"/>
              </a:defRPr>
            </a:lvl3pPr>
            <a:lvl4pPr marL="461963" indent="-58738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6600FF"/>
                </a:solidFill>
                <a:latin typeface="+mn-lt"/>
                <a:ea typeface="+mn-ea"/>
                <a:cs typeface="+mn-cs"/>
              </a:defRPr>
            </a:lvl4pPr>
            <a:lvl5pPr marL="623888" indent="-460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6600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smtClean="0">
                <a:solidFill>
                  <a:srgbClr val="0000CC"/>
                </a:solidFill>
              </a:rPr>
              <a:t> WBS 1.8: Superconducting Magnet </a:t>
            </a:r>
          </a:p>
          <a:p>
            <a:pPr>
              <a:buNone/>
            </a:pPr>
            <a:endParaRPr lang="en-US" sz="2500" dirty="0">
              <a:solidFill>
                <a:srgbClr val="000099"/>
              </a:solidFill>
            </a:endParaRPr>
          </a:p>
          <a:p>
            <a:pPr lvl="1"/>
            <a:r>
              <a:rPr lang="en-US" sz="2500" dirty="0" smtClean="0">
                <a:solidFill>
                  <a:srgbClr val="000099"/>
                </a:solidFill>
              </a:rPr>
              <a:t> </a:t>
            </a:r>
            <a:r>
              <a:rPr lang="en-US" sz="2300" dirty="0" smtClean="0">
                <a:solidFill>
                  <a:srgbClr val="000099"/>
                </a:solidFill>
              </a:rPr>
              <a:t>1.8.1: Magnet Management &amp; Technical Oversight (K. Yip)</a:t>
            </a:r>
          </a:p>
          <a:p>
            <a:pPr lvl="1">
              <a:buNone/>
            </a:pPr>
            <a:endParaRPr lang="en-US" sz="2300" dirty="0" smtClean="0">
              <a:solidFill>
                <a:srgbClr val="000099"/>
              </a:solidFill>
            </a:endParaRPr>
          </a:p>
          <a:p>
            <a:pPr lvl="1"/>
            <a:r>
              <a:rPr lang="en-US" sz="2300" dirty="0" smtClean="0">
                <a:solidFill>
                  <a:srgbClr val="000099"/>
                </a:solidFill>
              </a:rPr>
              <a:t> 1.8.2: Mechanical </a:t>
            </a:r>
            <a:r>
              <a:rPr lang="en-US" sz="2300" dirty="0" err="1" smtClean="0">
                <a:solidFill>
                  <a:srgbClr val="000099"/>
                </a:solidFill>
              </a:rPr>
              <a:t>Diassembly</a:t>
            </a:r>
            <a:r>
              <a:rPr lang="en-US" sz="2300" dirty="0" smtClean="0">
                <a:solidFill>
                  <a:srgbClr val="000099"/>
                </a:solidFill>
              </a:rPr>
              <a:t>, Transport &amp; Reassembly (M. Anerella)</a:t>
            </a:r>
          </a:p>
          <a:p>
            <a:pPr lvl="1">
              <a:buNone/>
            </a:pPr>
            <a:endParaRPr lang="en-US" sz="2300" dirty="0" smtClean="0">
              <a:solidFill>
                <a:srgbClr val="000099"/>
              </a:solidFill>
            </a:endParaRPr>
          </a:p>
          <a:p>
            <a:pPr lvl="1"/>
            <a:r>
              <a:rPr lang="en-US" sz="2300" dirty="0">
                <a:solidFill>
                  <a:srgbClr val="000099"/>
                </a:solidFill>
              </a:rPr>
              <a:t> </a:t>
            </a:r>
            <a:r>
              <a:rPr lang="en-US" sz="2300" dirty="0" smtClean="0">
                <a:solidFill>
                  <a:srgbClr val="000099"/>
                </a:solidFill>
              </a:rPr>
              <a:t>1.8.3: Cryogenic Systems (R. Than)</a:t>
            </a:r>
          </a:p>
          <a:p>
            <a:pPr lvl="1"/>
            <a:endParaRPr lang="en-US" sz="2300" dirty="0" smtClean="0">
              <a:solidFill>
                <a:srgbClr val="000099"/>
              </a:solidFill>
            </a:endParaRPr>
          </a:p>
          <a:p>
            <a:pPr lvl="1"/>
            <a:r>
              <a:rPr lang="en-US" sz="2300" dirty="0">
                <a:solidFill>
                  <a:srgbClr val="000099"/>
                </a:solidFill>
              </a:rPr>
              <a:t> </a:t>
            </a:r>
            <a:r>
              <a:rPr lang="en-US" sz="2300" dirty="0" smtClean="0">
                <a:solidFill>
                  <a:srgbClr val="000099"/>
                </a:solidFill>
              </a:rPr>
              <a:t>1.8.4: Power Supply &amp; Quench Detection System </a:t>
            </a:r>
            <a:r>
              <a:rPr lang="en-US" sz="2300" dirty="0">
                <a:solidFill>
                  <a:srgbClr val="000099"/>
                </a:solidFill>
              </a:rPr>
              <a:t>(C. </a:t>
            </a:r>
            <a:r>
              <a:rPr lang="en-US" sz="2300" dirty="0" err="1">
                <a:solidFill>
                  <a:srgbClr val="000099"/>
                </a:solidFill>
              </a:rPr>
              <a:t>Schultheiss</a:t>
            </a:r>
            <a:r>
              <a:rPr lang="en-US" sz="2300" dirty="0" smtClean="0">
                <a:solidFill>
                  <a:srgbClr val="000099"/>
                </a:solidFill>
              </a:rPr>
              <a:t>)</a:t>
            </a:r>
          </a:p>
          <a:p>
            <a:pPr lvl="1">
              <a:buNone/>
            </a:pPr>
            <a:endParaRPr lang="en-US" sz="2300" dirty="0">
              <a:solidFill>
                <a:srgbClr val="000099"/>
              </a:solidFill>
            </a:endParaRPr>
          </a:p>
          <a:p>
            <a:pPr lvl="1"/>
            <a:r>
              <a:rPr lang="en-US" sz="2300" dirty="0">
                <a:solidFill>
                  <a:srgbClr val="000099"/>
                </a:solidFill>
              </a:rPr>
              <a:t> </a:t>
            </a:r>
            <a:r>
              <a:rPr lang="en-US" sz="2300" dirty="0" smtClean="0">
                <a:solidFill>
                  <a:srgbClr val="000099"/>
                </a:solidFill>
              </a:rPr>
              <a:t>1.8.5: Magnet Field Measurement (A. Franz/J. Haggerty)</a:t>
            </a:r>
            <a:endParaRPr lang="en-US" sz="2300" dirty="0">
              <a:solidFill>
                <a:srgbClr val="000099"/>
              </a:solidFill>
            </a:endParaRPr>
          </a:p>
          <a:p>
            <a:pPr lvl="1"/>
            <a:endParaRPr lang="en-US" sz="2300" dirty="0">
              <a:solidFill>
                <a:srgbClr val="0000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8795-5BFE-41C1-96E3-07B2C11D3B85}" type="slidenum">
              <a:rPr lang="ja-JP" altLang="en-US" smtClean="0"/>
              <a:pPr/>
              <a:t>6</a:t>
            </a:fld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7/14/2017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sPHENIX Director's Review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8150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"/>
          <p:cNvSpPr>
            <a:spLocks noGrp="1"/>
          </p:cNvSpPr>
          <p:nvPr>
            <p:ph type="title"/>
          </p:nvPr>
        </p:nvSpPr>
        <p:spPr>
          <a:xfrm>
            <a:off x="0" y="-275098"/>
            <a:ext cx="9144000" cy="906462"/>
          </a:xfrm>
        </p:spPr>
        <p:txBody>
          <a:bodyPr/>
          <a:lstStyle/>
          <a:p>
            <a:r>
              <a:rPr lang="en-US" altLang="en-US" sz="3200" dirty="0" smtClean="0">
                <a:solidFill>
                  <a:srgbClr val="000000"/>
                </a:solidFill>
                <a:cs typeface="Times New Roman" pitchFamily="18" charset="0"/>
              </a:rPr>
              <a:t>Documentation Made Available to the  Committee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53143"/>
            <a:ext cx="8839200" cy="5638800"/>
          </a:xfrm>
        </p:spPr>
        <p:txBody>
          <a:bodyPr/>
          <a:lstStyle/>
          <a:p>
            <a:r>
              <a:rPr lang="en-US" dirty="0" smtClean="0"/>
              <a:t> Basis of Estimate</a:t>
            </a:r>
          </a:p>
          <a:p>
            <a:pPr lvl="1"/>
            <a:r>
              <a:rPr lang="en-US" dirty="0"/>
              <a:t> </a:t>
            </a:r>
            <a:r>
              <a:rPr lang="en-US" sz="2200" dirty="0" smtClean="0">
                <a:hlinkClick r:id="rId2"/>
              </a:rPr>
              <a:t>https</a:t>
            </a:r>
            <a:r>
              <a:rPr lang="en-US" sz="2200" dirty="0">
                <a:hlinkClick r:id="rId2"/>
              </a:rPr>
              <a:t>://</a:t>
            </a:r>
            <a:r>
              <a:rPr lang="en-US" sz="2200" dirty="0" smtClean="0">
                <a:hlinkClick r:id="rId2"/>
              </a:rPr>
              <a:t>docdb.sphenix.bnl.gov/cgi-bin/private/ShowDocument?docid=63</a:t>
            </a:r>
            <a:endParaRPr lang="en-US" sz="2200" dirty="0" smtClean="0"/>
          </a:p>
          <a:p>
            <a:r>
              <a:rPr lang="en-US" dirty="0"/>
              <a:t> </a:t>
            </a:r>
            <a:r>
              <a:rPr lang="en-US" dirty="0" smtClean="0"/>
              <a:t>WBS Dictionary:</a:t>
            </a:r>
          </a:p>
          <a:p>
            <a:pPr lvl="1"/>
            <a:r>
              <a:rPr lang="en-US" dirty="0" smtClean="0"/>
              <a:t> </a:t>
            </a:r>
            <a:r>
              <a:rPr lang="en-US" sz="2200" dirty="0" smtClean="0">
                <a:hlinkClick r:id="rId3"/>
              </a:rPr>
              <a:t>https</a:t>
            </a:r>
            <a:r>
              <a:rPr lang="en-US" sz="2200" dirty="0">
                <a:hlinkClick r:id="rId3"/>
              </a:rPr>
              <a:t>://</a:t>
            </a:r>
            <a:r>
              <a:rPr lang="en-US" sz="2200" dirty="0" smtClean="0">
                <a:hlinkClick r:id="rId3"/>
              </a:rPr>
              <a:t>docdb.sphenix.bnl.gov/cgi-bin/private/ShowDocument?docid=83</a:t>
            </a:r>
            <a:endParaRPr lang="en-US" sz="2200" dirty="0"/>
          </a:p>
          <a:p>
            <a:r>
              <a:rPr lang="en-US" dirty="0"/>
              <a:t> Microsoft Project File: </a:t>
            </a:r>
          </a:p>
          <a:p>
            <a:pPr lvl="1"/>
            <a:r>
              <a:rPr lang="en-US" dirty="0"/>
              <a:t> </a:t>
            </a:r>
            <a:r>
              <a:rPr lang="en-US" sz="2200" dirty="0">
                <a:hlinkClick r:id="rId4"/>
              </a:rPr>
              <a:t>https://docdb.sphenix.bnl.gov/cgi-bin/private/ShowDocument?docid=55</a:t>
            </a:r>
            <a:endParaRPr lang="en-US" sz="2200" dirty="0"/>
          </a:p>
          <a:p>
            <a:endParaRPr lang="en-US" sz="2200" dirty="0" smtClean="0"/>
          </a:p>
          <a:p>
            <a:pPr lvl="1"/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287E-2287-4C62-9FFE-686ECD648930}" type="slidenum">
              <a:rPr lang="ja-JP" altLang="en-US" smtClean="0"/>
              <a:pPr/>
              <a:t>7</a:t>
            </a:fld>
            <a:endParaRPr lang="en-US" altLang="ja-JP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424" y="6477000"/>
            <a:ext cx="2895600" cy="381000"/>
          </a:xfrm>
        </p:spPr>
        <p:txBody>
          <a:bodyPr/>
          <a:lstStyle/>
          <a:p>
            <a:r>
              <a:rPr lang="en-US" altLang="ja-JP" smtClean="0"/>
              <a:t>7/14/2017</a:t>
            </a:r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sPHENIX Director's Review</a:t>
            </a:r>
            <a:endParaRPr lang="en-US" altLang="ja-JP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377" y="3250651"/>
            <a:ext cx="7739741" cy="358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1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2400" y="126783"/>
            <a:ext cx="8915400" cy="673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20000"/>
              </a:spcBef>
              <a:defRPr/>
            </a:pPr>
            <a:r>
              <a:rPr lang="en-US" sz="3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 documentation status</a:t>
            </a:r>
            <a:endParaRPr lang="en-US" sz="23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5000"/>
              </a:lnSpc>
            </a:pPr>
            <a:endParaRPr lang="en-US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Basis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Estimate (BOE</a:t>
            </a:r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for 1.8 is in </a:t>
            </a:r>
            <a:r>
              <a:rPr lang="en-US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docdb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docid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=63</a:t>
            </a:r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overview of the BOE looks like : </a:t>
            </a:r>
            <a:endPara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5000"/>
              </a:lnSpc>
            </a:pPr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5000"/>
              </a:lnSpc>
            </a:pPr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endParaRPr lang="en-US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endParaRPr lang="en-US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endParaRPr lang="en-US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endParaRPr lang="en-US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5000"/>
              </a:lnSpc>
            </a:pPr>
            <a:endParaRPr lang="en-US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5000"/>
              </a:lnSpc>
            </a:pPr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endParaRPr lang="en-US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5000"/>
              </a:lnSpc>
            </a:pPr>
            <a:endParaRPr lang="en-US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5000"/>
              </a:lnSpc>
            </a:pPr>
            <a:endParaRPr lang="en-US" sz="23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70075"/>
            <a:ext cx="9144000" cy="42767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3D1F-C144-4EAD-B5FA-73DFBCD12313}" type="slidenum">
              <a:rPr lang="ja-JP" altLang="en-US" smtClean="0"/>
              <a:pPr/>
              <a:t>8</a:t>
            </a:fld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7/14/2017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sPHENIX Director's Review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4135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14" y="217720"/>
            <a:ext cx="8839200" cy="609600"/>
          </a:xfrm>
        </p:spPr>
        <p:txBody>
          <a:bodyPr/>
          <a:lstStyle/>
          <a:p>
            <a:r>
              <a:rPr lang="en-US" dirty="0" smtClean="0"/>
              <a:t>An example for the Basis of Estimate (</a:t>
            </a:r>
            <a:r>
              <a:rPr lang="en-US" dirty="0" err="1" smtClean="0"/>
              <a:t>Cryo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1899556"/>
            <a:ext cx="9142413" cy="46482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827320"/>
            <a:ext cx="8915400" cy="673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lnSpc>
                <a:spcPct val="85000"/>
              </a:lnSpc>
            </a:pPr>
            <a:endPara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“Cryogenic Systems” is our largest “spender” and here is a part of it :</a:t>
            </a:r>
          </a:p>
          <a:p>
            <a:pPr marL="0" indent="0" algn="just">
              <a:lnSpc>
                <a:spcPct val="85000"/>
              </a:lnSpc>
            </a:pPr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endParaRPr lang="en-US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endParaRPr lang="en-US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endParaRPr lang="en-US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5000"/>
              </a:lnSpc>
            </a:pPr>
            <a:endParaRPr lang="en-US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5000"/>
              </a:lnSpc>
            </a:pPr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endParaRPr lang="en-US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5000"/>
              </a:lnSpc>
            </a:pPr>
            <a:endParaRPr lang="en-US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5000"/>
              </a:lnSpc>
            </a:pPr>
            <a:endParaRPr lang="en-US" sz="23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8795-5BFE-41C1-96E3-07B2C11D3B85}" type="slidenum">
              <a:rPr lang="ja-JP" altLang="en-US" smtClean="0"/>
              <a:pPr/>
              <a:t>9</a:t>
            </a:fld>
            <a:endParaRPr lang="en-US" altLang="ja-JP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7/14/2017</a:t>
            </a:r>
            <a:endParaRPr lang="en-US" altLang="ja-JP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sPHENIX Director's Review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529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keting Plan">
  <a:themeElements>
    <a:clrScheme name="Marketing Plan 1">
      <a:dk1>
        <a:srgbClr val="336699"/>
      </a:dk1>
      <a:lt1>
        <a:srgbClr val="FFFFFF"/>
      </a:lt1>
      <a:dk2>
        <a:srgbClr val="0066FF"/>
      </a:dk2>
      <a:lt2>
        <a:srgbClr val="AFB5D2"/>
      </a:lt2>
      <a:accent1>
        <a:srgbClr val="66CCFF"/>
      </a:accent1>
      <a:accent2>
        <a:srgbClr val="99FFCC"/>
      </a:accent2>
      <a:accent3>
        <a:srgbClr val="FFFFFF"/>
      </a:accent3>
      <a:accent4>
        <a:srgbClr val="2A5682"/>
      </a:accent4>
      <a:accent5>
        <a:srgbClr val="B8E2FF"/>
      </a:accent5>
      <a:accent6>
        <a:srgbClr val="8AE7B9"/>
      </a:accent6>
      <a:hlink>
        <a:srgbClr val="FF99FF"/>
      </a:hlink>
      <a:folHlink>
        <a:srgbClr val="CCCCFF"/>
      </a:folHlink>
    </a:clrScheme>
    <a:fontScheme name="Marketing Plan">
      <a:majorFont>
        <a:latin typeface="Times New Roman"/>
        <a:ea typeface="Gulim"/>
        <a:cs typeface="Lucida Sans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Marketing Plan 1">
        <a:dk1>
          <a:srgbClr val="336699"/>
        </a:dk1>
        <a:lt1>
          <a:srgbClr val="FFFFFF"/>
        </a:lt1>
        <a:dk2>
          <a:srgbClr val="0066FF"/>
        </a:dk2>
        <a:lt2>
          <a:srgbClr val="AFB5D2"/>
        </a:lt2>
        <a:accent1>
          <a:srgbClr val="66CCFF"/>
        </a:accent1>
        <a:accent2>
          <a:srgbClr val="99FFCC"/>
        </a:accent2>
        <a:accent3>
          <a:srgbClr val="FFFFFF"/>
        </a:accent3>
        <a:accent4>
          <a:srgbClr val="2A5682"/>
        </a:accent4>
        <a:accent5>
          <a:srgbClr val="B8E2FF"/>
        </a:accent5>
        <a:accent6>
          <a:srgbClr val="8AE7B9"/>
        </a:accent6>
        <a:hlink>
          <a:srgbClr val="FF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Plan 2">
        <a:dk1>
          <a:srgbClr val="003366"/>
        </a:dk1>
        <a:lt1>
          <a:srgbClr val="CCECFF"/>
        </a:lt1>
        <a:dk2>
          <a:srgbClr val="4B3384"/>
        </a:dk2>
        <a:lt2>
          <a:srgbClr val="849CBB"/>
        </a:lt2>
        <a:accent1>
          <a:srgbClr val="90DBFF"/>
        </a:accent1>
        <a:accent2>
          <a:srgbClr val="99FFCC"/>
        </a:accent2>
        <a:accent3>
          <a:srgbClr val="E2F4FF"/>
        </a:accent3>
        <a:accent4>
          <a:srgbClr val="002A56"/>
        </a:accent4>
        <a:accent5>
          <a:srgbClr val="C6EAFF"/>
        </a:accent5>
        <a:accent6>
          <a:srgbClr val="8AE7B9"/>
        </a:accent6>
        <a:hlink>
          <a:srgbClr val="DFC0FF"/>
        </a:hlink>
        <a:folHlink>
          <a:srgbClr val="6DC5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Plan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F:\PCAPPS\Office2K\Templates\1033\Marketing Plan.pot</Template>
  <TotalTime>30262</TotalTime>
  <Words>1002</Words>
  <Application>Microsoft Office PowerPoint</Application>
  <PresentationFormat>On-screen Show (4:3)</PresentationFormat>
  <Paragraphs>294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Gulim</vt:lpstr>
      <vt:lpstr>ＭＳ Ｐゴシック</vt:lpstr>
      <vt:lpstr>Arial</vt:lpstr>
      <vt:lpstr>Calibri</vt:lpstr>
      <vt:lpstr>Helvetica</vt:lpstr>
      <vt:lpstr>Lucida Sans</vt:lpstr>
      <vt:lpstr>Symbol</vt:lpstr>
      <vt:lpstr>Times New Roman</vt:lpstr>
      <vt:lpstr>Marketing Plan</vt:lpstr>
      <vt:lpstr>PowerPoint Presentation</vt:lpstr>
      <vt:lpstr>PowerPoint Presentation</vt:lpstr>
      <vt:lpstr>Original conductor/coil Specifications</vt:lpstr>
      <vt:lpstr>PowerPoint Presentation</vt:lpstr>
      <vt:lpstr>Status of the High-Field Test</vt:lpstr>
      <vt:lpstr>sPHENIX Project and WBS</vt:lpstr>
      <vt:lpstr>Documentation Made Available to the  Committee</vt:lpstr>
      <vt:lpstr>PowerPoint Presentation</vt:lpstr>
      <vt:lpstr>An example for the Basis of Estimate (Cryo)</vt:lpstr>
      <vt:lpstr>PowerPoint Presentation</vt:lpstr>
      <vt:lpstr>PowerPoint Presentation</vt:lpstr>
      <vt:lpstr>Example of WBS Dictionary</vt:lpstr>
      <vt:lpstr>Issue &amp; Concern</vt:lpstr>
      <vt:lpstr>Schedule and Calendar</vt:lpstr>
      <vt:lpstr>Superconducting Magnet Staffing</vt:lpstr>
    </vt:vector>
  </TitlesOfParts>
  <Company>FNAL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Bottom, Charm, and QCD Physics in CDF</dc:title>
  <dc:creator>CDFUser</dc:creator>
  <cp:lastModifiedBy>Yip, Kin</cp:lastModifiedBy>
  <cp:revision>1467</cp:revision>
  <cp:lastPrinted>2003-03-27T16:01:36Z</cp:lastPrinted>
  <dcterms:created xsi:type="dcterms:W3CDTF">2003-02-27T12:46:20Z</dcterms:created>
  <dcterms:modified xsi:type="dcterms:W3CDTF">2017-07-14T01:13:49Z</dcterms:modified>
</cp:coreProperties>
</file>