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9" r:id="rId2"/>
    <p:sldId id="321" r:id="rId3"/>
    <p:sldId id="337" r:id="rId4"/>
    <p:sldId id="318" r:id="rId5"/>
    <p:sldId id="329" r:id="rId6"/>
    <p:sldId id="323" r:id="rId7"/>
    <p:sldId id="327" r:id="rId8"/>
    <p:sldId id="341" r:id="rId9"/>
    <p:sldId id="343" r:id="rId10"/>
    <p:sldId id="344" r:id="rId11"/>
    <p:sldId id="338" r:id="rId12"/>
    <p:sldId id="328" r:id="rId13"/>
    <p:sldId id="330" r:id="rId14"/>
    <p:sldId id="345" r:id="rId15"/>
    <p:sldId id="322" r:id="rId16"/>
    <p:sldId id="326" r:id="rId17"/>
    <p:sldId id="336" r:id="rId18"/>
    <p:sldId id="342" r:id="rId19"/>
    <p:sldId id="319"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4660"/>
  </p:normalViewPr>
  <p:slideViewPr>
    <p:cSldViewPr>
      <p:cViewPr varScale="1">
        <p:scale>
          <a:sx n="148" d="100"/>
          <a:sy n="148" d="100"/>
        </p:scale>
        <p:origin x="-22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[wbs breakout of labor data jul 21 pm chart flip.xlsx]Sheet6!PivotTable5</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s>
    <c:plotArea>
      <c:layout/>
      <c:barChart>
        <c:barDir val="col"/>
        <c:grouping val="stacked"/>
        <c:varyColors val="0"/>
        <c:ser>
          <c:idx val="0"/>
          <c:order val="0"/>
          <c:tx>
            <c:strRef>
              <c:f>Sheet6!$B$3:$B$5</c:f>
              <c:strCache>
                <c:ptCount val="1"/>
                <c:pt idx="0">
                  <c:v>BNL - Purchased Services</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Sheet6!$B$6:$B$11</c:f>
              <c:numCache>
                <c:formatCode>#,##0.00</c:formatCode>
                <c:ptCount val="6"/>
                <c:pt idx="0">
                  <c:v>0.0</c:v>
                </c:pt>
                <c:pt idx="1">
                  <c:v>0.181818181818182</c:v>
                </c:pt>
                <c:pt idx="2">
                  <c:v>0.0</c:v>
                </c:pt>
                <c:pt idx="3">
                  <c:v>0.409090909090909</c:v>
                </c:pt>
                <c:pt idx="4">
                  <c:v>0.227272727272727</c:v>
                </c:pt>
                <c:pt idx="5">
                  <c:v>1.468181818181818</c:v>
                </c:pt>
              </c:numCache>
            </c:numRef>
          </c:val>
        </c:ser>
        <c:ser>
          <c:idx val="1"/>
          <c:order val="1"/>
          <c:tx>
            <c:strRef>
              <c:f>Sheet6!$C$3:$C$5</c:f>
              <c:strCache>
                <c:ptCount val="1"/>
                <c:pt idx="0">
                  <c:v>BNL - Scientific</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Sheet6!$C$6:$C$11</c:f>
              <c:numCache>
                <c:formatCode>#,##0.00</c:formatCode>
                <c:ptCount val="6"/>
                <c:pt idx="0">
                  <c:v>0.0727272727272727</c:v>
                </c:pt>
                <c:pt idx="1">
                  <c:v>0.00909090909090909</c:v>
                </c:pt>
                <c:pt idx="2">
                  <c:v>0.0</c:v>
                </c:pt>
                <c:pt idx="3">
                  <c:v>0.0</c:v>
                </c:pt>
                <c:pt idx="4">
                  <c:v>0.0</c:v>
                </c:pt>
                <c:pt idx="5">
                  <c:v>1.503181818181818</c:v>
                </c:pt>
              </c:numCache>
            </c:numRef>
          </c:val>
        </c:ser>
        <c:ser>
          <c:idx val="2"/>
          <c:order val="2"/>
          <c:tx>
            <c:strRef>
              <c:f>Sheet6!$D$3:$D$5</c:f>
              <c:strCache>
                <c:ptCount val="1"/>
                <c:pt idx="0">
                  <c:v>BNL - Technical</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Sheet6!$D$6:$D$11</c:f>
              <c:numCache>
                <c:formatCode>#,##0.00</c:formatCode>
                <c:ptCount val="6"/>
                <c:pt idx="0">
                  <c:v>1.143181818181818</c:v>
                </c:pt>
                <c:pt idx="1">
                  <c:v>0.779545454545455</c:v>
                </c:pt>
                <c:pt idx="2">
                  <c:v>0.145454545454545</c:v>
                </c:pt>
                <c:pt idx="3">
                  <c:v>1.213636363636364</c:v>
                </c:pt>
                <c:pt idx="4">
                  <c:v>1.257272727272727</c:v>
                </c:pt>
                <c:pt idx="5">
                  <c:v>4.530681818181819</c:v>
                </c:pt>
              </c:numCache>
            </c:numRef>
          </c:val>
        </c:ser>
        <c:ser>
          <c:idx val="3"/>
          <c:order val="3"/>
          <c:tx>
            <c:strRef>
              <c:f>Sheet6!$E$3:$E$5</c:f>
              <c:strCache>
                <c:ptCount val="1"/>
                <c:pt idx="0">
                  <c:v>BNL - Professional</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Sheet6!$E$6:$E$11</c:f>
              <c:numCache>
                <c:formatCode>#,##0.00</c:formatCode>
                <c:ptCount val="6"/>
                <c:pt idx="0">
                  <c:v>1.32409090909091</c:v>
                </c:pt>
                <c:pt idx="1">
                  <c:v>0.744090909090909</c:v>
                </c:pt>
                <c:pt idx="2">
                  <c:v>0.661363636363636</c:v>
                </c:pt>
                <c:pt idx="3">
                  <c:v>1.136363636363636</c:v>
                </c:pt>
                <c:pt idx="4">
                  <c:v>0.417272727272727</c:v>
                </c:pt>
                <c:pt idx="5">
                  <c:v>0.946590909090909</c:v>
                </c:pt>
              </c:numCache>
            </c:numRef>
          </c:val>
        </c:ser>
        <c:ser>
          <c:idx val="4"/>
          <c:order val="4"/>
          <c:tx>
            <c:strRef>
              <c:f>Sheet6!$G$3:$G$5</c:f>
              <c:strCache>
                <c:ptCount val="1"/>
                <c:pt idx="0">
                  <c:v>Non-BNL - Scientific</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Sheet6!$G$6:$G$11</c:f>
              <c:numCache>
                <c:formatCode>#,##0.00</c:formatCode>
                <c:ptCount val="6"/>
                <c:pt idx="0">
                  <c:v>0.0727272727272727</c:v>
                </c:pt>
                <c:pt idx="1">
                  <c:v>0.00909090909090909</c:v>
                </c:pt>
                <c:pt idx="2">
                  <c:v>0.0</c:v>
                </c:pt>
                <c:pt idx="3">
                  <c:v>0.0</c:v>
                </c:pt>
                <c:pt idx="4">
                  <c:v>0.0</c:v>
                </c:pt>
                <c:pt idx="5">
                  <c:v>0.0</c:v>
                </c:pt>
              </c:numCache>
            </c:numRef>
          </c:val>
        </c:ser>
        <c:ser>
          <c:idx val="5"/>
          <c:order val="5"/>
          <c:tx>
            <c:strRef>
              <c:f>Sheet6!$H$3:$H$5</c:f>
              <c:strCache>
                <c:ptCount val="1"/>
                <c:pt idx="0">
                  <c:v>Non-BNL - Student</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Sheet6!$H$6:$H$11</c:f>
              <c:numCache>
                <c:formatCode>#,##0.00</c:formatCode>
                <c:ptCount val="6"/>
                <c:pt idx="0">
                  <c:v>0.0</c:v>
                </c:pt>
                <c:pt idx="1">
                  <c:v>0.0</c:v>
                </c:pt>
                <c:pt idx="2">
                  <c:v>0.0</c:v>
                </c:pt>
                <c:pt idx="3">
                  <c:v>0.0</c:v>
                </c:pt>
                <c:pt idx="4">
                  <c:v>0.0</c:v>
                </c:pt>
                <c:pt idx="5">
                  <c:v>6.0</c:v>
                </c:pt>
              </c:numCache>
            </c:numRef>
          </c:val>
        </c:ser>
        <c:dLbls>
          <c:showLegendKey val="0"/>
          <c:showVal val="0"/>
          <c:showCatName val="0"/>
          <c:showSerName val="0"/>
          <c:showPercent val="0"/>
          <c:showBubbleSize val="0"/>
        </c:dLbls>
        <c:gapWidth val="150"/>
        <c:overlap val="100"/>
        <c:axId val="-2071819416"/>
        <c:axId val="1782455240"/>
      </c:barChart>
      <c:catAx>
        <c:axId val="-2071819416"/>
        <c:scaling>
          <c:orientation val="minMax"/>
        </c:scaling>
        <c:delete val="0"/>
        <c:axPos val="b"/>
        <c:majorTickMark val="out"/>
        <c:minorTickMark val="none"/>
        <c:tickLblPos val="nextTo"/>
        <c:crossAx val="1782455240"/>
        <c:crosses val="autoZero"/>
        <c:auto val="1"/>
        <c:lblAlgn val="ctr"/>
        <c:lblOffset val="100"/>
        <c:noMultiLvlLbl val="0"/>
      </c:catAx>
      <c:valAx>
        <c:axId val="1782455240"/>
        <c:scaling>
          <c:orientation val="minMax"/>
        </c:scaling>
        <c:delete val="0"/>
        <c:axPos val="l"/>
        <c:majorGridlines/>
        <c:numFmt formatCode="#,##0.00" sourceLinked="1"/>
        <c:majorTickMark val="out"/>
        <c:minorTickMark val="none"/>
        <c:tickLblPos val="nextTo"/>
        <c:crossAx val="-2071819416"/>
        <c:crosses val="autoZero"/>
        <c:crossBetween val="between"/>
      </c:valAx>
    </c:plotArea>
    <c:legend>
      <c:legendPos val="r"/>
      <c:layout/>
      <c:overlay val="0"/>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7/27/17</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7/27/17</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4</a:t>
            </a:fld>
            <a:endParaRPr lang="en-US" altLang="en-US"/>
          </a:p>
        </p:txBody>
      </p:sp>
    </p:spTree>
    <p:extLst>
      <p:ext uri="{BB962C8B-B14F-4D97-AF65-F5344CB8AC3E}">
        <p14:creationId xmlns:p14="http://schemas.microsoft.com/office/powerpoint/2010/main" val="330668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7</a:t>
            </a:fld>
            <a:endParaRPr lang="en-US" altLang="en-US"/>
          </a:p>
        </p:txBody>
      </p:sp>
    </p:spTree>
    <p:extLst>
      <p:ext uri="{BB962C8B-B14F-4D97-AF65-F5344CB8AC3E}">
        <p14:creationId xmlns:p14="http://schemas.microsoft.com/office/powerpoint/2010/main" val="273404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stages of design for items not shown</a:t>
            </a:r>
            <a:endParaRPr lang="en-US" dirty="0"/>
          </a:p>
        </p:txBody>
      </p:sp>
      <p:sp>
        <p:nvSpPr>
          <p:cNvPr id="4" name="Slide Number Placeholder 3"/>
          <p:cNvSpPr>
            <a:spLocks noGrp="1"/>
          </p:cNvSpPr>
          <p:nvPr>
            <p:ph type="sldNum" sz="quarter" idx="10"/>
          </p:nvPr>
        </p:nvSpPr>
        <p:spPr/>
        <p:txBody>
          <a:bodyPr/>
          <a:lstStyle/>
          <a:p>
            <a:fld id="{1FF6DD81-60A4-6044-8F5D-66DBD2A16B0B}" type="slidenum">
              <a:rPr lang="en-US" smtClean="0"/>
              <a:t>17</a:t>
            </a:fld>
            <a:endParaRPr lang="en-US" dirty="0"/>
          </a:p>
        </p:txBody>
      </p:sp>
    </p:spTree>
    <p:extLst>
      <p:ext uri="{BB962C8B-B14F-4D97-AF65-F5344CB8AC3E}">
        <p14:creationId xmlns:p14="http://schemas.microsoft.com/office/powerpoint/2010/main" val="15773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86800" cy="1470025"/>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38"/>
            <a:ext cx="1981200" cy="5668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4238"/>
            <a:ext cx="57912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4" name="Footer Placeholder 4"/>
          <p:cNvSpPr>
            <a:spLocks noGrp="1"/>
          </p:cNvSpPr>
          <p:nvPr>
            <p:ph type="ftr" sz="quarter" idx="11"/>
          </p:nvPr>
        </p:nvSpPr>
        <p:spPr>
          <a:xfrm>
            <a:off x="3200400" y="6569075"/>
            <a:ext cx="2895600" cy="288925"/>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8/2/17-8/4/17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8/2/17-8/4/17</a:t>
            </a:r>
            <a:endParaRPr lang="en-US" altLang="en-US" dirty="0"/>
          </a:p>
        </p:txBody>
      </p:sp>
      <p:sp>
        <p:nvSpPr>
          <p:cNvPr id="5" name="Footer Placeholder 4"/>
          <p:cNvSpPr>
            <a:spLocks noGrp="1"/>
          </p:cNvSpPr>
          <p:nvPr>
            <p:ph type="ftr" sz="quarter" idx="3"/>
          </p:nvPr>
        </p:nvSpPr>
        <p:spPr>
          <a:xfrm>
            <a:off x="3171031" y="6553200"/>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6492875"/>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8" descr="sPHENI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66088" y="100013"/>
            <a:ext cx="10874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ites.google.com/site/sphenixdirectorsreview/" TargetMode="Externa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sites.google.com/site/sphenixdirectorsreview/"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ites.google.com/site/sphenixdirectorsrevie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ites.google.com/site/sphenixdirectorsre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304800" y="762000"/>
            <a:ext cx="8610600" cy="1600200"/>
          </a:xfrm>
          <a:solidFill>
            <a:srgbClr val="0099FF"/>
          </a:solidFill>
        </p:spPr>
        <p:txBody>
          <a:bodyPr/>
          <a:lstStyle/>
          <a:p>
            <a:pPr algn="ctr"/>
            <a:r>
              <a:rPr lang="en-US" altLang="en-US" dirty="0" err="1" smtClean="0">
                <a:solidFill>
                  <a:schemeClr val="bg1"/>
                </a:solidFill>
              </a:rPr>
              <a:t>sPHENIX</a:t>
            </a:r>
            <a:r>
              <a:rPr lang="en-US" altLang="en-US" dirty="0" smtClean="0">
                <a:solidFill>
                  <a:schemeClr val="bg1"/>
                </a:solidFill>
              </a:rPr>
              <a:t> </a:t>
            </a:r>
            <a:r>
              <a:rPr lang="en-US" altLang="en-US" dirty="0" smtClean="0"/>
              <a:t>Director’s</a:t>
            </a:r>
            <a:r>
              <a:rPr lang="en-US" altLang="en-US" dirty="0" smtClean="0">
                <a:solidFill>
                  <a:schemeClr val="bg1"/>
                </a:solidFill>
              </a:rPr>
              <a:t> Review</a:t>
            </a:r>
          </a:p>
        </p:txBody>
      </p:sp>
      <p:sp>
        <p:nvSpPr>
          <p:cNvPr id="15362" name="Subtitle 3"/>
          <p:cNvSpPr>
            <a:spLocks noGrp="1"/>
          </p:cNvSpPr>
          <p:nvPr>
            <p:ph type="subTitle" idx="1"/>
          </p:nvPr>
        </p:nvSpPr>
        <p:spPr>
          <a:xfrm>
            <a:off x="1371600" y="2743200"/>
            <a:ext cx="6400800" cy="1752600"/>
          </a:xfrm>
        </p:spPr>
        <p:txBody>
          <a:bodyPr/>
          <a:lstStyle/>
          <a:p>
            <a:r>
              <a:rPr lang="en-US" altLang="en-US" sz="4000" dirty="0" smtClean="0">
                <a:solidFill>
                  <a:srgbClr val="0099FF"/>
                </a:solidFill>
              </a:rPr>
              <a:t>August 2-4, 2017</a:t>
            </a:r>
          </a:p>
          <a:p>
            <a:r>
              <a:rPr lang="en-US" altLang="en-US" sz="4000" dirty="0" smtClean="0">
                <a:solidFill>
                  <a:srgbClr val="0099FF"/>
                </a:solidFill>
              </a:rPr>
              <a:t>BNL</a:t>
            </a:r>
          </a:p>
          <a:p>
            <a:endParaRPr lang="en-US" altLang="en-US" sz="4000" dirty="0">
              <a:solidFill>
                <a:srgbClr val="0099FF"/>
              </a:solidFill>
            </a:endParaRPr>
          </a:p>
          <a:p>
            <a:r>
              <a:rPr lang="en-US" sz="4000" dirty="0">
                <a:solidFill>
                  <a:srgbClr val="3366FF"/>
                </a:solidFill>
              </a:rPr>
              <a:t>Don Lynch</a:t>
            </a:r>
          </a:p>
          <a:p>
            <a:endParaRPr lang="en-US" altLang="en-US" sz="4000" dirty="0" smtClean="0">
              <a:solidFill>
                <a:srgbClr val="0099FF"/>
              </a:solidFill>
            </a:endParaRP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p>
        </p:txBody>
      </p:sp>
      <p:sp>
        <p:nvSpPr>
          <p:cNvPr id="5" name="Footer Placeholder 4"/>
          <p:cNvSpPr>
            <a:spLocks noGrp="1"/>
          </p:cNvSpPr>
          <p:nvPr>
            <p:ph type="ftr" sz="quarter" idx="11"/>
          </p:nvPr>
        </p:nvSpPr>
        <p:spPr/>
        <p:txBody>
          <a:bodyPr/>
          <a:lstStyle/>
          <a:p>
            <a:pPr>
              <a:defRPr/>
            </a:pPr>
            <a:r>
              <a:rPr lang="en-US" dirty="0" err="1" smtClean="0"/>
              <a:t>sPHENIX</a:t>
            </a:r>
            <a:r>
              <a:rPr lang="en-US" dirty="0" smtClean="0"/>
              <a:t>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7715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543579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914400"/>
            <a:ext cx="7391400" cy="5410200"/>
          </a:xfrm>
          <a:prstGeom prst="roundRect">
            <a:avLst>
              <a:gd name="adj" fmla="val 622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Basis of Estimate: Contingency</a:t>
            </a:r>
            <a:endParaRPr lang="en-US" dirty="0"/>
          </a:p>
        </p:txBody>
      </p:sp>
      <p:sp>
        <p:nvSpPr>
          <p:cNvPr id="4" name="Date Placeholder 3"/>
          <p:cNvSpPr>
            <a:spLocks noGrp="1"/>
          </p:cNvSpPr>
          <p:nvPr>
            <p:ph type="dt" sz="half" idx="10"/>
          </p:nvPr>
        </p:nvSpPr>
        <p:spPr/>
        <p:txBody>
          <a:body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10</a:t>
            </a:fld>
            <a:endParaRPr lang="en-US" altLang="en-US"/>
          </a:p>
        </p:txBody>
      </p:sp>
      <p:pic>
        <p:nvPicPr>
          <p:cNvPr id="10" name="Picture 9" descr="Screen Shot 2017-07-27 at 1.26.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95400"/>
            <a:ext cx="6553200" cy="4473194"/>
          </a:xfrm>
          <a:prstGeom prst="rect">
            <a:avLst/>
          </a:prstGeom>
        </p:spPr>
      </p:pic>
    </p:spTree>
    <p:extLst>
      <p:ext uri="{BB962C8B-B14F-4D97-AF65-F5344CB8AC3E}">
        <p14:creationId xmlns:p14="http://schemas.microsoft.com/office/powerpoint/2010/main" val="167065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 name="Date Placeholder 3"/>
          <p:cNvSpPr>
            <a:spLocks noGrp="1"/>
          </p:cNvSpPr>
          <p:nvPr>
            <p:ph type="dt" sz="half" idx="10"/>
          </p:nvPr>
        </p:nvSpPr>
        <p:spPr/>
        <p:txBody>
          <a:body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11</a:t>
            </a:fld>
            <a:endParaRPr lang="en-US" altLang="en-US"/>
          </a:p>
        </p:txBody>
      </p:sp>
      <p:sp>
        <p:nvSpPr>
          <p:cNvPr id="10" name="TextBox 9"/>
          <p:cNvSpPr txBox="1"/>
          <p:nvPr/>
        </p:nvSpPr>
        <p:spPr>
          <a:xfrm>
            <a:off x="6400800" y="6019800"/>
            <a:ext cx="2209800" cy="461665"/>
          </a:xfrm>
          <a:prstGeom prst="rect">
            <a:avLst/>
          </a:prstGeom>
          <a:noFill/>
          <a:ln>
            <a:solidFill>
              <a:schemeClr val="accent6">
                <a:lumMod val="75000"/>
              </a:schemeClr>
            </a:solidFill>
          </a:ln>
        </p:spPr>
        <p:txBody>
          <a:bodyPr wrap="square" rtlCol="0">
            <a:spAutoFit/>
          </a:bodyPr>
          <a:lstStyle/>
          <a:p>
            <a:pPr algn="ctr"/>
            <a:r>
              <a:rPr lang="en-US" sz="1200" i="1" dirty="0" smtClean="0"/>
              <a:t>Full </a:t>
            </a:r>
            <a:r>
              <a:rPr lang="en-US" sz="1200" i="1" dirty="0" err="1" smtClean="0"/>
              <a:t>sPHENIX</a:t>
            </a:r>
            <a:r>
              <a:rPr lang="en-US" sz="1200" i="1" dirty="0" smtClean="0"/>
              <a:t> Installation schedule can be found </a:t>
            </a:r>
            <a:r>
              <a:rPr lang="en-US" sz="1200" b="1" i="1" dirty="0" smtClean="0">
                <a:solidFill>
                  <a:srgbClr val="FF0000"/>
                </a:solidFill>
                <a:hlinkClick r:id="rId2"/>
              </a:rPr>
              <a:t>here</a:t>
            </a:r>
            <a:r>
              <a:rPr lang="en-US" sz="1200" b="1" i="1" dirty="0" smtClean="0"/>
              <a:t> </a:t>
            </a:r>
            <a:endParaRPr lang="en-US" sz="1200" b="1" i="1" dirty="0"/>
          </a:p>
        </p:txBody>
      </p:sp>
      <p:pic>
        <p:nvPicPr>
          <p:cNvPr id="3" name="Picture 2" descr="Screen Shot 2017-07-24 at 3.1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8626916" cy="4800599"/>
          </a:xfrm>
          <a:prstGeom prst="rect">
            <a:avLst/>
          </a:prstGeom>
          <a:ln w="38100">
            <a:solidFill>
              <a:srgbClr val="3366FF"/>
            </a:solidFill>
          </a:ln>
        </p:spPr>
      </p:pic>
    </p:spTree>
    <p:extLst>
      <p:ext uri="{BB962C8B-B14F-4D97-AF65-F5344CB8AC3E}">
        <p14:creationId xmlns:p14="http://schemas.microsoft.com/office/powerpoint/2010/main" val="1086998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Registry</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12</a:t>
            </a:fld>
            <a:endParaRPr lang="en-US" altLang="en-US" sz="1200">
              <a:solidFill>
                <a:srgbClr val="898989"/>
              </a:solidFill>
            </a:endParaRPr>
          </a:p>
        </p:txBody>
      </p:sp>
      <p:sp>
        <p:nvSpPr>
          <p:cNvPr id="7" name="TextBox 6"/>
          <p:cNvSpPr txBox="1"/>
          <p:nvPr/>
        </p:nvSpPr>
        <p:spPr>
          <a:xfrm>
            <a:off x="762000" y="4191000"/>
            <a:ext cx="7251698" cy="954107"/>
          </a:xfrm>
          <a:prstGeom prst="rect">
            <a:avLst/>
          </a:prstGeom>
          <a:noFill/>
          <a:ln w="25400">
            <a:solidFill>
              <a:schemeClr val="tx2">
                <a:lumMod val="40000"/>
                <a:lumOff val="60000"/>
              </a:schemeClr>
            </a:solidFill>
          </a:ln>
        </p:spPr>
        <p:txBody>
          <a:bodyPr wrap="square" rtlCol="0">
            <a:spAutoFit/>
          </a:bodyPr>
          <a:lstStyle/>
          <a:p>
            <a:r>
              <a:rPr lang="en-US" sz="1400" kern="1200" dirty="0" smtClean="0"/>
              <a:t>The Registry section for Integration/Installation and other non-MIE subsystems is managed and monitored the same as for the MIE items. The Installation risk issues generally have to do with availability of labor and material in a timely fashion. These are mitigated by having a tight management structure and closely coordinated engineering for MIE and non-MIE subsystems.</a:t>
            </a:r>
            <a:endParaRPr lang="en-US" sz="1400" kern="1200" dirty="0"/>
          </a:p>
        </p:txBody>
      </p:sp>
      <p:grpSp>
        <p:nvGrpSpPr>
          <p:cNvPr id="11" name="Group 10"/>
          <p:cNvGrpSpPr/>
          <p:nvPr/>
        </p:nvGrpSpPr>
        <p:grpSpPr>
          <a:xfrm>
            <a:off x="152400" y="1828800"/>
            <a:ext cx="8839200" cy="1603407"/>
            <a:chOff x="76200" y="1825593"/>
            <a:chExt cx="8985250" cy="1639900"/>
          </a:xfrm>
        </p:grpSpPr>
        <p:pic>
          <p:nvPicPr>
            <p:cNvPr id="6" name="Picture 5" descr="Screen Shot 2017-06-02 at 11.23.37 AM.png"/>
            <p:cNvPicPr>
              <a:picLocks noChangeAspect="1"/>
            </p:cNvPicPr>
            <p:nvPr/>
          </p:nvPicPr>
          <p:blipFill rotWithShape="1">
            <a:blip r:embed="rId2">
              <a:extLst>
                <a:ext uri="{28A0092B-C50C-407E-A947-70E740481C1C}">
                  <a14:useLocalDpi xmlns:a14="http://schemas.microsoft.com/office/drawing/2010/main" val="0"/>
                </a:ext>
              </a:extLst>
            </a:blip>
            <a:srcRect t="52574" b="93"/>
            <a:stretch/>
          </p:blipFill>
          <p:spPr>
            <a:xfrm>
              <a:off x="76200" y="2170093"/>
              <a:ext cx="8983686" cy="1295400"/>
            </a:xfrm>
            <a:prstGeom prst="rect">
              <a:avLst/>
            </a:prstGeom>
            <a:ln w="25400">
              <a:solidFill>
                <a:schemeClr val="tx2">
                  <a:lumMod val="60000"/>
                  <a:lumOff val="40000"/>
                </a:schemeClr>
              </a:solidFill>
            </a:ln>
          </p:spPr>
        </p:pic>
        <p:pic>
          <p:nvPicPr>
            <p:cNvPr id="8" name="Picture 7" descr="Screen Shot 2017-07-13 at 3.30.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5593"/>
              <a:ext cx="8756650" cy="344500"/>
            </a:xfrm>
            <a:prstGeom prst="rect">
              <a:avLst/>
            </a:prstGeom>
            <a:ln w="25400">
              <a:solidFill>
                <a:schemeClr val="tx2">
                  <a:lumMod val="60000"/>
                  <a:lumOff val="40000"/>
                </a:schemeClr>
              </a:solidFill>
            </a:ln>
          </p:spPr>
        </p:pic>
      </p:grpSp>
      <p:sp>
        <p:nvSpPr>
          <p:cNvPr id="10" name="TextBox 9"/>
          <p:cNvSpPr txBox="1"/>
          <p:nvPr/>
        </p:nvSpPr>
        <p:spPr>
          <a:xfrm>
            <a:off x="6400800" y="6019800"/>
            <a:ext cx="2209800" cy="461665"/>
          </a:xfrm>
          <a:prstGeom prst="rect">
            <a:avLst/>
          </a:prstGeom>
          <a:noFill/>
          <a:ln>
            <a:solidFill>
              <a:schemeClr val="accent6">
                <a:lumMod val="75000"/>
              </a:schemeClr>
            </a:solidFill>
          </a:ln>
        </p:spPr>
        <p:txBody>
          <a:bodyPr wrap="square" rtlCol="0">
            <a:spAutoFit/>
          </a:bodyPr>
          <a:lstStyle/>
          <a:p>
            <a:pPr algn="ctr"/>
            <a:r>
              <a:rPr lang="en-US" sz="1200" i="1" dirty="0" smtClean="0"/>
              <a:t>Full </a:t>
            </a:r>
            <a:r>
              <a:rPr lang="en-US" sz="1200" i="1" dirty="0" err="1" smtClean="0"/>
              <a:t>sPHENIX</a:t>
            </a:r>
            <a:r>
              <a:rPr lang="en-US" sz="1200" i="1" dirty="0" smtClean="0"/>
              <a:t> Risk Registry can be found </a:t>
            </a:r>
            <a:r>
              <a:rPr lang="en-US" sz="1200" b="1" i="1" dirty="0" smtClean="0">
                <a:solidFill>
                  <a:srgbClr val="FF0000"/>
                </a:solidFill>
                <a:hlinkClick r:id="rId4"/>
              </a:rPr>
              <a:t>here</a:t>
            </a:r>
            <a:r>
              <a:rPr lang="en-US" sz="1200" b="1" i="1" dirty="0" smtClean="0"/>
              <a:t> </a:t>
            </a:r>
            <a:endParaRPr lang="en-US" sz="1200" b="1" i="1" dirty="0"/>
          </a:p>
        </p:txBody>
      </p:sp>
    </p:spTree>
    <p:extLst>
      <p:ext uri="{BB962C8B-B14F-4D97-AF65-F5344CB8AC3E}">
        <p14:creationId xmlns:p14="http://schemas.microsoft.com/office/powerpoint/2010/main" val="18814442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13</a:t>
            </a:fld>
            <a:endParaRPr lang="en-US" altLang="en-US" sz="1200">
              <a:solidFill>
                <a:srgbClr val="898989"/>
              </a:solidFill>
            </a:endParaRPr>
          </a:p>
        </p:txBody>
      </p:sp>
      <p:sp>
        <p:nvSpPr>
          <p:cNvPr id="6" name="Rectangle 5"/>
          <p:cNvSpPr/>
          <p:nvPr/>
        </p:nvSpPr>
        <p:spPr>
          <a:xfrm>
            <a:off x="609600" y="914400"/>
            <a:ext cx="8153400" cy="5509201"/>
          </a:xfrm>
          <a:prstGeom prst="rect">
            <a:avLst/>
          </a:prstGeom>
        </p:spPr>
        <p:txBody>
          <a:bodyPr wrap="square">
            <a:spAutoFit/>
          </a:bodyPr>
          <a:lstStyle/>
          <a:p>
            <a:pPr marL="742950" lvl="1" indent="-285750">
              <a:spcBef>
                <a:spcPts val="0"/>
              </a:spcBef>
              <a:buFont typeface="Arial"/>
              <a:buChar char="•"/>
              <a:defRPr/>
            </a:pPr>
            <a:r>
              <a:rPr lang="en-US" sz="1600" dirty="0" smtClean="0">
                <a:solidFill>
                  <a:srgbClr val="4F6228"/>
                </a:solidFill>
                <a:latin typeface="Times New Roman"/>
                <a:cs typeface="Times New Roman"/>
              </a:rPr>
              <a:t>Installation and Integration Concepts are maturing</a:t>
            </a:r>
          </a:p>
          <a:p>
            <a:pPr marL="1200150" lvl="2" indent="-285750">
              <a:spcBef>
                <a:spcPts val="0"/>
              </a:spcBef>
              <a:buFont typeface="Arial"/>
              <a:buChar char="•"/>
              <a:defRPr/>
            </a:pPr>
            <a:r>
              <a:rPr lang="en-US" sz="1600" dirty="0" smtClean="0">
                <a:solidFill>
                  <a:srgbClr val="4F6228"/>
                </a:solidFill>
                <a:latin typeface="Times New Roman"/>
                <a:cs typeface="Times New Roman"/>
              </a:rPr>
              <a:t>Outer detectors at design stage</a:t>
            </a:r>
          </a:p>
          <a:p>
            <a:pPr marL="1200150" lvl="2" indent="-285750">
              <a:spcBef>
                <a:spcPts val="0"/>
              </a:spcBef>
              <a:buFont typeface="Arial"/>
              <a:buChar char="•"/>
              <a:defRPr/>
            </a:pPr>
            <a:r>
              <a:rPr lang="en-US" sz="1600" dirty="0" smtClean="0">
                <a:solidFill>
                  <a:srgbClr val="4F6228"/>
                </a:solidFill>
                <a:latin typeface="Times New Roman"/>
                <a:cs typeface="Times New Roman"/>
              </a:rPr>
              <a:t>Inner detectors still conceptual</a:t>
            </a:r>
          </a:p>
          <a:p>
            <a:pPr marL="1657350" lvl="3" indent="-285750">
              <a:spcBef>
                <a:spcPts val="0"/>
              </a:spcBef>
              <a:buFont typeface="Arial"/>
              <a:buChar char="•"/>
              <a:defRPr/>
            </a:pPr>
            <a:r>
              <a:rPr lang="en-US" sz="1600" dirty="0">
                <a:solidFill>
                  <a:srgbClr val="4F6228"/>
                </a:solidFill>
                <a:latin typeface="Times New Roman"/>
                <a:cs typeface="Times New Roman"/>
              </a:rPr>
              <a:t>Timely interface information from Inner Detectors (MVTX, INTT)</a:t>
            </a:r>
            <a:br>
              <a:rPr lang="en-US" sz="1600" dirty="0">
                <a:solidFill>
                  <a:srgbClr val="4F6228"/>
                </a:solidFill>
                <a:latin typeface="Times New Roman"/>
                <a:cs typeface="Times New Roman"/>
              </a:rPr>
            </a:br>
            <a:r>
              <a:rPr lang="en-US" sz="1600" i="1" dirty="0">
                <a:solidFill>
                  <a:srgbClr val="4F6228"/>
                </a:solidFill>
                <a:latin typeface="Times New Roman"/>
                <a:cs typeface="Times New Roman"/>
              </a:rPr>
              <a:t>(particularly for service routing</a:t>
            </a:r>
            <a:r>
              <a:rPr lang="en-US" sz="1600" i="1" dirty="0" smtClean="0">
                <a:solidFill>
                  <a:srgbClr val="4F6228"/>
                </a:solidFill>
                <a:latin typeface="Times New Roman"/>
                <a:cs typeface="Times New Roman"/>
              </a:rPr>
              <a:t>)</a:t>
            </a:r>
            <a:endParaRPr lang="en-US" sz="1600" dirty="0" smtClean="0">
              <a:solidFill>
                <a:srgbClr val="4F6228"/>
              </a:solidFill>
              <a:latin typeface="Times New Roman"/>
              <a:cs typeface="Times New Roman"/>
            </a:endParaRPr>
          </a:p>
          <a:p>
            <a:pPr marL="742950" lvl="1" indent="-285750">
              <a:spcBef>
                <a:spcPts val="0"/>
              </a:spcBef>
              <a:buFont typeface="Arial"/>
              <a:buChar char="•"/>
              <a:defRPr/>
            </a:pPr>
            <a:r>
              <a:rPr lang="en-US" sz="1600" dirty="0">
                <a:solidFill>
                  <a:srgbClr val="4F6228"/>
                </a:solidFill>
                <a:latin typeface="Times New Roman"/>
                <a:cs typeface="Times New Roman"/>
              </a:rPr>
              <a:t>Experienced personnel and a well-acquainted collaborator base </a:t>
            </a:r>
            <a:endParaRPr lang="en-US" sz="1600" dirty="0" smtClean="0">
              <a:solidFill>
                <a:srgbClr val="4F6228"/>
              </a:solidFill>
              <a:latin typeface="Times New Roman"/>
              <a:cs typeface="Times New Roman"/>
            </a:endParaRPr>
          </a:p>
          <a:p>
            <a:pPr marL="1200150" lvl="2" indent="-285750">
              <a:spcBef>
                <a:spcPts val="0"/>
              </a:spcBef>
              <a:buFont typeface="Arial"/>
              <a:buChar char="•"/>
              <a:defRPr/>
            </a:pPr>
            <a:r>
              <a:rPr lang="en-US" sz="1600" dirty="0" smtClean="0">
                <a:solidFill>
                  <a:srgbClr val="4F6228"/>
                </a:solidFill>
                <a:latin typeface="Times New Roman"/>
                <a:cs typeface="Times New Roman"/>
              </a:rPr>
              <a:t>Experienced staff, outside experts </a:t>
            </a:r>
          </a:p>
          <a:p>
            <a:pPr marL="1200150" lvl="2" indent="-285750">
              <a:spcBef>
                <a:spcPts val="0"/>
              </a:spcBef>
              <a:buFont typeface="Arial"/>
              <a:buChar char="•"/>
              <a:defRPr/>
            </a:pPr>
            <a:r>
              <a:rPr lang="en-US" sz="1600" dirty="0" smtClean="0">
                <a:solidFill>
                  <a:srgbClr val="4F6228"/>
                </a:solidFill>
                <a:latin typeface="Times New Roman"/>
                <a:cs typeface="Times New Roman"/>
              </a:rPr>
              <a:t>Challenge: Engineering and technical resources need to be augmented to meet requirements</a:t>
            </a:r>
            <a:endParaRPr lang="en-US" sz="1600" dirty="0">
              <a:solidFill>
                <a:srgbClr val="4F6228"/>
              </a:solidFill>
              <a:latin typeface="Times New Roman"/>
              <a:cs typeface="Times New Roman"/>
            </a:endParaRPr>
          </a:p>
          <a:p>
            <a:pPr marL="742950" lvl="1" indent="-285750">
              <a:spcBef>
                <a:spcPts val="0"/>
              </a:spcBef>
              <a:buFont typeface="Arial"/>
              <a:buChar char="•"/>
              <a:defRPr/>
            </a:pPr>
            <a:r>
              <a:rPr lang="en-US" sz="1600" dirty="0" smtClean="0">
                <a:solidFill>
                  <a:srgbClr val="4F6228"/>
                </a:solidFill>
                <a:latin typeface="Times New Roman"/>
                <a:cs typeface="Times New Roman"/>
              </a:rPr>
              <a:t>Installation schedule depends on </a:t>
            </a:r>
          </a:p>
          <a:p>
            <a:pPr marL="1200150" lvl="2" indent="-285750">
              <a:spcBef>
                <a:spcPts val="0"/>
              </a:spcBef>
              <a:buFont typeface="Arial"/>
              <a:buChar char="•"/>
              <a:defRPr/>
            </a:pPr>
            <a:r>
              <a:rPr lang="en-US" sz="1600" dirty="0" smtClean="0">
                <a:solidFill>
                  <a:srgbClr val="4F6228"/>
                </a:solidFill>
                <a:latin typeface="Times New Roman"/>
                <a:cs typeface="Times New Roman"/>
              </a:rPr>
              <a:t>delivery </a:t>
            </a:r>
            <a:r>
              <a:rPr lang="en-US" sz="1600" dirty="0">
                <a:solidFill>
                  <a:srgbClr val="4F6228"/>
                </a:solidFill>
                <a:latin typeface="Times New Roman"/>
                <a:cs typeface="Times New Roman"/>
              </a:rPr>
              <a:t>of </a:t>
            </a:r>
            <a:r>
              <a:rPr lang="en-US" sz="1600" dirty="0" smtClean="0">
                <a:solidFill>
                  <a:srgbClr val="4F6228"/>
                </a:solidFill>
                <a:latin typeface="Times New Roman"/>
                <a:cs typeface="Times New Roman"/>
              </a:rPr>
              <a:t>subsystems </a:t>
            </a:r>
            <a:r>
              <a:rPr lang="en-US" sz="1600" dirty="0">
                <a:solidFill>
                  <a:srgbClr val="4F6228"/>
                </a:solidFill>
                <a:latin typeface="Times New Roman"/>
                <a:cs typeface="Times New Roman"/>
              </a:rPr>
              <a:t>on time</a:t>
            </a:r>
          </a:p>
          <a:p>
            <a:pPr marL="1200150" lvl="2" indent="-285750">
              <a:spcBef>
                <a:spcPts val="0"/>
              </a:spcBef>
              <a:buFont typeface="Arial"/>
              <a:buChar char="•"/>
              <a:defRPr/>
            </a:pPr>
            <a:r>
              <a:rPr lang="en-US" sz="1600" dirty="0">
                <a:solidFill>
                  <a:srgbClr val="4F6228"/>
                </a:solidFill>
                <a:latin typeface="Times New Roman"/>
                <a:cs typeface="Times New Roman"/>
              </a:rPr>
              <a:t>Availability of engineering resources for </a:t>
            </a:r>
            <a:r>
              <a:rPr lang="en-US" sz="1600" dirty="0" smtClean="0">
                <a:solidFill>
                  <a:srgbClr val="4F6228"/>
                </a:solidFill>
                <a:latin typeface="Times New Roman"/>
                <a:cs typeface="Times New Roman"/>
              </a:rPr>
              <a:t>procedures, planning, </a:t>
            </a:r>
            <a:r>
              <a:rPr lang="en-US" sz="1600" dirty="0">
                <a:solidFill>
                  <a:srgbClr val="4F6228"/>
                </a:solidFill>
                <a:latin typeface="Times New Roman"/>
                <a:cs typeface="Times New Roman"/>
              </a:rPr>
              <a:t>tooling </a:t>
            </a:r>
            <a:r>
              <a:rPr lang="en-US" sz="1600" dirty="0" smtClean="0">
                <a:solidFill>
                  <a:srgbClr val="4F6228"/>
                </a:solidFill>
                <a:latin typeface="Times New Roman"/>
                <a:cs typeface="Times New Roman"/>
              </a:rPr>
              <a:t>design </a:t>
            </a:r>
            <a:r>
              <a:rPr lang="en-US" sz="1600" i="1" dirty="0" smtClean="0">
                <a:solidFill>
                  <a:srgbClr val="4F6228"/>
                </a:solidFill>
                <a:latin typeface="Times New Roman"/>
                <a:cs typeface="Times New Roman"/>
              </a:rPr>
              <a:t>(No significant technical challenges, just engineering and design resource allocation)</a:t>
            </a:r>
          </a:p>
          <a:p>
            <a:pPr marL="742950" lvl="1" indent="-285750">
              <a:spcBef>
                <a:spcPts val="0"/>
              </a:spcBef>
              <a:buFont typeface="Arial"/>
              <a:buChar char="•"/>
              <a:defRPr/>
            </a:pPr>
            <a:r>
              <a:rPr lang="en-US" sz="1600" dirty="0" smtClean="0">
                <a:solidFill>
                  <a:srgbClr val="4F6228"/>
                </a:solidFill>
                <a:latin typeface="Times New Roman"/>
                <a:cs typeface="Times New Roman"/>
              </a:rPr>
              <a:t>Key coordination efforts </a:t>
            </a:r>
          </a:p>
          <a:p>
            <a:pPr marL="1200150" lvl="2" indent="-285750">
              <a:spcBef>
                <a:spcPts val="0"/>
              </a:spcBef>
              <a:buFont typeface="Arial"/>
              <a:buChar char="•"/>
              <a:defRPr/>
            </a:pPr>
            <a:r>
              <a:rPr lang="en-US" sz="1600" dirty="0" smtClean="0">
                <a:solidFill>
                  <a:srgbClr val="4F6228"/>
                </a:solidFill>
                <a:latin typeface="Times New Roman"/>
                <a:cs typeface="Times New Roman"/>
              </a:rPr>
              <a:t>Coordination with infrastructure design efforts</a:t>
            </a:r>
          </a:p>
          <a:p>
            <a:pPr marL="1657350" lvl="3" indent="-285750">
              <a:spcBef>
                <a:spcPts val="0"/>
              </a:spcBef>
              <a:buFont typeface="Arial"/>
              <a:buChar char="•"/>
              <a:defRPr/>
            </a:pPr>
            <a:r>
              <a:rPr lang="en-US" sz="1600" dirty="0" smtClean="0">
                <a:solidFill>
                  <a:srgbClr val="4F6228"/>
                </a:solidFill>
                <a:latin typeface="Times New Roman"/>
                <a:cs typeface="Times New Roman"/>
              </a:rPr>
              <a:t>Pole tip design</a:t>
            </a:r>
          </a:p>
          <a:p>
            <a:pPr marL="1657350" lvl="3" indent="-285750">
              <a:spcBef>
                <a:spcPts val="0"/>
              </a:spcBef>
              <a:buFont typeface="Arial"/>
              <a:buChar char="•"/>
              <a:defRPr/>
            </a:pPr>
            <a:r>
              <a:rPr lang="en-US" sz="1600" dirty="0" smtClean="0">
                <a:solidFill>
                  <a:srgbClr val="4F6228"/>
                </a:solidFill>
                <a:latin typeface="Times New Roman"/>
                <a:cs typeface="Times New Roman"/>
              </a:rPr>
              <a:t>Cradle carriage design</a:t>
            </a:r>
          </a:p>
          <a:p>
            <a:pPr marL="1657350" lvl="3" indent="-285750">
              <a:spcBef>
                <a:spcPts val="0"/>
              </a:spcBef>
              <a:buFont typeface="Arial"/>
              <a:buChar char="•"/>
              <a:defRPr/>
            </a:pPr>
            <a:r>
              <a:rPr lang="en-US" sz="1600" dirty="0" smtClean="0">
                <a:solidFill>
                  <a:srgbClr val="4F6228"/>
                </a:solidFill>
                <a:latin typeface="Times New Roman"/>
                <a:cs typeface="Times New Roman"/>
              </a:rPr>
              <a:t>Inner detector support structures</a:t>
            </a:r>
          </a:p>
          <a:p>
            <a:pPr marL="1200150" lvl="2" indent="-285750">
              <a:spcBef>
                <a:spcPts val="0"/>
              </a:spcBef>
              <a:buFont typeface="Arial"/>
              <a:buChar char="•"/>
              <a:defRPr/>
            </a:pPr>
            <a:r>
              <a:rPr lang="en-US" sz="1600" dirty="0" smtClean="0">
                <a:solidFill>
                  <a:srgbClr val="4F6228"/>
                </a:solidFill>
                <a:latin typeface="Times New Roman"/>
                <a:cs typeface="Times New Roman"/>
              </a:rPr>
              <a:t>Coordination with detector subsystems for commissioning during installation </a:t>
            </a:r>
            <a:r>
              <a:rPr lang="en-US" sz="1600" i="1" dirty="0" smtClean="0">
                <a:solidFill>
                  <a:srgbClr val="4F6228"/>
                </a:solidFill>
                <a:latin typeface="Times New Roman"/>
                <a:cs typeface="Times New Roman"/>
              </a:rPr>
              <a:t>(delays in subsystem delivery may disrupt installation schedule)</a:t>
            </a:r>
          </a:p>
          <a:p>
            <a:pPr marL="1200150" lvl="2" indent="-285750">
              <a:spcBef>
                <a:spcPts val="0"/>
              </a:spcBef>
              <a:buFont typeface="Arial"/>
              <a:buChar char="•"/>
              <a:defRPr/>
            </a:pPr>
            <a:r>
              <a:rPr lang="en-US" sz="1600" dirty="0" smtClean="0">
                <a:solidFill>
                  <a:srgbClr val="4F6228"/>
                </a:solidFill>
                <a:latin typeface="Times New Roman"/>
                <a:cs typeface="Times New Roman"/>
              </a:rPr>
              <a:t>Coordination with non-</a:t>
            </a:r>
            <a:r>
              <a:rPr lang="en-US" sz="1600" dirty="0" err="1" smtClean="0">
                <a:solidFill>
                  <a:srgbClr val="4F6228"/>
                </a:solidFill>
                <a:latin typeface="Times New Roman"/>
                <a:cs typeface="Times New Roman"/>
              </a:rPr>
              <a:t>sPHENIX</a:t>
            </a:r>
            <a:r>
              <a:rPr lang="en-US" sz="1600" dirty="0" smtClean="0">
                <a:solidFill>
                  <a:srgbClr val="4F6228"/>
                </a:solidFill>
                <a:latin typeface="Times New Roman"/>
                <a:cs typeface="Times New Roman"/>
              </a:rPr>
              <a:t> BNL groups </a:t>
            </a:r>
            <a:r>
              <a:rPr lang="en-US" sz="1600" i="1" dirty="0" smtClean="0">
                <a:solidFill>
                  <a:srgbClr val="4F6228"/>
                </a:solidFill>
                <a:latin typeface="Times New Roman"/>
                <a:cs typeface="Times New Roman"/>
              </a:rPr>
              <a:t>(priority issues)</a:t>
            </a:r>
          </a:p>
          <a:p>
            <a:pPr marL="1200150" lvl="2" indent="-285750">
              <a:spcBef>
                <a:spcPts val="0"/>
              </a:spcBef>
              <a:buFont typeface="Arial"/>
              <a:buChar char="•"/>
              <a:defRPr/>
            </a:pPr>
            <a:r>
              <a:rPr lang="en-US" sz="1600" dirty="0" smtClean="0">
                <a:solidFill>
                  <a:srgbClr val="4F6228"/>
                </a:solidFill>
                <a:latin typeface="Times New Roman"/>
                <a:cs typeface="Times New Roman"/>
              </a:rPr>
              <a:t>Coordination with non-BNL </a:t>
            </a:r>
            <a:r>
              <a:rPr lang="en-US" sz="1600" dirty="0" err="1" smtClean="0">
                <a:solidFill>
                  <a:srgbClr val="4F6228"/>
                </a:solidFill>
                <a:latin typeface="Times New Roman"/>
                <a:cs typeface="Times New Roman"/>
              </a:rPr>
              <a:t>sPHENIX</a:t>
            </a:r>
            <a:r>
              <a:rPr lang="en-US" sz="1600" dirty="0" smtClean="0">
                <a:solidFill>
                  <a:srgbClr val="4F6228"/>
                </a:solidFill>
                <a:latin typeface="Times New Roman"/>
                <a:cs typeface="Times New Roman"/>
              </a:rPr>
              <a:t> collaborators </a:t>
            </a:r>
            <a:r>
              <a:rPr lang="en-US" sz="1600" i="1" dirty="0" smtClean="0">
                <a:solidFill>
                  <a:srgbClr val="4F6228"/>
                </a:solidFill>
                <a:latin typeface="Times New Roman"/>
                <a:cs typeface="Times New Roman"/>
              </a:rPr>
              <a:t>(CAD software issues)</a:t>
            </a:r>
          </a:p>
        </p:txBody>
      </p:sp>
    </p:spTree>
    <p:extLst>
      <p:ext uri="{BB962C8B-B14F-4D97-AF65-F5344CB8AC3E}">
        <p14:creationId xmlns:p14="http://schemas.microsoft.com/office/powerpoint/2010/main" val="34570577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14</a:t>
            </a:fld>
            <a:endParaRPr lang="en-US" altLang="en-US"/>
          </a:p>
        </p:txBody>
      </p:sp>
      <p:sp>
        <p:nvSpPr>
          <p:cNvPr id="7" name="TextBox 6"/>
          <p:cNvSpPr txBox="1"/>
          <p:nvPr/>
        </p:nvSpPr>
        <p:spPr>
          <a:xfrm>
            <a:off x="2438400" y="2286000"/>
            <a:ext cx="5562600" cy="1107996"/>
          </a:xfrm>
          <a:prstGeom prst="rect">
            <a:avLst/>
          </a:prstGeom>
          <a:noFill/>
        </p:spPr>
        <p:txBody>
          <a:bodyPr wrap="square" rtlCol="0">
            <a:spAutoFit/>
          </a:bodyPr>
          <a:lstStyle/>
          <a:p>
            <a:r>
              <a:rPr lang="en-US" sz="6600" dirty="0" smtClean="0">
                <a:solidFill>
                  <a:schemeClr val="bg2">
                    <a:lumMod val="25000"/>
                  </a:schemeClr>
                </a:solidFill>
                <a:latin typeface="Times New Roman"/>
                <a:cs typeface="Times New Roman"/>
              </a:rPr>
              <a:t>Backup Slides</a:t>
            </a:r>
          </a:p>
        </p:txBody>
      </p:sp>
    </p:spTree>
    <p:extLst>
      <p:ext uri="{BB962C8B-B14F-4D97-AF65-F5344CB8AC3E}">
        <p14:creationId xmlns:p14="http://schemas.microsoft.com/office/powerpoint/2010/main" val="423453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L2/CAM/Key Personnel </a:t>
            </a:r>
            <a:endParaRPr lang="en-US" dirty="0"/>
          </a:p>
        </p:txBody>
      </p:sp>
      <p:sp>
        <p:nvSpPr>
          <p:cNvPr id="4" name="TextBox 3"/>
          <p:cNvSpPr txBox="1"/>
          <p:nvPr/>
        </p:nvSpPr>
        <p:spPr>
          <a:xfrm>
            <a:off x="609600" y="914400"/>
            <a:ext cx="8077200" cy="5509201"/>
          </a:xfrm>
          <a:prstGeom prst="rect">
            <a:avLst/>
          </a:prstGeom>
          <a:noFill/>
          <a:ln w="25400">
            <a:solidFill>
              <a:schemeClr val="tx2">
                <a:lumMod val="40000"/>
                <a:lumOff val="60000"/>
              </a:schemeClr>
            </a:solidFill>
          </a:ln>
        </p:spPr>
        <p:txBody>
          <a:bodyPr wrap="square" rtlCol="0">
            <a:spAutoFit/>
          </a:bodyPr>
          <a:lstStyle/>
          <a:p>
            <a:r>
              <a:rPr lang="en-US" sz="1000" b="1" i="1" dirty="0" smtClean="0"/>
              <a:t>Key Personnel:  </a:t>
            </a:r>
          </a:p>
          <a:p>
            <a:endParaRPr lang="en-US" sz="800" b="1" dirty="0" smtClean="0"/>
          </a:p>
          <a:p>
            <a:r>
              <a:rPr lang="en-US" sz="1000" b="1" dirty="0">
                <a:solidFill>
                  <a:srgbClr val="3366FF"/>
                </a:solidFill>
              </a:rPr>
              <a:t>Donald Lynch, </a:t>
            </a:r>
            <a:r>
              <a:rPr lang="en-US" sz="1000" b="1" dirty="0" smtClean="0">
                <a:solidFill>
                  <a:srgbClr val="3366FF"/>
                </a:solidFill>
              </a:rPr>
              <a:t>P.E.</a:t>
            </a:r>
            <a:r>
              <a:rPr lang="en-US" sz="1000" dirty="0">
                <a:solidFill>
                  <a:srgbClr val="3366FF"/>
                </a:solidFill>
              </a:rPr>
              <a:t> </a:t>
            </a:r>
            <a:r>
              <a:rPr lang="en-US" sz="1000" dirty="0" smtClean="0">
                <a:solidFill>
                  <a:srgbClr val="3366FF"/>
                </a:solidFill>
              </a:rPr>
              <a:t> </a:t>
            </a:r>
            <a:r>
              <a:rPr lang="en-US" sz="1000" i="1" dirty="0" smtClean="0"/>
              <a:t>Chief </a:t>
            </a:r>
            <a:r>
              <a:rPr lang="en-US" sz="1000" i="1" dirty="0"/>
              <a:t>Engineer for </a:t>
            </a:r>
            <a:r>
              <a:rPr lang="en-US" sz="1000" i="1" dirty="0" err="1"/>
              <a:t>sPHENIX</a:t>
            </a:r>
            <a:endParaRPr lang="en-US" sz="1000" dirty="0"/>
          </a:p>
          <a:p>
            <a:r>
              <a:rPr lang="en-US" sz="1000" i="1" dirty="0" smtClean="0">
                <a:solidFill>
                  <a:srgbClr val="3366FF"/>
                </a:solidFill>
              </a:rPr>
              <a:t>Relevant </a:t>
            </a:r>
            <a:r>
              <a:rPr lang="en-US" sz="1000" i="1" dirty="0">
                <a:solidFill>
                  <a:srgbClr val="3366FF"/>
                </a:solidFill>
              </a:rPr>
              <a:t>Experience</a:t>
            </a:r>
            <a:endParaRPr lang="en-US" sz="1000" dirty="0">
              <a:solidFill>
                <a:srgbClr val="3366FF"/>
              </a:solidFill>
            </a:endParaRPr>
          </a:p>
          <a:p>
            <a:r>
              <a:rPr lang="en-US" sz="1000" dirty="0"/>
              <a:t>Five years as </a:t>
            </a:r>
            <a:r>
              <a:rPr lang="en-US" sz="1000" dirty="0" err="1"/>
              <a:t>sPHENIX</a:t>
            </a:r>
            <a:r>
              <a:rPr lang="en-US" sz="1000" dirty="0"/>
              <a:t> Chief Engineer. Thirteen years as PHENIX Chief Engineer (12 data taking runs, 9 new detector SUBSYSTEM projects, numerous overhaul/upgrades </a:t>
            </a:r>
            <a:r>
              <a:rPr lang="en-US" sz="1000" dirty="0" smtClean="0"/>
              <a:t>of</a:t>
            </a:r>
            <a:r>
              <a:rPr lang="en-US" sz="1000" dirty="0"/>
              <a:t> existing </a:t>
            </a:r>
            <a:r>
              <a:rPr lang="en-US" sz="1000" dirty="0" smtClean="0"/>
              <a:t>subsystems, </a:t>
            </a:r>
            <a:r>
              <a:rPr lang="en-US" sz="1000" dirty="0"/>
              <a:t>numerous facility and infrastructure projects) Thirteen years as Sr. Project Engineer at BNL/NSLS </a:t>
            </a:r>
            <a:r>
              <a:rPr lang="en-US" sz="1000" dirty="0" smtClean="0"/>
              <a:t>15 </a:t>
            </a:r>
            <a:r>
              <a:rPr lang="en-US" sz="1000" dirty="0"/>
              <a:t>years Non-BNL aerospace, thermal and mechanical engineering </a:t>
            </a:r>
            <a:r>
              <a:rPr lang="en-US" sz="1000" dirty="0" smtClean="0"/>
              <a:t>projects</a:t>
            </a:r>
            <a:br>
              <a:rPr lang="en-US" sz="1000" dirty="0" smtClean="0"/>
            </a:br>
            <a:endParaRPr lang="en-US" sz="1000" dirty="0" smtClean="0"/>
          </a:p>
          <a:p>
            <a:r>
              <a:rPr lang="en-US" sz="1000" b="1" dirty="0" smtClean="0">
                <a:solidFill>
                  <a:srgbClr val="3366FF"/>
                </a:solidFill>
              </a:rPr>
              <a:t>Rob </a:t>
            </a:r>
            <a:r>
              <a:rPr lang="en-US" sz="1000" b="1" dirty="0" err="1" smtClean="0">
                <a:solidFill>
                  <a:srgbClr val="3366FF"/>
                </a:solidFill>
              </a:rPr>
              <a:t>Pisani</a:t>
            </a:r>
            <a:r>
              <a:rPr lang="en-US" sz="1000" dirty="0" smtClean="0">
                <a:solidFill>
                  <a:srgbClr val="3366FF"/>
                </a:solidFill>
              </a:rPr>
              <a:t>, </a:t>
            </a:r>
            <a:r>
              <a:rPr lang="en-US" sz="1000" dirty="0" smtClean="0"/>
              <a:t>Sr. Scientific Associate for </a:t>
            </a:r>
            <a:r>
              <a:rPr lang="en-US" sz="1000" dirty="0" err="1" smtClean="0"/>
              <a:t>sPHENIX</a:t>
            </a:r>
            <a:endParaRPr lang="en-US" sz="1000" dirty="0" smtClean="0"/>
          </a:p>
          <a:p>
            <a:r>
              <a:rPr lang="en-US" sz="1000" i="1" dirty="0">
                <a:solidFill>
                  <a:srgbClr val="3366FF"/>
                </a:solidFill>
              </a:rPr>
              <a:t>Relevant Experience</a:t>
            </a:r>
            <a:endParaRPr lang="en-US" sz="1000" dirty="0">
              <a:solidFill>
                <a:srgbClr val="3366FF"/>
              </a:solidFill>
            </a:endParaRPr>
          </a:p>
          <a:p>
            <a:r>
              <a:rPr lang="en-US" sz="1000" dirty="0"/>
              <a:t>25 years particle detector support experience. SSC </a:t>
            </a:r>
            <a:r>
              <a:rPr lang="en-US" sz="1000" dirty="0" err="1"/>
              <a:t>EmCal</a:t>
            </a:r>
            <a:r>
              <a:rPr lang="en-US" sz="1000" dirty="0"/>
              <a:t> Prototype R&amp;D(1993 Built/test), R&amp;D PHENIX </a:t>
            </a:r>
            <a:r>
              <a:rPr lang="en-US" sz="1000" dirty="0" smtClean="0"/>
              <a:t>Rich Prototype, </a:t>
            </a:r>
            <a:r>
              <a:rPr lang="en-US" sz="1000" dirty="0"/>
              <a:t> PHENIX HBD </a:t>
            </a:r>
            <a:r>
              <a:rPr lang="en-US" sz="1000" dirty="0" smtClean="0"/>
              <a:t>prototype, </a:t>
            </a:r>
            <a:r>
              <a:rPr lang="en-US" sz="1000" dirty="0"/>
              <a:t>PHENIX TEC </a:t>
            </a:r>
            <a:r>
              <a:rPr lang="en-US" sz="1000" dirty="0" smtClean="0"/>
              <a:t>detector, </a:t>
            </a:r>
            <a:r>
              <a:rPr lang="en-US" sz="1000" dirty="0"/>
              <a:t>PHENIX Gas System Coordinator </a:t>
            </a:r>
            <a:r>
              <a:rPr lang="en-US" sz="1000" dirty="0" smtClean="0"/>
              <a:t>(multiple systems), </a:t>
            </a:r>
            <a:r>
              <a:rPr lang="en-US" sz="1000" dirty="0"/>
              <a:t> PHENIX </a:t>
            </a:r>
            <a:r>
              <a:rPr lang="en-US" sz="1000" dirty="0" smtClean="0"/>
              <a:t>VTX</a:t>
            </a:r>
            <a:r>
              <a:rPr lang="en-US" sz="1000" dirty="0"/>
              <a:t>/FVTX Cooling </a:t>
            </a:r>
            <a:r>
              <a:rPr lang="en-US" sz="1000" dirty="0" smtClean="0"/>
              <a:t>System, </a:t>
            </a:r>
            <a:r>
              <a:rPr lang="en-US" sz="1000" dirty="0"/>
              <a:t>Deputy </a:t>
            </a:r>
            <a:r>
              <a:rPr lang="en-US" sz="1000" dirty="0" err="1" smtClean="0"/>
              <a:t>Mgr</a:t>
            </a:r>
            <a:r>
              <a:rPr lang="en-US" sz="1000" dirty="0" smtClean="0"/>
              <a:t> </a:t>
            </a:r>
            <a:r>
              <a:rPr lang="en-US" sz="1000" dirty="0"/>
              <a:t>of PHENIX </a:t>
            </a:r>
            <a:r>
              <a:rPr lang="en-US" sz="1000" dirty="0" smtClean="0"/>
              <a:t>Removal </a:t>
            </a:r>
            <a:r>
              <a:rPr lang="en-US" sz="1000" dirty="0"/>
              <a:t>&amp; </a:t>
            </a:r>
            <a:r>
              <a:rPr lang="en-US" sz="1000" dirty="0" smtClean="0"/>
              <a:t>Repurposing.</a:t>
            </a:r>
          </a:p>
          <a:p>
            <a:r>
              <a:rPr lang="en-US" sz="1000" dirty="0"/>
              <a:t> </a:t>
            </a:r>
            <a:endParaRPr lang="en-US" sz="800" dirty="0"/>
          </a:p>
          <a:p>
            <a:r>
              <a:rPr lang="en-US" sz="1000" b="1" dirty="0">
                <a:solidFill>
                  <a:srgbClr val="3366FF"/>
                </a:solidFill>
              </a:rPr>
              <a:t>Paul </a:t>
            </a:r>
            <a:r>
              <a:rPr lang="en-US" sz="1000" b="1" i="1" dirty="0" err="1" smtClean="0">
                <a:solidFill>
                  <a:srgbClr val="3366FF"/>
                </a:solidFill>
              </a:rPr>
              <a:t>Giannotti</a:t>
            </a:r>
            <a:r>
              <a:rPr lang="en-US" sz="1000" b="1" i="1" dirty="0" smtClean="0">
                <a:solidFill>
                  <a:srgbClr val="3366FF"/>
                </a:solidFill>
              </a:rPr>
              <a:t>  </a:t>
            </a:r>
            <a:r>
              <a:rPr lang="en-US" sz="1000" i="1" dirty="0" smtClean="0"/>
              <a:t>Principal </a:t>
            </a:r>
            <a:r>
              <a:rPr lang="en-US" sz="1000" i="1" dirty="0"/>
              <a:t>Engineer and ES&amp;H </a:t>
            </a:r>
            <a:r>
              <a:rPr lang="en-US" sz="1000" i="1" dirty="0" smtClean="0"/>
              <a:t>Coordinator, Electrical </a:t>
            </a:r>
            <a:r>
              <a:rPr lang="en-US" sz="1000" i="1" dirty="0"/>
              <a:t>Engineer, Physics Department, BNL</a:t>
            </a:r>
          </a:p>
          <a:p>
            <a:r>
              <a:rPr lang="en-US" sz="1000" i="1" dirty="0">
                <a:solidFill>
                  <a:srgbClr val="3366FF"/>
                </a:solidFill>
              </a:rPr>
              <a:t>Relevant Experience</a:t>
            </a:r>
            <a:endParaRPr lang="en-US" sz="1000" dirty="0">
              <a:solidFill>
                <a:srgbClr val="3366FF"/>
              </a:solidFill>
            </a:endParaRPr>
          </a:p>
          <a:p>
            <a:r>
              <a:rPr lang="en-US" sz="1000" dirty="0" smtClean="0"/>
              <a:t>Designer </a:t>
            </a:r>
            <a:r>
              <a:rPr lang="en-US" sz="1000" dirty="0"/>
              <a:t>of PHENIX Control Room indication and alarm system, emergency shutdown safety system, and electrical power distribution. Operations and ES&amp;H support for all PHENIX runs 2000-2016</a:t>
            </a:r>
            <a:r>
              <a:rPr lang="en-US" sz="1000" dirty="0" smtClean="0"/>
              <a:t>.</a:t>
            </a:r>
          </a:p>
          <a:p>
            <a:endParaRPr lang="en-US" sz="800" dirty="0" smtClean="0"/>
          </a:p>
          <a:p>
            <a:r>
              <a:rPr lang="en-US" sz="1000" b="1" dirty="0">
                <a:solidFill>
                  <a:srgbClr val="3366FF"/>
                </a:solidFill>
              </a:rPr>
              <a:t>Steve </a:t>
            </a:r>
            <a:r>
              <a:rPr lang="en-US" sz="1000" b="1" dirty="0" err="1" smtClean="0">
                <a:solidFill>
                  <a:srgbClr val="3366FF"/>
                </a:solidFill>
              </a:rPr>
              <a:t>Boose</a:t>
            </a:r>
            <a:r>
              <a:rPr lang="en-US" sz="1000" b="1" dirty="0" smtClean="0">
                <a:solidFill>
                  <a:srgbClr val="3366FF"/>
                </a:solidFill>
              </a:rPr>
              <a:t>, </a:t>
            </a:r>
            <a:r>
              <a:rPr lang="en-US" sz="1000" i="1" dirty="0" smtClean="0"/>
              <a:t>Electronics </a:t>
            </a:r>
            <a:r>
              <a:rPr lang="en-US" sz="1000" i="1" dirty="0"/>
              <a:t>Engineer for </a:t>
            </a:r>
            <a:r>
              <a:rPr lang="en-US" sz="1000" i="1" dirty="0" err="1" smtClean="0"/>
              <a:t>sPHENIX</a:t>
            </a:r>
            <a:endParaRPr lang="en-US" sz="1000" dirty="0"/>
          </a:p>
          <a:p>
            <a:r>
              <a:rPr lang="en-US" sz="1000" i="1" dirty="0">
                <a:solidFill>
                  <a:srgbClr val="3366FF"/>
                </a:solidFill>
              </a:rPr>
              <a:t>Relevant Experience</a:t>
            </a:r>
            <a:endParaRPr lang="en-US" sz="1000" dirty="0">
              <a:solidFill>
                <a:srgbClr val="3366FF"/>
              </a:solidFill>
            </a:endParaRPr>
          </a:p>
          <a:p>
            <a:r>
              <a:rPr lang="en-US" sz="1000" dirty="0" smtClean="0"/>
              <a:t>25 years. </a:t>
            </a:r>
            <a:r>
              <a:rPr lang="en-US" sz="1000" dirty="0"/>
              <a:t>Software / hardware design at BNL in support of the NASA </a:t>
            </a:r>
            <a:r>
              <a:rPr lang="en-US" sz="1000" dirty="0" err="1"/>
              <a:t>SeaWiFS</a:t>
            </a:r>
            <a:r>
              <a:rPr lang="en-US" sz="1000" dirty="0"/>
              <a:t>, DOE Ocean Margins Program and the PHENIX experiment at RHIC</a:t>
            </a:r>
            <a:r>
              <a:rPr lang="en-US" sz="1000" dirty="0" smtClean="0"/>
              <a:t>. 4 years Software </a:t>
            </a:r>
            <a:r>
              <a:rPr lang="en-US" sz="1000" dirty="0"/>
              <a:t>/ hardware design and technical support for the scientific laser industry</a:t>
            </a:r>
            <a:r>
              <a:rPr lang="en-US" sz="1000" dirty="0" smtClean="0"/>
              <a:t>. 10 years Electronics </a:t>
            </a:r>
            <a:r>
              <a:rPr lang="en-US" sz="1000" dirty="0"/>
              <a:t>troubleshooting and repair in high vacuum, information systems and audio. </a:t>
            </a:r>
          </a:p>
          <a:p>
            <a:endParaRPr lang="en-US" sz="800" dirty="0"/>
          </a:p>
          <a:p>
            <a:r>
              <a:rPr lang="en-US" sz="1000" b="1" dirty="0" smtClean="0">
                <a:solidFill>
                  <a:srgbClr val="3366FF"/>
                </a:solidFill>
              </a:rPr>
              <a:t>Rich Ruggiero, </a:t>
            </a:r>
            <a:r>
              <a:rPr lang="en-US" sz="1000" i="1" dirty="0" smtClean="0"/>
              <a:t>Sr</a:t>
            </a:r>
            <a:r>
              <a:rPr lang="en-US" sz="1000" i="1" dirty="0"/>
              <a:t>. Design Engineer for </a:t>
            </a:r>
            <a:r>
              <a:rPr lang="en-US" sz="1000" i="1" dirty="0" err="1"/>
              <a:t>sPHENIX</a:t>
            </a:r>
            <a:endParaRPr lang="en-US" sz="1000" dirty="0"/>
          </a:p>
          <a:p>
            <a:r>
              <a:rPr lang="en-US" sz="1000" i="1" dirty="0" smtClean="0">
                <a:solidFill>
                  <a:srgbClr val="3366FF"/>
                </a:solidFill>
              </a:rPr>
              <a:t>Relevant </a:t>
            </a:r>
            <a:r>
              <a:rPr lang="en-US" sz="1000" i="1" dirty="0">
                <a:solidFill>
                  <a:srgbClr val="3366FF"/>
                </a:solidFill>
              </a:rPr>
              <a:t>Experience</a:t>
            </a:r>
            <a:endParaRPr lang="en-US" sz="1000" dirty="0">
              <a:solidFill>
                <a:srgbClr val="3366FF"/>
              </a:solidFill>
            </a:endParaRPr>
          </a:p>
          <a:p>
            <a:r>
              <a:rPr lang="en-US" sz="1000" dirty="0"/>
              <a:t>2012 - Present as </a:t>
            </a:r>
            <a:r>
              <a:rPr lang="en-US" sz="1000" dirty="0" err="1"/>
              <a:t>sPHENIX</a:t>
            </a:r>
            <a:r>
              <a:rPr lang="en-US" sz="1000" dirty="0"/>
              <a:t> Sr. Design Engineer.  Responsible for all </a:t>
            </a:r>
            <a:r>
              <a:rPr lang="en-US" sz="1000" dirty="0" err="1"/>
              <a:t>sPHENIX</a:t>
            </a:r>
            <a:r>
              <a:rPr lang="en-US" sz="1000" dirty="0"/>
              <a:t> integration coordination and conceptual design. 1997-Present PHENIX Design Engineer  responsible for all integration and cable routing, survey/installation, work access and detector upgrades. 1986 – 1997 BNL Designer for D0 Central Calorimeter, D0 </a:t>
            </a:r>
            <a:r>
              <a:rPr lang="en-US" sz="1000" dirty="0" err="1"/>
              <a:t>EMCal</a:t>
            </a:r>
            <a:r>
              <a:rPr lang="en-US" sz="1000" dirty="0"/>
              <a:t> and Coarse </a:t>
            </a:r>
            <a:r>
              <a:rPr lang="en-US" sz="1000" dirty="0" err="1"/>
              <a:t>Hadronic</a:t>
            </a:r>
            <a:r>
              <a:rPr lang="en-US" sz="1000" dirty="0"/>
              <a:t> sectors, Oasis proposal (predecessor to PHENIX), and various NSLS, AGS and ATLAS design projects</a:t>
            </a:r>
            <a:r>
              <a:rPr lang="en-US" sz="1000" dirty="0" smtClean="0"/>
              <a:t>.</a:t>
            </a:r>
          </a:p>
          <a:p>
            <a:endParaRPr lang="en-US" sz="800" dirty="0">
              <a:solidFill>
                <a:srgbClr val="3366FF"/>
              </a:solidFill>
            </a:endParaRPr>
          </a:p>
          <a:p>
            <a:r>
              <a:rPr lang="en-US" sz="1000" b="1" dirty="0">
                <a:solidFill>
                  <a:srgbClr val="3366FF"/>
                </a:solidFill>
              </a:rPr>
              <a:t>Carter </a:t>
            </a:r>
            <a:r>
              <a:rPr lang="en-US" sz="1000" b="1" dirty="0" smtClean="0">
                <a:solidFill>
                  <a:srgbClr val="3366FF"/>
                </a:solidFill>
              </a:rPr>
              <a:t>Biggs</a:t>
            </a:r>
            <a:r>
              <a:rPr lang="en-US" sz="1000" b="1" dirty="0" smtClean="0"/>
              <a:t>, </a:t>
            </a:r>
            <a:r>
              <a:rPr lang="en-US" sz="1000" i="1" dirty="0" smtClean="0"/>
              <a:t>Sr</a:t>
            </a:r>
            <a:r>
              <a:rPr lang="en-US" sz="1000" i="1" dirty="0"/>
              <a:t>. Technical Associate for PHENIX and </a:t>
            </a:r>
            <a:r>
              <a:rPr lang="en-US" sz="1000" i="1" dirty="0" err="1" smtClean="0"/>
              <a:t>sPHENIX</a:t>
            </a:r>
            <a:endParaRPr lang="en-US" sz="1000" dirty="0"/>
          </a:p>
          <a:p>
            <a:r>
              <a:rPr lang="en-US" sz="1000" b="1" i="1" dirty="0">
                <a:solidFill>
                  <a:srgbClr val="3366FF"/>
                </a:solidFill>
              </a:rPr>
              <a:t>Relevant Experience</a:t>
            </a:r>
            <a:endParaRPr lang="en-US" sz="1000" dirty="0">
              <a:solidFill>
                <a:srgbClr val="3366FF"/>
              </a:solidFill>
            </a:endParaRPr>
          </a:p>
          <a:p>
            <a:r>
              <a:rPr lang="en-US" sz="1000" dirty="0"/>
              <a:t>2012-Present Technical Supervisor for the PHENIX and </a:t>
            </a:r>
            <a:r>
              <a:rPr lang="en-US" sz="1000" dirty="0" err="1"/>
              <a:t>sPHENIX</a:t>
            </a:r>
            <a:r>
              <a:rPr lang="en-US" sz="1000" dirty="0"/>
              <a:t> projects, responsible for the construction and maintenance of the PHENIX detector subsystems and their respective upgrades. Also supervised the construction and test set-ups for the H-Cal and EM-Cal prototypes for S-PHENIX. 1993-2012 Technical Associate responsible for the set-up of the PHENIX Time Expansion Chamber factory and the completion of those 2 meter x 4 meter wire chambers. </a:t>
            </a:r>
            <a:r>
              <a:rPr lang="en-US" sz="1000" dirty="0" smtClean="0"/>
              <a:t>Facility </a:t>
            </a:r>
            <a:r>
              <a:rPr lang="en-US" sz="1000" dirty="0"/>
              <a:t>Space Manager for Bldg. 1008, </a:t>
            </a:r>
            <a:r>
              <a:rPr lang="en-US" sz="1000" dirty="0" smtClean="0"/>
              <a:t>coordination </a:t>
            </a:r>
            <a:r>
              <a:rPr lang="en-US" sz="1000" dirty="0"/>
              <a:t>of the </a:t>
            </a:r>
            <a:r>
              <a:rPr lang="en-US" sz="1000" dirty="0" smtClean="0"/>
              <a:t>techs</a:t>
            </a:r>
            <a:r>
              <a:rPr lang="en-US" sz="1000" dirty="0"/>
              <a:t>, engineers, scientists, and trades during the RHIC runs and shutdowns</a:t>
            </a:r>
            <a:r>
              <a:rPr lang="en-US" sz="1000" dirty="0" smtClean="0"/>
              <a:t>.</a:t>
            </a:r>
            <a:endParaRPr lang="en-US" sz="1000" dirty="0"/>
          </a:p>
        </p:txBody>
      </p:sp>
      <p:sp>
        <p:nvSpPr>
          <p:cNvPr id="5"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6"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7"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15</a:t>
            </a:fld>
            <a:endParaRPr lang="en-US" altLang="en-US" sz="1200">
              <a:solidFill>
                <a:srgbClr val="898989"/>
              </a:solidFill>
            </a:endParaRPr>
          </a:p>
        </p:txBody>
      </p:sp>
      <p:sp>
        <p:nvSpPr>
          <p:cNvPr id="3" name="TextBox 2"/>
          <p:cNvSpPr txBox="1"/>
          <p:nvPr/>
        </p:nvSpPr>
        <p:spPr>
          <a:xfrm>
            <a:off x="3810000" y="990600"/>
            <a:ext cx="4114800" cy="461665"/>
          </a:xfrm>
          <a:prstGeom prst="rect">
            <a:avLst/>
          </a:prstGeom>
          <a:noFill/>
          <a:ln w="25400">
            <a:solidFill>
              <a:schemeClr val="accent2">
                <a:lumMod val="75000"/>
              </a:schemeClr>
            </a:solidFill>
          </a:ln>
          <a:effectLst/>
        </p:spPr>
        <p:txBody>
          <a:bodyPr wrap="square" rtlCol="0">
            <a:spAutoFit/>
          </a:bodyPr>
          <a:lstStyle/>
          <a:p>
            <a:r>
              <a:rPr lang="en-US" sz="1200" i="1" dirty="0" smtClean="0">
                <a:solidFill>
                  <a:schemeClr val="accent2">
                    <a:lumMod val="75000"/>
                  </a:schemeClr>
                </a:solidFill>
                <a:latin typeface="Times New Roman"/>
                <a:cs typeface="Times New Roman"/>
              </a:rPr>
              <a:t>All have </a:t>
            </a:r>
            <a:r>
              <a:rPr lang="en-US" sz="1200" b="1" i="1" u="sng" dirty="0" smtClean="0">
                <a:solidFill>
                  <a:schemeClr val="accent2">
                    <a:lumMod val="75000"/>
                  </a:schemeClr>
                </a:solidFill>
                <a:latin typeface="Times New Roman"/>
                <a:cs typeface="Times New Roman"/>
              </a:rPr>
              <a:t>25 + year</a:t>
            </a:r>
            <a:r>
              <a:rPr lang="en-US" sz="1200" i="1" u="sng" dirty="0" smtClean="0">
                <a:solidFill>
                  <a:schemeClr val="accent2">
                    <a:lumMod val="75000"/>
                  </a:schemeClr>
                </a:solidFill>
                <a:latin typeface="Times New Roman"/>
                <a:cs typeface="Times New Roman"/>
              </a:rPr>
              <a:t>s</a:t>
            </a:r>
            <a:r>
              <a:rPr lang="en-US" sz="1200" i="1" dirty="0" smtClean="0">
                <a:solidFill>
                  <a:schemeClr val="accent2">
                    <a:lumMod val="75000"/>
                  </a:schemeClr>
                </a:solidFill>
                <a:latin typeface="Times New Roman"/>
                <a:cs typeface="Times New Roman"/>
              </a:rPr>
              <a:t> Analyzing, Designing, Assembling and Installing </a:t>
            </a:r>
            <a:r>
              <a:rPr lang="en-US" sz="1200" b="1" i="1" u="sng" dirty="0" smtClean="0">
                <a:solidFill>
                  <a:schemeClr val="accent2">
                    <a:lumMod val="75000"/>
                  </a:schemeClr>
                </a:solidFill>
                <a:latin typeface="Times New Roman"/>
                <a:cs typeface="Times New Roman"/>
              </a:rPr>
              <a:t>Similar Detector subsystems </a:t>
            </a:r>
            <a:r>
              <a:rPr lang="en-US" sz="1200" i="1" dirty="0" smtClean="0">
                <a:solidFill>
                  <a:schemeClr val="accent2">
                    <a:lumMod val="75000"/>
                  </a:schemeClr>
                </a:solidFill>
                <a:latin typeface="Times New Roman"/>
                <a:cs typeface="Times New Roman"/>
              </a:rPr>
              <a:t>at BNL </a:t>
            </a:r>
            <a:endParaRPr lang="en-US" sz="1200" i="1" dirty="0">
              <a:solidFill>
                <a:schemeClr val="accent2">
                  <a:lumMod val="75000"/>
                </a:schemeClr>
              </a:solidFill>
              <a:latin typeface="Times New Roman"/>
              <a:cs typeface="Times New Roman"/>
            </a:endParaRPr>
          </a:p>
        </p:txBody>
      </p:sp>
    </p:spTree>
    <p:extLst>
      <p:ext uri="{BB962C8B-B14F-4D97-AF65-F5344CB8AC3E}">
        <p14:creationId xmlns:p14="http://schemas.microsoft.com/office/powerpoint/2010/main" val="148578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086600" y="5791200"/>
            <a:ext cx="1905000" cy="646331"/>
          </a:xfrm>
          <a:prstGeom prst="rect">
            <a:avLst/>
          </a:prstGeom>
          <a:noFill/>
          <a:ln>
            <a:solidFill>
              <a:schemeClr val="accent6">
                <a:lumMod val="75000"/>
              </a:schemeClr>
            </a:solidFill>
          </a:ln>
        </p:spPr>
        <p:txBody>
          <a:bodyPr wrap="square" rtlCol="0">
            <a:spAutoFit/>
          </a:bodyPr>
          <a:lstStyle/>
          <a:p>
            <a:pPr algn="ctr"/>
            <a:r>
              <a:rPr lang="en-US" sz="1200" i="1" dirty="0" smtClean="0"/>
              <a:t>WBS dictionary entries for </a:t>
            </a:r>
            <a:r>
              <a:rPr lang="en-US" sz="1200" i="1" dirty="0"/>
              <a:t>i</a:t>
            </a:r>
            <a:r>
              <a:rPr lang="en-US" sz="1200" i="1" dirty="0" smtClean="0"/>
              <a:t>nstallation work packages can be found in </a:t>
            </a:r>
            <a:r>
              <a:rPr lang="en-US" sz="1200" b="1" i="1" dirty="0" smtClean="0">
                <a:solidFill>
                  <a:srgbClr val="FF0000"/>
                </a:solidFill>
                <a:hlinkClick r:id="rId2"/>
              </a:rPr>
              <a:t>here</a:t>
            </a:r>
            <a:r>
              <a:rPr lang="en-US" sz="1200" b="1" i="1" dirty="0" smtClean="0">
                <a:hlinkClick r:id="rId2"/>
              </a:rPr>
              <a:t> </a:t>
            </a:r>
            <a:endParaRPr lang="en-US" sz="1200" b="1" i="1" dirty="0"/>
          </a:p>
        </p:txBody>
      </p:sp>
      <p:sp>
        <p:nvSpPr>
          <p:cNvPr id="2" name="Title 1"/>
          <p:cNvSpPr>
            <a:spLocks noGrp="1"/>
          </p:cNvSpPr>
          <p:nvPr>
            <p:ph type="title"/>
          </p:nvPr>
        </p:nvSpPr>
        <p:spPr/>
        <p:txBody>
          <a:bodyPr/>
          <a:lstStyle/>
          <a:p>
            <a:r>
              <a:rPr lang="en-US" dirty="0" smtClean="0"/>
              <a:t>WBS Dictionary </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16</a:t>
            </a:fld>
            <a:endParaRPr lang="en-US" altLang="en-US" sz="1200">
              <a:solidFill>
                <a:srgbClr val="898989"/>
              </a:solidFill>
            </a:endParaRPr>
          </a:p>
        </p:txBody>
      </p:sp>
      <p:sp>
        <p:nvSpPr>
          <p:cNvPr id="7" name="Rectangle 6"/>
          <p:cNvSpPr/>
          <p:nvPr/>
        </p:nvSpPr>
        <p:spPr>
          <a:xfrm>
            <a:off x="609600" y="1447800"/>
            <a:ext cx="7848600" cy="1692771"/>
          </a:xfrm>
          <a:prstGeom prst="rect">
            <a:avLst/>
          </a:prstGeom>
        </p:spPr>
        <p:txBody>
          <a:bodyPr wrap="square">
            <a:spAutoFit/>
          </a:bodyPr>
          <a:lstStyle/>
          <a:p>
            <a:r>
              <a:rPr lang="en-US" sz="1100" b="1" dirty="0" smtClean="0">
                <a:solidFill>
                  <a:srgbClr val="0000FF"/>
                </a:solidFill>
              </a:rPr>
              <a:t>Technical </a:t>
            </a:r>
            <a:r>
              <a:rPr lang="en-US" sz="1100" b="1" dirty="0">
                <a:solidFill>
                  <a:srgbClr val="0000FF"/>
                </a:solidFill>
              </a:rPr>
              <a:t>Scope:</a:t>
            </a:r>
          </a:p>
          <a:p>
            <a:endParaRPr lang="en-US" sz="800" dirty="0"/>
          </a:p>
          <a:p>
            <a:r>
              <a:rPr lang="en-US" sz="1100" b="1" dirty="0"/>
              <a:t>WBS 1.10.1</a:t>
            </a:r>
            <a:r>
              <a:rPr lang="en-US" sz="1100" dirty="0"/>
              <a:t> is the Control Account for Project Management costs associated with Integration and Installation. </a:t>
            </a:r>
          </a:p>
          <a:p>
            <a:endParaRPr lang="en-US" sz="800" dirty="0"/>
          </a:p>
          <a:p>
            <a:r>
              <a:rPr lang="en-US" sz="1100" b="1" dirty="0">
                <a:solidFill>
                  <a:srgbClr val="0000FF"/>
                </a:solidFill>
              </a:rPr>
              <a:t>Work Statement</a:t>
            </a:r>
            <a:r>
              <a:rPr lang="en-US" sz="1100" dirty="0"/>
              <a:t>:</a:t>
            </a:r>
          </a:p>
          <a:p>
            <a:endParaRPr lang="en-US" sz="800" dirty="0"/>
          </a:p>
          <a:p>
            <a:r>
              <a:rPr lang="en-US" sz="1100" dirty="0"/>
              <a:t>This Control Account encompasses the efforts of the Integration and Installation level 2 manager to manage this subsystem in accordance with the BNL and DOE requirements, including collecting and analyzing management performance data for this subsystem, reporting the data as appropriate and generally assuring that this subsystem meets cost and schedule estimates, and if the subsystem management performance strays from the baseline, implementing appropriate actions to restore performance to the baseline."</a:t>
            </a:r>
          </a:p>
        </p:txBody>
      </p:sp>
      <p:sp>
        <p:nvSpPr>
          <p:cNvPr id="8" name="Rectangle 7"/>
          <p:cNvSpPr/>
          <p:nvPr/>
        </p:nvSpPr>
        <p:spPr>
          <a:xfrm>
            <a:off x="609600" y="3200400"/>
            <a:ext cx="7848600" cy="2292935"/>
          </a:xfrm>
          <a:prstGeom prst="rect">
            <a:avLst/>
          </a:prstGeom>
        </p:spPr>
        <p:txBody>
          <a:bodyPr wrap="square">
            <a:spAutoFit/>
          </a:bodyPr>
          <a:lstStyle/>
          <a:p>
            <a:r>
              <a:rPr lang="en-US" sz="1100" b="1" dirty="0" smtClean="0">
                <a:solidFill>
                  <a:srgbClr val="0000FF"/>
                </a:solidFill>
              </a:rPr>
              <a:t>Technical </a:t>
            </a:r>
            <a:r>
              <a:rPr lang="en-US" sz="1100" b="1" dirty="0">
                <a:solidFill>
                  <a:srgbClr val="0000FF"/>
                </a:solidFill>
              </a:rPr>
              <a:t>Scope</a:t>
            </a:r>
            <a:r>
              <a:rPr lang="en-US" sz="1100" dirty="0"/>
              <a:t>:</a:t>
            </a:r>
          </a:p>
          <a:p>
            <a:endParaRPr lang="en-US" sz="1100" dirty="0"/>
          </a:p>
          <a:p>
            <a:r>
              <a:rPr lang="en-US" sz="1100" b="1" dirty="0"/>
              <a:t>WBS 1.10.2 </a:t>
            </a:r>
            <a:r>
              <a:rPr lang="en-US" sz="1100" dirty="0"/>
              <a:t>is the Control Account for all scientific, engineering and technical staff efforts to plan, execute and supervise all aspects of the assembly, integration and installation of the </a:t>
            </a:r>
            <a:r>
              <a:rPr lang="en-US" sz="1100" dirty="0" err="1"/>
              <a:t>sPHENIX</a:t>
            </a:r>
            <a:r>
              <a:rPr lang="en-US" sz="1100" dirty="0"/>
              <a:t> infrastructure components (defined by WBS 1.9), completed and tested detector subsystem modules and electronics for the </a:t>
            </a:r>
            <a:r>
              <a:rPr lang="en-US" sz="1100" dirty="0" err="1"/>
              <a:t>sPHENIX</a:t>
            </a:r>
            <a:r>
              <a:rPr lang="en-US" sz="1100" dirty="0"/>
              <a:t> MIE (defined by WBS 1.2 though 1.7), </a:t>
            </a:r>
            <a:r>
              <a:rPr lang="en-US" sz="1100" dirty="0" err="1"/>
              <a:t>sPHENIX</a:t>
            </a:r>
            <a:r>
              <a:rPr lang="en-US" sz="1100" dirty="0"/>
              <a:t> superconducting solenoid magnet (defined by WBS 1.8) and parallel detector projects to be installed in </a:t>
            </a:r>
            <a:r>
              <a:rPr lang="en-US" sz="1100" dirty="0" err="1"/>
              <a:t>sPHENIX</a:t>
            </a:r>
            <a:r>
              <a:rPr lang="en-US" sz="1100" dirty="0"/>
              <a:t> (defined by WBS 1.11 and 1.12). </a:t>
            </a:r>
          </a:p>
          <a:p>
            <a:endParaRPr lang="en-US" sz="1100" dirty="0"/>
          </a:p>
          <a:p>
            <a:r>
              <a:rPr lang="en-US" sz="1100" b="1" dirty="0">
                <a:solidFill>
                  <a:srgbClr val="0000FF"/>
                </a:solidFill>
              </a:rPr>
              <a:t>Work Statement</a:t>
            </a:r>
            <a:r>
              <a:rPr lang="en-US" sz="1100" dirty="0"/>
              <a:t>:</a:t>
            </a:r>
          </a:p>
          <a:p>
            <a:endParaRPr lang="en-US" sz="1100" dirty="0"/>
          </a:p>
          <a:p>
            <a:r>
              <a:rPr lang="en-US" sz="1100" dirty="0"/>
              <a:t>This Control Account encompasses the planning for and all of the actual installation and commissioning of these components will take place at the </a:t>
            </a:r>
            <a:r>
              <a:rPr lang="en-US" sz="1100" dirty="0" err="1"/>
              <a:t>sPHENIX</a:t>
            </a:r>
            <a:r>
              <a:rPr lang="en-US" sz="1100" dirty="0"/>
              <a:t> experiment complex at building 1008. There are 12 work packages included in this control account. Each work package has its own separate Basis of Estimate (BoE) document elsewhere in this workbook. These documents can be accessed from the Navigation page in this workbook."</a:t>
            </a:r>
          </a:p>
        </p:txBody>
      </p:sp>
      <p:sp>
        <p:nvSpPr>
          <p:cNvPr id="9" name="TextBox 8"/>
          <p:cNvSpPr txBox="1"/>
          <p:nvPr/>
        </p:nvSpPr>
        <p:spPr>
          <a:xfrm>
            <a:off x="304800" y="990600"/>
            <a:ext cx="8459818" cy="307777"/>
          </a:xfrm>
          <a:prstGeom prst="rect">
            <a:avLst/>
          </a:prstGeom>
          <a:noFill/>
        </p:spPr>
        <p:txBody>
          <a:bodyPr wrap="none" rtlCol="0">
            <a:spAutoFit/>
          </a:bodyPr>
          <a:lstStyle/>
          <a:p>
            <a:r>
              <a:rPr lang="en-US" sz="1400" b="1" u="sng" dirty="0" smtClean="0"/>
              <a:t>WBS Dictionary entries for the 2 control accounts that comprise the Installation and Integration Subsystem </a:t>
            </a:r>
            <a:endParaRPr lang="en-US" sz="1400" b="1" u="sng" dirty="0"/>
          </a:p>
        </p:txBody>
      </p:sp>
    </p:spTree>
    <p:extLst>
      <p:ext uri="{BB962C8B-B14F-4D97-AF65-F5344CB8AC3E}">
        <p14:creationId xmlns:p14="http://schemas.microsoft.com/office/powerpoint/2010/main" val="2401337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5105400"/>
            <a:ext cx="1993438" cy="1281085"/>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31" y="3758859"/>
            <a:ext cx="3699769" cy="2256203"/>
          </a:xfrm>
          <a:prstGeom prst="rect">
            <a:avLst/>
          </a:prstGeom>
        </p:spPr>
      </p:pic>
      <p:sp>
        <p:nvSpPr>
          <p:cNvPr id="43" name="Rectangle 42"/>
          <p:cNvSpPr/>
          <p:nvPr/>
        </p:nvSpPr>
        <p:spPr>
          <a:xfrm>
            <a:off x="304800" y="228600"/>
            <a:ext cx="4191000" cy="461665"/>
          </a:xfrm>
          <a:prstGeom prst="rect">
            <a:avLst/>
          </a:prstGeom>
        </p:spPr>
        <p:txBody>
          <a:bodyPr wrap="square">
            <a:spAutoFit/>
          </a:bodyPr>
          <a:lstStyle/>
          <a:p>
            <a:pPr algn="ctr">
              <a:buClrTx/>
              <a:buFontTx/>
              <a:buNone/>
              <a:defRPr/>
            </a:pPr>
            <a:r>
              <a:rPr lang="en-US" sz="2400" dirty="0">
                <a:solidFill>
                  <a:srgbClr val="FFFFFF"/>
                </a:solidFill>
                <a:latin typeface="Times New Roman"/>
                <a:cs typeface="Times New Roman"/>
              </a:rPr>
              <a:t>Installation Sequence</a:t>
            </a:r>
            <a:endParaRPr lang="en-US" sz="2400" b="1" dirty="0">
              <a:solidFill>
                <a:srgbClr val="FFFFFF"/>
              </a:solidFill>
              <a:effectLst>
                <a:outerShdw blurRad="38100" dist="38100" dir="2700000" algn="tl">
                  <a:srgbClr val="DDDDDD"/>
                </a:outerShdw>
              </a:effectLst>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7959" y="2630140"/>
            <a:ext cx="3030041" cy="2002613"/>
          </a:xfrm>
          <a:prstGeom prst="rect">
            <a:avLst/>
          </a:prstGeom>
        </p:spPr>
      </p:pic>
      <p:sp>
        <p:nvSpPr>
          <p:cNvPr id="10" name="Date Placeholder 9"/>
          <p:cNvSpPr>
            <a:spLocks noGrp="1"/>
          </p:cNvSpPr>
          <p:nvPr>
            <p:ph type="dt" sz="half" idx="10"/>
          </p:nvPr>
        </p:nvSpPr>
        <p:spPr/>
        <p:txBody>
          <a:bodyPr/>
          <a:lstStyle/>
          <a:p>
            <a:r>
              <a:rPr lang="en-US" smtClean="0"/>
              <a:t>8/2/17-8/4/17</a:t>
            </a:r>
            <a:endParaRPr lang="en-US" dirty="0"/>
          </a:p>
        </p:txBody>
      </p:sp>
      <p:sp>
        <p:nvSpPr>
          <p:cNvPr id="12" name="Footer Placeholder 11"/>
          <p:cNvSpPr>
            <a:spLocks noGrp="1"/>
          </p:cNvSpPr>
          <p:nvPr>
            <p:ph type="ftr" sz="quarter" idx="11"/>
          </p:nvPr>
        </p:nvSpPr>
        <p:spPr>
          <a:xfrm>
            <a:off x="3581400" y="6368446"/>
            <a:ext cx="2388763" cy="489554"/>
          </a:xfrm>
        </p:spPr>
        <p:txBody>
          <a:bodyPr/>
          <a:lstStyle/>
          <a:p>
            <a:r>
              <a:rPr lang="en-US" smtClean="0"/>
              <a:t>sPHENIX Director's Review</a:t>
            </a:r>
            <a:endParaRPr lang="en-US" dirty="0"/>
          </a:p>
        </p:txBody>
      </p:sp>
      <p:sp>
        <p:nvSpPr>
          <p:cNvPr id="13" name="Slide Number Placeholder 12"/>
          <p:cNvSpPr>
            <a:spLocks noGrp="1"/>
          </p:cNvSpPr>
          <p:nvPr>
            <p:ph type="sldNum" sz="quarter" idx="12"/>
          </p:nvPr>
        </p:nvSpPr>
        <p:spPr/>
        <p:txBody>
          <a:bodyPr/>
          <a:lstStyle/>
          <a:p>
            <a:fld id="{6A91DB4E-2D06-7547-9E34-DEF9C32C8FA3}" type="slidenum">
              <a:rPr lang="en-US" smtClean="0"/>
              <a:t>17</a:t>
            </a:fld>
            <a:endParaRPr lang="en-US"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769" y="1167940"/>
            <a:ext cx="3692199" cy="2043896"/>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3000" y="462114"/>
            <a:ext cx="3548023" cy="2433486"/>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4200" y="2971800"/>
            <a:ext cx="2010574" cy="2157040"/>
          </a:xfrm>
          <a:prstGeom prst="rect">
            <a:avLst/>
          </a:prstGeom>
        </p:spPr>
      </p:pic>
      <p:cxnSp>
        <p:nvCxnSpPr>
          <p:cNvPr id="11" name="Straight Arrow Connector 10"/>
          <p:cNvCxnSpPr/>
          <p:nvPr/>
        </p:nvCxnSpPr>
        <p:spPr>
          <a:xfrm flipV="1">
            <a:off x="3699769" y="1328533"/>
            <a:ext cx="1497220" cy="437977"/>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5867400" y="2895600"/>
            <a:ext cx="1370044" cy="543376"/>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10400" y="2819400"/>
            <a:ext cx="152400" cy="5334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846666" y="3357829"/>
            <a:ext cx="1310303" cy="146822"/>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79520" y="5490631"/>
            <a:ext cx="1278080" cy="224369"/>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515392" y="5936842"/>
            <a:ext cx="733008" cy="6758"/>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Donut 19"/>
          <p:cNvSpPr/>
          <p:nvPr/>
        </p:nvSpPr>
        <p:spPr>
          <a:xfrm>
            <a:off x="3699769" y="116794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3785811" y="1195488"/>
            <a:ext cx="301660" cy="369332"/>
          </a:xfrm>
          <a:prstGeom prst="rect">
            <a:avLst/>
          </a:prstGeom>
          <a:noFill/>
        </p:spPr>
        <p:txBody>
          <a:bodyPr wrap="none" rtlCol="0">
            <a:spAutoFit/>
          </a:bodyPr>
          <a:lstStyle/>
          <a:p>
            <a:r>
              <a:rPr lang="en-US" dirty="0" smtClean="0">
                <a:solidFill>
                  <a:schemeClr val="bg2">
                    <a:lumMod val="25000"/>
                  </a:schemeClr>
                </a:solidFill>
              </a:rPr>
              <a:t>1</a:t>
            </a:r>
            <a:endParaRPr lang="en-US" dirty="0">
              <a:solidFill>
                <a:schemeClr val="bg2">
                  <a:lumMod val="25000"/>
                </a:schemeClr>
              </a:solidFill>
            </a:endParaRPr>
          </a:p>
        </p:txBody>
      </p:sp>
      <p:sp>
        <p:nvSpPr>
          <p:cNvPr id="23" name="Donut 22"/>
          <p:cNvSpPr/>
          <p:nvPr/>
        </p:nvSpPr>
        <p:spPr>
          <a:xfrm>
            <a:off x="5410200" y="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5486400" y="76200"/>
            <a:ext cx="301660" cy="369332"/>
          </a:xfrm>
          <a:prstGeom prst="rect">
            <a:avLst/>
          </a:prstGeom>
          <a:noFill/>
        </p:spPr>
        <p:txBody>
          <a:bodyPr wrap="none" rtlCol="0">
            <a:spAutoFit/>
          </a:bodyPr>
          <a:lstStyle/>
          <a:p>
            <a:r>
              <a:rPr lang="en-US" dirty="0">
                <a:solidFill>
                  <a:schemeClr val="bg2">
                    <a:lumMod val="25000"/>
                  </a:schemeClr>
                </a:solidFill>
              </a:rPr>
              <a:t>2</a:t>
            </a:r>
          </a:p>
        </p:txBody>
      </p:sp>
      <p:sp>
        <p:nvSpPr>
          <p:cNvPr id="25" name="Donut 24"/>
          <p:cNvSpPr/>
          <p:nvPr/>
        </p:nvSpPr>
        <p:spPr>
          <a:xfrm>
            <a:off x="8600758" y="2905421"/>
            <a:ext cx="457200" cy="515843"/>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a:off x="8686800" y="2971800"/>
            <a:ext cx="301660" cy="369332"/>
          </a:xfrm>
          <a:prstGeom prst="rect">
            <a:avLst/>
          </a:prstGeom>
          <a:noFill/>
        </p:spPr>
        <p:txBody>
          <a:bodyPr wrap="none" rtlCol="0">
            <a:spAutoFit/>
          </a:bodyPr>
          <a:lstStyle/>
          <a:p>
            <a:r>
              <a:rPr lang="en-US" dirty="0">
                <a:solidFill>
                  <a:schemeClr val="bg2">
                    <a:lumMod val="25000"/>
                  </a:schemeClr>
                </a:solidFill>
              </a:rPr>
              <a:t>3</a:t>
            </a:r>
          </a:p>
        </p:txBody>
      </p:sp>
      <p:sp>
        <p:nvSpPr>
          <p:cNvPr id="27" name="Donut 26"/>
          <p:cNvSpPr/>
          <p:nvPr/>
        </p:nvSpPr>
        <p:spPr>
          <a:xfrm>
            <a:off x="5095558" y="2106052"/>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5181600" y="2133600"/>
            <a:ext cx="301660" cy="369332"/>
          </a:xfrm>
          <a:prstGeom prst="rect">
            <a:avLst/>
          </a:prstGeom>
          <a:noFill/>
        </p:spPr>
        <p:txBody>
          <a:bodyPr wrap="none" rtlCol="0">
            <a:spAutoFit/>
          </a:bodyPr>
          <a:lstStyle/>
          <a:p>
            <a:r>
              <a:rPr lang="en-US" dirty="0">
                <a:solidFill>
                  <a:schemeClr val="bg2">
                    <a:lumMod val="25000"/>
                  </a:schemeClr>
                </a:solidFill>
              </a:rPr>
              <a:t>4</a:t>
            </a:r>
          </a:p>
        </p:txBody>
      </p:sp>
      <p:sp>
        <p:nvSpPr>
          <p:cNvPr id="30" name="TextBox 29"/>
          <p:cNvSpPr txBox="1"/>
          <p:nvPr/>
        </p:nvSpPr>
        <p:spPr>
          <a:xfrm>
            <a:off x="762000" y="3276600"/>
            <a:ext cx="301660" cy="369332"/>
          </a:xfrm>
          <a:prstGeom prst="rect">
            <a:avLst/>
          </a:prstGeom>
          <a:noFill/>
        </p:spPr>
        <p:txBody>
          <a:bodyPr wrap="none" rtlCol="0">
            <a:spAutoFit/>
          </a:bodyPr>
          <a:lstStyle/>
          <a:p>
            <a:r>
              <a:rPr lang="en-US" dirty="0">
                <a:solidFill>
                  <a:schemeClr val="bg2">
                    <a:lumMod val="25000"/>
                  </a:schemeClr>
                </a:solidFill>
              </a:rPr>
              <a:t>5</a:t>
            </a:r>
          </a:p>
        </p:txBody>
      </p:sp>
      <p:sp>
        <p:nvSpPr>
          <p:cNvPr id="33" name="Donut 32"/>
          <p:cNvSpPr/>
          <p:nvPr/>
        </p:nvSpPr>
        <p:spPr>
          <a:xfrm>
            <a:off x="220328" y="5758951"/>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TextBox 33"/>
          <p:cNvSpPr txBox="1"/>
          <p:nvPr/>
        </p:nvSpPr>
        <p:spPr>
          <a:xfrm>
            <a:off x="306370" y="5786499"/>
            <a:ext cx="301660" cy="369332"/>
          </a:xfrm>
          <a:prstGeom prst="rect">
            <a:avLst/>
          </a:prstGeom>
          <a:noFill/>
        </p:spPr>
        <p:txBody>
          <a:bodyPr wrap="none" rtlCol="0">
            <a:spAutoFit/>
          </a:bodyPr>
          <a:lstStyle/>
          <a:p>
            <a:r>
              <a:rPr lang="en-US" dirty="0" smtClean="0">
                <a:solidFill>
                  <a:schemeClr val="bg2">
                    <a:lumMod val="25000"/>
                  </a:schemeClr>
                </a:solidFill>
              </a:rPr>
              <a:t>6</a:t>
            </a:r>
            <a:endParaRPr lang="en-US" dirty="0">
              <a:solidFill>
                <a:schemeClr val="bg2">
                  <a:lumMod val="25000"/>
                </a:schemeClr>
              </a:solidFill>
            </a:endParaRPr>
          </a:p>
        </p:txBody>
      </p:sp>
      <p:sp>
        <p:nvSpPr>
          <p:cNvPr id="37" name="Donut 36"/>
          <p:cNvSpPr/>
          <p:nvPr/>
        </p:nvSpPr>
        <p:spPr>
          <a:xfrm>
            <a:off x="4350874" y="4828268"/>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8" name="TextBox 37"/>
          <p:cNvSpPr txBox="1"/>
          <p:nvPr/>
        </p:nvSpPr>
        <p:spPr>
          <a:xfrm>
            <a:off x="4436916" y="4855816"/>
            <a:ext cx="301660" cy="369332"/>
          </a:xfrm>
          <a:prstGeom prst="rect">
            <a:avLst/>
          </a:prstGeom>
          <a:noFill/>
        </p:spPr>
        <p:txBody>
          <a:bodyPr wrap="none" rtlCol="0">
            <a:spAutoFit/>
          </a:bodyPr>
          <a:lstStyle/>
          <a:p>
            <a:r>
              <a:rPr lang="en-US" dirty="0">
                <a:solidFill>
                  <a:schemeClr val="bg2">
                    <a:lumMod val="25000"/>
                  </a:schemeClr>
                </a:solidFill>
              </a:rPr>
              <a:t>7</a:t>
            </a:r>
          </a:p>
        </p:txBody>
      </p:sp>
      <p:sp>
        <p:nvSpPr>
          <p:cNvPr id="44" name="TextBox 43"/>
          <p:cNvSpPr txBox="1"/>
          <p:nvPr/>
        </p:nvSpPr>
        <p:spPr>
          <a:xfrm>
            <a:off x="7793616" y="2590800"/>
            <a:ext cx="1330064"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Lower Outer </a:t>
            </a:r>
            <a:r>
              <a:rPr lang="en-US" sz="1200" dirty="0" err="1" smtClean="0">
                <a:solidFill>
                  <a:schemeClr val="bg2">
                    <a:lumMod val="25000"/>
                  </a:schemeClr>
                </a:solidFill>
                <a:latin typeface="Times New Roman"/>
                <a:cs typeface="Times New Roman"/>
              </a:rPr>
              <a:t>HCal</a:t>
            </a:r>
            <a:endParaRPr lang="en-US" sz="1200" dirty="0" smtClean="0">
              <a:solidFill>
                <a:schemeClr val="bg2">
                  <a:lumMod val="25000"/>
                </a:schemeClr>
              </a:solidFill>
              <a:latin typeface="Times New Roman"/>
              <a:cs typeface="Times New Roman"/>
            </a:endParaRPr>
          </a:p>
          <a:p>
            <a:r>
              <a:rPr lang="en-US" sz="1200" dirty="0" smtClean="0">
                <a:solidFill>
                  <a:schemeClr val="bg2">
                    <a:lumMod val="25000"/>
                  </a:schemeClr>
                </a:solidFill>
                <a:latin typeface="Times New Roman"/>
                <a:cs typeface="Times New Roman"/>
              </a:rPr>
              <a:t>Installation</a:t>
            </a:r>
            <a:endParaRPr lang="en-US" sz="1200" dirty="0">
              <a:solidFill>
                <a:schemeClr val="bg2">
                  <a:lumMod val="25000"/>
                </a:schemeClr>
              </a:solidFill>
              <a:latin typeface="Times New Roman"/>
              <a:cs typeface="Times New Roman"/>
            </a:endParaRPr>
          </a:p>
        </p:txBody>
      </p:sp>
      <p:sp>
        <p:nvSpPr>
          <p:cNvPr id="45" name="TextBox 44"/>
          <p:cNvSpPr txBox="1"/>
          <p:nvPr/>
        </p:nvSpPr>
        <p:spPr>
          <a:xfrm>
            <a:off x="2667000" y="838200"/>
            <a:ext cx="1219200"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Base and Cradle </a:t>
            </a:r>
          </a:p>
          <a:p>
            <a:r>
              <a:rPr lang="en-US" sz="1200" dirty="0" smtClean="0">
                <a:solidFill>
                  <a:schemeClr val="bg2">
                    <a:lumMod val="25000"/>
                  </a:schemeClr>
                </a:solidFill>
                <a:latin typeface="Times New Roman"/>
                <a:cs typeface="Times New Roman"/>
              </a:rPr>
              <a:t>Installation</a:t>
            </a:r>
            <a:endParaRPr lang="en-US" sz="1200" dirty="0">
              <a:solidFill>
                <a:schemeClr val="bg2">
                  <a:lumMod val="25000"/>
                </a:schemeClr>
              </a:solidFill>
              <a:latin typeface="Times New Roman"/>
              <a:cs typeface="Times New Roman"/>
            </a:endParaRPr>
          </a:p>
        </p:txBody>
      </p:sp>
      <p:sp>
        <p:nvSpPr>
          <p:cNvPr id="46" name="TextBox 45"/>
          <p:cNvSpPr txBox="1"/>
          <p:nvPr/>
        </p:nvSpPr>
        <p:spPr>
          <a:xfrm>
            <a:off x="4343400" y="2209800"/>
            <a:ext cx="984624"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Magnet</a:t>
            </a:r>
          </a:p>
          <a:p>
            <a:r>
              <a:rPr lang="en-US" sz="1200" dirty="0" smtClean="0">
                <a:solidFill>
                  <a:schemeClr val="bg2">
                    <a:lumMod val="25000"/>
                  </a:schemeClr>
                </a:solidFill>
                <a:latin typeface="Times New Roman"/>
                <a:cs typeface="Times New Roman"/>
              </a:rPr>
              <a:t>Installation</a:t>
            </a:r>
            <a:endParaRPr lang="en-US" sz="1200" dirty="0">
              <a:solidFill>
                <a:schemeClr val="bg2">
                  <a:lumMod val="25000"/>
                </a:schemeClr>
              </a:solidFill>
              <a:latin typeface="Times New Roman"/>
              <a:cs typeface="Times New Roman"/>
            </a:endParaRPr>
          </a:p>
        </p:txBody>
      </p:sp>
      <p:sp>
        <p:nvSpPr>
          <p:cNvPr id="47" name="TextBox 46"/>
          <p:cNvSpPr txBox="1"/>
          <p:nvPr/>
        </p:nvSpPr>
        <p:spPr>
          <a:xfrm>
            <a:off x="1371600" y="5943600"/>
            <a:ext cx="984624"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Inner </a:t>
            </a:r>
            <a:r>
              <a:rPr lang="en-US" sz="1200" dirty="0" err="1" smtClean="0">
                <a:solidFill>
                  <a:schemeClr val="bg2">
                    <a:lumMod val="25000"/>
                  </a:schemeClr>
                </a:solidFill>
                <a:latin typeface="Times New Roman"/>
                <a:cs typeface="Times New Roman"/>
              </a:rPr>
              <a:t>HCal</a:t>
            </a:r>
            <a:endParaRPr lang="en-US" sz="1200" dirty="0" smtClean="0">
              <a:solidFill>
                <a:schemeClr val="bg2">
                  <a:lumMod val="25000"/>
                </a:schemeClr>
              </a:solidFill>
              <a:latin typeface="Times New Roman"/>
              <a:cs typeface="Times New Roman"/>
            </a:endParaRPr>
          </a:p>
          <a:p>
            <a:r>
              <a:rPr lang="en-US" sz="1200" dirty="0" smtClean="0">
                <a:solidFill>
                  <a:schemeClr val="bg2">
                    <a:lumMod val="25000"/>
                  </a:schemeClr>
                </a:solidFill>
                <a:latin typeface="Times New Roman"/>
                <a:cs typeface="Times New Roman"/>
              </a:rPr>
              <a:t>Installation</a:t>
            </a:r>
            <a:endParaRPr lang="en-US" sz="1200" dirty="0">
              <a:solidFill>
                <a:schemeClr val="bg2">
                  <a:lumMod val="25000"/>
                </a:schemeClr>
              </a:solidFill>
              <a:latin typeface="Times New Roman"/>
              <a:cs typeface="Times New Roman"/>
            </a:endParaRPr>
          </a:p>
        </p:txBody>
      </p:sp>
      <p:sp>
        <p:nvSpPr>
          <p:cNvPr id="51" name="TextBox 50"/>
          <p:cNvSpPr txBox="1"/>
          <p:nvPr/>
        </p:nvSpPr>
        <p:spPr>
          <a:xfrm>
            <a:off x="1295400" y="3200400"/>
            <a:ext cx="1330064"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Upper Outer </a:t>
            </a:r>
            <a:r>
              <a:rPr lang="en-US" sz="1200" dirty="0" err="1" smtClean="0">
                <a:solidFill>
                  <a:schemeClr val="bg2">
                    <a:lumMod val="25000"/>
                  </a:schemeClr>
                </a:solidFill>
                <a:latin typeface="Times New Roman"/>
                <a:cs typeface="Times New Roman"/>
              </a:rPr>
              <a:t>HCal</a:t>
            </a:r>
            <a:endParaRPr lang="en-US" sz="1200" dirty="0" smtClean="0">
              <a:solidFill>
                <a:schemeClr val="bg2">
                  <a:lumMod val="25000"/>
                </a:schemeClr>
              </a:solidFill>
              <a:latin typeface="Times New Roman"/>
              <a:cs typeface="Times New Roman"/>
            </a:endParaRPr>
          </a:p>
          <a:p>
            <a:r>
              <a:rPr lang="en-US" sz="1200" dirty="0" smtClean="0">
                <a:solidFill>
                  <a:schemeClr val="bg2">
                    <a:lumMod val="25000"/>
                  </a:schemeClr>
                </a:solidFill>
                <a:latin typeface="Times New Roman"/>
                <a:cs typeface="Times New Roman"/>
              </a:rPr>
              <a:t>Installation</a:t>
            </a:r>
            <a:endParaRPr lang="en-US" sz="1200" dirty="0">
              <a:solidFill>
                <a:schemeClr val="bg2">
                  <a:lumMod val="25000"/>
                </a:schemeClr>
              </a:solidFill>
              <a:latin typeface="Times New Roman"/>
              <a:cs typeface="Times New Roman"/>
            </a:endParaRPr>
          </a:p>
        </p:txBody>
      </p:sp>
      <p:sp>
        <p:nvSpPr>
          <p:cNvPr id="52" name="Donut 51"/>
          <p:cNvSpPr/>
          <p:nvPr/>
        </p:nvSpPr>
        <p:spPr>
          <a:xfrm>
            <a:off x="685800" y="320040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p:cNvSpPr txBox="1"/>
          <p:nvPr/>
        </p:nvSpPr>
        <p:spPr>
          <a:xfrm>
            <a:off x="3657600" y="4495800"/>
            <a:ext cx="984624" cy="461665"/>
          </a:xfrm>
          <a:prstGeom prst="rect">
            <a:avLst/>
          </a:prstGeom>
          <a:noFill/>
        </p:spPr>
        <p:txBody>
          <a:bodyPr wrap="square" rtlCol="0">
            <a:spAutoFit/>
          </a:bodyPr>
          <a:lstStyle/>
          <a:p>
            <a:r>
              <a:rPr lang="en-US" sz="1200" dirty="0" err="1" smtClean="0">
                <a:solidFill>
                  <a:schemeClr val="bg2">
                    <a:lumMod val="25000"/>
                  </a:schemeClr>
                </a:solidFill>
                <a:latin typeface="Times New Roman"/>
                <a:cs typeface="Times New Roman"/>
              </a:rPr>
              <a:t>EMCal</a:t>
            </a:r>
            <a:endParaRPr lang="en-US" sz="1200" dirty="0" smtClean="0">
              <a:solidFill>
                <a:schemeClr val="bg2">
                  <a:lumMod val="25000"/>
                </a:schemeClr>
              </a:solidFill>
              <a:latin typeface="Times New Roman"/>
              <a:cs typeface="Times New Roman"/>
            </a:endParaRPr>
          </a:p>
          <a:p>
            <a:r>
              <a:rPr lang="en-US" sz="1200" dirty="0" smtClean="0">
                <a:solidFill>
                  <a:schemeClr val="bg2">
                    <a:lumMod val="25000"/>
                  </a:schemeClr>
                </a:solidFill>
                <a:latin typeface="Times New Roman"/>
                <a:cs typeface="Times New Roman"/>
              </a:rPr>
              <a:t>Installation</a:t>
            </a:r>
            <a:endParaRPr lang="en-US" sz="1200" dirty="0">
              <a:solidFill>
                <a:schemeClr val="bg2">
                  <a:lumMod val="25000"/>
                </a:schemeClr>
              </a:solidFill>
              <a:latin typeface="Times New Roman"/>
              <a:cs typeface="Times New Roman"/>
            </a:endParaRPr>
          </a:p>
        </p:txBody>
      </p:sp>
      <p:sp>
        <p:nvSpPr>
          <p:cNvPr id="2" name="TextBox 1"/>
          <p:cNvSpPr txBox="1"/>
          <p:nvPr/>
        </p:nvSpPr>
        <p:spPr>
          <a:xfrm>
            <a:off x="1981200" y="2667000"/>
            <a:ext cx="2590800" cy="523220"/>
          </a:xfrm>
          <a:prstGeom prst="rect">
            <a:avLst/>
          </a:prstGeom>
          <a:solidFill>
            <a:schemeClr val="bg1"/>
          </a:solidFill>
        </p:spPr>
        <p:txBody>
          <a:bodyPr wrap="square" rtlCol="0">
            <a:spAutoFit/>
          </a:bodyPr>
          <a:lstStyle/>
          <a:p>
            <a:r>
              <a:rPr lang="en-US" sz="1400" b="1" i="1" dirty="0" smtClean="0">
                <a:solidFill>
                  <a:schemeClr val="bg2">
                    <a:lumMod val="25000"/>
                  </a:schemeClr>
                </a:solidFill>
              </a:rPr>
              <a:t>All detector installation performed in Assembly Hall</a:t>
            </a:r>
            <a:endParaRPr lang="en-US" sz="1400" b="1" i="1" dirty="0">
              <a:solidFill>
                <a:schemeClr val="bg2">
                  <a:lumMod val="25000"/>
                </a:schemeClr>
              </a:solidFill>
            </a:endParaRPr>
          </a:p>
        </p:txBody>
      </p:sp>
      <p:sp>
        <p:nvSpPr>
          <p:cNvPr id="50" name="Rectangle 49"/>
          <p:cNvSpPr/>
          <p:nvPr/>
        </p:nvSpPr>
        <p:spPr>
          <a:xfrm>
            <a:off x="152400" y="1676400"/>
            <a:ext cx="1143000" cy="304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438400" y="3886200"/>
            <a:ext cx="1066800" cy="152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724400" y="5181600"/>
            <a:ext cx="762000" cy="152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953000" y="5562600"/>
            <a:ext cx="762000" cy="152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itle 1"/>
          <p:cNvSpPr>
            <a:spLocks noGrp="1"/>
          </p:cNvSpPr>
          <p:nvPr>
            <p:ph type="title"/>
          </p:nvPr>
        </p:nvSpPr>
        <p:spPr>
          <a:xfrm>
            <a:off x="457200" y="33338"/>
            <a:ext cx="8229600" cy="728662"/>
          </a:xfrm>
        </p:spPr>
        <p:txBody>
          <a:bodyPr/>
          <a:lstStyle/>
          <a:p>
            <a:r>
              <a:rPr lang="en-US" dirty="0" smtClean="0"/>
              <a:t>Installation Overview</a:t>
            </a:r>
            <a:endParaRPr lang="en-US" dirty="0"/>
          </a:p>
        </p:txBody>
      </p:sp>
      <p:sp>
        <p:nvSpPr>
          <p:cNvPr id="8" name="TextBox 7"/>
          <p:cNvSpPr txBox="1"/>
          <p:nvPr/>
        </p:nvSpPr>
        <p:spPr>
          <a:xfrm>
            <a:off x="6248400" y="5715000"/>
            <a:ext cx="1046217" cy="369332"/>
          </a:xfrm>
          <a:prstGeom prst="rect">
            <a:avLst/>
          </a:prstGeom>
          <a:noFill/>
        </p:spPr>
        <p:txBody>
          <a:bodyPr wrap="none" rtlCol="0">
            <a:spAutoFit/>
          </a:bodyPr>
          <a:lstStyle/>
          <a:p>
            <a:r>
              <a:rPr lang="en-US" dirty="0" smtClean="0"/>
              <a:t>(</a:t>
            </a:r>
            <a:r>
              <a:rPr lang="en-US" sz="1400" i="1" dirty="0" smtClean="0"/>
              <a:t>Next Slide</a:t>
            </a:r>
            <a:r>
              <a:rPr lang="en-US" dirty="0" smtClean="0"/>
              <a:t>)</a:t>
            </a:r>
            <a:endParaRPr lang="en-US" dirty="0"/>
          </a:p>
        </p:txBody>
      </p:sp>
    </p:spTree>
    <p:extLst>
      <p:ext uri="{BB962C8B-B14F-4D97-AF65-F5344CB8AC3E}">
        <p14:creationId xmlns:p14="http://schemas.microsoft.com/office/powerpoint/2010/main" val="26886426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18</a:t>
            </a:fld>
            <a:endParaRPr lang="en-US" altLang="en-US"/>
          </a:p>
        </p:txBody>
      </p:sp>
      <p:sp>
        <p:nvSpPr>
          <p:cNvPr id="8" name="Donut 7"/>
          <p:cNvSpPr/>
          <p:nvPr/>
        </p:nvSpPr>
        <p:spPr>
          <a:xfrm>
            <a:off x="1524000" y="106680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614390" y="1107525"/>
            <a:ext cx="228600" cy="381000"/>
          </a:xfrm>
          <a:prstGeom prst="rect">
            <a:avLst/>
          </a:prstGeom>
          <a:noFill/>
        </p:spPr>
        <p:txBody>
          <a:bodyPr wrap="square" rtlCol="0">
            <a:spAutoFit/>
          </a:bodyPr>
          <a:lstStyle/>
          <a:p>
            <a:r>
              <a:rPr lang="en-US" dirty="0">
                <a:solidFill>
                  <a:schemeClr val="bg2">
                    <a:lumMod val="25000"/>
                  </a:schemeClr>
                </a:solidFill>
              </a:rPr>
              <a:t>8</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905000" y="1524000"/>
            <a:ext cx="1981200" cy="1236590"/>
          </a:xfrm>
          <a:prstGeom prst="rect">
            <a:avLst/>
          </a:prstGeom>
        </p:spPr>
      </p:pic>
      <p:cxnSp>
        <p:nvCxnSpPr>
          <p:cNvPr id="11" name="Straight Arrow Connector 10"/>
          <p:cNvCxnSpPr/>
          <p:nvPr/>
        </p:nvCxnSpPr>
        <p:spPr>
          <a:xfrm>
            <a:off x="1295400" y="2133600"/>
            <a:ext cx="733008" cy="6758"/>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046" y="1905000"/>
            <a:ext cx="1291339" cy="307777"/>
          </a:xfrm>
          <a:prstGeom prst="rect">
            <a:avLst/>
          </a:prstGeom>
          <a:noFill/>
        </p:spPr>
        <p:txBody>
          <a:bodyPr wrap="none" rtlCol="0">
            <a:spAutoFit/>
          </a:bodyPr>
          <a:lstStyle/>
          <a:p>
            <a:r>
              <a:rPr lang="en-US" sz="1400" dirty="0" smtClean="0"/>
              <a:t>(</a:t>
            </a:r>
            <a:r>
              <a:rPr lang="en-US" sz="1400" i="1" dirty="0" smtClean="0"/>
              <a:t>Previous Slide</a:t>
            </a:r>
            <a:r>
              <a:rPr lang="en-US" sz="1400" dirty="0" smtClean="0"/>
              <a:t>)</a:t>
            </a:r>
            <a:endParaRPr lang="en-US" sz="1400" dirty="0"/>
          </a:p>
        </p:txBody>
      </p:sp>
      <p:sp>
        <p:nvSpPr>
          <p:cNvPr id="13" name="Donut 12"/>
          <p:cNvSpPr/>
          <p:nvPr/>
        </p:nvSpPr>
        <p:spPr>
          <a:xfrm>
            <a:off x="4953000" y="114300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5043390" y="1183725"/>
            <a:ext cx="228600" cy="381000"/>
          </a:xfrm>
          <a:prstGeom prst="rect">
            <a:avLst/>
          </a:prstGeom>
          <a:noFill/>
        </p:spPr>
        <p:txBody>
          <a:bodyPr wrap="square" rtlCol="0">
            <a:spAutoFit/>
          </a:bodyPr>
          <a:lstStyle/>
          <a:p>
            <a:r>
              <a:rPr lang="en-US" dirty="0">
                <a:solidFill>
                  <a:schemeClr val="bg2">
                    <a:lumMod val="25000"/>
                  </a:schemeClr>
                </a:solidFill>
              </a:rPr>
              <a:t>9</a:t>
            </a:r>
          </a:p>
        </p:txBody>
      </p:sp>
      <p:sp>
        <p:nvSpPr>
          <p:cNvPr id="15" name="TextBox 14"/>
          <p:cNvSpPr txBox="1"/>
          <p:nvPr/>
        </p:nvSpPr>
        <p:spPr>
          <a:xfrm>
            <a:off x="5257800" y="1600200"/>
            <a:ext cx="1371600" cy="1015663"/>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Complete Cradle Carriage Assembly</a:t>
            </a:r>
          </a:p>
          <a:p>
            <a:r>
              <a:rPr lang="en-US" sz="1200" dirty="0" smtClean="0">
                <a:solidFill>
                  <a:schemeClr val="bg2">
                    <a:lumMod val="25000"/>
                  </a:schemeClr>
                </a:solidFill>
                <a:latin typeface="Times New Roman"/>
                <a:cs typeface="Times New Roman"/>
              </a:rPr>
              <a:t>(End cap/pole tips, platforms and access, racks, etc.)</a:t>
            </a:r>
          </a:p>
        </p:txBody>
      </p:sp>
      <p:sp>
        <p:nvSpPr>
          <p:cNvPr id="17" name="Donut 16"/>
          <p:cNvSpPr/>
          <p:nvPr/>
        </p:nvSpPr>
        <p:spPr>
          <a:xfrm>
            <a:off x="518968" y="293168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533400" y="2971800"/>
            <a:ext cx="457200" cy="369332"/>
          </a:xfrm>
          <a:prstGeom prst="rect">
            <a:avLst/>
          </a:prstGeom>
          <a:noFill/>
        </p:spPr>
        <p:txBody>
          <a:bodyPr wrap="square" rtlCol="0">
            <a:spAutoFit/>
          </a:bodyPr>
          <a:lstStyle/>
          <a:p>
            <a:r>
              <a:rPr lang="en-US" dirty="0" smtClean="0">
                <a:solidFill>
                  <a:schemeClr val="bg2">
                    <a:lumMod val="25000"/>
                  </a:schemeClr>
                </a:solidFill>
              </a:rPr>
              <a:t>10</a:t>
            </a:r>
            <a:endParaRPr lang="en-US" dirty="0">
              <a:solidFill>
                <a:schemeClr val="bg2">
                  <a:lumMod val="25000"/>
                </a:schemeClr>
              </a:solidFill>
            </a:endParaRPr>
          </a:p>
        </p:txBody>
      </p:sp>
      <p:pic>
        <p:nvPicPr>
          <p:cNvPr id="21" name="Picture 20" descr="1-sPhenix-Assembly 3.png"/>
          <p:cNvPicPr>
            <a:picLocks noChangeAspect="1"/>
          </p:cNvPicPr>
          <p:nvPr/>
        </p:nvPicPr>
        <p:blipFill rotWithShape="1">
          <a:blip r:embed="rId3" cstate="print">
            <a:extLst>
              <a:ext uri="{28A0092B-C50C-407E-A947-70E740481C1C}">
                <a14:useLocalDpi xmlns:a14="http://schemas.microsoft.com/office/drawing/2010/main" val="0"/>
              </a:ext>
            </a:extLst>
          </a:blip>
          <a:srcRect l="19209" t="28936" r="15652" b="32765"/>
          <a:stretch/>
        </p:blipFill>
        <p:spPr>
          <a:xfrm>
            <a:off x="4648200" y="4267200"/>
            <a:ext cx="4297680" cy="1371600"/>
          </a:xfrm>
          <a:prstGeom prst="rect">
            <a:avLst/>
          </a:prstGeom>
        </p:spPr>
      </p:pic>
      <p:sp>
        <p:nvSpPr>
          <p:cNvPr id="22" name="Donut 21"/>
          <p:cNvSpPr/>
          <p:nvPr/>
        </p:nvSpPr>
        <p:spPr>
          <a:xfrm>
            <a:off x="4557568" y="3541280"/>
            <a:ext cx="457200" cy="477012"/>
          </a:xfrm>
          <a:prstGeom prst="donut">
            <a:avLst>
              <a:gd name="adj" fmla="val 1978"/>
            </a:avLst>
          </a:prstGeom>
          <a:ln>
            <a:solidFill>
              <a:schemeClr val="bg2">
                <a:lumMod val="25000"/>
              </a:schemeClr>
            </a:solidFill>
          </a:ln>
          <a:effectLst>
            <a:glow rad="254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4572000" y="3581400"/>
            <a:ext cx="457200" cy="369332"/>
          </a:xfrm>
          <a:prstGeom prst="rect">
            <a:avLst/>
          </a:prstGeom>
          <a:noFill/>
        </p:spPr>
        <p:txBody>
          <a:bodyPr wrap="square" rtlCol="0">
            <a:spAutoFit/>
          </a:bodyPr>
          <a:lstStyle/>
          <a:p>
            <a:r>
              <a:rPr lang="en-US" dirty="0" smtClean="0">
                <a:solidFill>
                  <a:schemeClr val="bg2">
                    <a:lumMod val="25000"/>
                  </a:schemeClr>
                </a:solidFill>
              </a:rPr>
              <a:t>11</a:t>
            </a:r>
            <a:endParaRPr lang="en-US" dirty="0">
              <a:solidFill>
                <a:schemeClr val="bg2">
                  <a:lumMod val="25000"/>
                </a:schemeClr>
              </a:solidFill>
            </a:endParaRPr>
          </a:p>
        </p:txBody>
      </p:sp>
      <p:sp>
        <p:nvSpPr>
          <p:cNvPr id="24" name="TextBox 23"/>
          <p:cNvSpPr txBox="1"/>
          <p:nvPr/>
        </p:nvSpPr>
        <p:spPr>
          <a:xfrm>
            <a:off x="5257800" y="3352800"/>
            <a:ext cx="1676400" cy="830997"/>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Install </a:t>
            </a:r>
            <a:r>
              <a:rPr lang="en-US" sz="1200" dirty="0" err="1" smtClean="0">
                <a:solidFill>
                  <a:schemeClr val="bg2">
                    <a:lumMod val="25000"/>
                  </a:schemeClr>
                </a:solidFill>
                <a:latin typeface="Times New Roman"/>
                <a:cs typeface="Times New Roman"/>
              </a:rPr>
              <a:t>beampipe</a:t>
            </a:r>
            <a:r>
              <a:rPr lang="en-US" sz="1200" dirty="0" smtClean="0">
                <a:solidFill>
                  <a:schemeClr val="bg2">
                    <a:lumMod val="25000"/>
                  </a:schemeClr>
                </a:solidFill>
                <a:latin typeface="Times New Roman"/>
                <a:cs typeface="Times New Roman"/>
              </a:rPr>
              <a:t>, INTT, MVTX and </a:t>
            </a:r>
            <a:r>
              <a:rPr lang="en-US" sz="1200" dirty="0" err="1" smtClean="0">
                <a:solidFill>
                  <a:schemeClr val="bg2">
                    <a:lumMod val="25000"/>
                  </a:schemeClr>
                </a:solidFill>
                <a:latin typeface="Times New Roman"/>
                <a:cs typeface="Times New Roman"/>
              </a:rPr>
              <a:t>MinBias</a:t>
            </a:r>
            <a:r>
              <a:rPr lang="en-US" sz="1200" dirty="0" smtClean="0">
                <a:solidFill>
                  <a:schemeClr val="bg2">
                    <a:lumMod val="25000"/>
                  </a:schemeClr>
                </a:solidFill>
                <a:latin typeface="Times New Roman"/>
                <a:cs typeface="Times New Roman"/>
              </a:rPr>
              <a:t> detectors and their supports and services</a:t>
            </a:r>
          </a:p>
        </p:txBody>
      </p:sp>
      <p:sp>
        <p:nvSpPr>
          <p:cNvPr id="25" name="TextBox 24"/>
          <p:cNvSpPr txBox="1"/>
          <p:nvPr/>
        </p:nvSpPr>
        <p:spPr>
          <a:xfrm>
            <a:off x="1128568" y="3084080"/>
            <a:ext cx="1676400"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Move </a:t>
            </a:r>
            <a:r>
              <a:rPr lang="en-US" sz="1200" dirty="0" err="1" smtClean="0">
                <a:solidFill>
                  <a:schemeClr val="bg2">
                    <a:lumMod val="25000"/>
                  </a:schemeClr>
                </a:solidFill>
                <a:latin typeface="Times New Roman"/>
                <a:cs typeface="Times New Roman"/>
              </a:rPr>
              <a:t>sPHENIX</a:t>
            </a:r>
            <a:r>
              <a:rPr lang="en-US" sz="1200" dirty="0" smtClean="0">
                <a:solidFill>
                  <a:schemeClr val="bg2">
                    <a:lumMod val="25000"/>
                  </a:schemeClr>
                </a:solidFill>
                <a:latin typeface="Times New Roman"/>
                <a:cs typeface="Times New Roman"/>
              </a:rPr>
              <a:t> Assembly to IR</a:t>
            </a:r>
          </a:p>
        </p:txBody>
      </p:sp>
      <p:cxnSp>
        <p:nvCxnSpPr>
          <p:cNvPr id="26" name="Straight Arrow Connector 25"/>
          <p:cNvCxnSpPr/>
          <p:nvPr/>
        </p:nvCxnSpPr>
        <p:spPr>
          <a:xfrm>
            <a:off x="4343400" y="2133600"/>
            <a:ext cx="733008" cy="6758"/>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514600" y="2743200"/>
            <a:ext cx="3429000" cy="4572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31" name="Picture 30" descr="Page 18 - In AH.png"/>
          <p:cNvPicPr>
            <a:picLocks noChangeAspect="1"/>
          </p:cNvPicPr>
          <p:nvPr/>
        </p:nvPicPr>
        <p:blipFill rotWithShape="1">
          <a:blip r:embed="rId4">
            <a:extLst>
              <a:ext uri="{28A0092B-C50C-407E-A947-70E740481C1C}">
                <a14:useLocalDpi xmlns:a14="http://schemas.microsoft.com/office/drawing/2010/main" val="0"/>
              </a:ext>
            </a:extLst>
          </a:blip>
          <a:srcRect l="14227" t="35001" r="60169" b="19999"/>
          <a:stretch/>
        </p:blipFill>
        <p:spPr>
          <a:xfrm>
            <a:off x="6705600" y="990600"/>
            <a:ext cx="2209800" cy="2320290"/>
          </a:xfrm>
          <a:prstGeom prst="rect">
            <a:avLst/>
          </a:prstGeom>
        </p:spPr>
      </p:pic>
      <p:pic>
        <p:nvPicPr>
          <p:cNvPr id="39" name="Picture 38" descr="Page 18 - In A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505200"/>
            <a:ext cx="2768593" cy="1654031"/>
          </a:xfrm>
          <a:prstGeom prst="rect">
            <a:avLst/>
          </a:prstGeom>
        </p:spPr>
      </p:pic>
      <p:pic>
        <p:nvPicPr>
          <p:cNvPr id="34" name="Picture 33" descr="Page 19 - In I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5107" y="4953000"/>
            <a:ext cx="2678488" cy="1600200"/>
          </a:xfrm>
          <a:prstGeom prst="rect">
            <a:avLst/>
          </a:prstGeom>
        </p:spPr>
      </p:pic>
      <p:cxnSp>
        <p:nvCxnSpPr>
          <p:cNvPr id="28" name="Straight Arrow Connector 27"/>
          <p:cNvCxnSpPr/>
          <p:nvPr/>
        </p:nvCxnSpPr>
        <p:spPr>
          <a:xfrm flipV="1">
            <a:off x="3657600" y="5257800"/>
            <a:ext cx="838200" cy="2286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43000" y="4953000"/>
            <a:ext cx="381000" cy="6096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867400" y="5867400"/>
            <a:ext cx="768773" cy="307777"/>
          </a:xfrm>
          <a:prstGeom prst="rect">
            <a:avLst/>
          </a:prstGeom>
          <a:noFill/>
        </p:spPr>
        <p:txBody>
          <a:bodyPr wrap="none" rtlCol="0">
            <a:spAutoFit/>
          </a:bodyPr>
          <a:lstStyle/>
          <a:p>
            <a:r>
              <a:rPr lang="en-US" sz="1400" dirty="0" err="1" smtClean="0"/>
              <a:t>MinBias</a:t>
            </a:r>
            <a:endParaRPr lang="en-US" sz="1400" dirty="0"/>
          </a:p>
        </p:txBody>
      </p:sp>
      <p:cxnSp>
        <p:nvCxnSpPr>
          <p:cNvPr id="41" name="Straight Arrow Connector 40"/>
          <p:cNvCxnSpPr>
            <a:stCxn id="40" idx="3"/>
          </p:cNvCxnSpPr>
          <p:nvPr/>
        </p:nvCxnSpPr>
        <p:spPr>
          <a:xfrm flipV="1">
            <a:off x="6636173" y="4572000"/>
            <a:ext cx="2050627" cy="1449289"/>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1"/>
          </p:cNvCxnSpPr>
          <p:nvPr/>
        </p:nvCxnSpPr>
        <p:spPr>
          <a:xfrm flipH="1" flipV="1">
            <a:off x="5105400" y="5486400"/>
            <a:ext cx="762000" cy="534889"/>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705600" y="3810000"/>
            <a:ext cx="2176134" cy="307777"/>
          </a:xfrm>
          <a:prstGeom prst="rect">
            <a:avLst/>
          </a:prstGeom>
          <a:noFill/>
        </p:spPr>
        <p:txBody>
          <a:bodyPr wrap="none" rtlCol="0">
            <a:spAutoFit/>
          </a:bodyPr>
          <a:lstStyle/>
          <a:p>
            <a:r>
              <a:rPr lang="en-US" sz="1400" dirty="0" smtClean="0"/>
              <a:t>MVTX      INTT      </a:t>
            </a:r>
            <a:r>
              <a:rPr lang="en-US" sz="1400" dirty="0" err="1" smtClean="0"/>
              <a:t>beampipe</a:t>
            </a:r>
            <a:endParaRPr lang="en-US" sz="1400" dirty="0"/>
          </a:p>
        </p:txBody>
      </p:sp>
      <p:cxnSp>
        <p:nvCxnSpPr>
          <p:cNvPr id="48" name="Straight Arrow Connector 47"/>
          <p:cNvCxnSpPr/>
          <p:nvPr/>
        </p:nvCxnSpPr>
        <p:spPr>
          <a:xfrm flipH="1">
            <a:off x="6705600" y="4114800"/>
            <a:ext cx="304800" cy="8382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6934200" y="4114800"/>
            <a:ext cx="609600" cy="7620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8001000" y="4114800"/>
            <a:ext cx="304800" cy="533400"/>
          </a:xfrm>
          <a:prstGeom prst="straightConnector1">
            <a:avLst/>
          </a:prstGeom>
          <a:ln>
            <a:solidFill>
              <a:schemeClr val="bg2">
                <a:lumMod val="25000"/>
              </a:schemeClr>
            </a:solidFill>
            <a:tailEnd type="arrow"/>
          </a:ln>
          <a:effectLst>
            <a:glow rad="12700">
              <a:schemeClr val="bg1">
                <a:lumMod val="85000"/>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8" name="Title 1"/>
          <p:cNvSpPr>
            <a:spLocks noGrp="1"/>
          </p:cNvSpPr>
          <p:nvPr>
            <p:ph type="title"/>
          </p:nvPr>
        </p:nvSpPr>
        <p:spPr>
          <a:xfrm>
            <a:off x="457200" y="33338"/>
            <a:ext cx="8229600" cy="728662"/>
          </a:xfrm>
        </p:spPr>
        <p:txBody>
          <a:bodyPr/>
          <a:lstStyle/>
          <a:p>
            <a:r>
              <a:rPr lang="en-US" dirty="0" smtClean="0"/>
              <a:t>Installation Overview</a:t>
            </a:r>
            <a:endParaRPr lang="en-US" dirty="0"/>
          </a:p>
        </p:txBody>
      </p:sp>
      <p:sp>
        <p:nvSpPr>
          <p:cNvPr id="37" name="TextBox 36"/>
          <p:cNvSpPr txBox="1"/>
          <p:nvPr/>
        </p:nvSpPr>
        <p:spPr>
          <a:xfrm>
            <a:off x="609600" y="1371600"/>
            <a:ext cx="990600" cy="461665"/>
          </a:xfrm>
          <a:prstGeom prst="rect">
            <a:avLst/>
          </a:prstGeom>
          <a:noFill/>
        </p:spPr>
        <p:txBody>
          <a:bodyPr wrap="square" rtlCol="0">
            <a:spAutoFit/>
          </a:bodyPr>
          <a:lstStyle/>
          <a:p>
            <a:r>
              <a:rPr lang="en-US" sz="1200" dirty="0" smtClean="0">
                <a:solidFill>
                  <a:schemeClr val="bg2">
                    <a:lumMod val="25000"/>
                  </a:schemeClr>
                </a:solidFill>
                <a:latin typeface="Times New Roman"/>
                <a:cs typeface="Times New Roman"/>
              </a:rPr>
              <a:t>TPC </a:t>
            </a:r>
          </a:p>
          <a:p>
            <a:r>
              <a:rPr lang="en-US" sz="1200" dirty="0" smtClean="0">
                <a:solidFill>
                  <a:schemeClr val="bg2">
                    <a:lumMod val="25000"/>
                  </a:schemeClr>
                </a:solidFill>
                <a:latin typeface="Times New Roman"/>
                <a:cs typeface="Times New Roman"/>
              </a:rPr>
              <a:t>Installation</a:t>
            </a:r>
          </a:p>
        </p:txBody>
      </p:sp>
    </p:spTree>
    <p:extLst>
      <p:ext uri="{BB962C8B-B14F-4D97-AF65-F5344CB8AC3E}">
        <p14:creationId xmlns:p14="http://schemas.microsoft.com/office/powerpoint/2010/main" val="192882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Interfaces</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19</a:t>
            </a:fld>
            <a:endParaRPr lang="en-US" altLang="en-US" sz="1200">
              <a:solidFill>
                <a:srgbClr val="898989"/>
              </a:solidFill>
            </a:endParaRPr>
          </a:p>
        </p:txBody>
      </p:sp>
      <p:sp>
        <p:nvSpPr>
          <p:cNvPr id="7" name="TextBox 6"/>
          <p:cNvSpPr txBox="1"/>
          <p:nvPr/>
        </p:nvSpPr>
        <p:spPr>
          <a:xfrm>
            <a:off x="228600" y="914400"/>
            <a:ext cx="8229600" cy="861774"/>
          </a:xfrm>
          <a:prstGeom prst="rect">
            <a:avLst/>
          </a:prstGeom>
          <a:noFill/>
        </p:spPr>
        <p:txBody>
          <a:bodyPr wrap="square" rtlCol="0">
            <a:spAutoFit/>
          </a:bodyPr>
          <a:lstStyle/>
          <a:p>
            <a:r>
              <a:rPr lang="en-US" sz="1200" dirty="0" smtClean="0"/>
              <a:t>Interface Control documents(ICD’s) define and quantify the </a:t>
            </a:r>
            <a:r>
              <a:rPr lang="en-US" sz="1200" b="1" dirty="0" smtClean="0"/>
              <a:t>interfaces between any 2 subsystems</a:t>
            </a:r>
            <a:r>
              <a:rPr lang="en-US" sz="1200" dirty="0" smtClean="0"/>
              <a:t>. Interfaces include mechanical, electrical, optical, cooling, gas media, etc. For the </a:t>
            </a:r>
            <a:r>
              <a:rPr lang="en-US" sz="1200" dirty="0" smtClean="0">
                <a:solidFill>
                  <a:srgbClr val="000000"/>
                </a:solidFill>
              </a:rPr>
              <a:t>Installation and Integration </a:t>
            </a:r>
            <a:r>
              <a:rPr lang="en-US" sz="1200" dirty="0" smtClean="0"/>
              <a:t>effort there are </a:t>
            </a:r>
            <a:r>
              <a:rPr lang="en-US" sz="1400" b="1" dirty="0" smtClean="0"/>
              <a:t>10 documents </a:t>
            </a:r>
            <a:r>
              <a:rPr lang="en-US" sz="1200" dirty="0" smtClean="0"/>
              <a:t>currently conceived.  For purposes of the installation efforts, these generally refer to interfaces between the subsystems components and the tooling, fixtures, procedures and equipment required to accomplish the installation and alignment of these components.</a:t>
            </a:r>
            <a:endParaRPr lang="en-US" sz="1200" dirty="0"/>
          </a:p>
        </p:txBody>
      </p:sp>
      <p:sp>
        <p:nvSpPr>
          <p:cNvPr id="8" name="TextBox 7"/>
          <p:cNvSpPr txBox="1"/>
          <p:nvPr/>
        </p:nvSpPr>
        <p:spPr>
          <a:xfrm>
            <a:off x="7162800" y="2057400"/>
            <a:ext cx="1828800" cy="2862322"/>
          </a:xfrm>
          <a:prstGeom prst="rect">
            <a:avLst/>
          </a:prstGeom>
          <a:solidFill>
            <a:schemeClr val="accent6">
              <a:lumMod val="20000"/>
              <a:lumOff val="80000"/>
            </a:schemeClr>
          </a:solidFill>
          <a:ln w="25400">
            <a:solidFill>
              <a:schemeClr val="bg2">
                <a:lumMod val="75000"/>
              </a:schemeClr>
            </a:solidFill>
          </a:ln>
        </p:spPr>
        <p:txBody>
          <a:bodyPr wrap="square" rtlCol="0">
            <a:spAutoFit/>
          </a:bodyPr>
          <a:lstStyle/>
          <a:p>
            <a:r>
              <a:rPr lang="en-US" sz="1200" b="1" dirty="0">
                <a:solidFill>
                  <a:srgbClr val="000000"/>
                </a:solidFill>
                <a:latin typeface="Calibri"/>
                <a:ea typeface="Calibri"/>
                <a:cs typeface="Calibri"/>
              </a:rPr>
              <a:t>The mechanical mounting, electrical, optical, </a:t>
            </a:r>
            <a:r>
              <a:rPr lang="en-US" sz="1200" b="1" dirty="0" smtClean="0">
                <a:solidFill>
                  <a:srgbClr val="000000"/>
                </a:solidFill>
                <a:latin typeface="Calibri"/>
                <a:ea typeface="Calibri"/>
                <a:cs typeface="Calibri"/>
              </a:rPr>
              <a:t>cooling and gas</a:t>
            </a:r>
            <a:r>
              <a:rPr lang="en-US" sz="1200" dirty="0" smtClean="0">
                <a:solidFill>
                  <a:srgbClr val="000000"/>
                </a:solidFill>
                <a:latin typeface="Calibri"/>
                <a:ea typeface="Calibri"/>
                <a:cs typeface="Calibri"/>
              </a:rPr>
              <a:t> connections that are made between </a:t>
            </a:r>
            <a:r>
              <a:rPr lang="en-US" sz="1200" b="1" dirty="0" smtClean="0">
                <a:solidFill>
                  <a:srgbClr val="000000"/>
                </a:solidFill>
                <a:latin typeface="Calibri"/>
                <a:ea typeface="Calibri"/>
                <a:cs typeface="Calibri"/>
              </a:rPr>
              <a:t>adjacent detector subsystems</a:t>
            </a:r>
            <a:r>
              <a:rPr lang="en-US" sz="1200" dirty="0" smtClean="0">
                <a:solidFill>
                  <a:srgbClr val="000000"/>
                </a:solidFill>
                <a:latin typeface="Calibri"/>
                <a:ea typeface="Calibri"/>
                <a:cs typeface="Calibri"/>
              </a:rPr>
              <a:t> and between detector subsystems and infrastructure/structural support components are defined in the </a:t>
            </a:r>
            <a:r>
              <a:rPr lang="en-US" sz="1200" b="1" dirty="0" smtClean="0">
                <a:solidFill>
                  <a:srgbClr val="000000"/>
                </a:solidFill>
                <a:latin typeface="Calibri"/>
                <a:ea typeface="Calibri"/>
                <a:cs typeface="Calibri"/>
              </a:rPr>
              <a:t>ICD’s that are shared by each pairing of those subsystems</a:t>
            </a:r>
            <a:r>
              <a:rPr lang="en-US" sz="1200" dirty="0" smtClean="0">
                <a:solidFill>
                  <a:srgbClr val="000000"/>
                </a:solidFill>
                <a:latin typeface="Calibri"/>
                <a:ea typeface="Calibri"/>
                <a:cs typeface="Calibri"/>
              </a:rPr>
              <a:t>.</a:t>
            </a:r>
          </a:p>
          <a:p>
            <a:endParaRPr lang="en-US" sz="1200" dirty="0">
              <a:solidFill>
                <a:srgbClr val="000000"/>
              </a:solidFill>
              <a:latin typeface="Calibri"/>
              <a:ea typeface="Calibri"/>
              <a:cs typeface="Calibri"/>
            </a:endParaRPr>
          </a:p>
        </p:txBody>
      </p:sp>
      <p:pic>
        <p:nvPicPr>
          <p:cNvPr id="6" name="Picture 5" descr="Screen Shot 2017-07-18 at 11.48.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6787935" cy="4007021"/>
          </a:xfrm>
          <a:prstGeom prst="rect">
            <a:avLst/>
          </a:prstGeom>
        </p:spPr>
      </p:pic>
    </p:spTree>
    <p:extLst>
      <p:ext uri="{BB962C8B-B14F-4D97-AF65-F5344CB8AC3E}">
        <p14:creationId xmlns:p14="http://schemas.microsoft.com/office/powerpoint/2010/main" val="311882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49168" y="1042804"/>
            <a:ext cx="3503060" cy="461665"/>
          </a:xfrm>
          <a:prstGeom prst="rect">
            <a:avLst/>
          </a:prstGeom>
          <a:solidFill>
            <a:schemeClr val="accent1">
              <a:lumMod val="20000"/>
              <a:lumOff val="80000"/>
            </a:schemeClr>
          </a:solidFill>
          <a:ln>
            <a:solidFill>
              <a:schemeClr val="tx1"/>
            </a:solidFill>
          </a:ln>
        </p:spPr>
        <p:txBody>
          <a:bodyPr wrap="square">
            <a:spAutoFit/>
          </a:bodyPr>
          <a:lstStyle/>
          <a:p>
            <a:r>
              <a:rPr lang="en-US" sz="1400" dirty="0"/>
              <a:t>1.10: </a:t>
            </a:r>
            <a:r>
              <a:rPr lang="en-US" sz="1400" dirty="0" err="1"/>
              <a:t>sPHENIX</a:t>
            </a:r>
            <a:r>
              <a:rPr lang="en-US" sz="1400" dirty="0"/>
              <a:t> Installation and </a:t>
            </a:r>
            <a:r>
              <a:rPr lang="en-US" sz="1400" dirty="0" smtClean="0"/>
              <a:t>Integration</a:t>
            </a:r>
          </a:p>
          <a:p>
            <a:pPr lvl="1"/>
            <a:r>
              <a:rPr lang="en-US" sz="1000" dirty="0" smtClean="0"/>
              <a:t>(Don Lynch)</a:t>
            </a:r>
            <a:endParaRPr lang="en-US" sz="1000" dirty="0"/>
          </a:p>
        </p:txBody>
      </p:sp>
      <p:sp>
        <p:nvSpPr>
          <p:cNvPr id="14" name="Rectangle 13"/>
          <p:cNvSpPr/>
          <p:nvPr/>
        </p:nvSpPr>
        <p:spPr>
          <a:xfrm>
            <a:off x="3124200" y="3361693"/>
            <a:ext cx="5395732" cy="2677656"/>
          </a:xfrm>
          <a:prstGeom prst="rect">
            <a:avLst/>
          </a:prstGeom>
          <a:solidFill>
            <a:schemeClr val="accent1">
              <a:lumMod val="20000"/>
              <a:lumOff val="80000"/>
            </a:schemeClr>
          </a:solidFill>
          <a:ln>
            <a:solidFill>
              <a:schemeClr val="tx1"/>
            </a:solidFill>
          </a:ln>
        </p:spPr>
        <p:txBody>
          <a:bodyPr wrap="square">
            <a:spAutoFit/>
          </a:bodyPr>
          <a:lstStyle/>
          <a:p>
            <a:r>
              <a:rPr lang="en-US" sz="1400" dirty="0" smtClean="0"/>
              <a:t>1.10.2.1</a:t>
            </a:r>
            <a:r>
              <a:rPr lang="en-US" sz="1400" dirty="0"/>
              <a:t>: Subsystem Interface &amp; Integration </a:t>
            </a:r>
            <a:r>
              <a:rPr lang="en-US" sz="1400" dirty="0" smtClean="0"/>
              <a:t>Plan  </a:t>
            </a:r>
          </a:p>
          <a:p>
            <a:r>
              <a:rPr lang="en-US" sz="1400" dirty="0" smtClean="0"/>
              <a:t>1.10.2.2</a:t>
            </a:r>
            <a:r>
              <a:rPr lang="en-US" sz="1400" dirty="0"/>
              <a:t>: Infrastructure Installation	</a:t>
            </a:r>
            <a:r>
              <a:rPr lang="en-US" sz="1400" dirty="0" smtClean="0"/>
              <a:t> </a:t>
            </a:r>
            <a:r>
              <a:rPr lang="en-US" sz="1000" dirty="0" smtClean="0"/>
              <a:t> </a:t>
            </a:r>
            <a:endParaRPr lang="en-US" sz="1000" dirty="0"/>
          </a:p>
          <a:p>
            <a:r>
              <a:rPr lang="en-US" sz="1400" dirty="0" smtClean="0"/>
              <a:t>1.10.2.3</a:t>
            </a:r>
            <a:r>
              <a:rPr lang="en-US" sz="1400" dirty="0"/>
              <a:t>: Cradle Carriage Integration/Installation	</a:t>
            </a:r>
            <a:r>
              <a:rPr lang="en-US" sz="1000" dirty="0" smtClean="0"/>
              <a:t> </a:t>
            </a:r>
          </a:p>
          <a:p>
            <a:r>
              <a:rPr lang="en-US" sz="1400" dirty="0" smtClean="0"/>
              <a:t>1.10.2.4</a:t>
            </a:r>
            <a:r>
              <a:rPr lang="en-US" sz="1400" dirty="0"/>
              <a:t>:  </a:t>
            </a:r>
            <a:r>
              <a:rPr lang="en-US" sz="1400" dirty="0" err="1"/>
              <a:t>sPHENIX</a:t>
            </a:r>
            <a:r>
              <a:rPr lang="en-US" sz="1400" dirty="0"/>
              <a:t> SC Magnet </a:t>
            </a:r>
            <a:r>
              <a:rPr lang="en-US" sz="1400" dirty="0" smtClean="0"/>
              <a:t>Installation</a:t>
            </a:r>
            <a:r>
              <a:rPr lang="en-US" sz="1400" dirty="0"/>
              <a:t>	</a:t>
            </a:r>
            <a:r>
              <a:rPr lang="en-US" sz="1000" dirty="0" smtClean="0"/>
              <a:t> </a:t>
            </a:r>
          </a:p>
          <a:p>
            <a:r>
              <a:rPr lang="en-US" sz="1400" dirty="0" smtClean="0"/>
              <a:t>1.10.2.5 </a:t>
            </a:r>
            <a:r>
              <a:rPr lang="en-US" sz="1400" dirty="0"/>
              <a:t>:  Outer </a:t>
            </a:r>
            <a:r>
              <a:rPr lang="en-US" sz="1400" dirty="0" err="1"/>
              <a:t>HCal</a:t>
            </a:r>
            <a:r>
              <a:rPr lang="en-US" sz="1400" dirty="0"/>
              <a:t>  Integration/</a:t>
            </a:r>
            <a:r>
              <a:rPr lang="en-US" sz="1400" dirty="0" smtClean="0"/>
              <a:t>Installation	</a:t>
            </a:r>
            <a:r>
              <a:rPr lang="en-US" sz="1000" dirty="0" smtClean="0"/>
              <a:t> </a:t>
            </a:r>
            <a:endParaRPr lang="en-US" sz="1400" dirty="0" smtClean="0"/>
          </a:p>
          <a:p>
            <a:r>
              <a:rPr lang="en-US" sz="1400" dirty="0" smtClean="0"/>
              <a:t>1.10.2.6</a:t>
            </a:r>
            <a:r>
              <a:rPr lang="en-US" sz="1400" dirty="0"/>
              <a:t>: Inner </a:t>
            </a:r>
            <a:r>
              <a:rPr lang="en-US" sz="1400" dirty="0" err="1"/>
              <a:t>HCal</a:t>
            </a:r>
            <a:r>
              <a:rPr lang="en-US" sz="1400" dirty="0"/>
              <a:t> Integration/</a:t>
            </a:r>
            <a:r>
              <a:rPr lang="en-US" sz="1400" dirty="0" smtClean="0"/>
              <a:t>Installation		</a:t>
            </a:r>
            <a:r>
              <a:rPr lang="en-US" sz="1000" dirty="0" smtClean="0"/>
              <a:t> </a:t>
            </a:r>
            <a:endParaRPr lang="en-US" sz="1400" dirty="0" smtClean="0"/>
          </a:p>
          <a:p>
            <a:r>
              <a:rPr lang="en-US" sz="1400" dirty="0" smtClean="0"/>
              <a:t>1.10.2.7 </a:t>
            </a:r>
            <a:r>
              <a:rPr lang="en-US" sz="1400" dirty="0"/>
              <a:t>: </a:t>
            </a:r>
            <a:r>
              <a:rPr lang="en-US" sz="1400" dirty="0" err="1"/>
              <a:t>EMCal</a:t>
            </a:r>
            <a:r>
              <a:rPr lang="en-US" sz="1400" dirty="0"/>
              <a:t> Integration/</a:t>
            </a:r>
            <a:r>
              <a:rPr lang="en-US" sz="1400" dirty="0" smtClean="0"/>
              <a:t>Installation	</a:t>
            </a:r>
            <a:r>
              <a:rPr lang="en-US" sz="1000" dirty="0" smtClean="0"/>
              <a:t> </a:t>
            </a:r>
            <a:r>
              <a:rPr lang="en-US" sz="1400" dirty="0"/>
              <a:t>	</a:t>
            </a:r>
          </a:p>
          <a:p>
            <a:r>
              <a:rPr lang="en-US" sz="1400" dirty="0" smtClean="0"/>
              <a:t>1.10.2.8</a:t>
            </a:r>
            <a:r>
              <a:rPr lang="en-US" sz="1400" dirty="0"/>
              <a:t>: TPC  Integration/</a:t>
            </a:r>
            <a:r>
              <a:rPr lang="en-US" sz="1400" dirty="0" smtClean="0"/>
              <a:t>Installation		</a:t>
            </a:r>
            <a:r>
              <a:rPr lang="en-US" sz="1000" dirty="0" smtClean="0"/>
              <a:t> </a:t>
            </a:r>
            <a:endParaRPr lang="en-US" sz="1400" dirty="0" smtClean="0"/>
          </a:p>
          <a:p>
            <a:r>
              <a:rPr lang="en-US" sz="1400" dirty="0" smtClean="0"/>
              <a:t>1.10.2.9</a:t>
            </a:r>
            <a:r>
              <a:rPr lang="en-US" sz="1400" dirty="0"/>
              <a:t>: INTT  Integration/</a:t>
            </a:r>
            <a:r>
              <a:rPr lang="en-US" sz="1400" dirty="0" smtClean="0"/>
              <a:t>Installation	</a:t>
            </a:r>
            <a:r>
              <a:rPr lang="en-US" sz="1000" dirty="0" smtClean="0"/>
              <a:t> </a:t>
            </a:r>
            <a:endParaRPr lang="en-US" sz="1400" dirty="0" smtClean="0"/>
          </a:p>
          <a:p>
            <a:r>
              <a:rPr lang="en-US" sz="1400" dirty="0" smtClean="0"/>
              <a:t>1.10.2.10</a:t>
            </a:r>
            <a:r>
              <a:rPr lang="en-US" sz="1400" dirty="0"/>
              <a:t>: MVTX  Integration/</a:t>
            </a:r>
            <a:r>
              <a:rPr lang="en-US" sz="1400" dirty="0" smtClean="0"/>
              <a:t>Installation	</a:t>
            </a:r>
            <a:r>
              <a:rPr lang="en-US" sz="1000" dirty="0" smtClean="0"/>
              <a:t> </a:t>
            </a:r>
            <a:endParaRPr lang="en-US" sz="1400" dirty="0" smtClean="0"/>
          </a:p>
          <a:p>
            <a:r>
              <a:rPr lang="en-US" sz="1400" dirty="0" smtClean="0"/>
              <a:t>1.10.2.11</a:t>
            </a:r>
            <a:r>
              <a:rPr lang="en-US" sz="1400" dirty="0"/>
              <a:t>: Min Bias Integration/</a:t>
            </a:r>
            <a:r>
              <a:rPr lang="en-US" sz="1400" dirty="0" smtClean="0"/>
              <a:t>Installation		</a:t>
            </a:r>
            <a:r>
              <a:rPr lang="en-US" sz="1000" dirty="0" smtClean="0"/>
              <a:t> </a:t>
            </a:r>
            <a:endParaRPr lang="en-US" sz="1400" dirty="0" smtClean="0"/>
          </a:p>
          <a:p>
            <a:r>
              <a:rPr lang="en-US" sz="1400" dirty="0" smtClean="0"/>
              <a:t>1.10.2.12</a:t>
            </a:r>
            <a:r>
              <a:rPr lang="en-US" sz="1400" dirty="0"/>
              <a:t>: </a:t>
            </a:r>
            <a:r>
              <a:rPr lang="en-US" sz="1400" dirty="0" err="1"/>
              <a:t>sPHENIX</a:t>
            </a:r>
            <a:r>
              <a:rPr lang="en-US" sz="1400" dirty="0"/>
              <a:t> Full Detector </a:t>
            </a:r>
            <a:r>
              <a:rPr lang="en-US" sz="1400" dirty="0" smtClean="0"/>
              <a:t>Installation 	</a:t>
            </a:r>
            <a:r>
              <a:rPr lang="en-US" sz="1000" dirty="0" smtClean="0"/>
              <a:t> </a:t>
            </a:r>
            <a:endParaRPr lang="en-US" sz="1400" dirty="0"/>
          </a:p>
        </p:txBody>
      </p:sp>
      <p:sp>
        <p:nvSpPr>
          <p:cNvPr id="15" name="Rectangle 14"/>
          <p:cNvSpPr/>
          <p:nvPr/>
        </p:nvSpPr>
        <p:spPr>
          <a:xfrm>
            <a:off x="3661627" y="2163483"/>
            <a:ext cx="3974080" cy="738664"/>
          </a:xfrm>
          <a:prstGeom prst="rect">
            <a:avLst/>
          </a:prstGeom>
          <a:solidFill>
            <a:schemeClr val="accent1">
              <a:lumMod val="20000"/>
              <a:lumOff val="80000"/>
            </a:schemeClr>
          </a:solidFill>
          <a:ln>
            <a:solidFill>
              <a:schemeClr val="tx1"/>
            </a:solidFill>
          </a:ln>
        </p:spPr>
        <p:txBody>
          <a:bodyPr wrap="square">
            <a:spAutoFit/>
          </a:bodyPr>
          <a:lstStyle/>
          <a:p>
            <a:r>
              <a:rPr lang="en-US" sz="1400" dirty="0"/>
              <a:t>1.10.2: Integration Documentation, Technical Coordination, Installation, Tooling, Fixtures and Subsystem </a:t>
            </a:r>
            <a:r>
              <a:rPr lang="en-US" sz="1400" dirty="0" smtClean="0"/>
              <a:t>Installation</a:t>
            </a:r>
            <a:endParaRPr lang="en-US" sz="1000" dirty="0"/>
          </a:p>
        </p:txBody>
      </p:sp>
      <p:sp>
        <p:nvSpPr>
          <p:cNvPr id="16" name="Rectangle 15"/>
          <p:cNvSpPr/>
          <p:nvPr/>
        </p:nvSpPr>
        <p:spPr>
          <a:xfrm>
            <a:off x="688841" y="2163483"/>
            <a:ext cx="2545943" cy="523220"/>
          </a:xfrm>
          <a:prstGeom prst="rect">
            <a:avLst/>
          </a:prstGeom>
          <a:solidFill>
            <a:schemeClr val="accent1">
              <a:lumMod val="20000"/>
              <a:lumOff val="80000"/>
            </a:schemeClr>
          </a:solidFill>
          <a:ln>
            <a:solidFill>
              <a:schemeClr val="tx1"/>
            </a:solidFill>
          </a:ln>
        </p:spPr>
        <p:txBody>
          <a:bodyPr wrap="square">
            <a:spAutoFit/>
          </a:bodyPr>
          <a:lstStyle/>
          <a:p>
            <a:r>
              <a:rPr lang="en-US" sz="1400" dirty="0"/>
              <a:t>1.10.1: Infrastructure Project Management and </a:t>
            </a:r>
            <a:r>
              <a:rPr lang="en-US" sz="1400" dirty="0" smtClean="0"/>
              <a:t>Oversight</a:t>
            </a:r>
          </a:p>
        </p:txBody>
      </p:sp>
      <p:cxnSp>
        <p:nvCxnSpPr>
          <p:cNvPr id="11" name="Straight Connector 10"/>
          <p:cNvCxnSpPr/>
          <p:nvPr/>
        </p:nvCxnSpPr>
        <p:spPr>
          <a:xfrm>
            <a:off x="5977489" y="1834102"/>
            <a:ext cx="0" cy="35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220782" y="1504469"/>
            <a:ext cx="1" cy="3296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075806" y="1834102"/>
            <a:ext cx="39016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81600" y="2895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75806" y="1834102"/>
            <a:ext cx="0" cy="3293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Slide Number Placeholder 49"/>
          <p:cNvSpPr>
            <a:spLocks noGrp="1"/>
          </p:cNvSpPr>
          <p:nvPr>
            <p:ph type="sldNum" sz="quarter" idx="12"/>
          </p:nvPr>
        </p:nvSpPr>
        <p:spPr>
          <a:xfrm>
            <a:off x="6553200" y="6356350"/>
            <a:ext cx="2133600" cy="365125"/>
          </a:xfrm>
        </p:spPr>
        <p:txBody>
          <a:bodyPr/>
          <a:lstStyle/>
          <a:p>
            <a:fld id="{14489C8A-A480-5941-BB9A-97BA42034CCB}" type="slidenum">
              <a:rPr lang="en-US" smtClean="0"/>
              <a:t>2</a:t>
            </a:fld>
            <a:endParaRPr lang="en-US"/>
          </a:p>
        </p:txBody>
      </p:sp>
      <p:sp>
        <p:nvSpPr>
          <p:cNvPr id="26" name="Title 1"/>
          <p:cNvSpPr txBox="1">
            <a:spLocks/>
          </p:cNvSpPr>
          <p:nvPr/>
        </p:nvSpPr>
        <p:spPr bwMode="auto">
          <a:xfrm>
            <a:off x="762000" y="152400"/>
            <a:ext cx="8229600" cy="728662"/>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3600" b="0" dirty="0" smtClean="0">
                <a:solidFill>
                  <a:schemeClr val="tx1"/>
                </a:solidFill>
              </a:rPr>
              <a:t>WBS Structure &amp; Control Accounts</a:t>
            </a:r>
            <a:endParaRPr lang="en-US" sz="3600" b="0" dirty="0">
              <a:solidFill>
                <a:schemeClr val="tx1"/>
              </a:solidFill>
            </a:endParaRPr>
          </a:p>
        </p:txBody>
      </p:sp>
      <p:sp>
        <p:nvSpPr>
          <p:cNvPr id="27"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28"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29" name="Slide Number Placeholder 5"/>
          <p:cNvSpPr txBox="1">
            <a:spLocks/>
          </p:cNvSpPr>
          <p:nvPr/>
        </p:nvSpPr>
        <p:spPr bwMode="auto">
          <a:xfrm>
            <a:off x="8609806" y="6492875"/>
            <a:ext cx="53419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9pPr>
          </a:lstStyle>
          <a:p>
            <a:pPr eaLnBrk="1" hangingPunct="1"/>
            <a:fld id="{77863702-4EAA-4F39-8171-E0F2AE3043F7}" type="slidenum">
              <a:rPr lang="en-US" altLang="en-US" sz="1200" smtClean="0">
                <a:solidFill>
                  <a:srgbClr val="898989"/>
                </a:solidFill>
              </a:rPr>
              <a:pPr eaLnBrk="1" hangingPunct="1"/>
              <a:t>2</a:t>
            </a:fld>
            <a:endParaRPr lang="en-US" altLang="en-US" sz="1200">
              <a:solidFill>
                <a:srgbClr val="898989"/>
              </a:solidFill>
            </a:endParaRPr>
          </a:p>
        </p:txBody>
      </p:sp>
      <p:sp>
        <p:nvSpPr>
          <p:cNvPr id="20" name="TextBox 19"/>
          <p:cNvSpPr txBox="1"/>
          <p:nvPr/>
        </p:nvSpPr>
        <p:spPr>
          <a:xfrm>
            <a:off x="381000" y="4343400"/>
            <a:ext cx="2209800" cy="86177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600" b="1" i="1" dirty="0" smtClean="0"/>
              <a:t>See Backup for Key Personnel and WBS dictionary information</a:t>
            </a:r>
            <a:r>
              <a:rPr lang="en-US" dirty="0" smtClean="0"/>
              <a:t>)</a:t>
            </a:r>
            <a:endParaRPr lang="en-US" dirty="0"/>
          </a:p>
        </p:txBody>
      </p:sp>
    </p:spTree>
    <p:extLst>
      <p:ext uri="{BB962C8B-B14F-4D97-AF65-F5344CB8AC3E}">
        <p14:creationId xmlns:p14="http://schemas.microsoft.com/office/powerpoint/2010/main" val="290905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1-sPhenix-Assembly 4.png"/>
          <p:cNvPicPr>
            <a:picLocks noChangeAspect="1"/>
          </p:cNvPicPr>
          <p:nvPr/>
        </p:nvPicPr>
        <p:blipFill rotWithShape="1">
          <a:blip r:embed="rId2">
            <a:extLst>
              <a:ext uri="{28A0092B-C50C-407E-A947-70E740481C1C}">
                <a14:useLocalDpi xmlns:a14="http://schemas.microsoft.com/office/drawing/2010/main" val="0"/>
              </a:ext>
            </a:extLst>
          </a:blip>
          <a:srcRect l="25000" r="25000"/>
          <a:stretch/>
        </p:blipFill>
        <p:spPr>
          <a:xfrm>
            <a:off x="146388" y="838200"/>
            <a:ext cx="2215812" cy="2405626"/>
          </a:xfrm>
          <a:prstGeom prst="rect">
            <a:avLst/>
          </a:prstGeom>
        </p:spPr>
      </p:pic>
      <p:sp>
        <p:nvSpPr>
          <p:cNvPr id="2" name="Title 1"/>
          <p:cNvSpPr>
            <a:spLocks noGrp="1"/>
          </p:cNvSpPr>
          <p:nvPr>
            <p:ph type="title"/>
          </p:nvPr>
        </p:nvSpPr>
        <p:spPr/>
        <p:txBody>
          <a:bodyPr/>
          <a:lstStyle/>
          <a:p>
            <a:r>
              <a:rPr lang="en-US" sz="3600" dirty="0"/>
              <a:t>System Description</a:t>
            </a:r>
          </a:p>
        </p:txBody>
      </p:sp>
      <p:sp>
        <p:nvSpPr>
          <p:cNvPr id="4" name="Date Placeholder 3"/>
          <p:cNvSpPr>
            <a:spLocks noGrp="1"/>
          </p:cNvSpPr>
          <p:nvPr>
            <p:ph type="dt" sz="half" idx="10"/>
          </p:nvPr>
        </p:nvSpPr>
        <p:spPr/>
        <p:txBody>
          <a:bodyPr/>
          <a:lstStyle/>
          <a:p>
            <a:pPr>
              <a:defRPr/>
            </a:pPr>
            <a:r>
              <a:rPr lang="en-US" altLang="en-US" smtClean="0"/>
              <a:t>8/2/17-8/4/17</a:t>
            </a:r>
            <a:endParaRPr lang="en-US" altLang="en-US"/>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a:p>
        </p:txBody>
      </p:sp>
      <p:pic>
        <p:nvPicPr>
          <p:cNvPr id="7" name="Picture 6" descr="1-sPhenix-Assembly 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71800"/>
            <a:ext cx="6629400" cy="3598646"/>
          </a:xfrm>
          <a:prstGeom prst="rect">
            <a:avLst/>
          </a:prstGeom>
        </p:spPr>
      </p:pic>
      <p:sp>
        <p:nvSpPr>
          <p:cNvPr id="9" name="TextBox 8"/>
          <p:cNvSpPr txBox="1"/>
          <p:nvPr/>
        </p:nvSpPr>
        <p:spPr>
          <a:xfrm>
            <a:off x="76200" y="3054596"/>
            <a:ext cx="2014422" cy="3116238"/>
          </a:xfrm>
          <a:prstGeom prst="rect">
            <a:avLst/>
          </a:prstGeom>
          <a:noFill/>
        </p:spPr>
        <p:txBody>
          <a:bodyPr wrap="square" rtlCol="0">
            <a:spAutoFit/>
          </a:bodyPr>
          <a:lstStyle/>
          <a:p>
            <a:pPr algn="r">
              <a:spcAft>
                <a:spcPts val="600"/>
              </a:spcAft>
            </a:pPr>
            <a:endParaRPr lang="en-US" sz="1050" dirty="0" smtClean="0">
              <a:latin typeface="Arial Black"/>
              <a:cs typeface="Arial Black"/>
            </a:endParaRPr>
          </a:p>
          <a:p>
            <a:pPr algn="r">
              <a:spcAft>
                <a:spcPts val="600"/>
              </a:spcAft>
            </a:pPr>
            <a:r>
              <a:rPr lang="en-US" sz="1050" dirty="0" smtClean="0">
                <a:latin typeface="Arial Black"/>
                <a:cs typeface="Arial Black"/>
              </a:rPr>
              <a:t>OUTER HCAL  	</a:t>
            </a:r>
          </a:p>
          <a:p>
            <a:pPr algn="r">
              <a:spcAft>
                <a:spcPts val="600"/>
              </a:spcAft>
            </a:pPr>
            <a:r>
              <a:rPr lang="en-US" sz="1050" dirty="0" smtClean="0">
                <a:latin typeface="Arial Black"/>
                <a:cs typeface="Arial Black"/>
              </a:rPr>
              <a:t>INNER HCAL</a:t>
            </a:r>
          </a:p>
          <a:p>
            <a:pPr algn="r">
              <a:spcAft>
                <a:spcPts val="600"/>
              </a:spcAft>
            </a:pPr>
            <a:r>
              <a:rPr lang="en-US" sz="1050" dirty="0" smtClean="0">
                <a:latin typeface="Arial Black"/>
                <a:cs typeface="Arial Black"/>
              </a:rPr>
              <a:t>EMCAL</a:t>
            </a:r>
          </a:p>
          <a:p>
            <a:pPr algn="r">
              <a:spcAft>
                <a:spcPts val="600"/>
              </a:spcAft>
            </a:pPr>
            <a:r>
              <a:rPr lang="en-US" sz="1050" dirty="0" smtClean="0">
                <a:latin typeface="Arial Black"/>
                <a:cs typeface="Arial Black"/>
              </a:rPr>
              <a:t>TPC</a:t>
            </a:r>
          </a:p>
          <a:p>
            <a:pPr algn="r">
              <a:spcAft>
                <a:spcPts val="600"/>
              </a:spcAft>
            </a:pPr>
            <a:r>
              <a:rPr lang="en-US" sz="1050" dirty="0">
                <a:latin typeface="Arial Black"/>
                <a:cs typeface="Arial Black"/>
              </a:rPr>
              <a:t>MIN BIAS</a:t>
            </a:r>
          </a:p>
          <a:p>
            <a:pPr algn="r">
              <a:spcAft>
                <a:spcPts val="600"/>
              </a:spcAft>
            </a:pPr>
            <a:endParaRPr lang="en-US" sz="1050" dirty="0" smtClean="0">
              <a:latin typeface="Arial Black"/>
              <a:cs typeface="Arial Black"/>
            </a:endParaRPr>
          </a:p>
          <a:p>
            <a:pPr algn="r">
              <a:spcAft>
                <a:spcPts val="600"/>
              </a:spcAft>
            </a:pPr>
            <a:endParaRPr lang="en-US" sz="1050" dirty="0">
              <a:latin typeface="Arial Black"/>
              <a:cs typeface="Arial Black"/>
            </a:endParaRPr>
          </a:p>
          <a:p>
            <a:pPr algn="r">
              <a:spcAft>
                <a:spcPts val="600"/>
              </a:spcAft>
            </a:pPr>
            <a:r>
              <a:rPr lang="en-US" sz="1050" dirty="0" smtClean="0">
                <a:latin typeface="Arial Black"/>
                <a:cs typeface="Arial Black"/>
              </a:rPr>
              <a:t>BEAM PIPE</a:t>
            </a:r>
          </a:p>
          <a:p>
            <a:pPr algn="r">
              <a:spcAft>
                <a:spcPts val="600"/>
              </a:spcAft>
            </a:pPr>
            <a:r>
              <a:rPr lang="en-US" sz="1050" dirty="0" smtClean="0">
                <a:latin typeface="Arial Black"/>
                <a:cs typeface="Arial Black"/>
              </a:rPr>
              <a:t>END CAP/FLUX RETURN</a:t>
            </a:r>
          </a:p>
          <a:p>
            <a:pPr algn="r">
              <a:spcAft>
                <a:spcPts val="600"/>
              </a:spcAft>
            </a:pPr>
            <a:r>
              <a:rPr lang="en-US" sz="1050" dirty="0">
                <a:latin typeface="Arial Black"/>
                <a:cs typeface="Arial Black"/>
              </a:rPr>
              <a:t>SC MAGNET</a:t>
            </a:r>
          </a:p>
          <a:p>
            <a:pPr algn="r">
              <a:spcAft>
                <a:spcPts val="600"/>
              </a:spcAft>
            </a:pPr>
            <a:r>
              <a:rPr lang="en-US" sz="1050" dirty="0" smtClean="0">
                <a:latin typeface="Arial Black"/>
                <a:cs typeface="Arial Black"/>
              </a:rPr>
              <a:t>CRADLE CARRIAGE</a:t>
            </a:r>
          </a:p>
          <a:p>
            <a:pPr algn="r"/>
            <a:endParaRPr lang="en-US" sz="1050" dirty="0">
              <a:latin typeface="Arial Black"/>
              <a:cs typeface="Arial Black"/>
            </a:endParaRPr>
          </a:p>
        </p:txBody>
      </p:sp>
      <p:cxnSp>
        <p:nvCxnSpPr>
          <p:cNvPr id="10" name="Straight Arrow Connector 9"/>
          <p:cNvCxnSpPr/>
          <p:nvPr/>
        </p:nvCxnSpPr>
        <p:spPr>
          <a:xfrm flipV="1">
            <a:off x="2057400" y="3359396"/>
            <a:ext cx="2819400" cy="6960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057400" y="5334000"/>
            <a:ext cx="3276600" cy="228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33600" y="3664196"/>
            <a:ext cx="2971800" cy="3810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133600" y="3892796"/>
            <a:ext cx="2971800" cy="304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209800" y="4121396"/>
            <a:ext cx="2819400" cy="3810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791200" y="2819400"/>
            <a:ext cx="2590800" cy="183539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019800" y="3048000"/>
            <a:ext cx="2362200" cy="16002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57400" y="4343400"/>
            <a:ext cx="1981200" cy="76859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057400" y="5105400"/>
            <a:ext cx="1219200" cy="15899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057400" y="5257800"/>
            <a:ext cx="685800" cy="762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81200" y="5791200"/>
            <a:ext cx="762000" cy="533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30200" y="1547842"/>
            <a:ext cx="1727200" cy="9906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Arrow Connector 35"/>
          <p:cNvCxnSpPr/>
          <p:nvPr/>
        </p:nvCxnSpPr>
        <p:spPr>
          <a:xfrm>
            <a:off x="1676400" y="2438400"/>
            <a:ext cx="2362200" cy="1028700"/>
          </a:xfrm>
          <a:prstGeom prst="straightConnector1">
            <a:avLst/>
          </a:prstGeom>
          <a:ln>
            <a:solidFill>
              <a:srgbClr val="FFFF00"/>
            </a:solidFill>
            <a:tailEnd type="stealth"/>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52400" y="4953000"/>
            <a:ext cx="1981200" cy="990600"/>
          </a:xfrm>
          <a:prstGeom prst="rect">
            <a:avLst/>
          </a:prstGeom>
          <a:noFill/>
          <a:ln w="25400">
            <a:solidFill>
              <a:srgbClr val="00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8229600" y="2667000"/>
            <a:ext cx="685800" cy="492443"/>
          </a:xfrm>
          <a:prstGeom prst="rect">
            <a:avLst/>
          </a:prstGeom>
        </p:spPr>
        <p:txBody>
          <a:bodyPr wrap="square">
            <a:spAutoFit/>
          </a:bodyPr>
          <a:lstStyle/>
          <a:p>
            <a:pPr algn="r">
              <a:spcAft>
                <a:spcPts val="600"/>
              </a:spcAft>
            </a:pPr>
            <a:r>
              <a:rPr lang="en-US" sz="1050" dirty="0">
                <a:latin typeface="Arial Black"/>
                <a:cs typeface="Arial Black"/>
              </a:rPr>
              <a:t>INTT</a:t>
            </a:r>
          </a:p>
          <a:p>
            <a:pPr algn="r">
              <a:spcAft>
                <a:spcPts val="600"/>
              </a:spcAft>
            </a:pPr>
            <a:r>
              <a:rPr lang="en-US" sz="1050" dirty="0">
                <a:latin typeface="Arial Black"/>
                <a:cs typeface="Arial Black"/>
              </a:rPr>
              <a:t>MVTX</a:t>
            </a:r>
          </a:p>
        </p:txBody>
      </p:sp>
      <p:sp>
        <p:nvSpPr>
          <p:cNvPr id="30" name="Rectangle 29"/>
          <p:cNvSpPr/>
          <p:nvPr/>
        </p:nvSpPr>
        <p:spPr>
          <a:xfrm>
            <a:off x="914400" y="3200400"/>
            <a:ext cx="1219200" cy="1295400"/>
          </a:xfrm>
          <a:prstGeom prst="rect">
            <a:avLst/>
          </a:prstGeom>
          <a:noFill/>
          <a:ln w="25400">
            <a:solidFill>
              <a:srgbClr val="00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76200" y="3733800"/>
            <a:ext cx="838200" cy="523220"/>
          </a:xfrm>
          <a:prstGeom prst="rect">
            <a:avLst/>
          </a:prstGeom>
          <a:noFill/>
        </p:spPr>
        <p:txBody>
          <a:bodyPr wrap="square" rtlCol="0">
            <a:spAutoFit/>
          </a:bodyPr>
          <a:lstStyle/>
          <a:p>
            <a:pPr algn="ctr"/>
            <a:r>
              <a:rPr lang="en-US" sz="1400" b="1" dirty="0" err="1" smtClean="0"/>
              <a:t>sPHENIX</a:t>
            </a:r>
            <a:r>
              <a:rPr lang="en-US" sz="1400" b="1" dirty="0" smtClean="0"/>
              <a:t> MIE</a:t>
            </a:r>
            <a:endParaRPr lang="en-US" sz="1400" b="1" dirty="0"/>
          </a:p>
        </p:txBody>
      </p:sp>
      <p:sp>
        <p:nvSpPr>
          <p:cNvPr id="32" name="Rectangle 31"/>
          <p:cNvSpPr/>
          <p:nvPr/>
        </p:nvSpPr>
        <p:spPr>
          <a:xfrm>
            <a:off x="8077200" y="2667000"/>
            <a:ext cx="914400" cy="457200"/>
          </a:xfrm>
          <a:prstGeom prst="rect">
            <a:avLst/>
          </a:prstGeom>
          <a:noFill/>
          <a:ln w="25400">
            <a:solidFill>
              <a:srgbClr val="00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381000" y="5943600"/>
            <a:ext cx="1524000" cy="523220"/>
          </a:xfrm>
          <a:prstGeom prst="rect">
            <a:avLst/>
          </a:prstGeom>
          <a:noFill/>
        </p:spPr>
        <p:txBody>
          <a:bodyPr wrap="square" rtlCol="0">
            <a:spAutoFit/>
          </a:bodyPr>
          <a:lstStyle/>
          <a:p>
            <a:pPr algn="ctr"/>
            <a:r>
              <a:rPr lang="en-US" sz="1400" b="1" dirty="0" smtClean="0"/>
              <a:t>Infrastructure &amp; Facility Upgrade</a:t>
            </a:r>
            <a:endParaRPr lang="en-US" sz="1400" b="1" dirty="0"/>
          </a:p>
        </p:txBody>
      </p:sp>
      <p:sp>
        <p:nvSpPr>
          <p:cNvPr id="37" name="TextBox 36"/>
          <p:cNvSpPr txBox="1"/>
          <p:nvPr/>
        </p:nvSpPr>
        <p:spPr>
          <a:xfrm>
            <a:off x="8153400" y="2209800"/>
            <a:ext cx="990600" cy="523220"/>
          </a:xfrm>
          <a:prstGeom prst="rect">
            <a:avLst/>
          </a:prstGeom>
          <a:noFill/>
        </p:spPr>
        <p:txBody>
          <a:bodyPr wrap="square" rtlCol="0">
            <a:spAutoFit/>
          </a:bodyPr>
          <a:lstStyle/>
          <a:p>
            <a:pPr algn="ctr"/>
            <a:r>
              <a:rPr lang="en-US" sz="1400" b="1" dirty="0" smtClean="0"/>
              <a:t>Parallel Activities</a:t>
            </a:r>
            <a:endParaRPr lang="en-US" sz="1400" b="1" dirty="0"/>
          </a:p>
        </p:txBody>
      </p:sp>
      <p:sp>
        <p:nvSpPr>
          <p:cNvPr id="31" name="Rectangle 30"/>
          <p:cNvSpPr/>
          <p:nvPr/>
        </p:nvSpPr>
        <p:spPr>
          <a:xfrm>
            <a:off x="2667000" y="838200"/>
            <a:ext cx="5562600" cy="2154436"/>
          </a:xfrm>
          <a:prstGeom prst="rect">
            <a:avLst/>
          </a:prstGeom>
        </p:spPr>
        <p:txBody>
          <a:bodyPr wrap="square">
            <a:spAutoFit/>
          </a:bodyPr>
          <a:lstStyle/>
          <a:p>
            <a:r>
              <a:rPr lang="en-US" sz="1200" b="1" dirty="0" smtClean="0">
                <a:solidFill>
                  <a:schemeClr val="accent2">
                    <a:lumMod val="50000"/>
                  </a:schemeClr>
                </a:solidFill>
                <a:latin typeface="Times New Roman"/>
                <a:cs typeface="Times New Roman"/>
              </a:rPr>
              <a:t>Installation Requirements</a:t>
            </a:r>
            <a:br>
              <a:rPr lang="en-US" sz="1200" b="1" dirty="0" smtClean="0">
                <a:solidFill>
                  <a:schemeClr val="accent2">
                    <a:lumMod val="50000"/>
                  </a:schemeClr>
                </a:solidFill>
                <a:latin typeface="Times New Roman"/>
                <a:cs typeface="Times New Roman"/>
              </a:rPr>
            </a:br>
            <a:endParaRPr lang="en-US" sz="1200" b="1" dirty="0">
              <a:solidFill>
                <a:schemeClr val="accent2">
                  <a:lumMod val="50000"/>
                </a:schemeClr>
              </a:solidFill>
              <a:latin typeface="Times New Roman"/>
              <a:cs typeface="Times New Roman"/>
            </a:endParaRPr>
          </a:p>
          <a:p>
            <a:pPr marL="742950" lvl="1" indent="-285750">
              <a:buFont typeface="Arial"/>
              <a:buChar char="•"/>
            </a:pPr>
            <a:r>
              <a:rPr lang="en-US" sz="1000" dirty="0" smtClean="0">
                <a:solidFill>
                  <a:schemeClr val="accent2">
                    <a:lumMod val="50000"/>
                  </a:schemeClr>
                </a:solidFill>
                <a:latin typeface="Times New Roman"/>
                <a:cs typeface="Times New Roman"/>
              </a:rPr>
              <a:t>IR </a:t>
            </a:r>
            <a:r>
              <a:rPr lang="en-US" sz="1000" dirty="0">
                <a:solidFill>
                  <a:schemeClr val="accent2">
                    <a:lumMod val="50000"/>
                  </a:schemeClr>
                </a:solidFill>
                <a:latin typeface="Times New Roman"/>
                <a:cs typeface="Times New Roman"/>
              </a:rPr>
              <a:t>&amp; AH Floor </a:t>
            </a:r>
            <a:r>
              <a:rPr lang="en-US" sz="1000" b="1" dirty="0">
                <a:solidFill>
                  <a:schemeClr val="accent2">
                    <a:lumMod val="50000"/>
                  </a:schemeClr>
                </a:solidFill>
                <a:latin typeface="Times New Roman"/>
                <a:cs typeface="Times New Roman"/>
              </a:rPr>
              <a:t>Loading Limits</a:t>
            </a:r>
            <a:r>
              <a:rPr lang="en-US" sz="1000" dirty="0">
                <a:solidFill>
                  <a:schemeClr val="accent2">
                    <a:lumMod val="50000"/>
                  </a:schemeClr>
                </a:solidFill>
                <a:latin typeface="Times New Roman"/>
                <a:cs typeface="Times New Roman"/>
              </a:rPr>
              <a:t>: 4000 psi, max</a:t>
            </a:r>
          </a:p>
          <a:p>
            <a:pPr marL="742950" lvl="1" indent="-285750">
              <a:buFont typeface="Arial"/>
              <a:buChar char="•"/>
            </a:pPr>
            <a:r>
              <a:rPr lang="en-US" sz="1000" dirty="0" smtClean="0">
                <a:solidFill>
                  <a:schemeClr val="accent2">
                    <a:lumMod val="50000"/>
                  </a:schemeClr>
                </a:solidFill>
                <a:latin typeface="Times New Roman"/>
                <a:cs typeface="Times New Roman"/>
              </a:rPr>
              <a:t>Installation </a:t>
            </a:r>
            <a:r>
              <a:rPr lang="en-US" sz="1000" dirty="0">
                <a:solidFill>
                  <a:schemeClr val="accent2">
                    <a:lumMod val="50000"/>
                  </a:schemeClr>
                </a:solidFill>
                <a:latin typeface="Times New Roman"/>
                <a:cs typeface="Times New Roman"/>
              </a:rPr>
              <a:t>to be accomplished in the Assembly Hall (</a:t>
            </a:r>
            <a:r>
              <a:rPr lang="en-US" sz="1000" b="1" dirty="0">
                <a:solidFill>
                  <a:schemeClr val="accent2">
                    <a:lumMod val="50000"/>
                  </a:schemeClr>
                </a:solidFill>
                <a:latin typeface="Times New Roman"/>
                <a:cs typeface="Times New Roman"/>
              </a:rPr>
              <a:t>40 ton and 5 ton overhead cranes</a:t>
            </a:r>
            <a:r>
              <a:rPr lang="en-US" sz="1000" dirty="0" smtClean="0">
                <a:solidFill>
                  <a:schemeClr val="accent2">
                    <a:lumMod val="50000"/>
                  </a:schemeClr>
                </a:solidFill>
                <a:latin typeface="Times New Roman"/>
                <a:cs typeface="Times New Roman"/>
              </a:rPr>
              <a:t>) until TPC is installed then assembly is moved to IR for installation of BP (</a:t>
            </a:r>
            <a:r>
              <a:rPr lang="en-US" sz="1000" dirty="0" err="1" smtClean="0">
                <a:solidFill>
                  <a:schemeClr val="accent2">
                    <a:lumMod val="50000"/>
                  </a:schemeClr>
                </a:solidFill>
                <a:latin typeface="Times New Roman"/>
                <a:cs typeface="Times New Roman"/>
              </a:rPr>
              <a:t>beampipe</a:t>
            </a:r>
            <a:r>
              <a:rPr lang="en-US" sz="1000" dirty="0" smtClean="0">
                <a:solidFill>
                  <a:schemeClr val="accent2">
                    <a:lumMod val="50000"/>
                  </a:schemeClr>
                </a:solidFill>
                <a:latin typeface="Times New Roman"/>
                <a:cs typeface="Times New Roman"/>
              </a:rPr>
              <a:t>), INTT, MVTX and Min Bias</a:t>
            </a:r>
            <a:endParaRPr lang="en-US" sz="1000" dirty="0">
              <a:solidFill>
                <a:schemeClr val="accent2">
                  <a:lumMod val="50000"/>
                </a:schemeClr>
              </a:solidFill>
              <a:latin typeface="Times New Roman"/>
              <a:cs typeface="Times New Roman"/>
            </a:endParaRPr>
          </a:p>
          <a:p>
            <a:pPr marL="742950" lvl="1" indent="-285750">
              <a:buFont typeface="Arial"/>
              <a:buChar char="•"/>
            </a:pPr>
            <a:r>
              <a:rPr lang="en-US" sz="1000" b="1" dirty="0">
                <a:solidFill>
                  <a:schemeClr val="accent2">
                    <a:lumMod val="50000"/>
                  </a:schemeClr>
                </a:solidFill>
                <a:latin typeface="Times New Roman"/>
                <a:cs typeface="Times New Roman"/>
              </a:rPr>
              <a:t>Overall size requirements </a:t>
            </a:r>
            <a:r>
              <a:rPr lang="en-US" sz="1000" dirty="0">
                <a:solidFill>
                  <a:schemeClr val="accent2">
                    <a:lumMod val="50000"/>
                  </a:schemeClr>
                </a:solidFill>
                <a:latin typeface="Times New Roman"/>
                <a:cs typeface="Times New Roman"/>
              </a:rPr>
              <a:t>The complete </a:t>
            </a:r>
            <a:r>
              <a:rPr lang="en-US" sz="1000" dirty="0" err="1">
                <a:solidFill>
                  <a:schemeClr val="accent2">
                    <a:lumMod val="50000"/>
                  </a:schemeClr>
                </a:solidFill>
                <a:latin typeface="Times New Roman"/>
                <a:cs typeface="Times New Roman"/>
              </a:rPr>
              <a:t>sPHENIX</a:t>
            </a:r>
            <a:r>
              <a:rPr lang="en-US" sz="1000" dirty="0">
                <a:solidFill>
                  <a:schemeClr val="accent2">
                    <a:lumMod val="50000"/>
                  </a:schemeClr>
                </a:solidFill>
                <a:latin typeface="Times New Roman"/>
                <a:cs typeface="Times New Roman"/>
              </a:rPr>
              <a:t> assembly, including magnet valve box stack and all electronics racks, must fit through the </a:t>
            </a:r>
            <a:r>
              <a:rPr lang="en-US" sz="1000" dirty="0" err="1">
                <a:solidFill>
                  <a:schemeClr val="accent2">
                    <a:lumMod val="50000"/>
                  </a:schemeClr>
                </a:solidFill>
                <a:latin typeface="Times New Roman"/>
                <a:cs typeface="Times New Roman"/>
              </a:rPr>
              <a:t>sPHENIX</a:t>
            </a:r>
            <a:r>
              <a:rPr lang="en-US" sz="1000" dirty="0">
                <a:solidFill>
                  <a:schemeClr val="accent2">
                    <a:lumMod val="50000"/>
                  </a:schemeClr>
                </a:solidFill>
                <a:latin typeface="Times New Roman"/>
                <a:cs typeface="Times New Roman"/>
              </a:rPr>
              <a:t> sill on the existing </a:t>
            </a:r>
            <a:r>
              <a:rPr lang="en-US" sz="1000" dirty="0" err="1">
                <a:solidFill>
                  <a:schemeClr val="accent2">
                    <a:lumMod val="50000"/>
                  </a:schemeClr>
                </a:solidFill>
                <a:latin typeface="Times New Roman"/>
                <a:cs typeface="Times New Roman"/>
              </a:rPr>
              <a:t>sPHENIX</a:t>
            </a:r>
            <a:r>
              <a:rPr lang="en-US" sz="1000" dirty="0">
                <a:solidFill>
                  <a:schemeClr val="accent2">
                    <a:lumMod val="50000"/>
                  </a:schemeClr>
                </a:solidFill>
                <a:latin typeface="Times New Roman"/>
                <a:cs typeface="Times New Roman"/>
              </a:rPr>
              <a:t> rail system </a:t>
            </a:r>
          </a:p>
          <a:p>
            <a:pPr marL="742950" lvl="1" indent="-285750">
              <a:buFont typeface="Arial"/>
              <a:buChar char="•"/>
            </a:pPr>
            <a:r>
              <a:rPr lang="en-US" sz="1000" dirty="0">
                <a:solidFill>
                  <a:schemeClr val="accent2">
                    <a:lumMod val="50000"/>
                  </a:schemeClr>
                </a:solidFill>
                <a:latin typeface="Times New Roman"/>
                <a:cs typeface="Times New Roman"/>
              </a:rPr>
              <a:t>Infrastructure defines most interfaces (except installation tooling and fixtures interfaces)</a:t>
            </a:r>
          </a:p>
          <a:p>
            <a:pPr marL="742950" lvl="1" indent="-285750">
              <a:buFont typeface="Arial"/>
              <a:buChar char="•"/>
            </a:pPr>
            <a:r>
              <a:rPr lang="en-US" sz="1000" b="1" dirty="0">
                <a:solidFill>
                  <a:schemeClr val="accent2">
                    <a:lumMod val="50000"/>
                  </a:schemeClr>
                </a:solidFill>
                <a:latin typeface="Times New Roman"/>
                <a:cs typeface="Times New Roman"/>
              </a:rPr>
              <a:t>Alignment precision</a:t>
            </a:r>
            <a:r>
              <a:rPr lang="en-US" sz="1000" dirty="0">
                <a:solidFill>
                  <a:schemeClr val="accent2">
                    <a:lumMod val="50000"/>
                  </a:schemeClr>
                </a:solidFill>
                <a:latin typeface="Times New Roman"/>
                <a:cs typeface="Times New Roman"/>
              </a:rPr>
              <a:t>: defined in ICD’s which link each subsystem with the Installation/Integration Effort</a:t>
            </a:r>
          </a:p>
          <a:p>
            <a:pPr marL="742950" lvl="1" indent="-285750">
              <a:buFont typeface="Arial"/>
              <a:buChar char="•"/>
            </a:pPr>
            <a:r>
              <a:rPr lang="en-US" sz="1000" b="1" dirty="0" smtClean="0">
                <a:solidFill>
                  <a:schemeClr val="accent2">
                    <a:lumMod val="50000"/>
                  </a:schemeClr>
                </a:solidFill>
                <a:latin typeface="Times New Roman"/>
                <a:cs typeface="Times New Roman"/>
              </a:rPr>
              <a:t>Commissioning</a:t>
            </a:r>
            <a:r>
              <a:rPr lang="en-US" sz="1000" dirty="0" smtClean="0">
                <a:solidFill>
                  <a:schemeClr val="accent2">
                    <a:lumMod val="50000"/>
                  </a:schemeClr>
                </a:solidFill>
                <a:latin typeface="Times New Roman"/>
                <a:cs typeface="Times New Roman"/>
              </a:rPr>
              <a:t> </a:t>
            </a:r>
            <a:r>
              <a:rPr lang="en-US" sz="1000" dirty="0">
                <a:solidFill>
                  <a:schemeClr val="accent2">
                    <a:lumMod val="50000"/>
                  </a:schemeClr>
                </a:solidFill>
                <a:latin typeface="Times New Roman"/>
                <a:cs typeface="Times New Roman"/>
              </a:rPr>
              <a:t>of all </a:t>
            </a:r>
            <a:r>
              <a:rPr lang="en-US" sz="1000" dirty="0" smtClean="0">
                <a:solidFill>
                  <a:schemeClr val="accent2">
                    <a:lumMod val="50000"/>
                  </a:schemeClr>
                </a:solidFill>
                <a:latin typeface="Times New Roman"/>
                <a:cs typeface="Times New Roman"/>
              </a:rPr>
              <a:t>subsystems separately and as a system (without beam)</a:t>
            </a:r>
            <a:endParaRPr lang="en-US" sz="1000" dirty="0"/>
          </a:p>
        </p:txBody>
      </p:sp>
      <p:sp>
        <p:nvSpPr>
          <p:cNvPr id="3" name="TextBox 2"/>
          <p:cNvSpPr txBox="1"/>
          <p:nvPr/>
        </p:nvSpPr>
        <p:spPr>
          <a:xfrm>
            <a:off x="6553200" y="5562600"/>
            <a:ext cx="2057400" cy="86177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600" b="1" i="1" dirty="0" smtClean="0"/>
              <a:t>See Backup for Installation sequence overview</a:t>
            </a:r>
            <a:r>
              <a:rPr lang="en-US" dirty="0" smtClean="0"/>
              <a:t>)</a:t>
            </a:r>
            <a:endParaRPr lang="en-US" dirty="0"/>
          </a:p>
        </p:txBody>
      </p:sp>
    </p:spTree>
    <p:extLst>
      <p:ext uri="{BB962C8B-B14F-4D97-AF65-F5344CB8AC3E}">
        <p14:creationId xmlns:p14="http://schemas.microsoft.com/office/powerpoint/2010/main" val="276235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a:xfrm>
            <a:off x="457200" y="1066800"/>
            <a:ext cx="8534400" cy="4267200"/>
          </a:xfrm>
          <a:ln>
            <a:solidFill>
              <a:srgbClr val="0000FF"/>
            </a:solidFill>
          </a:ln>
        </p:spPr>
        <p:txBody>
          <a:bodyPr/>
          <a:lstStyle/>
          <a:p>
            <a:pPr marL="0" indent="0">
              <a:buNone/>
            </a:pPr>
            <a:r>
              <a:rPr lang="en-US" sz="1200" dirty="0" smtClean="0"/>
              <a:t>The </a:t>
            </a:r>
            <a:r>
              <a:rPr lang="en-US" sz="1200" b="1" dirty="0" smtClean="0"/>
              <a:t>Installation and Integration </a:t>
            </a:r>
            <a:r>
              <a:rPr lang="en-US" sz="1200" dirty="0" smtClean="0"/>
              <a:t>of the </a:t>
            </a:r>
            <a:r>
              <a:rPr lang="en-US" sz="1200" dirty="0" err="1" smtClean="0"/>
              <a:t>sPHENIX</a:t>
            </a:r>
            <a:r>
              <a:rPr lang="en-US" sz="1200" dirty="0" smtClean="0"/>
              <a:t> detectors into the full </a:t>
            </a:r>
            <a:r>
              <a:rPr lang="en-US" sz="1200" dirty="0" err="1" smtClean="0"/>
              <a:t>sPHENIX</a:t>
            </a:r>
            <a:r>
              <a:rPr lang="en-US" sz="1200" dirty="0" smtClean="0"/>
              <a:t> System Includes the following:</a:t>
            </a:r>
          </a:p>
          <a:p>
            <a:r>
              <a:rPr lang="en-US" sz="1200" dirty="0" smtClean="0"/>
              <a:t>Defining the subsystem </a:t>
            </a:r>
            <a:r>
              <a:rPr lang="en-US" sz="1200" b="1" dirty="0" smtClean="0"/>
              <a:t>Interface and Integration plans</a:t>
            </a:r>
            <a:r>
              <a:rPr lang="en-US" sz="1200" dirty="0" smtClean="0"/>
              <a:t>, including installation procedures, work plans, integrated safety plans and all associated reviews. </a:t>
            </a:r>
          </a:p>
          <a:p>
            <a:endParaRPr lang="en-US" sz="1200" dirty="0" smtClean="0"/>
          </a:p>
          <a:p>
            <a:r>
              <a:rPr lang="en-US" sz="1200" dirty="0" smtClean="0"/>
              <a:t>Design and/or specification of all </a:t>
            </a:r>
            <a:r>
              <a:rPr lang="en-US" sz="1200" b="1" dirty="0" smtClean="0"/>
              <a:t>installation tooling, fixtures </a:t>
            </a:r>
            <a:r>
              <a:rPr lang="en-US" sz="1200" dirty="0" smtClean="0"/>
              <a:t>and access equipment.</a:t>
            </a:r>
          </a:p>
          <a:p>
            <a:r>
              <a:rPr lang="en-US" sz="1200" b="1" dirty="0" smtClean="0"/>
              <a:t>Installation/upgrade </a:t>
            </a:r>
            <a:r>
              <a:rPr lang="en-US" sz="1200" dirty="0" smtClean="0"/>
              <a:t>of common </a:t>
            </a:r>
            <a:r>
              <a:rPr lang="en-US" sz="1200" b="1" dirty="0" smtClean="0"/>
              <a:t>Infrastructure</a:t>
            </a:r>
            <a:r>
              <a:rPr lang="en-US" sz="1200" dirty="0" smtClean="0"/>
              <a:t> including the cradle carriage, work platforms and access, services support structure, pole tips, beam pipe, HVAC, electronics cooling water, electronics racks, safety systems and upgrades to non-IR infrastructure from PHENIX to </a:t>
            </a:r>
            <a:r>
              <a:rPr lang="en-US" sz="1200" dirty="0" err="1" smtClean="0"/>
              <a:t>sPHENIX</a:t>
            </a:r>
            <a:r>
              <a:rPr lang="en-US" sz="1200" dirty="0" smtClean="0"/>
              <a:t> requirements.</a:t>
            </a:r>
          </a:p>
          <a:p>
            <a:r>
              <a:rPr lang="en-US" sz="1200" b="1" dirty="0" smtClean="0"/>
              <a:t>Installation and alignment </a:t>
            </a:r>
            <a:r>
              <a:rPr lang="en-US" sz="1200" dirty="0" smtClean="0"/>
              <a:t>of all </a:t>
            </a:r>
            <a:r>
              <a:rPr lang="en-US" sz="1200" dirty="0" err="1" smtClean="0"/>
              <a:t>sPHENIX</a:t>
            </a:r>
            <a:r>
              <a:rPr lang="en-US" sz="1200" dirty="0" smtClean="0"/>
              <a:t> fully assembled, instrumented and tested subsystem components and installation of all associated services:</a:t>
            </a:r>
          </a:p>
          <a:p>
            <a:pPr lvl="1"/>
            <a:r>
              <a:rPr lang="en-US" sz="1200" b="0" dirty="0" smtClean="0"/>
              <a:t>32 Outer </a:t>
            </a:r>
            <a:r>
              <a:rPr lang="en-US" sz="1200" b="0" dirty="0" err="1" smtClean="0"/>
              <a:t>HCal</a:t>
            </a:r>
            <a:r>
              <a:rPr lang="en-US" sz="1200" b="0" dirty="0" smtClean="0"/>
              <a:t> sectors</a:t>
            </a:r>
          </a:p>
          <a:p>
            <a:pPr lvl="1"/>
            <a:r>
              <a:rPr lang="en-US" sz="1200" b="0" dirty="0" smtClean="0"/>
              <a:t>Superconducting </a:t>
            </a:r>
            <a:r>
              <a:rPr lang="en-US" sz="1200" b="0" dirty="0" err="1" smtClean="0"/>
              <a:t>sPHENIX</a:t>
            </a:r>
            <a:r>
              <a:rPr lang="en-US" sz="1200" b="0" dirty="0" smtClean="0"/>
              <a:t> Magnet (formerly BABAR </a:t>
            </a:r>
            <a:r>
              <a:rPr lang="en-US" sz="1200" b="0" dirty="0"/>
              <a:t>Magnet) </a:t>
            </a:r>
            <a:r>
              <a:rPr lang="en-US" sz="1200" b="0" dirty="0" smtClean="0"/>
              <a:t>(Note: </a:t>
            </a:r>
            <a:r>
              <a:rPr lang="en-US" sz="1200" b="0" dirty="0" err="1"/>
              <a:t>cryo</a:t>
            </a:r>
            <a:r>
              <a:rPr lang="en-US" sz="1200" b="0" dirty="0"/>
              <a:t> and electrical services installation is part of the magnet subsystem scope.</a:t>
            </a:r>
            <a:r>
              <a:rPr lang="en-US" sz="1200" b="0" dirty="0" smtClean="0"/>
              <a:t>)</a:t>
            </a:r>
          </a:p>
          <a:p>
            <a:pPr lvl="1"/>
            <a:r>
              <a:rPr lang="en-US" sz="1200" b="0" dirty="0" smtClean="0"/>
              <a:t>Inner (inside the Magnet) detector structural supports </a:t>
            </a:r>
          </a:p>
          <a:p>
            <a:pPr lvl="1"/>
            <a:r>
              <a:rPr lang="en-US" sz="1200" b="0" dirty="0" smtClean="0"/>
              <a:t>32 Inner </a:t>
            </a:r>
            <a:r>
              <a:rPr lang="en-US" sz="1200" b="0" dirty="0" err="1" smtClean="0"/>
              <a:t>HCal</a:t>
            </a:r>
            <a:r>
              <a:rPr lang="en-US" sz="1200" b="0" dirty="0" smtClean="0"/>
              <a:t> sectors (Assembly of these sectors into the full detector prior to installation is included in this scope.)</a:t>
            </a:r>
            <a:endParaRPr lang="en-US" sz="1200" b="0" dirty="0"/>
          </a:p>
          <a:p>
            <a:pPr lvl="1"/>
            <a:r>
              <a:rPr lang="en-US" sz="1200" b="0" dirty="0" smtClean="0"/>
              <a:t>64 </a:t>
            </a:r>
            <a:r>
              <a:rPr lang="en-US" sz="1200" b="0" dirty="0" err="1" smtClean="0"/>
              <a:t>EMCal</a:t>
            </a:r>
            <a:r>
              <a:rPr lang="en-US" sz="1200" b="0" dirty="0" smtClean="0"/>
              <a:t> sectors (installed onto rails mounted to the Inner </a:t>
            </a:r>
            <a:r>
              <a:rPr lang="en-US" sz="1200" b="0" dirty="0" err="1" smtClean="0"/>
              <a:t>HCal</a:t>
            </a:r>
            <a:r>
              <a:rPr lang="en-US" sz="1200" b="0" dirty="0" smtClean="0"/>
              <a:t>)- </a:t>
            </a:r>
          </a:p>
          <a:p>
            <a:pPr lvl="1"/>
            <a:r>
              <a:rPr lang="en-US" sz="1200" b="0" dirty="0" smtClean="0"/>
              <a:t>Tracking detectors (TPC, INTT and MVTX)</a:t>
            </a:r>
          </a:p>
          <a:p>
            <a:pPr lvl="1"/>
            <a:r>
              <a:rPr lang="en-US" sz="1200" b="0" dirty="0" smtClean="0"/>
              <a:t>Min Bias detector</a:t>
            </a:r>
          </a:p>
          <a:p>
            <a:r>
              <a:rPr lang="en-US" sz="1200" b="1" dirty="0" smtClean="0"/>
              <a:t>QA testing </a:t>
            </a:r>
            <a:r>
              <a:rPr lang="en-US" sz="1200" dirty="0" smtClean="0"/>
              <a:t>of all detector components prior to and subsequent to installation</a:t>
            </a:r>
          </a:p>
          <a:p>
            <a:r>
              <a:rPr lang="en-US" sz="1200" b="1" dirty="0" smtClean="0"/>
              <a:t>Commissioning</a:t>
            </a:r>
            <a:r>
              <a:rPr lang="en-US" sz="1200" dirty="0" smtClean="0"/>
              <a:t> of the fully assembled </a:t>
            </a:r>
            <a:r>
              <a:rPr lang="en-US" sz="1200" dirty="0" err="1" smtClean="0"/>
              <a:t>sPHENIX</a:t>
            </a:r>
            <a:r>
              <a:rPr lang="en-US" sz="1200" dirty="0" smtClean="0"/>
              <a:t> subsystem</a:t>
            </a:r>
          </a:p>
        </p:txBody>
      </p:sp>
      <p:sp>
        <p:nvSpPr>
          <p:cNvPr id="4"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5"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6"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4</a:t>
            </a:fld>
            <a:endParaRPr lang="en-US" altLang="en-US" sz="1200">
              <a:solidFill>
                <a:srgbClr val="898989"/>
              </a:solidFill>
            </a:endParaRPr>
          </a:p>
        </p:txBody>
      </p:sp>
      <p:sp>
        <p:nvSpPr>
          <p:cNvPr id="7" name="Rectangle 6"/>
          <p:cNvSpPr/>
          <p:nvPr/>
        </p:nvSpPr>
        <p:spPr>
          <a:xfrm>
            <a:off x="457200" y="5334000"/>
            <a:ext cx="8534400" cy="1200329"/>
          </a:xfrm>
          <a:prstGeom prst="rect">
            <a:avLst/>
          </a:prstGeom>
          <a:ln>
            <a:solidFill>
              <a:srgbClr val="0000FF"/>
            </a:solidFill>
          </a:ln>
        </p:spPr>
        <p:txBody>
          <a:bodyPr wrap="square">
            <a:spAutoFit/>
          </a:bodyPr>
          <a:lstStyle/>
          <a:p>
            <a:endParaRPr lang="en-US" sz="1200" i="1" dirty="0" smtClean="0"/>
          </a:p>
          <a:p>
            <a:r>
              <a:rPr lang="en-US" sz="1200" i="1" dirty="0" smtClean="0"/>
              <a:t>All </a:t>
            </a:r>
            <a:r>
              <a:rPr lang="en-US" sz="1200" i="1" dirty="0"/>
              <a:t>detector components and detector services and services components (e.g. </a:t>
            </a:r>
            <a:r>
              <a:rPr lang="en-US" sz="1200" b="1" i="1" dirty="0"/>
              <a:t>cables , fibers, piping, cooling equipment</a:t>
            </a:r>
            <a:r>
              <a:rPr lang="en-US" sz="1200" i="1" dirty="0"/>
              <a:t>, </a:t>
            </a:r>
            <a:r>
              <a:rPr lang="en-US" sz="1200" i="1" dirty="0" err="1"/>
              <a:t>etc</a:t>
            </a:r>
            <a:r>
              <a:rPr lang="en-US" sz="1200" i="1" dirty="0"/>
              <a:t>) and all support structure components including the </a:t>
            </a:r>
            <a:r>
              <a:rPr lang="en-US" sz="1200" b="1" i="1" dirty="0"/>
              <a:t>cradle carriage, inner detector support structure</a:t>
            </a:r>
            <a:r>
              <a:rPr lang="en-US" sz="1200" i="1" dirty="0"/>
              <a:t>, other infrastructure items, etc.) are the </a:t>
            </a:r>
            <a:r>
              <a:rPr lang="en-US" sz="1200" b="1" i="1" dirty="0"/>
              <a:t>responsibilities of the individual detector subsystems </a:t>
            </a:r>
            <a:r>
              <a:rPr lang="en-US" sz="1200" i="1" dirty="0"/>
              <a:t>and/or the infrastructure subsystem. See these infrastructure and the individual detector subsystem scope definitions to see responsibility delineation for these subsystems</a:t>
            </a:r>
            <a:r>
              <a:rPr lang="en-US" sz="1200" i="1" dirty="0" smtClean="0"/>
              <a:t>.</a:t>
            </a:r>
          </a:p>
          <a:p>
            <a:endParaRPr lang="en-US" sz="1200" i="1" dirty="0"/>
          </a:p>
        </p:txBody>
      </p:sp>
      <p:sp>
        <p:nvSpPr>
          <p:cNvPr id="8" name="Rectangle 7"/>
          <p:cNvSpPr/>
          <p:nvPr/>
        </p:nvSpPr>
        <p:spPr>
          <a:xfrm>
            <a:off x="2819400" y="1600200"/>
            <a:ext cx="3962400" cy="276999"/>
          </a:xfrm>
          <a:prstGeom prst="rect">
            <a:avLst/>
          </a:prstGeom>
          <a:solidFill>
            <a:schemeClr val="tx2">
              <a:lumMod val="40000"/>
              <a:lumOff val="60000"/>
            </a:schemeClr>
          </a:solidFill>
          <a:ln>
            <a:solidFill>
              <a:srgbClr val="0000FF"/>
            </a:solidFill>
          </a:ln>
        </p:spPr>
        <p:txBody>
          <a:bodyPr wrap="square">
            <a:spAutoFit/>
          </a:bodyPr>
          <a:lstStyle/>
          <a:p>
            <a:r>
              <a:rPr lang="en-US" sz="1200" b="1" i="1" dirty="0"/>
              <a:t>(See </a:t>
            </a:r>
            <a:r>
              <a:rPr lang="en-US" sz="1200" b="1" i="1" dirty="0" smtClean="0"/>
              <a:t>Interface Control Documentation (ICD) </a:t>
            </a:r>
            <a:r>
              <a:rPr lang="en-US" sz="1200" b="1" i="1" dirty="0"/>
              <a:t>slide in backup)</a:t>
            </a:r>
          </a:p>
        </p:txBody>
      </p:sp>
    </p:spTree>
    <p:extLst>
      <p:ext uri="{BB962C8B-B14F-4D97-AF65-F5344CB8AC3E}">
        <p14:creationId xmlns:p14="http://schemas.microsoft.com/office/powerpoint/2010/main" val="270183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sPHENIX</a:t>
            </a:r>
            <a:r>
              <a:rPr lang="en-US" dirty="0" smtClean="0"/>
              <a:t> Installation Status</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5</a:t>
            </a:fld>
            <a:endParaRPr lang="en-US" altLang="en-US" sz="1200">
              <a:solidFill>
                <a:srgbClr val="898989"/>
              </a:solidFill>
            </a:endParaRPr>
          </a:p>
        </p:txBody>
      </p:sp>
      <p:sp>
        <p:nvSpPr>
          <p:cNvPr id="6" name="TextBox 5"/>
          <p:cNvSpPr txBox="1"/>
          <p:nvPr/>
        </p:nvSpPr>
        <p:spPr>
          <a:xfrm>
            <a:off x="381000" y="914400"/>
            <a:ext cx="8534400" cy="3323986"/>
          </a:xfrm>
          <a:prstGeom prst="rect">
            <a:avLst/>
          </a:prstGeom>
          <a:noFill/>
          <a:ln w="25400">
            <a:solidFill>
              <a:schemeClr val="bg2">
                <a:lumMod val="50000"/>
              </a:schemeClr>
            </a:solidFill>
          </a:ln>
        </p:spPr>
        <p:txBody>
          <a:bodyPr wrap="square" rtlCol="0">
            <a:spAutoFit/>
          </a:bodyPr>
          <a:lstStyle/>
          <a:p>
            <a:r>
              <a:rPr lang="en-US" b="1" u="sng" dirty="0" smtClean="0"/>
              <a:t>Installation/Integration</a:t>
            </a:r>
          </a:p>
          <a:p>
            <a:r>
              <a:rPr lang="en-US" b="1" u="sng" dirty="0" smtClean="0"/>
              <a:t>Work Package</a:t>
            </a:r>
            <a:r>
              <a:rPr lang="en-US" b="1" dirty="0" smtClean="0"/>
              <a:t>		</a:t>
            </a:r>
            <a:r>
              <a:rPr lang="en-US" b="1" u="sng" dirty="0" smtClean="0"/>
              <a:t>Status</a:t>
            </a:r>
            <a:r>
              <a:rPr lang="en-US" b="1" dirty="0" smtClean="0"/>
              <a:t>		</a:t>
            </a:r>
            <a:r>
              <a:rPr lang="en-US" b="1" u="sng" dirty="0" smtClean="0"/>
              <a:t>Notes</a:t>
            </a:r>
            <a:endParaRPr lang="en-US" dirty="0"/>
          </a:p>
          <a:p>
            <a:r>
              <a:rPr lang="en-US" b="1" u="sng" dirty="0" smtClean="0"/>
              <a:t> </a:t>
            </a:r>
          </a:p>
          <a:p>
            <a:r>
              <a:rPr lang="en-US" sz="1200" dirty="0" smtClean="0"/>
              <a:t>Subsystem </a:t>
            </a:r>
            <a:r>
              <a:rPr lang="en-US" sz="1200" dirty="0"/>
              <a:t>Interface &amp; Integration Plan  </a:t>
            </a:r>
            <a:r>
              <a:rPr lang="en-US" sz="1200" dirty="0" smtClean="0"/>
              <a:t>	conceptual		Detailed 3D model </a:t>
            </a:r>
            <a:endParaRPr lang="en-US" sz="1200" dirty="0"/>
          </a:p>
          <a:p>
            <a:r>
              <a:rPr lang="en-US" sz="1200" dirty="0" smtClean="0"/>
              <a:t>Infrastructure </a:t>
            </a:r>
            <a:r>
              <a:rPr lang="en-US" sz="1200" dirty="0"/>
              <a:t>Installation	  </a:t>
            </a:r>
            <a:r>
              <a:rPr lang="en-US" sz="1200" dirty="0" smtClean="0"/>
              <a:t>	advanced conceptual	Many repurposed components</a:t>
            </a:r>
            <a:endParaRPr lang="en-US" sz="1200" dirty="0"/>
          </a:p>
          <a:p>
            <a:r>
              <a:rPr lang="en-US" sz="1200" dirty="0" smtClean="0"/>
              <a:t>Cradle </a:t>
            </a:r>
            <a:r>
              <a:rPr lang="en-US" sz="1200" dirty="0"/>
              <a:t>Carriage Integration/Installation	</a:t>
            </a:r>
            <a:r>
              <a:rPr lang="en-US" sz="1200" dirty="0" smtClean="0"/>
              <a:t>conceptual	</a:t>
            </a:r>
            <a:r>
              <a:rPr lang="en-US" sz="1200" dirty="0"/>
              <a:t>	Detailed 3D model </a:t>
            </a:r>
          </a:p>
          <a:p>
            <a:r>
              <a:rPr lang="en-US" sz="1200" dirty="0" err="1" smtClean="0"/>
              <a:t>sPHENIX</a:t>
            </a:r>
            <a:r>
              <a:rPr lang="en-US" sz="1200" dirty="0" smtClean="0"/>
              <a:t> </a:t>
            </a:r>
            <a:r>
              <a:rPr lang="en-US" sz="1200" dirty="0"/>
              <a:t>SC Magnet Installation	</a:t>
            </a:r>
            <a:r>
              <a:rPr lang="en-US" sz="1200" dirty="0" smtClean="0"/>
              <a:t>design		Repurposed magnet feet, modifications in design</a:t>
            </a:r>
            <a:endParaRPr lang="en-US" sz="1200" dirty="0"/>
          </a:p>
          <a:p>
            <a:r>
              <a:rPr lang="en-US" sz="1200" dirty="0" smtClean="0"/>
              <a:t>Outer </a:t>
            </a:r>
            <a:r>
              <a:rPr lang="en-US" sz="1200" dirty="0" err="1"/>
              <a:t>HCal</a:t>
            </a:r>
            <a:r>
              <a:rPr lang="en-US" sz="1200" dirty="0"/>
              <a:t>  Integration/Installation	</a:t>
            </a:r>
            <a:r>
              <a:rPr lang="en-US" sz="1200" dirty="0" smtClean="0"/>
              <a:t>design		Lifting &amp; handling fixtures in design</a:t>
            </a:r>
            <a:endParaRPr lang="en-US" sz="1200" dirty="0"/>
          </a:p>
          <a:p>
            <a:r>
              <a:rPr lang="en-US" sz="1200" dirty="0" smtClean="0"/>
              <a:t>Inner </a:t>
            </a:r>
            <a:r>
              <a:rPr lang="en-US" sz="1200" dirty="0" err="1"/>
              <a:t>HCal</a:t>
            </a:r>
            <a:r>
              <a:rPr lang="en-US" sz="1200" dirty="0"/>
              <a:t> Integration/Installation	</a:t>
            </a:r>
            <a:r>
              <a:rPr lang="en-US" sz="1200" dirty="0" smtClean="0"/>
              <a:t>advanced conceptual	3D model almost ready to begin design</a:t>
            </a:r>
            <a:endParaRPr lang="en-US" sz="1200" dirty="0"/>
          </a:p>
          <a:p>
            <a:r>
              <a:rPr lang="en-US" sz="1200" dirty="0" err="1" smtClean="0"/>
              <a:t>EMCal</a:t>
            </a:r>
            <a:r>
              <a:rPr lang="en-US" sz="1200" dirty="0" smtClean="0"/>
              <a:t> </a:t>
            </a:r>
            <a:r>
              <a:rPr lang="en-US" sz="1200" dirty="0"/>
              <a:t>Integration/Installation	</a:t>
            </a:r>
            <a:r>
              <a:rPr lang="en-US" sz="1200" dirty="0" smtClean="0"/>
              <a:t>advanced conceptual	final stages of modeling almost ready to design fixtures</a:t>
            </a:r>
            <a:endParaRPr lang="en-US" sz="1200" dirty="0"/>
          </a:p>
          <a:p>
            <a:r>
              <a:rPr lang="en-US" sz="1200" dirty="0" smtClean="0"/>
              <a:t>TPC  </a:t>
            </a:r>
            <a:r>
              <a:rPr lang="en-US" sz="1200" dirty="0"/>
              <a:t>Integration/Installation		</a:t>
            </a:r>
            <a:r>
              <a:rPr lang="en-US" sz="1200" dirty="0" smtClean="0"/>
              <a:t>pre-conceptual	beginning to focus on installation and handling fixtures</a:t>
            </a:r>
            <a:endParaRPr lang="en-US" sz="1200" dirty="0"/>
          </a:p>
          <a:p>
            <a:r>
              <a:rPr lang="en-US" sz="1200" dirty="0" smtClean="0"/>
              <a:t>INTT  </a:t>
            </a:r>
            <a:r>
              <a:rPr lang="en-US" sz="1200" dirty="0"/>
              <a:t>Integration/Installation	 </a:t>
            </a:r>
            <a:r>
              <a:rPr lang="en-US" sz="1200" dirty="0" smtClean="0"/>
              <a:t>	pre-conceptual	Still needs internal support structure analysis/design</a:t>
            </a:r>
            <a:endParaRPr lang="en-US" sz="1200" dirty="0"/>
          </a:p>
          <a:p>
            <a:r>
              <a:rPr lang="en-US" sz="1200" dirty="0" smtClean="0"/>
              <a:t>MVTX  </a:t>
            </a:r>
            <a:r>
              <a:rPr lang="en-US" sz="1200" dirty="0"/>
              <a:t>Integration/Installation	</a:t>
            </a:r>
            <a:r>
              <a:rPr lang="en-US" sz="1200" dirty="0" smtClean="0"/>
              <a:t>pre-conceptual	Based on ALICE MAPS</a:t>
            </a:r>
            <a:endParaRPr lang="en-US" sz="1200" dirty="0"/>
          </a:p>
          <a:p>
            <a:r>
              <a:rPr lang="en-US" sz="1200" dirty="0" smtClean="0"/>
              <a:t>Min </a:t>
            </a:r>
            <a:r>
              <a:rPr lang="en-US" sz="1200" dirty="0"/>
              <a:t>Bias Integration/Installation	</a:t>
            </a:r>
            <a:r>
              <a:rPr lang="en-US" sz="1200" dirty="0" smtClean="0"/>
              <a:t>Advanced conceptual	Repurpose of BBC	</a:t>
            </a:r>
            <a:endParaRPr lang="en-US" sz="1200" dirty="0"/>
          </a:p>
          <a:p>
            <a:r>
              <a:rPr lang="en-US" sz="1200" dirty="0" err="1" smtClean="0"/>
              <a:t>sPHENIX</a:t>
            </a:r>
            <a:r>
              <a:rPr lang="en-US" sz="1200" dirty="0" smtClean="0"/>
              <a:t> </a:t>
            </a:r>
            <a:r>
              <a:rPr lang="en-US" sz="1200" dirty="0"/>
              <a:t>Full Detector Installation </a:t>
            </a:r>
            <a:r>
              <a:rPr lang="en-US" sz="1200" dirty="0" smtClean="0"/>
              <a:t>	conceptual		3D model and repurposed infrastructure almost ready for 					design</a:t>
            </a:r>
            <a:endParaRPr lang="en-US" sz="1200" dirty="0"/>
          </a:p>
        </p:txBody>
      </p:sp>
      <p:sp>
        <p:nvSpPr>
          <p:cNvPr id="7" name="TextBox 6"/>
          <p:cNvSpPr txBox="1"/>
          <p:nvPr/>
        </p:nvSpPr>
        <p:spPr>
          <a:xfrm>
            <a:off x="304800" y="4495800"/>
            <a:ext cx="6019800" cy="1938992"/>
          </a:xfrm>
          <a:prstGeom prst="rect">
            <a:avLst/>
          </a:prstGeom>
          <a:solidFill>
            <a:schemeClr val="accent2">
              <a:lumMod val="20000"/>
              <a:lumOff val="80000"/>
            </a:schemeClr>
          </a:solidFill>
          <a:ln w="25400">
            <a:solidFill>
              <a:schemeClr val="bg2">
                <a:lumMod val="90000"/>
              </a:schemeClr>
            </a:solidFill>
          </a:ln>
        </p:spPr>
        <p:txBody>
          <a:bodyPr wrap="square" rtlCol="0">
            <a:spAutoFit/>
          </a:bodyPr>
          <a:lstStyle/>
          <a:p>
            <a:r>
              <a:rPr lang="en-US" sz="1000" b="1" u="sng" dirty="0" smtClean="0"/>
              <a:t>Status key:</a:t>
            </a:r>
          </a:p>
          <a:p>
            <a:endParaRPr lang="en-US" sz="1000" dirty="0" smtClean="0"/>
          </a:p>
          <a:p>
            <a:pPr lvl="1"/>
            <a:r>
              <a:rPr lang="en-US" sz="1000" dirty="0" smtClean="0"/>
              <a:t>pre-conceptual	feasibility demonstrated, analyses in progress, options being considered </a:t>
            </a:r>
          </a:p>
          <a:p>
            <a:pPr lvl="1"/>
            <a:r>
              <a:rPr lang="en-US" sz="1000" dirty="0"/>
              <a:t>c</a:t>
            </a:r>
            <a:r>
              <a:rPr lang="en-US" sz="1000" dirty="0" smtClean="0"/>
              <a:t>onceptual	preferred model selected, model details in progress</a:t>
            </a:r>
          </a:p>
          <a:p>
            <a:pPr lvl="1"/>
            <a:r>
              <a:rPr lang="en-US" sz="1000" dirty="0" smtClean="0"/>
              <a:t>advanced conceptual	detailed model ready for engineering drawings</a:t>
            </a:r>
          </a:p>
          <a:p>
            <a:pPr lvl="1"/>
            <a:r>
              <a:rPr lang="en-US" sz="1000" dirty="0" smtClean="0"/>
              <a:t>design		engineering drawings in progress</a:t>
            </a:r>
          </a:p>
          <a:p>
            <a:pPr lvl="1"/>
            <a:r>
              <a:rPr lang="en-US" sz="1000" dirty="0" smtClean="0"/>
              <a:t>final design	drawings complete ready for review </a:t>
            </a:r>
          </a:p>
          <a:p>
            <a:pPr lvl="1"/>
            <a:r>
              <a:rPr lang="en-US" sz="1000" dirty="0"/>
              <a:t>d</a:t>
            </a:r>
            <a:r>
              <a:rPr lang="en-US" sz="1000" dirty="0" smtClean="0"/>
              <a:t>esign complete 	reviews complete ready for procurement</a:t>
            </a:r>
          </a:p>
          <a:p>
            <a:pPr lvl="1"/>
            <a:r>
              <a:rPr lang="en-US" sz="1000" dirty="0" smtClean="0"/>
              <a:t>procurement	procurement in progress</a:t>
            </a:r>
          </a:p>
          <a:p>
            <a:pPr lvl="1"/>
            <a:r>
              <a:rPr lang="en-US" sz="1000" dirty="0" smtClean="0"/>
              <a:t>installation	subsystem installation in progress</a:t>
            </a:r>
          </a:p>
          <a:p>
            <a:pPr lvl="1"/>
            <a:r>
              <a:rPr lang="en-US" sz="1000" dirty="0" smtClean="0"/>
              <a:t>commissioning	subsystem fully installed subsystem (non-beam) checkout in progress</a:t>
            </a:r>
          </a:p>
          <a:p>
            <a:pPr lvl="1"/>
            <a:r>
              <a:rPr lang="en-US" sz="1000" dirty="0" smtClean="0"/>
              <a:t>operational	commissioning complete, ready for beam and data taking</a:t>
            </a:r>
            <a:endParaRPr lang="en-US" sz="1000" dirty="0"/>
          </a:p>
        </p:txBody>
      </p:sp>
      <p:sp>
        <p:nvSpPr>
          <p:cNvPr id="8" name="TextBox 7"/>
          <p:cNvSpPr txBox="1"/>
          <p:nvPr/>
        </p:nvSpPr>
        <p:spPr>
          <a:xfrm>
            <a:off x="6781800" y="4495800"/>
            <a:ext cx="2057400" cy="83099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600" b="1" i="1" dirty="0" smtClean="0"/>
              <a:t>Detailed 3D models, layouts and design drawings in progress</a:t>
            </a:r>
            <a:endParaRPr lang="en-US" dirty="0"/>
          </a:p>
        </p:txBody>
      </p:sp>
    </p:spTree>
    <p:extLst>
      <p:ext uri="{BB962C8B-B14F-4D97-AF65-F5344CB8AC3E}">
        <p14:creationId xmlns:p14="http://schemas.microsoft.com/office/powerpoint/2010/main" val="12662149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Drivers/ Cost Drivers</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6</a:t>
            </a:fld>
            <a:endParaRPr lang="en-US" altLang="en-US" sz="1200">
              <a:solidFill>
                <a:srgbClr val="898989"/>
              </a:solidFill>
            </a:endParaRPr>
          </a:p>
        </p:txBody>
      </p:sp>
      <p:sp>
        <p:nvSpPr>
          <p:cNvPr id="6" name="TextBox 5"/>
          <p:cNvSpPr txBox="1"/>
          <p:nvPr/>
        </p:nvSpPr>
        <p:spPr>
          <a:xfrm>
            <a:off x="304800" y="1143000"/>
            <a:ext cx="3962400" cy="3432735"/>
          </a:xfrm>
          <a:prstGeom prst="rect">
            <a:avLst/>
          </a:prstGeom>
          <a:noFill/>
          <a:ln w="12700">
            <a:solidFill>
              <a:schemeClr val="bg2">
                <a:lumMod val="25000"/>
              </a:schemeClr>
            </a:solidFill>
          </a:ln>
        </p:spPr>
        <p:txBody>
          <a:bodyPr wrap="square" rtlCol="0">
            <a:spAutoFit/>
          </a:bodyPr>
          <a:lstStyle/>
          <a:p>
            <a:r>
              <a:rPr lang="en-US" sz="1600" b="1" dirty="0" smtClean="0">
                <a:solidFill>
                  <a:schemeClr val="bg2">
                    <a:lumMod val="25000"/>
                  </a:schemeClr>
                </a:solidFill>
                <a:latin typeface="Times New Roman"/>
                <a:cs typeface="Times New Roman"/>
              </a:rPr>
              <a:t>Integration &amp; Installation Design Drivers:</a:t>
            </a:r>
          </a:p>
          <a:p>
            <a:endParaRPr lang="en-US" sz="800" b="1" dirty="0" smtClean="0">
              <a:solidFill>
                <a:schemeClr val="bg2">
                  <a:lumMod val="25000"/>
                </a:schemeClr>
              </a:solidFill>
              <a:latin typeface="Times New Roman"/>
              <a:cs typeface="Times New Roman"/>
            </a:endParaRPr>
          </a:p>
          <a:p>
            <a:pPr marL="740664" lvl="1" indent="-285750">
              <a:lnSpc>
                <a:spcPct val="90000"/>
              </a:lnSpc>
              <a:spcBef>
                <a:spcPts val="300"/>
              </a:spcBef>
              <a:buFont typeface="Arial"/>
              <a:buChar char="•"/>
            </a:pPr>
            <a:r>
              <a:rPr lang="en-US" sz="1600" dirty="0">
                <a:solidFill>
                  <a:schemeClr val="bg2">
                    <a:lumMod val="25000"/>
                  </a:schemeClr>
                </a:solidFill>
                <a:latin typeface="Times New Roman"/>
                <a:cs typeface="Times New Roman"/>
              </a:rPr>
              <a:t>Safety</a:t>
            </a:r>
          </a:p>
          <a:p>
            <a:pPr marL="740664" lvl="1" indent="-285750">
              <a:lnSpc>
                <a:spcPct val="90000"/>
              </a:lnSpc>
              <a:spcBef>
                <a:spcPts val="300"/>
              </a:spcBef>
              <a:buFont typeface="Arial"/>
              <a:buChar char="•"/>
            </a:pPr>
            <a:r>
              <a:rPr lang="en-US" sz="1600" dirty="0" smtClean="0">
                <a:solidFill>
                  <a:schemeClr val="bg2">
                    <a:lumMod val="25000"/>
                  </a:schemeClr>
                </a:solidFill>
                <a:latin typeface="Times New Roman"/>
                <a:cs typeface="Times New Roman"/>
              </a:rPr>
              <a:t>Subsystem design </a:t>
            </a:r>
            <a:r>
              <a:rPr lang="en-US" sz="1600" dirty="0">
                <a:solidFill>
                  <a:schemeClr val="bg2">
                    <a:lumMod val="25000"/>
                  </a:schemeClr>
                </a:solidFill>
                <a:latin typeface="Times New Roman"/>
                <a:cs typeface="Times New Roman"/>
              </a:rPr>
              <a:t>r</a:t>
            </a:r>
            <a:r>
              <a:rPr lang="en-US" sz="1600" dirty="0" smtClean="0">
                <a:solidFill>
                  <a:schemeClr val="bg2">
                    <a:lumMod val="25000"/>
                  </a:schemeClr>
                </a:solidFill>
                <a:latin typeface="Times New Roman"/>
                <a:cs typeface="Times New Roman"/>
              </a:rPr>
              <a:t>equirements</a:t>
            </a:r>
          </a:p>
          <a:p>
            <a:pPr marL="740664" lvl="1" indent="-285750">
              <a:lnSpc>
                <a:spcPct val="90000"/>
              </a:lnSpc>
              <a:spcBef>
                <a:spcPts val="300"/>
              </a:spcBef>
              <a:buFont typeface="Arial"/>
              <a:buChar char="•"/>
            </a:pPr>
            <a:r>
              <a:rPr lang="en-US" sz="1600" dirty="0" smtClean="0">
                <a:solidFill>
                  <a:schemeClr val="bg2">
                    <a:lumMod val="25000"/>
                  </a:schemeClr>
                </a:solidFill>
                <a:latin typeface="Times New Roman"/>
                <a:cs typeface="Times New Roman"/>
              </a:rPr>
              <a:t>Existing infrastructure (shield wall opening, Crane coverage and limits, rail layout)</a:t>
            </a:r>
          </a:p>
          <a:p>
            <a:pPr marL="740664" lvl="1" indent="-285750">
              <a:lnSpc>
                <a:spcPct val="90000"/>
              </a:lnSpc>
              <a:spcBef>
                <a:spcPts val="300"/>
              </a:spcBef>
              <a:buFont typeface="Arial"/>
              <a:buChar char="•"/>
            </a:pPr>
            <a:r>
              <a:rPr lang="en-US" sz="1600" dirty="0" smtClean="0">
                <a:solidFill>
                  <a:schemeClr val="bg2">
                    <a:lumMod val="25000"/>
                  </a:schemeClr>
                </a:solidFill>
                <a:latin typeface="Times New Roman"/>
                <a:cs typeface="Times New Roman"/>
              </a:rPr>
              <a:t>Minimum material in active areas</a:t>
            </a:r>
          </a:p>
          <a:p>
            <a:pPr marL="740664" lvl="1" indent="-285750">
              <a:lnSpc>
                <a:spcPct val="90000"/>
              </a:lnSpc>
              <a:spcBef>
                <a:spcPts val="300"/>
              </a:spcBef>
              <a:buFont typeface="Arial"/>
              <a:buChar char="•"/>
            </a:pPr>
            <a:r>
              <a:rPr lang="en-US" sz="1600" dirty="0" smtClean="0">
                <a:solidFill>
                  <a:schemeClr val="bg2">
                    <a:lumMod val="25000"/>
                  </a:schemeClr>
                </a:solidFill>
                <a:latin typeface="Times New Roman"/>
                <a:cs typeface="Times New Roman"/>
              </a:rPr>
              <a:t>Access for repair, maintenance,</a:t>
            </a:r>
            <a:r>
              <a:rPr lang="en-US" sz="1600" dirty="0">
                <a:solidFill>
                  <a:schemeClr val="bg2">
                    <a:lumMod val="25000"/>
                  </a:schemeClr>
                </a:solidFill>
                <a:latin typeface="Times New Roman"/>
                <a:cs typeface="Times New Roman"/>
              </a:rPr>
              <a:t> </a:t>
            </a:r>
            <a:r>
              <a:rPr lang="en-US" sz="1600" dirty="0" smtClean="0">
                <a:solidFill>
                  <a:schemeClr val="bg2">
                    <a:lumMod val="25000"/>
                  </a:schemeClr>
                </a:solidFill>
                <a:latin typeface="Times New Roman"/>
                <a:cs typeface="Times New Roman"/>
              </a:rPr>
              <a:t>upgrade</a:t>
            </a:r>
          </a:p>
          <a:p>
            <a:pPr marL="740664" lvl="1" indent="-285750">
              <a:lnSpc>
                <a:spcPct val="90000"/>
              </a:lnSpc>
              <a:spcBef>
                <a:spcPts val="300"/>
              </a:spcBef>
              <a:buFont typeface="Arial"/>
              <a:buChar char="•"/>
            </a:pPr>
            <a:r>
              <a:rPr lang="en-US" sz="1600" dirty="0" smtClean="0">
                <a:solidFill>
                  <a:schemeClr val="bg2">
                    <a:lumMod val="25000"/>
                  </a:schemeClr>
                </a:solidFill>
                <a:latin typeface="Times New Roman"/>
                <a:cs typeface="Times New Roman"/>
              </a:rPr>
              <a:t>Subsystem assembly requirements</a:t>
            </a:r>
          </a:p>
          <a:p>
            <a:pPr marL="740664" lvl="1" indent="-285750">
              <a:lnSpc>
                <a:spcPct val="90000"/>
              </a:lnSpc>
              <a:spcBef>
                <a:spcPts val="300"/>
              </a:spcBef>
              <a:buFont typeface="Arial"/>
              <a:buChar char="•"/>
            </a:pPr>
            <a:r>
              <a:rPr lang="en-US" sz="1600" dirty="0" smtClean="0">
                <a:solidFill>
                  <a:schemeClr val="bg2">
                    <a:lumMod val="25000"/>
                  </a:schemeClr>
                </a:solidFill>
                <a:latin typeface="Times New Roman"/>
                <a:cs typeface="Times New Roman"/>
              </a:rPr>
              <a:t>Subsystem support and alignment requirements</a:t>
            </a:r>
            <a:endParaRPr lang="en-US" sz="1600" dirty="0">
              <a:solidFill>
                <a:schemeClr val="bg2">
                  <a:lumMod val="25000"/>
                </a:schemeClr>
              </a:solidFill>
              <a:latin typeface="Times New Roman"/>
              <a:cs typeface="Times New Roman"/>
            </a:endParaRPr>
          </a:p>
          <a:p>
            <a:pPr marL="740664" lvl="1" indent="-285750">
              <a:lnSpc>
                <a:spcPct val="90000"/>
              </a:lnSpc>
              <a:spcBef>
                <a:spcPts val="300"/>
              </a:spcBef>
              <a:buFont typeface="Arial"/>
              <a:buChar char="•"/>
            </a:pPr>
            <a:endParaRPr lang="en-US" sz="1600" dirty="0">
              <a:solidFill>
                <a:schemeClr val="bg2">
                  <a:lumMod val="25000"/>
                </a:schemeClr>
              </a:solidFill>
              <a:latin typeface="Times New Roman"/>
              <a:cs typeface="Times New Roman"/>
            </a:endParaRPr>
          </a:p>
        </p:txBody>
      </p:sp>
      <p:sp>
        <p:nvSpPr>
          <p:cNvPr id="7" name="Content Placeholder 2"/>
          <p:cNvSpPr>
            <a:spLocks noGrp="1"/>
          </p:cNvSpPr>
          <p:nvPr>
            <p:ph idx="1"/>
          </p:nvPr>
        </p:nvSpPr>
        <p:spPr>
          <a:xfrm>
            <a:off x="4648200" y="1143001"/>
            <a:ext cx="4191000" cy="2362199"/>
          </a:xfrm>
          <a:ln w="12700">
            <a:solidFill>
              <a:schemeClr val="bg2">
                <a:lumMod val="25000"/>
              </a:schemeClr>
            </a:solidFill>
          </a:ln>
        </p:spPr>
        <p:txBody>
          <a:bodyPr/>
          <a:lstStyle/>
          <a:p>
            <a:pPr marL="0" indent="0">
              <a:buNone/>
            </a:pPr>
            <a:r>
              <a:rPr lang="en-US" sz="1600" b="1" dirty="0">
                <a:solidFill>
                  <a:schemeClr val="bg2">
                    <a:lumMod val="25000"/>
                  </a:schemeClr>
                </a:solidFill>
                <a:latin typeface="Times New Roman"/>
                <a:cs typeface="Times New Roman"/>
              </a:rPr>
              <a:t>Integration &amp; Installation </a:t>
            </a:r>
            <a:r>
              <a:rPr lang="en-US" sz="1600" b="1" dirty="0" smtClean="0">
                <a:solidFill>
                  <a:schemeClr val="bg2">
                    <a:lumMod val="25000"/>
                  </a:schemeClr>
                </a:solidFill>
                <a:latin typeface="Times New Roman"/>
                <a:cs typeface="Times New Roman"/>
              </a:rPr>
              <a:t>Cost Drivers:</a:t>
            </a:r>
          </a:p>
          <a:p>
            <a:pPr marL="0" indent="0">
              <a:buNone/>
            </a:pPr>
            <a:endParaRPr lang="en-US" sz="800" b="1" dirty="0">
              <a:solidFill>
                <a:schemeClr val="bg2">
                  <a:lumMod val="25000"/>
                </a:schemeClr>
              </a:solidFill>
              <a:latin typeface="Times New Roman"/>
              <a:cs typeface="Times New Roman"/>
            </a:endParaRPr>
          </a:p>
          <a:p>
            <a:pPr>
              <a:spcBef>
                <a:spcPts val="300"/>
              </a:spcBef>
            </a:pPr>
            <a:r>
              <a:rPr lang="en-US" sz="1600" dirty="0">
                <a:latin typeface="Times New Roman"/>
              </a:rPr>
              <a:t>Installation </a:t>
            </a:r>
            <a:r>
              <a:rPr lang="en-US" sz="1600" dirty="0" smtClean="0">
                <a:latin typeface="Times New Roman"/>
              </a:rPr>
              <a:t>labor dominates cost</a:t>
            </a:r>
            <a:endParaRPr lang="en-US" sz="1600" dirty="0">
              <a:latin typeface="Times New Roman"/>
            </a:endParaRPr>
          </a:p>
          <a:p>
            <a:pPr>
              <a:spcBef>
                <a:spcPts val="300"/>
              </a:spcBef>
            </a:pPr>
            <a:r>
              <a:rPr lang="en-US" sz="1600" dirty="0" smtClean="0">
                <a:latin typeface="Times New Roman"/>
              </a:rPr>
              <a:t>Inner </a:t>
            </a:r>
            <a:r>
              <a:rPr lang="en-US" sz="1600" dirty="0" err="1" smtClean="0">
                <a:latin typeface="Times New Roman"/>
              </a:rPr>
              <a:t>HCal</a:t>
            </a:r>
            <a:r>
              <a:rPr lang="en-US" sz="1600" dirty="0" smtClean="0">
                <a:latin typeface="Times New Roman"/>
              </a:rPr>
              <a:t> Assembly Fixtures</a:t>
            </a:r>
          </a:p>
          <a:p>
            <a:pPr>
              <a:spcBef>
                <a:spcPts val="300"/>
              </a:spcBef>
            </a:pPr>
            <a:r>
              <a:rPr lang="en-US" sz="1600" dirty="0" smtClean="0">
                <a:latin typeface="Times New Roman"/>
              </a:rPr>
              <a:t>Outer </a:t>
            </a:r>
            <a:r>
              <a:rPr lang="en-US" sz="1600" dirty="0" err="1" smtClean="0">
                <a:latin typeface="Times New Roman"/>
              </a:rPr>
              <a:t>HCal</a:t>
            </a:r>
            <a:r>
              <a:rPr lang="en-US" sz="1600" dirty="0" smtClean="0">
                <a:latin typeface="Times New Roman"/>
              </a:rPr>
              <a:t> Assembly and handling fixtures</a:t>
            </a:r>
          </a:p>
          <a:p>
            <a:pPr>
              <a:spcBef>
                <a:spcPts val="300"/>
              </a:spcBef>
            </a:pPr>
            <a:r>
              <a:rPr lang="en-US" sz="1600" dirty="0" err="1" smtClean="0">
                <a:latin typeface="Times New Roman"/>
              </a:rPr>
              <a:t>EMCal</a:t>
            </a:r>
            <a:r>
              <a:rPr lang="en-US" sz="1600" dirty="0" smtClean="0">
                <a:latin typeface="Times New Roman"/>
              </a:rPr>
              <a:t> Installation Fixtures</a:t>
            </a:r>
          </a:p>
          <a:p>
            <a:pPr>
              <a:spcBef>
                <a:spcPts val="300"/>
              </a:spcBef>
            </a:pPr>
            <a:r>
              <a:rPr lang="en-US" sz="1600" dirty="0" smtClean="0">
                <a:latin typeface="Times New Roman"/>
              </a:rPr>
              <a:t>TPC Installation fixtures</a:t>
            </a:r>
          </a:p>
          <a:p>
            <a:pPr>
              <a:spcBef>
                <a:spcPts val="300"/>
              </a:spcBef>
            </a:pPr>
            <a:r>
              <a:rPr lang="en-US" sz="1600" dirty="0" smtClean="0">
                <a:latin typeface="Times New Roman"/>
              </a:rPr>
              <a:t>Cradle</a:t>
            </a:r>
            <a:r>
              <a:rPr lang="en-US" sz="1600" dirty="0">
                <a:latin typeface="Times New Roman"/>
              </a:rPr>
              <a:t>/Carriage Assembly </a:t>
            </a:r>
            <a:r>
              <a:rPr lang="en-US" sz="1600" dirty="0" smtClean="0">
                <a:latin typeface="Times New Roman"/>
              </a:rPr>
              <a:t>fixtures</a:t>
            </a:r>
          </a:p>
          <a:p>
            <a:pPr>
              <a:spcBef>
                <a:spcPts val="300"/>
              </a:spcBef>
            </a:pPr>
            <a:endParaRPr lang="en-US" sz="1600" dirty="0">
              <a:latin typeface="Times New Roman"/>
            </a:endParaRPr>
          </a:p>
          <a:p>
            <a:pPr>
              <a:spcBef>
                <a:spcPts val="300"/>
              </a:spcBef>
            </a:pPr>
            <a:endParaRPr lang="en-US" sz="1600" dirty="0" smtClean="0">
              <a:latin typeface="Times New Roman"/>
            </a:endParaRPr>
          </a:p>
          <a:p>
            <a:pPr marL="0" indent="0">
              <a:spcBef>
                <a:spcPts val="300"/>
              </a:spcBef>
              <a:buNone/>
            </a:pPr>
            <a:endParaRPr lang="en-US" sz="1600" dirty="0">
              <a:latin typeface="Times New Roman"/>
            </a:endParaRPr>
          </a:p>
        </p:txBody>
      </p:sp>
    </p:spTree>
    <p:extLst>
      <p:ext uri="{BB962C8B-B14F-4D97-AF65-F5344CB8AC3E}">
        <p14:creationId xmlns:p14="http://schemas.microsoft.com/office/powerpoint/2010/main" val="324446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a:t>
            </a:r>
            <a:endParaRPr lang="en-US" dirty="0"/>
          </a:p>
        </p:txBody>
      </p:sp>
      <p:sp>
        <p:nvSpPr>
          <p:cNvPr id="3"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8/2/17-8/4/17</a:t>
            </a:r>
            <a:endParaRPr lang="en-US" altLang="en-US" sz="1200" dirty="0" smtClean="0">
              <a:solidFill>
                <a:srgbClr val="898989"/>
              </a:solidFill>
            </a:endParaRPr>
          </a:p>
        </p:txBody>
      </p:sp>
      <p:sp>
        <p:nvSpPr>
          <p:cNvPr id="4"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5"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7</a:t>
            </a:fld>
            <a:endParaRPr lang="en-US" altLang="en-US" sz="1200">
              <a:solidFill>
                <a:srgbClr val="898989"/>
              </a:solidFill>
            </a:endParaRPr>
          </a:p>
        </p:txBody>
      </p:sp>
      <p:sp>
        <p:nvSpPr>
          <p:cNvPr id="7" name="Rectangle 6"/>
          <p:cNvSpPr/>
          <p:nvPr/>
        </p:nvSpPr>
        <p:spPr>
          <a:xfrm>
            <a:off x="304800" y="1066800"/>
            <a:ext cx="4572000" cy="3170099"/>
          </a:xfrm>
          <a:prstGeom prst="rect">
            <a:avLst/>
          </a:prstGeom>
          <a:solidFill>
            <a:schemeClr val="bg1">
              <a:lumMod val="95000"/>
            </a:schemeClr>
          </a:solidFill>
          <a:ln w="25400">
            <a:solidFill>
              <a:schemeClr val="bg2">
                <a:lumMod val="75000"/>
              </a:schemeClr>
            </a:solidFill>
          </a:ln>
        </p:spPr>
        <p:txBody>
          <a:bodyPr wrap="square">
            <a:spAutoFit/>
          </a:bodyPr>
          <a:lstStyle/>
          <a:p>
            <a:r>
              <a:rPr lang="en-US" sz="1000" b="1" u="sng" dirty="0"/>
              <a:t>WBS </a:t>
            </a:r>
            <a:r>
              <a:rPr lang="en-US" sz="1000" b="1" u="sng" dirty="0" smtClean="0"/>
              <a:t>#</a:t>
            </a:r>
            <a:r>
              <a:rPr lang="en-US" sz="1000" b="1" dirty="0" smtClean="0"/>
              <a:t>	</a:t>
            </a:r>
            <a:r>
              <a:rPr lang="en-US" sz="1000" b="1" u="sng" dirty="0" smtClean="0"/>
              <a:t>Work </a:t>
            </a:r>
            <a:r>
              <a:rPr lang="en-US" sz="1000" b="1" u="sng" dirty="0"/>
              <a:t>Package </a:t>
            </a:r>
            <a:r>
              <a:rPr lang="en-US" sz="1000" b="1" u="sng" dirty="0" smtClean="0"/>
              <a:t>Description</a:t>
            </a:r>
            <a:r>
              <a:rPr lang="en-US" sz="1000" b="1" dirty="0"/>
              <a:t>		</a:t>
            </a:r>
            <a:r>
              <a:rPr lang="en-US" sz="1000" b="1" u="sng" dirty="0"/>
              <a:t>Material </a:t>
            </a:r>
            <a:r>
              <a:rPr lang="en-US" sz="1000" b="1" u="sng" dirty="0" smtClean="0"/>
              <a:t>Cost</a:t>
            </a:r>
          </a:p>
          <a:p>
            <a:endParaRPr lang="en-US" sz="1000" b="1" u="sng" dirty="0"/>
          </a:p>
          <a:p>
            <a:r>
              <a:rPr lang="en-US" sz="1000" dirty="0"/>
              <a:t>1.10.2.1	</a:t>
            </a:r>
            <a:r>
              <a:rPr lang="en-US" sz="1000" dirty="0" smtClean="0"/>
              <a:t>Subsystem </a:t>
            </a:r>
            <a:r>
              <a:rPr lang="en-US" sz="1000" dirty="0"/>
              <a:t>Interface &amp; Integration Plan	</a:t>
            </a:r>
            <a:r>
              <a:rPr lang="en-US" sz="1000" dirty="0" smtClean="0"/>
              <a:t>$0.00</a:t>
            </a:r>
            <a:endParaRPr lang="en-US" sz="1000" dirty="0"/>
          </a:p>
          <a:p>
            <a:r>
              <a:rPr lang="en-US" sz="1000" dirty="0"/>
              <a:t>1.10.2.2	</a:t>
            </a:r>
            <a:r>
              <a:rPr lang="en-US" sz="1000" dirty="0" smtClean="0"/>
              <a:t>Infrastructure </a:t>
            </a:r>
            <a:r>
              <a:rPr lang="en-US" sz="1000" dirty="0"/>
              <a:t>Installation		$</a:t>
            </a:r>
            <a:r>
              <a:rPr lang="en-US" sz="1000" dirty="0" smtClean="0"/>
              <a:t>5,000.00</a:t>
            </a:r>
            <a:endParaRPr lang="en-US" sz="1000" dirty="0"/>
          </a:p>
          <a:p>
            <a:r>
              <a:rPr lang="en-US" sz="1000" dirty="0"/>
              <a:t>1.10.2.3	</a:t>
            </a:r>
            <a:r>
              <a:rPr lang="en-US" sz="1000" dirty="0" smtClean="0"/>
              <a:t>Cradle </a:t>
            </a:r>
            <a:r>
              <a:rPr lang="en-US" sz="1000" dirty="0"/>
              <a:t>Carriage Integration/Installation 	</a:t>
            </a:r>
            <a:r>
              <a:rPr lang="en-US" sz="1000" dirty="0" smtClean="0"/>
              <a:t>$52,500.00</a:t>
            </a:r>
            <a:endParaRPr lang="en-US" sz="1000" dirty="0"/>
          </a:p>
          <a:p>
            <a:r>
              <a:rPr lang="da-DK" sz="1000" dirty="0"/>
              <a:t>1.10.2.4	</a:t>
            </a:r>
            <a:r>
              <a:rPr lang="da-DK" sz="1000" dirty="0" smtClean="0"/>
              <a:t> </a:t>
            </a:r>
            <a:r>
              <a:rPr lang="da-DK" sz="1000" dirty="0" err="1"/>
              <a:t>sPHENIX</a:t>
            </a:r>
            <a:r>
              <a:rPr lang="da-DK" sz="1000" dirty="0"/>
              <a:t> SC Magnet Installation		$</a:t>
            </a:r>
            <a:r>
              <a:rPr lang="da-DK" sz="1000" dirty="0" smtClean="0"/>
              <a:t>43,500.00</a:t>
            </a:r>
            <a:endParaRPr lang="da-DK" sz="1000" dirty="0"/>
          </a:p>
          <a:p>
            <a:r>
              <a:rPr lang="en-US" sz="1000" dirty="0"/>
              <a:t>1.10.2.5 	</a:t>
            </a:r>
            <a:r>
              <a:rPr lang="en-US" sz="1000" dirty="0" smtClean="0"/>
              <a:t> </a:t>
            </a:r>
            <a:r>
              <a:rPr lang="en-US" sz="1000" dirty="0"/>
              <a:t>Outer </a:t>
            </a:r>
            <a:r>
              <a:rPr lang="en-US" sz="1000" dirty="0" err="1"/>
              <a:t>HCal</a:t>
            </a:r>
            <a:r>
              <a:rPr lang="en-US" sz="1000" dirty="0"/>
              <a:t>  Integration/Installation	</a:t>
            </a:r>
            <a:r>
              <a:rPr lang="en-US" sz="1000" dirty="0" smtClean="0"/>
              <a:t>$63,500.00</a:t>
            </a:r>
            <a:endParaRPr lang="en-US" sz="1000" dirty="0"/>
          </a:p>
          <a:p>
            <a:r>
              <a:rPr lang="en-US" sz="1000" dirty="0"/>
              <a:t>1.10.2.6	</a:t>
            </a:r>
            <a:r>
              <a:rPr lang="en-US" sz="1000" dirty="0" smtClean="0"/>
              <a:t>Inner </a:t>
            </a:r>
            <a:r>
              <a:rPr lang="en-US" sz="1000" dirty="0" err="1"/>
              <a:t>HCal</a:t>
            </a:r>
            <a:r>
              <a:rPr lang="en-US" sz="1000" dirty="0"/>
              <a:t> Integration/Installation		</a:t>
            </a:r>
            <a:r>
              <a:rPr lang="en-US" sz="1000" dirty="0" smtClean="0"/>
              <a:t>$84,500.00</a:t>
            </a:r>
            <a:endParaRPr lang="en-US" sz="1000" dirty="0"/>
          </a:p>
          <a:p>
            <a:r>
              <a:rPr lang="en-US" sz="1000" dirty="0"/>
              <a:t>1.10.2.7 	</a:t>
            </a:r>
            <a:r>
              <a:rPr lang="en-US" sz="1000" dirty="0" err="1" smtClean="0"/>
              <a:t>EMCal</a:t>
            </a:r>
            <a:r>
              <a:rPr lang="en-US" sz="1000" dirty="0" smtClean="0"/>
              <a:t> </a:t>
            </a:r>
            <a:r>
              <a:rPr lang="en-US" sz="1000" dirty="0"/>
              <a:t>Integration/Installation		</a:t>
            </a:r>
            <a:r>
              <a:rPr lang="en-US" sz="1000" dirty="0" smtClean="0"/>
              <a:t>$32,500.00</a:t>
            </a:r>
            <a:endParaRPr lang="en-US" sz="1000" dirty="0"/>
          </a:p>
          <a:p>
            <a:r>
              <a:rPr lang="en-US" sz="1000" dirty="0"/>
              <a:t>1.10.2.8	</a:t>
            </a:r>
            <a:r>
              <a:rPr lang="en-US" sz="1000" dirty="0" smtClean="0"/>
              <a:t>TPC  </a:t>
            </a:r>
            <a:r>
              <a:rPr lang="en-US" sz="1000" dirty="0"/>
              <a:t>Integration/Installation		</a:t>
            </a:r>
            <a:r>
              <a:rPr lang="en-US" sz="1000" dirty="0" smtClean="0"/>
              <a:t>$33,000.00</a:t>
            </a:r>
            <a:endParaRPr lang="en-US" sz="1000" dirty="0"/>
          </a:p>
          <a:p>
            <a:r>
              <a:rPr lang="en-US" sz="1000" dirty="0"/>
              <a:t>1.10.2.9	</a:t>
            </a:r>
            <a:r>
              <a:rPr lang="en-US" sz="1000" dirty="0" smtClean="0"/>
              <a:t>INTT  </a:t>
            </a:r>
            <a:r>
              <a:rPr lang="en-US" sz="1000" dirty="0"/>
              <a:t>Integration/Installation		</a:t>
            </a:r>
            <a:r>
              <a:rPr lang="en-US" sz="1000" dirty="0" smtClean="0"/>
              <a:t>$33,000.00</a:t>
            </a:r>
            <a:endParaRPr lang="en-US" sz="1000" dirty="0"/>
          </a:p>
          <a:p>
            <a:r>
              <a:rPr lang="en-US" sz="1000" dirty="0"/>
              <a:t>1.10.2.10	</a:t>
            </a:r>
            <a:r>
              <a:rPr lang="en-US" sz="1000" dirty="0" smtClean="0"/>
              <a:t>MVTX  </a:t>
            </a:r>
            <a:r>
              <a:rPr lang="en-US" sz="1000" dirty="0"/>
              <a:t>Integration/Installation		</a:t>
            </a:r>
            <a:r>
              <a:rPr lang="en-US" sz="1000" dirty="0" smtClean="0"/>
              <a:t>$33,000.00</a:t>
            </a:r>
            <a:endParaRPr lang="en-US" sz="1000" dirty="0"/>
          </a:p>
          <a:p>
            <a:r>
              <a:rPr lang="fr-FR" sz="1000" dirty="0"/>
              <a:t>1.10.2.11	</a:t>
            </a:r>
            <a:r>
              <a:rPr lang="fr-FR" sz="1000" dirty="0" smtClean="0"/>
              <a:t>Min </a:t>
            </a:r>
            <a:r>
              <a:rPr lang="fr-FR" sz="1000" dirty="0" err="1"/>
              <a:t>Bias</a:t>
            </a:r>
            <a:r>
              <a:rPr lang="fr-FR" sz="1000" dirty="0"/>
              <a:t> </a:t>
            </a:r>
            <a:r>
              <a:rPr lang="fr-FR" sz="1000" dirty="0" err="1"/>
              <a:t>Integration</a:t>
            </a:r>
            <a:r>
              <a:rPr lang="fr-FR" sz="1000" dirty="0"/>
              <a:t>/Installation		</a:t>
            </a:r>
            <a:r>
              <a:rPr lang="fr-FR" sz="1000" dirty="0" smtClean="0"/>
              <a:t>$13,000.00</a:t>
            </a:r>
            <a:endParaRPr lang="fr-FR" sz="1000" dirty="0"/>
          </a:p>
          <a:p>
            <a:r>
              <a:rPr lang="sv-SE" sz="1000" dirty="0"/>
              <a:t>1.10.2.12	</a:t>
            </a:r>
            <a:r>
              <a:rPr lang="sv-SE" sz="1000" dirty="0" err="1" smtClean="0"/>
              <a:t>sPHENIX</a:t>
            </a:r>
            <a:r>
              <a:rPr lang="sv-SE" sz="1000" dirty="0" smtClean="0"/>
              <a:t> </a:t>
            </a:r>
            <a:r>
              <a:rPr lang="sv-SE" sz="1000" dirty="0"/>
              <a:t>Full </a:t>
            </a:r>
            <a:r>
              <a:rPr lang="sv-SE" sz="1000" dirty="0" err="1"/>
              <a:t>Detector</a:t>
            </a:r>
            <a:r>
              <a:rPr lang="sv-SE" sz="1000" dirty="0"/>
              <a:t> Installation		</a:t>
            </a:r>
            <a:r>
              <a:rPr lang="sv-SE" sz="1000" dirty="0" smtClean="0"/>
              <a:t>$2,000.00</a:t>
            </a:r>
          </a:p>
          <a:p>
            <a:endParaRPr lang="sv-SE" sz="1000" dirty="0"/>
          </a:p>
          <a:p>
            <a:r>
              <a:rPr lang="de-DE" sz="1000" dirty="0"/>
              <a:t>	</a:t>
            </a:r>
            <a:r>
              <a:rPr lang="de-DE" sz="1000" b="1" dirty="0" smtClean="0"/>
              <a:t>Total </a:t>
            </a:r>
            <a:r>
              <a:rPr lang="de-DE" sz="1000" b="1" dirty="0" err="1"/>
              <a:t>Unburdened</a:t>
            </a:r>
            <a:r>
              <a:rPr lang="de-DE" sz="1000" b="1" dirty="0"/>
              <a:t> Material </a:t>
            </a:r>
            <a:r>
              <a:rPr lang="de-DE" sz="1000" b="1" dirty="0" err="1"/>
              <a:t>Cost</a:t>
            </a:r>
            <a:r>
              <a:rPr lang="de-DE" sz="1000" b="1" dirty="0"/>
              <a:t> </a:t>
            </a:r>
            <a:r>
              <a:rPr lang="de-DE" sz="1000" b="1" dirty="0" err="1"/>
              <a:t>for</a:t>
            </a:r>
            <a:r>
              <a:rPr lang="de-DE" sz="1000" b="1" dirty="0"/>
              <a:t> CA # 1.10.2 =	</a:t>
            </a:r>
            <a:r>
              <a:rPr lang="de-DE" sz="1000" b="1" dirty="0" smtClean="0"/>
              <a:t>$395,500.00</a:t>
            </a:r>
          </a:p>
          <a:p>
            <a:r>
              <a:rPr lang="de-DE" sz="1000" b="1" dirty="0"/>
              <a:t>	</a:t>
            </a:r>
            <a:r>
              <a:rPr lang="de-DE" sz="1000" dirty="0"/>
              <a:t>	</a:t>
            </a:r>
          </a:p>
          <a:p>
            <a:r>
              <a:rPr lang="de-DE" sz="1000" dirty="0"/>
              <a:t>									</a:t>
            </a:r>
          </a:p>
        </p:txBody>
      </p:sp>
      <p:sp>
        <p:nvSpPr>
          <p:cNvPr id="8" name="TextBox 7"/>
          <p:cNvSpPr txBox="1"/>
          <p:nvPr/>
        </p:nvSpPr>
        <p:spPr>
          <a:xfrm>
            <a:off x="381000" y="762000"/>
            <a:ext cx="1261884" cy="307777"/>
          </a:xfrm>
          <a:prstGeom prst="rect">
            <a:avLst/>
          </a:prstGeom>
          <a:noFill/>
        </p:spPr>
        <p:txBody>
          <a:bodyPr wrap="none" rtlCol="0">
            <a:spAutoFit/>
          </a:bodyPr>
          <a:lstStyle/>
          <a:p>
            <a:r>
              <a:rPr lang="en-US" sz="1400" b="1" dirty="0" smtClean="0"/>
              <a:t>Cost Summary</a:t>
            </a:r>
            <a:endParaRPr lang="en-US" sz="1400" b="1" dirty="0"/>
          </a:p>
        </p:txBody>
      </p:sp>
      <p:sp>
        <p:nvSpPr>
          <p:cNvPr id="9" name="Rectangle 8"/>
          <p:cNvSpPr/>
          <p:nvPr/>
        </p:nvSpPr>
        <p:spPr>
          <a:xfrm>
            <a:off x="5105400" y="838200"/>
            <a:ext cx="3886200" cy="3539430"/>
          </a:xfrm>
          <a:prstGeom prst="rect">
            <a:avLst/>
          </a:prstGeom>
          <a:solidFill>
            <a:schemeClr val="bg1">
              <a:lumMod val="95000"/>
            </a:schemeClr>
          </a:solidFill>
          <a:ln w="25400">
            <a:solidFill>
              <a:schemeClr val="bg2">
                <a:lumMod val="75000"/>
              </a:schemeClr>
            </a:solidFill>
          </a:ln>
        </p:spPr>
        <p:txBody>
          <a:bodyPr wrap="square">
            <a:spAutoFit/>
          </a:bodyPr>
          <a:lstStyle/>
          <a:p>
            <a:r>
              <a:rPr lang="en-US" sz="1400" b="1" dirty="0"/>
              <a:t>Contingency</a:t>
            </a:r>
            <a:r>
              <a:rPr lang="en-US" sz="1000" dirty="0"/>
              <a:t>	</a:t>
            </a:r>
            <a:endParaRPr lang="en-US" sz="1000" dirty="0" smtClean="0"/>
          </a:p>
          <a:p>
            <a:r>
              <a:rPr lang="en-US" sz="1000" dirty="0"/>
              <a:t>		</a:t>
            </a:r>
          </a:p>
          <a:p>
            <a:r>
              <a:rPr lang="en-US" sz="1000" dirty="0"/>
              <a:t>Estimates for the labor and material described in this Control account are currently based on Engineering estimates and analyses of infrastructure concepts based on evolving design of the individual subsystems. Contingency is assigned to each detail in each work package. The overall material contingency for this control account is determined by a weight averaged summation ("bottoms up") of the contingencies for the individual work packages. Labor contingency for all labor is initially assumed at a constant 25%. As the work packages' labor content becomes more well defined the individual labor contingencies for each task is reevaluated and the composite contingency calculated as  weight averaged in accordance with the total estimated (unburdened) labor cost for the task. 					</a:t>
            </a:r>
          </a:p>
          <a:p>
            <a:r>
              <a:rPr lang="en-US" sz="1000" dirty="0" smtClean="0"/>
              <a:t>Bottom </a:t>
            </a:r>
            <a:r>
              <a:rPr lang="en-US" sz="1000" dirty="0"/>
              <a:t>Up Composite Labor contingency for WBS #1.10.2: Integration Documentation, Technical Coordination, Installation Tooling and Fixtures and Subsystem Installation Control </a:t>
            </a:r>
            <a:r>
              <a:rPr lang="en-US" sz="1000" dirty="0" smtClean="0"/>
              <a:t>Account:</a:t>
            </a:r>
          </a:p>
          <a:p>
            <a:r>
              <a:rPr lang="en-US" sz="1000" dirty="0"/>
              <a:t>				</a:t>
            </a:r>
            <a:r>
              <a:rPr lang="en-US" sz="1000" dirty="0" smtClean="0"/>
              <a:t>Labor </a:t>
            </a:r>
            <a:r>
              <a:rPr lang="en-US" sz="1000" dirty="0"/>
              <a:t>Contingency</a:t>
            </a:r>
            <a:r>
              <a:rPr lang="en-US" sz="1000" dirty="0" smtClean="0"/>
              <a:t>:  25%</a:t>
            </a:r>
          </a:p>
          <a:p>
            <a:endParaRPr lang="en-US" sz="1000" dirty="0"/>
          </a:p>
          <a:p>
            <a:r>
              <a:rPr lang="en-US" sz="1000" dirty="0"/>
              <a:t>	Material Contingency</a:t>
            </a:r>
            <a:r>
              <a:rPr lang="en-US" sz="1000" dirty="0" smtClean="0"/>
              <a:t>:  36</a:t>
            </a:r>
            <a:r>
              <a:rPr lang="en-US" sz="1000" dirty="0"/>
              <a:t>%		</a:t>
            </a:r>
          </a:p>
        </p:txBody>
      </p:sp>
      <p:sp>
        <p:nvSpPr>
          <p:cNvPr id="10" name="Rectangle 9"/>
          <p:cNvSpPr/>
          <p:nvPr/>
        </p:nvSpPr>
        <p:spPr>
          <a:xfrm>
            <a:off x="152400" y="5359398"/>
            <a:ext cx="6324600" cy="492443"/>
          </a:xfrm>
          <a:prstGeom prst="rect">
            <a:avLst/>
          </a:prstGeom>
          <a:solidFill>
            <a:schemeClr val="bg1">
              <a:lumMod val="95000"/>
            </a:schemeClr>
          </a:solidFill>
          <a:ln w="25400">
            <a:solidFill>
              <a:schemeClr val="bg2">
                <a:lumMod val="75000"/>
              </a:schemeClr>
            </a:solidFill>
          </a:ln>
        </p:spPr>
        <p:txBody>
          <a:bodyPr wrap="square">
            <a:spAutoFit/>
          </a:bodyPr>
          <a:lstStyle/>
          <a:p>
            <a:r>
              <a:rPr lang="en-US" sz="1000" b="1" dirty="0" smtClean="0"/>
              <a:t>Administrators</a:t>
            </a:r>
            <a:r>
              <a:rPr lang="en-US" sz="1000" b="1" dirty="0"/>
              <a:t>	Scientists	Engineers	Designers	Technicians	Trades	</a:t>
            </a:r>
            <a:r>
              <a:rPr lang="en-US" sz="1000" b="1" dirty="0" smtClean="0"/>
              <a:t>Students</a:t>
            </a:r>
            <a:r>
              <a:rPr lang="en-US" sz="600" b="1" dirty="0" smtClean="0"/>
              <a:t/>
            </a:r>
            <a:br>
              <a:rPr lang="en-US" sz="600" b="1" dirty="0" smtClean="0"/>
            </a:br>
            <a:endParaRPr lang="en-US" sz="600" b="1" dirty="0" smtClean="0"/>
          </a:p>
          <a:p>
            <a:r>
              <a:rPr lang="en-US" sz="1000" dirty="0"/>
              <a:t> </a:t>
            </a:r>
            <a:r>
              <a:rPr lang="en-US" sz="1000" dirty="0" smtClean="0"/>
              <a:t>         0</a:t>
            </a:r>
            <a:r>
              <a:rPr lang="en-US" sz="1000" dirty="0"/>
              <a:t>	</a:t>
            </a:r>
            <a:r>
              <a:rPr lang="en-US" sz="1000" dirty="0" smtClean="0"/>
              <a:t>  1.7</a:t>
            </a:r>
            <a:r>
              <a:rPr lang="en-US" sz="1000" dirty="0"/>
              <a:t>	</a:t>
            </a:r>
            <a:r>
              <a:rPr lang="en-US" sz="1000" dirty="0" smtClean="0"/>
              <a:t>     4.8</a:t>
            </a:r>
            <a:r>
              <a:rPr lang="en-US" sz="1000" dirty="0"/>
              <a:t>	</a:t>
            </a:r>
            <a:r>
              <a:rPr lang="en-US" sz="1000" dirty="0" smtClean="0"/>
              <a:t>     2.1</a:t>
            </a:r>
            <a:r>
              <a:rPr lang="en-US" sz="1000" dirty="0"/>
              <a:t>	</a:t>
            </a:r>
            <a:r>
              <a:rPr lang="en-US" sz="1000" dirty="0" smtClean="0"/>
              <a:t>       7.0</a:t>
            </a:r>
            <a:r>
              <a:rPr lang="en-US" sz="1000" dirty="0"/>
              <a:t>	</a:t>
            </a:r>
            <a:r>
              <a:rPr lang="en-US" sz="1000" dirty="0" smtClean="0"/>
              <a:t>  2.4</a:t>
            </a:r>
            <a:r>
              <a:rPr lang="en-US" sz="1000" dirty="0"/>
              <a:t>	</a:t>
            </a:r>
            <a:r>
              <a:rPr lang="en-US" sz="1000" dirty="0" smtClean="0"/>
              <a:t>   6</a:t>
            </a:r>
            <a:endParaRPr lang="en-US" sz="1000" dirty="0"/>
          </a:p>
        </p:txBody>
      </p:sp>
      <p:sp>
        <p:nvSpPr>
          <p:cNvPr id="11" name="Rectangle 10"/>
          <p:cNvSpPr/>
          <p:nvPr/>
        </p:nvSpPr>
        <p:spPr>
          <a:xfrm>
            <a:off x="152400" y="4343400"/>
            <a:ext cx="2514600" cy="1015663"/>
          </a:xfrm>
          <a:prstGeom prst="rect">
            <a:avLst/>
          </a:prstGeom>
          <a:solidFill>
            <a:schemeClr val="bg1">
              <a:lumMod val="95000"/>
            </a:schemeClr>
          </a:solidFill>
          <a:ln w="25400">
            <a:solidFill>
              <a:schemeClr val="bg2">
                <a:lumMod val="75000"/>
              </a:schemeClr>
            </a:solidFill>
          </a:ln>
        </p:spPr>
        <p:txBody>
          <a:bodyPr wrap="square">
            <a:spAutoFit/>
          </a:bodyPr>
          <a:lstStyle/>
          <a:p>
            <a:r>
              <a:rPr lang="en-US" sz="1200" b="1" dirty="0"/>
              <a:t>Resource Summary for Integration Documentation, Technical Coordination, Installation, Tooling, Fixtures and Subsystem Installation</a:t>
            </a:r>
          </a:p>
          <a:p>
            <a:r>
              <a:rPr lang="en-US" sz="1200" b="1" dirty="0"/>
              <a:t>in </a:t>
            </a:r>
            <a:r>
              <a:rPr lang="en-US" sz="1200" b="1" dirty="0" smtClean="0"/>
              <a:t>FTE’s by </a:t>
            </a:r>
            <a:r>
              <a:rPr lang="en-US" sz="1200" b="1" dirty="0"/>
              <a:t>Resource Category</a:t>
            </a:r>
            <a:endParaRPr lang="en-US" sz="1200" dirty="0"/>
          </a:p>
        </p:txBody>
      </p:sp>
      <p:sp>
        <p:nvSpPr>
          <p:cNvPr id="6" name="TextBox 5"/>
          <p:cNvSpPr txBox="1"/>
          <p:nvPr/>
        </p:nvSpPr>
        <p:spPr>
          <a:xfrm>
            <a:off x="7086600" y="5791200"/>
            <a:ext cx="1905000" cy="646331"/>
          </a:xfrm>
          <a:prstGeom prst="rect">
            <a:avLst/>
          </a:prstGeom>
          <a:noFill/>
          <a:ln>
            <a:solidFill>
              <a:schemeClr val="accent6">
                <a:lumMod val="75000"/>
              </a:schemeClr>
            </a:solidFill>
          </a:ln>
        </p:spPr>
        <p:txBody>
          <a:bodyPr wrap="square" rtlCol="0">
            <a:spAutoFit/>
          </a:bodyPr>
          <a:lstStyle/>
          <a:p>
            <a:pPr algn="ctr"/>
            <a:r>
              <a:rPr lang="en-US" sz="1200" i="1" dirty="0" smtClean="0"/>
              <a:t>BoE’s for Installation work packages can be found in </a:t>
            </a:r>
            <a:r>
              <a:rPr lang="en-US" sz="1200" b="1" i="1" dirty="0" smtClean="0">
                <a:solidFill>
                  <a:srgbClr val="FF0000"/>
                </a:solidFill>
                <a:hlinkClick r:id="rId3"/>
              </a:rPr>
              <a:t>here</a:t>
            </a:r>
            <a:r>
              <a:rPr lang="en-US" sz="1200" b="1" i="1" dirty="0" smtClean="0">
                <a:hlinkClick r:id="rId3"/>
              </a:rPr>
              <a:t> </a:t>
            </a:r>
            <a:endParaRPr lang="en-US" sz="1200" b="1" i="1" dirty="0"/>
          </a:p>
        </p:txBody>
      </p:sp>
    </p:spTree>
    <p:extLst>
      <p:ext uri="{BB962C8B-B14F-4D97-AF65-F5344CB8AC3E}">
        <p14:creationId xmlns:p14="http://schemas.microsoft.com/office/powerpoint/2010/main" val="39888931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Installation &amp; Integration Staffing</a:t>
            </a:r>
            <a:endParaRPr lang="en-US" dirty="0"/>
          </a:p>
        </p:txBody>
      </p:sp>
      <p:sp>
        <p:nvSpPr>
          <p:cNvPr id="5" name="Text Placeholder 4"/>
          <p:cNvSpPr>
            <a:spLocks noGrp="1"/>
          </p:cNvSpPr>
          <p:nvPr>
            <p:ph type="body" idx="1"/>
          </p:nvPr>
        </p:nvSpPr>
        <p:spPr/>
        <p:txBody>
          <a:bodyPr/>
          <a:lstStyle/>
          <a:p>
            <a:r>
              <a:rPr lang="en-US" dirty="0" smtClean="0"/>
              <a:t>FTE Profile by Category</a:t>
            </a:r>
            <a:endParaRPr lang="en-US" dirty="0"/>
          </a:p>
        </p:txBody>
      </p:sp>
      <p:sp>
        <p:nvSpPr>
          <p:cNvPr id="7" name="Text Placeholder 6"/>
          <p:cNvSpPr>
            <a:spLocks noGrp="1"/>
          </p:cNvSpPr>
          <p:nvPr>
            <p:ph type="body" sz="quarter" idx="3"/>
          </p:nvPr>
        </p:nvSpPr>
        <p:spPr/>
        <p:txBody>
          <a:bodyPr/>
          <a:lstStyle/>
          <a:p>
            <a:r>
              <a:rPr lang="en-US" dirty="0" smtClean="0"/>
              <a:t>FTE Profile by Fiscal Year</a:t>
            </a:r>
            <a:endParaRPr lang="en-US" dirty="0"/>
          </a:p>
        </p:txBody>
      </p:sp>
      <p:graphicFrame>
        <p:nvGraphicFramePr>
          <p:cNvPr id="14" name="Content Placeholder 13"/>
          <p:cNvGraphicFramePr>
            <a:graphicFrameLocks noGrp="1"/>
          </p:cNvGraphicFramePr>
          <p:nvPr>
            <p:ph sz="quarter" idx="4"/>
          </p:nvPr>
        </p:nvGraphicFramePr>
        <p:xfrm>
          <a:off x="4645025" y="3298621"/>
          <a:ext cx="4041775" cy="1703796"/>
        </p:xfrm>
        <a:graphic>
          <a:graphicData uri="http://schemas.openxmlformats.org/drawingml/2006/table">
            <a:tbl>
              <a:tblPr>
                <a:tableStyleId>{5C22544A-7EE6-4342-B048-85BDC9FD1C3A}</a:tableStyleId>
              </a:tblPr>
              <a:tblGrid>
                <a:gridCol w="624359"/>
                <a:gridCol w="662199"/>
                <a:gridCol w="901063"/>
                <a:gridCol w="321639"/>
                <a:gridCol w="302719"/>
                <a:gridCol w="302719"/>
                <a:gridCol w="302719"/>
                <a:gridCol w="321639"/>
                <a:gridCol w="302719"/>
              </a:tblGrid>
              <a:tr h="141983">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r>
              <a:tr h="141983">
                <a:tc>
                  <a:txBody>
                    <a:bodyPr/>
                    <a:lstStyle/>
                    <a:p>
                      <a:pPr algn="l" fontAlgn="b"/>
                      <a:r>
                        <a:rPr lang="en-US" sz="800" u="none" strike="noStrike">
                          <a:effectLst/>
                        </a:rPr>
                        <a:t>WBS Level</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Org Sort</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Group</a:t>
                      </a:r>
                      <a:endParaRPr lang="en-US" sz="800" b="1" i="0" u="none" strike="noStrike">
                        <a:solidFill>
                          <a:srgbClr val="000000"/>
                        </a:solidFill>
                        <a:effectLst/>
                        <a:latin typeface="Calibri"/>
                      </a:endParaRPr>
                    </a:p>
                  </a:txBody>
                  <a:tcPr marL="7099" marR="7099" marT="7099" marB="0" anchor="b"/>
                </a:tc>
                <a:tc>
                  <a:txBody>
                    <a:bodyPr/>
                    <a:lstStyle/>
                    <a:p>
                      <a:pPr algn="ctr" fontAlgn="b"/>
                      <a:r>
                        <a:rPr lang="en-US" sz="800" u="none" strike="noStrike">
                          <a:effectLst/>
                        </a:rPr>
                        <a:t>  FY 17</a:t>
                      </a:r>
                      <a:endParaRPr lang="en-US" sz="800" b="1" i="0" u="none" strike="noStrike">
                        <a:solidFill>
                          <a:srgbClr val="000000"/>
                        </a:solidFill>
                        <a:effectLst/>
                        <a:latin typeface="Calibri"/>
                      </a:endParaRPr>
                    </a:p>
                  </a:txBody>
                  <a:tcPr marL="7099" marR="7099" marT="7099" marB="0" anchor="b"/>
                </a:tc>
                <a:tc>
                  <a:txBody>
                    <a:bodyPr/>
                    <a:lstStyle/>
                    <a:p>
                      <a:pPr algn="ctr" fontAlgn="b"/>
                      <a:r>
                        <a:rPr lang="en-US" sz="800" u="none" strike="noStrike">
                          <a:effectLst/>
                        </a:rPr>
                        <a:t> FY 18</a:t>
                      </a:r>
                      <a:endParaRPr lang="en-US" sz="800" b="1" i="0" u="none" strike="noStrike">
                        <a:solidFill>
                          <a:srgbClr val="000000"/>
                        </a:solidFill>
                        <a:effectLst/>
                        <a:latin typeface="Calibri"/>
                      </a:endParaRPr>
                    </a:p>
                  </a:txBody>
                  <a:tcPr marL="7099" marR="7099" marT="7099" marB="0" anchor="b"/>
                </a:tc>
                <a:tc>
                  <a:txBody>
                    <a:bodyPr/>
                    <a:lstStyle/>
                    <a:p>
                      <a:pPr algn="ctr" fontAlgn="b"/>
                      <a:r>
                        <a:rPr lang="en-US" sz="800" u="none" strike="noStrike">
                          <a:effectLst/>
                        </a:rPr>
                        <a:t> FY 19</a:t>
                      </a:r>
                      <a:endParaRPr lang="en-US" sz="800" b="1" i="0" u="none" strike="noStrike">
                        <a:solidFill>
                          <a:srgbClr val="000000"/>
                        </a:solidFill>
                        <a:effectLst/>
                        <a:latin typeface="Calibri"/>
                      </a:endParaRPr>
                    </a:p>
                  </a:txBody>
                  <a:tcPr marL="7099" marR="7099" marT="7099" marB="0" anchor="b"/>
                </a:tc>
                <a:tc>
                  <a:txBody>
                    <a:bodyPr/>
                    <a:lstStyle/>
                    <a:p>
                      <a:pPr algn="ctr" fontAlgn="b"/>
                      <a:r>
                        <a:rPr lang="en-US" sz="800" u="none" strike="noStrike">
                          <a:effectLst/>
                        </a:rPr>
                        <a:t> FY 20</a:t>
                      </a:r>
                      <a:endParaRPr lang="en-US" sz="800" b="1" i="0" u="none" strike="noStrike">
                        <a:solidFill>
                          <a:srgbClr val="000000"/>
                        </a:solidFill>
                        <a:effectLst/>
                        <a:latin typeface="Calibri"/>
                      </a:endParaRPr>
                    </a:p>
                  </a:txBody>
                  <a:tcPr marL="7099" marR="7099" marT="7099" marB="0" anchor="b"/>
                </a:tc>
                <a:tc>
                  <a:txBody>
                    <a:bodyPr/>
                    <a:lstStyle/>
                    <a:p>
                      <a:pPr algn="ctr" fontAlgn="b"/>
                      <a:r>
                        <a:rPr lang="en-US" sz="800" u="none" strike="noStrike">
                          <a:effectLst/>
                        </a:rPr>
                        <a:t>  FY 21</a:t>
                      </a:r>
                      <a:endParaRPr lang="en-US" sz="800" b="1" i="0" u="none" strike="noStrike">
                        <a:solidFill>
                          <a:srgbClr val="000000"/>
                        </a:solidFill>
                        <a:effectLst/>
                        <a:latin typeface="Calibri"/>
                      </a:endParaRPr>
                    </a:p>
                  </a:txBody>
                  <a:tcPr marL="7099" marR="7099" marT="7099" marB="0" anchor="b"/>
                </a:tc>
                <a:tc>
                  <a:txBody>
                    <a:bodyPr/>
                    <a:lstStyle/>
                    <a:p>
                      <a:pPr algn="ctr" fontAlgn="b"/>
                      <a:r>
                        <a:rPr lang="en-US" sz="800" u="none" strike="noStrike">
                          <a:effectLst/>
                        </a:rPr>
                        <a:t> FY 22</a:t>
                      </a:r>
                      <a:endParaRPr lang="en-US" sz="800" b="1" i="0" u="none" strike="noStrike">
                        <a:solidFill>
                          <a:srgbClr val="000000"/>
                        </a:solidFill>
                        <a:effectLst/>
                        <a:latin typeface="Calibri"/>
                      </a:endParaRPr>
                    </a:p>
                  </a:txBody>
                  <a:tcPr marL="7099" marR="7099" marT="7099" marB="0" anchor="b"/>
                </a:tc>
              </a:tr>
              <a:tr h="141983">
                <a:tc>
                  <a:txBody>
                    <a:bodyPr/>
                    <a:lstStyle/>
                    <a:p>
                      <a:pPr algn="r" fontAlgn="b"/>
                      <a:r>
                        <a:rPr lang="en-US" sz="800" u="none" strike="noStrike">
                          <a:effectLst/>
                        </a:rPr>
                        <a:t>1.10</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BNL</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Purchased Services</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0.18</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0.41</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0.23</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1.47</a:t>
                      </a:r>
                      <a:endParaRPr lang="en-US" sz="800" b="0"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Scientific</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0.07</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0.01</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1.50</a:t>
                      </a:r>
                      <a:endParaRPr lang="en-US" sz="800" b="0"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Technical</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1.14</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0.78</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0.15</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1.21</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1.26</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4.53</a:t>
                      </a:r>
                      <a:endParaRPr lang="en-US" sz="800" b="0"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Professional</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1.32</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0.74</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0.66</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1.14</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0.42</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0.95</a:t>
                      </a:r>
                      <a:endParaRPr lang="en-US" sz="800" b="0"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BNL Sum</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 </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2.54</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1.71</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0.81</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2.76</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1.90</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8.45</a:t>
                      </a:r>
                      <a:endParaRPr lang="en-US" sz="800" b="1"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Non-BNL</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Scientific</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0.07</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0.01</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Student</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dirty="0">
                          <a:effectLst/>
                        </a:rPr>
                        <a:t>0.00</a:t>
                      </a:r>
                      <a:endParaRPr lang="en-US" sz="800" b="0" i="0" u="none" strike="noStrike" dirty="0">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0"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6.00</a:t>
                      </a:r>
                      <a:endParaRPr lang="en-US" sz="800" b="0" i="0" u="none" strike="noStrike">
                        <a:solidFill>
                          <a:srgbClr val="000000"/>
                        </a:solidFill>
                        <a:effectLst/>
                        <a:latin typeface="Calibri"/>
                      </a:endParaRPr>
                    </a:p>
                  </a:txBody>
                  <a:tcPr marL="7099" marR="7099" marT="7099" marB="0" anchor="b"/>
                </a:tc>
              </a:tr>
              <a:tr h="141983">
                <a:tc>
                  <a:txBody>
                    <a:bodyPr/>
                    <a:lstStyle/>
                    <a:p>
                      <a:pPr algn="r" fontAlgn="b"/>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Non-BNL Sum</a:t>
                      </a:r>
                      <a:endParaRPr lang="en-US" sz="800" b="1" i="0" u="none" strike="noStrike">
                        <a:solidFill>
                          <a:srgbClr val="000000"/>
                        </a:solidFill>
                        <a:effectLst/>
                        <a:latin typeface="Calibri"/>
                      </a:endParaRPr>
                    </a:p>
                  </a:txBody>
                  <a:tcPr marL="7099" marR="7099" marT="7099" marB="0" anchor="b"/>
                </a:tc>
                <a:tc>
                  <a:txBody>
                    <a:bodyPr/>
                    <a:lstStyle/>
                    <a:p>
                      <a:pPr algn="l" fontAlgn="b"/>
                      <a:r>
                        <a:rPr lang="en-US" sz="800" u="none" strike="noStrike">
                          <a:effectLst/>
                        </a:rPr>
                        <a:t> </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0.07</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0.01</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0.00</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6.00</a:t>
                      </a:r>
                      <a:endParaRPr lang="en-US" sz="800" b="1" i="0" u="none" strike="noStrike">
                        <a:solidFill>
                          <a:srgbClr val="000000"/>
                        </a:solidFill>
                        <a:effectLst/>
                        <a:latin typeface="Calibri"/>
                      </a:endParaRPr>
                    </a:p>
                  </a:txBody>
                  <a:tcPr marL="7099" marR="7099" marT="7099" marB="0" anchor="b"/>
                </a:tc>
              </a:tr>
              <a:tr h="141983">
                <a:tc>
                  <a:txBody>
                    <a:bodyPr/>
                    <a:lstStyle/>
                    <a:p>
                      <a:pPr algn="l" fontAlgn="b"/>
                      <a:r>
                        <a:rPr lang="en-US" sz="800" u="none" strike="noStrike">
                          <a:effectLst/>
                        </a:rPr>
                        <a:t>Grand Total</a:t>
                      </a:r>
                      <a:endParaRPr lang="en-US" sz="800" b="1" i="0" u="none" strike="noStrike">
                        <a:solidFill>
                          <a:srgbClr val="000000"/>
                        </a:solidFill>
                        <a:effectLst/>
                        <a:latin typeface="Calibri"/>
                      </a:endParaRPr>
                    </a:p>
                  </a:txBody>
                  <a:tcPr marL="7099" marR="7099" marT="7099" marB="0" anchor="b"/>
                </a:tc>
                <a:tc>
                  <a:txBody>
                    <a:bodyPr/>
                    <a:lstStyle/>
                    <a:p>
                      <a:pPr algn="l" fontAlgn="b"/>
                      <a:endParaRPr lang="en-US" sz="800" b="1" i="0" u="none" strike="noStrike">
                        <a:solidFill>
                          <a:srgbClr val="000000"/>
                        </a:solidFill>
                        <a:effectLst/>
                        <a:latin typeface="Calibri"/>
                      </a:endParaRPr>
                    </a:p>
                  </a:txBody>
                  <a:tcPr marL="7099" marR="7099" marT="7099" marB="0" anchor="b"/>
                </a:tc>
                <a:tc>
                  <a:txBody>
                    <a:bodyPr/>
                    <a:lstStyle/>
                    <a:p>
                      <a:pPr algn="l" fontAlgn="b"/>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2.61</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1.72</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0.81</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2.76</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1.90</a:t>
                      </a:r>
                      <a:endParaRPr lang="en-US" sz="800" b="1" i="0" u="none" strike="noStrike">
                        <a:solidFill>
                          <a:srgbClr val="000000"/>
                        </a:solidFill>
                        <a:effectLst/>
                        <a:latin typeface="Calibri"/>
                      </a:endParaRPr>
                    </a:p>
                  </a:txBody>
                  <a:tcPr marL="7099" marR="7099" marT="7099" marB="0" anchor="b"/>
                </a:tc>
                <a:tc>
                  <a:txBody>
                    <a:bodyPr/>
                    <a:lstStyle/>
                    <a:p>
                      <a:pPr algn="r" fontAlgn="b"/>
                      <a:r>
                        <a:rPr lang="en-US" sz="800" u="none" strike="noStrike">
                          <a:effectLst/>
                        </a:rPr>
                        <a:t>14.45</a:t>
                      </a:r>
                      <a:endParaRPr lang="en-US" sz="800" b="1" i="0" u="none" strike="noStrike">
                        <a:solidFill>
                          <a:srgbClr val="000000"/>
                        </a:solidFill>
                        <a:effectLst/>
                        <a:latin typeface="Calibri"/>
                      </a:endParaRPr>
                    </a:p>
                  </a:txBody>
                  <a:tcPr marL="7099" marR="7099" marT="7099" marB="0" anchor="b"/>
                </a:tc>
              </a:tr>
              <a:tr h="141983">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a:solidFill>
                          <a:srgbClr val="000000"/>
                        </a:solidFill>
                        <a:effectLst/>
                        <a:latin typeface="Calibri"/>
                      </a:endParaRPr>
                    </a:p>
                  </a:txBody>
                  <a:tcPr marL="7099" marR="7099" marT="7099" marB="0" anchor="b"/>
                </a:tc>
                <a:tc>
                  <a:txBody>
                    <a:bodyPr/>
                    <a:lstStyle/>
                    <a:p>
                      <a:pPr algn="l" fontAlgn="b"/>
                      <a:endParaRPr lang="en-US" sz="800" b="0" i="0" u="none" strike="noStrike" dirty="0">
                        <a:solidFill>
                          <a:srgbClr val="000000"/>
                        </a:solidFill>
                        <a:effectLst/>
                        <a:latin typeface="Calibri"/>
                      </a:endParaRPr>
                    </a:p>
                  </a:txBody>
                  <a:tcPr marL="7099" marR="7099" marT="7099" marB="0" anchor="b"/>
                </a:tc>
              </a:tr>
            </a:tbl>
          </a:graphicData>
        </a:graphic>
      </p:graphicFrame>
      <p:graphicFrame>
        <p:nvGraphicFramePr>
          <p:cNvPr id="16" name="Content Placeholder 15"/>
          <p:cNvGraphicFramePr>
            <a:graphicFrameLocks noGrp="1"/>
          </p:cNvGraphicFramePr>
          <p:nvPr>
            <p:ph sz="half" idx="2"/>
            <p:extLst>
              <p:ext uri="{D42A27DB-BD31-4B8C-83A1-F6EECF244321}">
                <p14:modId xmlns:p14="http://schemas.microsoft.com/office/powerpoint/2010/main" val="458399702"/>
              </p:ext>
            </p:extLst>
          </p:nvPr>
        </p:nvGraphicFramePr>
        <p:xfrm>
          <a:off x="457200" y="2286000"/>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3"/>
          <p:cNvSpPr>
            <a:spLocks noGrp="1"/>
          </p:cNvSpPr>
          <p:nvPr>
            <p:ph type="dt" sz="quarter" idx="10"/>
          </p:nvPr>
        </p:nvSpPr>
        <p:spPr bwMode="auto">
          <a:xfrm>
            <a:off x="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dirty="0" smtClean="0">
                <a:solidFill>
                  <a:srgbClr val="898989"/>
                </a:solidFill>
              </a:rPr>
              <a:t>8/2/17-8/4/17</a:t>
            </a:r>
          </a:p>
        </p:txBody>
      </p:sp>
      <p:sp>
        <p:nvSpPr>
          <p:cNvPr id="9" name="Footer Placeholder 4"/>
          <p:cNvSpPr>
            <a:spLocks noGrp="1"/>
          </p:cNvSpPr>
          <p:nvPr>
            <p:ph type="ftr" sz="quarter" idx="11"/>
          </p:nvPr>
        </p:nvSpPr>
        <p:spPr>
          <a:xfrm>
            <a:off x="3171031" y="6553200"/>
            <a:ext cx="2895600" cy="276225"/>
          </a:xfrm>
        </p:spPr>
        <p:txBody>
          <a:bodyPr/>
          <a:lstStyle/>
          <a:p>
            <a:pPr>
              <a:defRPr/>
            </a:pPr>
            <a:r>
              <a:rPr lang="en-US" dirty="0" err="1" smtClean="0"/>
              <a:t>sPHENIX</a:t>
            </a:r>
            <a:r>
              <a:rPr lang="en-US" dirty="0" smtClean="0"/>
              <a:t> Director's Review</a:t>
            </a:r>
            <a:endParaRPr lang="en-US" dirty="0"/>
          </a:p>
        </p:txBody>
      </p:sp>
      <p:sp>
        <p:nvSpPr>
          <p:cNvPr id="10" name="Slide Number Placeholder 5"/>
          <p:cNvSpPr>
            <a:spLocks noGrp="1"/>
          </p:cNvSpPr>
          <p:nvPr>
            <p:ph type="sldNum" sz="quarter" idx="12"/>
          </p:nvPr>
        </p:nvSpPr>
        <p:spPr bwMode="auto">
          <a:xfrm>
            <a:off x="8609806" y="6492875"/>
            <a:ext cx="53419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8</a:t>
            </a:fld>
            <a:endParaRPr lang="en-US" altLang="en-US" sz="1200">
              <a:solidFill>
                <a:srgbClr val="898989"/>
              </a:solidFill>
            </a:endParaRPr>
          </a:p>
        </p:txBody>
      </p:sp>
      <p:sp>
        <p:nvSpPr>
          <p:cNvPr id="2" name="Rounded Rectangle 1"/>
          <p:cNvSpPr/>
          <p:nvPr/>
        </p:nvSpPr>
        <p:spPr>
          <a:xfrm>
            <a:off x="304800" y="1295400"/>
            <a:ext cx="8686800" cy="518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4868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Cost Profile: Integration and Installation</a:t>
            </a:r>
            <a:endParaRPr lang="en-US" sz="3600" dirty="0"/>
          </a:p>
        </p:txBody>
      </p:sp>
      <p:sp>
        <p:nvSpPr>
          <p:cNvPr id="7" name="Date Placeholder 6"/>
          <p:cNvSpPr>
            <a:spLocks noGrp="1"/>
          </p:cNvSpPr>
          <p:nvPr>
            <p:ph type="dt" sz="half" idx="10"/>
          </p:nvPr>
        </p:nvSpPr>
        <p:spPr/>
        <p:txBody>
          <a:bodyPr/>
          <a:lstStyle/>
          <a:p>
            <a:pPr>
              <a:defRPr/>
            </a:pPr>
            <a:r>
              <a:rPr lang="en-US" altLang="en-US" smtClean="0"/>
              <a:t>8/2/17-8/4/17</a:t>
            </a:r>
            <a:endParaRPr lang="en-US" altLang="en-US"/>
          </a:p>
        </p:txBody>
      </p:sp>
      <p:sp>
        <p:nvSpPr>
          <p:cNvPr id="8" name="Footer Placeholder 7"/>
          <p:cNvSpPr>
            <a:spLocks noGrp="1"/>
          </p:cNvSpPr>
          <p:nvPr>
            <p:ph type="ftr" sz="quarter" idx="11"/>
          </p:nvPr>
        </p:nvSpPr>
        <p:spPr/>
        <p:txBody>
          <a:bodyPr/>
          <a:lstStyle/>
          <a:p>
            <a:pPr>
              <a:defRPr/>
            </a:pPr>
            <a:r>
              <a:rPr lang="en-US" smtClean="0"/>
              <a:t>sPHENIX Director's Review</a:t>
            </a:r>
            <a:endParaRPr lang="en-US" dirty="0"/>
          </a:p>
        </p:txBody>
      </p:sp>
      <p:sp>
        <p:nvSpPr>
          <p:cNvPr id="9" name="Slide Number Placeholder 8"/>
          <p:cNvSpPr>
            <a:spLocks noGrp="1"/>
          </p:cNvSpPr>
          <p:nvPr>
            <p:ph type="sldNum" sz="quarter" idx="12"/>
          </p:nvPr>
        </p:nvSpPr>
        <p:spPr/>
        <p:txBody>
          <a:bodyPr/>
          <a:lstStyle/>
          <a:p>
            <a:fld id="{6BE62ED1-0628-4F6E-8766-956371ABBD5B}" type="slidenum">
              <a:rPr lang="en-US" altLang="en-US" smtClean="0"/>
              <a:pPr/>
              <a:t>9</a:t>
            </a:fld>
            <a:endParaRPr lang="en-US" altLang="en-US"/>
          </a:p>
        </p:txBody>
      </p:sp>
      <p:grpSp>
        <p:nvGrpSpPr>
          <p:cNvPr id="12" name="Group 11"/>
          <p:cNvGrpSpPr/>
          <p:nvPr/>
        </p:nvGrpSpPr>
        <p:grpSpPr>
          <a:xfrm>
            <a:off x="990600" y="990600"/>
            <a:ext cx="7391400" cy="4724400"/>
            <a:chOff x="609600" y="1143000"/>
            <a:chExt cx="7772400" cy="4724400"/>
          </a:xfrm>
        </p:grpSpPr>
        <p:pic>
          <p:nvPicPr>
            <p:cNvPr id="10" name="Picture 9" descr="Screen Shot 2017-07-26 at 11.04.41 AM.png"/>
            <p:cNvPicPr>
              <a:picLocks noChangeAspect="1"/>
            </p:cNvPicPr>
            <p:nvPr/>
          </p:nvPicPr>
          <p:blipFill rotWithShape="1">
            <a:blip r:embed="rId2">
              <a:extLst>
                <a:ext uri="{28A0092B-C50C-407E-A947-70E740481C1C}">
                  <a14:useLocalDpi xmlns:a14="http://schemas.microsoft.com/office/drawing/2010/main" val="0"/>
                </a:ext>
              </a:extLst>
            </a:blip>
            <a:srcRect r="5882" b="14286"/>
            <a:stretch/>
          </p:blipFill>
          <p:spPr>
            <a:xfrm>
              <a:off x="838200" y="1219200"/>
              <a:ext cx="7315200" cy="4572000"/>
            </a:xfrm>
            <a:prstGeom prst="rect">
              <a:avLst/>
            </a:prstGeom>
          </p:spPr>
        </p:pic>
        <p:sp>
          <p:nvSpPr>
            <p:cNvPr id="11" name="Rounded Rectangle 10"/>
            <p:cNvSpPr/>
            <p:nvPr/>
          </p:nvSpPr>
          <p:spPr>
            <a:xfrm>
              <a:off x="609600" y="1143000"/>
              <a:ext cx="7772400" cy="4724400"/>
            </a:xfrm>
            <a:prstGeom prst="roundRect">
              <a:avLst/>
            </a:prstGeom>
            <a:noFill/>
            <a:ln w="95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2337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14054</TotalTime>
  <Words>1662</Words>
  <Application>Microsoft Macintosh PowerPoint</Application>
  <PresentationFormat>On-screen Show (4:3)</PresentationFormat>
  <Paragraphs>400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sPHENIX Director’s Review</vt:lpstr>
      <vt:lpstr>PowerPoint Presentation</vt:lpstr>
      <vt:lpstr>System Description</vt:lpstr>
      <vt:lpstr>Scope</vt:lpstr>
      <vt:lpstr>sPHENIX Installation Status</vt:lpstr>
      <vt:lpstr>Design Drivers/ Cost Drivers</vt:lpstr>
      <vt:lpstr>BoE</vt:lpstr>
      <vt:lpstr>Installation &amp; Integration Staffing</vt:lpstr>
      <vt:lpstr>Cost Profile: Integration and Installation</vt:lpstr>
      <vt:lpstr>Basis of Estimate: Contingency</vt:lpstr>
      <vt:lpstr>Schedule</vt:lpstr>
      <vt:lpstr>Risk Registry</vt:lpstr>
      <vt:lpstr>Summary</vt:lpstr>
      <vt:lpstr>PowerPoint Presentation</vt:lpstr>
      <vt:lpstr>Installation L2/CAM/Key Personnel </vt:lpstr>
      <vt:lpstr>WBS Dictionary </vt:lpstr>
      <vt:lpstr>Installation Overview</vt:lpstr>
      <vt:lpstr>Installation Overview</vt:lpstr>
      <vt:lpstr>Installation Interfaces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Don Lynch</cp:lastModifiedBy>
  <cp:revision>188</cp:revision>
  <cp:lastPrinted>2015-10-28T19:08:40Z</cp:lastPrinted>
  <dcterms:created xsi:type="dcterms:W3CDTF">2015-10-24T00:32:43Z</dcterms:created>
  <dcterms:modified xsi:type="dcterms:W3CDTF">2017-07-27T17:27:47Z</dcterms:modified>
</cp:coreProperties>
</file>