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5" r:id="rId2"/>
    <p:sldId id="302" r:id="rId3"/>
    <p:sldId id="304" r:id="rId4"/>
    <p:sldId id="306" r:id="rId5"/>
    <p:sldId id="303" r:id="rId6"/>
    <p:sldId id="294" r:id="rId7"/>
    <p:sldId id="298" r:id="rId8"/>
    <p:sldId id="313" r:id="rId9"/>
    <p:sldId id="312" r:id="rId10"/>
    <p:sldId id="296" r:id="rId11"/>
    <p:sldId id="301" r:id="rId12"/>
    <p:sldId id="293" r:id="rId13"/>
    <p:sldId id="318" r:id="rId14"/>
    <p:sldId id="319" r:id="rId15"/>
    <p:sldId id="320" r:id="rId16"/>
    <p:sldId id="316" r:id="rId17"/>
    <p:sldId id="315" r:id="rId18"/>
    <p:sldId id="317" r:id="rId19"/>
    <p:sldId id="321"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7/24/2017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7/24/2017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8AAFBC1-729B-4E4A-A6C4-DC8DEDA0C435}"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01BC8C5-26A9-421E-8117-E36AF0753F4E}"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320DF-1C63-416B-8C27-E10445D407FD}" type="slidenum">
              <a:rPr lang="en-US" smtClean="0"/>
              <a:t>19</a:t>
            </a:fld>
            <a:endParaRPr lang="en-US"/>
          </a:p>
        </p:txBody>
      </p:sp>
    </p:spTree>
    <p:extLst>
      <p:ext uri="{BB962C8B-B14F-4D97-AF65-F5344CB8AC3E}">
        <p14:creationId xmlns:p14="http://schemas.microsoft.com/office/powerpoint/2010/main" val="8792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smtClean="0"/>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Aug 2-4, 2017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Aug 2-4, 2017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sPHENIX Director's Review</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304800" y="762000"/>
            <a:ext cx="8610600" cy="1600200"/>
          </a:xfrm>
          <a:solidFill>
            <a:srgbClr val="0099FF"/>
          </a:solidFill>
        </p:spPr>
        <p:txBody>
          <a:bodyPr/>
          <a:lstStyle/>
          <a:p>
            <a:pPr algn="ctr"/>
            <a:r>
              <a:rPr lang="en-US" altLang="en-US" dirty="0" smtClean="0">
                <a:solidFill>
                  <a:schemeClr val="bg1"/>
                </a:solidFill>
              </a:rPr>
              <a:t>sPHENIX </a:t>
            </a:r>
            <a:r>
              <a:rPr lang="en-US" altLang="en-US" dirty="0" smtClean="0"/>
              <a:t>Director’s</a:t>
            </a:r>
            <a:r>
              <a:rPr lang="en-US" altLang="en-US" dirty="0" smtClean="0">
                <a:solidFill>
                  <a:schemeClr val="bg1"/>
                </a:solidFill>
              </a:rPr>
              <a:t> Review</a:t>
            </a:r>
            <a:br>
              <a:rPr lang="en-US" altLang="en-US" dirty="0" smtClean="0">
                <a:solidFill>
                  <a:schemeClr val="bg1"/>
                </a:solidFill>
              </a:rPr>
            </a:br>
            <a:endParaRPr lang="en-US" altLang="en-US" dirty="0" smtClean="0">
              <a:solidFill>
                <a:schemeClr val="bg1"/>
              </a:solidFill>
            </a:endParaRPr>
          </a:p>
        </p:txBody>
      </p:sp>
      <p:sp>
        <p:nvSpPr>
          <p:cNvPr id="15362" name="Subtitle 3"/>
          <p:cNvSpPr>
            <a:spLocks noGrp="1"/>
          </p:cNvSpPr>
          <p:nvPr>
            <p:ph type="subTitle" idx="1"/>
          </p:nvPr>
        </p:nvSpPr>
        <p:spPr/>
        <p:txBody>
          <a:bodyPr/>
          <a:lstStyle/>
          <a:p>
            <a:r>
              <a:rPr lang="en-US" altLang="en-US" sz="4000" dirty="0" smtClean="0">
                <a:solidFill>
                  <a:srgbClr val="0099FF"/>
                </a:solidFill>
              </a:rPr>
              <a:t>August 2-4, 2017</a:t>
            </a:r>
          </a:p>
          <a:p>
            <a:r>
              <a:rPr lang="en-US" altLang="en-US" sz="4000" dirty="0" smtClean="0">
                <a:solidFill>
                  <a:srgbClr val="00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7715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10</a:t>
            </a:fld>
            <a:endParaRPr lang="en-US" altLang="en-US" sz="1200">
              <a:solidFill>
                <a:srgbClr val="898989"/>
              </a:solidFill>
            </a:endParaRPr>
          </a:p>
        </p:txBody>
      </p:sp>
      <p:sp>
        <p:nvSpPr>
          <p:cNvPr id="29698" name="Title 1"/>
          <p:cNvSpPr>
            <a:spLocks noGrp="1"/>
          </p:cNvSpPr>
          <p:nvPr>
            <p:ph type="title"/>
          </p:nvPr>
        </p:nvSpPr>
        <p:spPr>
          <a:xfrm>
            <a:off x="0" y="0"/>
            <a:ext cx="9144000" cy="868363"/>
          </a:xfrm>
        </p:spPr>
        <p:txBody>
          <a:bodyPr/>
          <a:lstStyle/>
          <a:p>
            <a:pPr eaLnBrk="1" hangingPunct="1"/>
            <a:r>
              <a:rPr lang="en-US" altLang="en-US" sz="4800" dirty="0" smtClean="0">
                <a:solidFill>
                  <a:srgbClr val="000000"/>
                </a:solidFill>
              </a:rPr>
              <a:t>Test Stands</a:t>
            </a:r>
          </a:p>
        </p:txBody>
      </p:sp>
      <p:sp>
        <p:nvSpPr>
          <p:cNvPr id="8" name="Rectangle 7"/>
          <p:cNvSpPr/>
          <p:nvPr/>
        </p:nvSpPr>
        <p:spPr>
          <a:xfrm>
            <a:off x="3048000" y="43434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2970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2" name="TextBox 1"/>
          <p:cNvSpPr txBox="1"/>
          <p:nvPr/>
        </p:nvSpPr>
        <p:spPr>
          <a:xfrm>
            <a:off x="542925" y="1045101"/>
            <a:ext cx="8153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Preamp Tester hardware design is near completion. The motherboard must be produced, assembled, programmed and tested.</a:t>
            </a:r>
          </a:p>
          <a:p>
            <a:pPr marL="285750" indent="-285750">
              <a:buFont typeface="Arial" panose="020B0604020202020204" pitchFamily="34" charset="0"/>
              <a:buChar char="•"/>
            </a:pPr>
            <a:r>
              <a:rPr lang="en-US" dirty="0" smtClean="0"/>
              <a:t>The EmCal Daughterboard Tester</a:t>
            </a:r>
          </a:p>
          <a:p>
            <a:pPr marL="742950" lvl="1" indent="-285750">
              <a:buFont typeface="Arial" panose="020B0604020202020204" pitchFamily="34" charset="0"/>
              <a:buChar char="•"/>
            </a:pPr>
            <a:r>
              <a:rPr lang="en-US" dirty="0" smtClean="0"/>
              <a:t>XYZ table has been acquired and controller exercised via software.</a:t>
            </a:r>
          </a:p>
          <a:p>
            <a:pPr marL="742950" lvl="1" indent="-285750">
              <a:buFont typeface="Arial" panose="020B0604020202020204" pitchFamily="34" charset="0"/>
              <a:buChar char="•"/>
            </a:pPr>
            <a:r>
              <a:rPr lang="en-US" dirty="0" smtClean="0"/>
              <a:t>Motherboard concept is in place, design to follow.</a:t>
            </a:r>
          </a:p>
          <a:p>
            <a:pPr marL="285750" indent="-285750">
              <a:buFont typeface="Arial" panose="020B0604020202020204" pitchFamily="34" charset="0"/>
              <a:buChar char="•"/>
            </a:pPr>
            <a:r>
              <a:rPr lang="en-US" dirty="0" smtClean="0"/>
              <a:t>HCal Tile Tester</a:t>
            </a:r>
          </a:p>
          <a:p>
            <a:pPr marL="742950" lvl="1" indent="-285750">
              <a:buFont typeface="Arial" panose="020B0604020202020204" pitchFamily="34" charset="0"/>
              <a:buChar char="•"/>
            </a:pPr>
            <a:r>
              <a:rPr lang="en-US" dirty="0" smtClean="0"/>
              <a:t>Based on CAEN DAQ module.</a:t>
            </a:r>
          </a:p>
          <a:p>
            <a:pPr marL="742950" lvl="1" indent="-285750">
              <a:buFont typeface="Arial" panose="020B0604020202020204" pitchFamily="34" charset="0"/>
              <a:buChar char="•"/>
            </a:pPr>
            <a:r>
              <a:rPr lang="en-US" dirty="0" smtClean="0"/>
              <a:t>GSU is making progress on two stands, one for tile factory and one for final test.</a:t>
            </a:r>
          </a:p>
          <a:p>
            <a:pPr marL="742950" lvl="1" indent="-285750">
              <a:buFont typeface="Arial" panose="020B0604020202020204" pitchFamily="34" charset="0"/>
              <a:buChar char="•"/>
            </a:pPr>
            <a:endParaRPr lang="en-US" dirty="0"/>
          </a:p>
        </p:txBody>
      </p:sp>
      <p:pic>
        <p:nvPicPr>
          <p:cNvPr id="9" name="Picture 2" descr="C:\Boose\Professional Photos\sPHENIX\EmCal\Shapeoko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114800"/>
            <a:ext cx="3048000" cy="2377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24842" y="3776246"/>
            <a:ext cx="2875915" cy="338554"/>
          </a:xfrm>
          <a:prstGeom prst="rect">
            <a:avLst/>
          </a:prstGeom>
          <a:noFill/>
        </p:spPr>
        <p:txBody>
          <a:bodyPr wrap="none" rtlCol="0">
            <a:spAutoFit/>
          </a:bodyPr>
          <a:lstStyle/>
          <a:p>
            <a:r>
              <a:rPr lang="en-US" sz="1600" dirty="0" smtClean="0"/>
              <a:t>EmCal Daughterboard Test Table</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25400"/>
            <a:ext cx="8686800" cy="563563"/>
          </a:xfrm>
        </p:spPr>
        <p:txBody>
          <a:bodyPr/>
          <a:lstStyle/>
          <a:p>
            <a:r>
              <a:rPr lang="en-US" altLang="en-US" sz="4800" dirty="0" smtClean="0"/>
              <a:t>Summary</a:t>
            </a:r>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11</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dirty="0"/>
          </a:p>
        </p:txBody>
      </p:sp>
      <p:sp>
        <p:nvSpPr>
          <p:cNvPr id="4" name="TextBox 3"/>
          <p:cNvSpPr txBox="1"/>
          <p:nvPr/>
        </p:nvSpPr>
        <p:spPr>
          <a:xfrm>
            <a:off x="304800" y="1295400"/>
            <a:ext cx="8610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Space (board height in r) has been a concern for EmCal. The current estimate indicates  that the electronics package may exceed the allotted height by approx. 5mm. However changing the Interface communication connector will reduce height by 3.8mm and possibly 5mm more can be gained by switching from Meritec cabling to the new 3M concept.</a:t>
            </a:r>
          </a:p>
          <a:p>
            <a:pPr marL="285750" indent="-285750">
              <a:buFont typeface="Arial" panose="020B0604020202020204" pitchFamily="34" charset="0"/>
              <a:buChar char="•"/>
            </a:pPr>
            <a:r>
              <a:rPr lang="en-US" dirty="0" smtClean="0"/>
              <a:t>Some challenges remain in the EmCal assembly process especially since liquid cooling was added. A detailed assembly procedure is in progress.</a:t>
            </a:r>
          </a:p>
          <a:p>
            <a:pPr marL="285750" indent="-285750">
              <a:buFont typeface="Arial" panose="020B0604020202020204" pitchFamily="34" charset="0"/>
              <a:buChar char="•"/>
            </a:pPr>
            <a:r>
              <a:rPr lang="en-US" dirty="0" smtClean="0"/>
              <a:t>Overall we are confident that the Pre-Production Prototype electronics package will remain on schedule. </a:t>
            </a:r>
            <a:endParaRPr lang="en-US" dirty="0" smtClean="0"/>
          </a:p>
          <a:p>
            <a:pPr marL="285750" indent="-285750">
              <a:buFont typeface="Arial" panose="020B0604020202020204" pitchFamily="34" charset="0"/>
              <a:buChar char="•"/>
            </a:pPr>
            <a:r>
              <a:rPr lang="en-US" dirty="0" smtClean="0"/>
              <a:t>There </a:t>
            </a:r>
            <a:r>
              <a:rPr lang="en-US" dirty="0"/>
              <a:t>have been 3 successful test beam runs with prototype electronics.  Design changes have all been minor, with most of them being to accommodate mechanical design changes in the </a:t>
            </a:r>
            <a:r>
              <a:rPr lang="en-US" dirty="0" err="1"/>
              <a:t>EMCal</a:t>
            </a:r>
            <a:r>
              <a:rPr lang="en-US" dirty="0"/>
              <a:t> and HCal.</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6"/>
          <p:cNvSpPr>
            <a:spLocks noGrp="1"/>
          </p:cNvSpPr>
          <p:nvPr>
            <p:ph type="title"/>
          </p:nvPr>
        </p:nvSpPr>
        <p:spPr>
          <a:xfrm>
            <a:off x="381000" y="2819400"/>
            <a:ext cx="8229600" cy="1143000"/>
          </a:xfrm>
        </p:spPr>
        <p:txBody>
          <a:bodyPr/>
          <a:lstStyle/>
          <a:p>
            <a:pPr algn="ctr"/>
            <a:r>
              <a:rPr lang="en-US" altLang="en-US" smtClean="0"/>
              <a:t>Back Up</a:t>
            </a:r>
          </a:p>
        </p:txBody>
      </p:sp>
      <p:sp>
        <p:nvSpPr>
          <p:cNvPr id="62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624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C2E0C8C-DEA0-44AF-A311-D9EF592947A3}" type="slidenum">
              <a:rPr lang="en-US" altLang="en-US" sz="1200">
                <a:solidFill>
                  <a:srgbClr val="898989"/>
                </a:solidFill>
              </a:rPr>
              <a:pPr eaLnBrk="1" hangingPunct="1"/>
              <a:t>12</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smtClean="0"/>
              <a:t>sPHENIX Director's Review</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EmCal System Boards</a:t>
            </a:r>
            <a:endParaRPr lang="en-US" sz="2200" dirty="0"/>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sPHENIX Electronics</a:t>
            </a:r>
            <a:endParaRPr lang="en-US" dirty="0"/>
          </a:p>
        </p:txBody>
      </p:sp>
      <p:sp>
        <p:nvSpPr>
          <p:cNvPr id="6" name="Slide Number Placeholder 5"/>
          <p:cNvSpPr>
            <a:spLocks noGrp="1"/>
          </p:cNvSpPr>
          <p:nvPr>
            <p:ph type="sldNum" sz="quarter" idx="12"/>
          </p:nvPr>
        </p:nvSpPr>
        <p:spPr/>
        <p:txBody>
          <a:bodyPr/>
          <a:lstStyle/>
          <a:p>
            <a:fld id="{B48A12D9-911E-4F08-AE8E-E3380718A2CF}" type="slidenum">
              <a:rPr lang="en-US" smtClean="0"/>
              <a:t>13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63910" y="2771546"/>
            <a:ext cx="2882779" cy="4191000"/>
          </a:xfrm>
          <a:prstGeom prst="rect">
            <a:avLst/>
          </a:prstGeom>
        </p:spPr>
      </p:pic>
      <p:pic>
        <p:nvPicPr>
          <p:cNvPr id="10" name="Picture 3" descr="C:\Boose\Professional Photos\sPHENIX\EmCal\daught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25453" y="634466"/>
            <a:ext cx="1097810" cy="2261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7199" y="1348027"/>
            <a:ext cx="831387" cy="2857501"/>
          </a:xfrm>
          <a:prstGeom prst="rect">
            <a:avLst/>
          </a:prstGeom>
        </p:spPr>
      </p:pic>
      <p:pic>
        <p:nvPicPr>
          <p:cNvPr id="1026" name="Picture 2" descr="C:\Boose\Professional Photos\sPHENIX\EmCal\SiPM Daughter A-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376606" y="1211997"/>
            <a:ext cx="1133991" cy="11430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81400" y="2971800"/>
            <a:ext cx="1631152" cy="369332"/>
          </a:xfrm>
          <a:prstGeom prst="rect">
            <a:avLst/>
          </a:prstGeom>
          <a:noFill/>
        </p:spPr>
        <p:txBody>
          <a:bodyPr wrap="none" rtlCol="0">
            <a:spAutoFit/>
          </a:bodyPr>
          <a:lstStyle/>
          <a:p>
            <a:r>
              <a:rPr lang="en-US" dirty="0" smtClean="0"/>
              <a:t>Interface Board</a:t>
            </a:r>
            <a:endParaRPr lang="en-US" dirty="0"/>
          </a:p>
        </p:txBody>
      </p:sp>
      <p:sp>
        <p:nvSpPr>
          <p:cNvPr id="15" name="TextBox 14"/>
          <p:cNvSpPr txBox="1"/>
          <p:nvPr/>
        </p:nvSpPr>
        <p:spPr>
          <a:xfrm>
            <a:off x="2368560" y="857321"/>
            <a:ext cx="1611595" cy="369332"/>
          </a:xfrm>
          <a:prstGeom prst="rect">
            <a:avLst/>
          </a:prstGeom>
          <a:noFill/>
        </p:spPr>
        <p:txBody>
          <a:bodyPr wrap="none" rtlCol="0">
            <a:spAutoFit/>
          </a:bodyPr>
          <a:lstStyle/>
          <a:p>
            <a:r>
              <a:rPr lang="en-US" dirty="0" smtClean="0"/>
              <a:t>Daughterboard</a:t>
            </a:r>
            <a:endParaRPr lang="en-US" dirty="0"/>
          </a:p>
        </p:txBody>
      </p:sp>
      <p:sp>
        <p:nvSpPr>
          <p:cNvPr id="16" name="TextBox 15"/>
          <p:cNvSpPr txBox="1"/>
          <p:nvPr/>
        </p:nvSpPr>
        <p:spPr>
          <a:xfrm>
            <a:off x="363033" y="718822"/>
            <a:ext cx="1500732" cy="646331"/>
          </a:xfrm>
          <a:prstGeom prst="rect">
            <a:avLst/>
          </a:prstGeom>
          <a:noFill/>
        </p:spPr>
        <p:txBody>
          <a:bodyPr wrap="none" rtlCol="0">
            <a:spAutoFit/>
          </a:bodyPr>
          <a:lstStyle/>
          <a:p>
            <a:r>
              <a:rPr lang="en-US" dirty="0" smtClean="0"/>
              <a:t>Preamp</a:t>
            </a:r>
          </a:p>
          <a:p>
            <a:r>
              <a:rPr lang="en-US" dirty="0" smtClean="0"/>
              <a:t>(2X8) Channel</a:t>
            </a:r>
            <a:endParaRPr lang="en-US" dirty="0"/>
          </a:p>
        </p:txBody>
      </p:sp>
      <p:sp>
        <p:nvSpPr>
          <p:cNvPr id="17" name="TextBox 16"/>
          <p:cNvSpPr txBox="1"/>
          <p:nvPr/>
        </p:nvSpPr>
        <p:spPr>
          <a:xfrm>
            <a:off x="4691720" y="847170"/>
            <a:ext cx="2503762" cy="369332"/>
          </a:xfrm>
          <a:prstGeom prst="rect">
            <a:avLst/>
          </a:prstGeom>
          <a:noFill/>
        </p:spPr>
        <p:txBody>
          <a:bodyPr wrap="none" rtlCol="0">
            <a:spAutoFit/>
          </a:bodyPr>
          <a:lstStyle/>
          <a:p>
            <a:r>
              <a:rPr lang="en-US" dirty="0" smtClean="0"/>
              <a:t>Daughterboard (bottom)</a:t>
            </a:r>
            <a:endParaRPr lang="en-US" dirty="0"/>
          </a:p>
        </p:txBody>
      </p:sp>
      <p:sp>
        <p:nvSpPr>
          <p:cNvPr id="18" name="TextBox 17"/>
          <p:cNvSpPr txBox="1"/>
          <p:nvPr/>
        </p:nvSpPr>
        <p:spPr>
          <a:xfrm>
            <a:off x="6781800" y="2514600"/>
            <a:ext cx="1936877" cy="338554"/>
          </a:xfrm>
          <a:prstGeom prst="rect">
            <a:avLst/>
          </a:prstGeom>
          <a:noFill/>
        </p:spPr>
        <p:txBody>
          <a:bodyPr wrap="none" rtlCol="0">
            <a:spAutoFit/>
          </a:bodyPr>
          <a:lstStyle/>
          <a:p>
            <a:r>
              <a:rPr lang="en-US" sz="1600" dirty="0" smtClean="0"/>
              <a:t>Pogo pads for testing</a:t>
            </a:r>
            <a:endParaRPr lang="en-US" sz="1600" dirty="0"/>
          </a:p>
        </p:txBody>
      </p:sp>
      <p:cxnSp>
        <p:nvCxnSpPr>
          <p:cNvPr id="19" name="Straight Arrow Connector 18"/>
          <p:cNvCxnSpPr/>
          <p:nvPr/>
        </p:nvCxnSpPr>
        <p:spPr>
          <a:xfrm flipH="1" flipV="1">
            <a:off x="5943601" y="1765407"/>
            <a:ext cx="1676399" cy="7491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7" idx="1"/>
          </p:cNvCxnSpPr>
          <p:nvPr/>
        </p:nvCxnSpPr>
        <p:spPr>
          <a:xfrm flipH="1">
            <a:off x="4691722" y="3600112"/>
            <a:ext cx="2318678" cy="1441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8" idx="1"/>
          </p:cNvCxnSpPr>
          <p:nvPr/>
        </p:nvCxnSpPr>
        <p:spPr>
          <a:xfrm flipH="1" flipV="1">
            <a:off x="6419852" y="5030854"/>
            <a:ext cx="895348" cy="745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10400" y="3430835"/>
            <a:ext cx="1646220" cy="338554"/>
          </a:xfrm>
          <a:prstGeom prst="rect">
            <a:avLst/>
          </a:prstGeom>
          <a:noFill/>
        </p:spPr>
        <p:txBody>
          <a:bodyPr wrap="none" rtlCol="0">
            <a:spAutoFit/>
          </a:bodyPr>
          <a:lstStyle/>
          <a:p>
            <a:r>
              <a:rPr lang="en-US" sz="1600" dirty="0" smtClean="0"/>
              <a:t>Comm Connector</a:t>
            </a:r>
            <a:endParaRPr lang="en-US" sz="1600" dirty="0"/>
          </a:p>
        </p:txBody>
      </p:sp>
      <p:sp>
        <p:nvSpPr>
          <p:cNvPr id="28" name="TextBox 27"/>
          <p:cNvSpPr txBox="1"/>
          <p:nvPr/>
        </p:nvSpPr>
        <p:spPr>
          <a:xfrm>
            <a:off x="7315200" y="4936123"/>
            <a:ext cx="1631472" cy="338554"/>
          </a:xfrm>
          <a:prstGeom prst="rect">
            <a:avLst/>
          </a:prstGeom>
          <a:noFill/>
        </p:spPr>
        <p:txBody>
          <a:bodyPr wrap="none" rtlCol="0">
            <a:spAutoFit/>
          </a:bodyPr>
          <a:lstStyle/>
          <a:p>
            <a:r>
              <a:rPr lang="en-US" sz="1600" dirty="0" smtClean="0"/>
              <a:t>Power Connector</a:t>
            </a:r>
            <a:endParaRPr lang="en-US" sz="1600" dirty="0"/>
          </a:p>
        </p:txBody>
      </p:sp>
      <p:cxnSp>
        <p:nvCxnSpPr>
          <p:cNvPr id="29" name="Straight Arrow Connector 28"/>
          <p:cNvCxnSpPr>
            <a:stCxn id="30" idx="1"/>
          </p:cNvCxnSpPr>
          <p:nvPr/>
        </p:nvCxnSpPr>
        <p:spPr>
          <a:xfrm flipH="1" flipV="1">
            <a:off x="6241586" y="3840458"/>
            <a:ext cx="902164" cy="2535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43750" y="3924758"/>
            <a:ext cx="1920654" cy="338554"/>
          </a:xfrm>
          <a:prstGeom prst="rect">
            <a:avLst/>
          </a:prstGeom>
          <a:noFill/>
        </p:spPr>
        <p:txBody>
          <a:bodyPr wrap="none" rtlCol="0">
            <a:spAutoFit/>
          </a:bodyPr>
          <a:lstStyle/>
          <a:p>
            <a:r>
              <a:rPr lang="en-US" sz="1600" dirty="0" smtClean="0"/>
              <a:t>Test Pulse Connector</a:t>
            </a:r>
            <a:endParaRPr lang="en-US" sz="1600" dirty="0"/>
          </a:p>
        </p:txBody>
      </p:sp>
    </p:spTree>
    <p:extLst>
      <p:ext uri="{BB962C8B-B14F-4D97-AF65-F5344CB8AC3E}">
        <p14:creationId xmlns:p14="http://schemas.microsoft.com/office/powerpoint/2010/main" val="129171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HCal System Components</a:t>
            </a:r>
            <a:endParaRPr lang="en-US" sz="2200" dirty="0"/>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sPHENIX Electronics</a:t>
            </a:r>
            <a:endParaRPr lang="en-US" dirty="0"/>
          </a:p>
        </p:txBody>
      </p:sp>
      <p:sp>
        <p:nvSpPr>
          <p:cNvPr id="6" name="Slide Number Placeholder 5"/>
          <p:cNvSpPr>
            <a:spLocks noGrp="1"/>
          </p:cNvSpPr>
          <p:nvPr>
            <p:ph type="sldNum" sz="quarter" idx="12"/>
          </p:nvPr>
        </p:nvSpPr>
        <p:spPr/>
        <p:txBody>
          <a:bodyPr/>
          <a:lstStyle/>
          <a:p>
            <a:fld id="{B48A12D9-911E-4F08-AE8E-E3380718A2CF}" type="slidenum">
              <a:rPr lang="en-US" smtClean="0"/>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180580"/>
            <a:ext cx="1676400" cy="17536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507995" y="1768607"/>
            <a:ext cx="3765811" cy="5257800"/>
          </a:xfrm>
          <a:prstGeom prst="rect">
            <a:avLst/>
          </a:prstGeom>
        </p:spPr>
      </p:pic>
      <p:pic>
        <p:nvPicPr>
          <p:cNvPr id="14" name="Picture 2" descr="C:\Boose\Professional Photos\sPHENIX\Hadronic\LED Driver Plu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865" y="4495800"/>
            <a:ext cx="1389597" cy="88100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762000" y="2057400"/>
            <a:ext cx="838200" cy="26169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1667915"/>
            <a:ext cx="1578061" cy="338554"/>
          </a:xfrm>
          <a:prstGeom prst="rect">
            <a:avLst/>
          </a:prstGeom>
          <a:noFill/>
        </p:spPr>
        <p:txBody>
          <a:bodyPr wrap="none" rtlCol="0">
            <a:spAutoFit/>
          </a:bodyPr>
          <a:lstStyle/>
          <a:p>
            <a:r>
              <a:rPr lang="en-US" sz="1600" dirty="0" smtClean="0"/>
              <a:t>Backplane Board</a:t>
            </a:r>
            <a:endParaRPr lang="en-US" sz="1600" dirty="0"/>
          </a:p>
        </p:txBody>
      </p:sp>
      <p:cxnSp>
        <p:nvCxnSpPr>
          <p:cNvPr id="19" name="Straight Arrow Connector 18"/>
          <p:cNvCxnSpPr>
            <a:stCxn id="22" idx="1"/>
          </p:cNvCxnSpPr>
          <p:nvPr/>
        </p:nvCxnSpPr>
        <p:spPr>
          <a:xfrm flipH="1" flipV="1">
            <a:off x="4572000" y="4674306"/>
            <a:ext cx="2133600" cy="9813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05600" y="5486400"/>
            <a:ext cx="1470531" cy="338554"/>
          </a:xfrm>
          <a:prstGeom prst="rect">
            <a:avLst/>
          </a:prstGeom>
          <a:noFill/>
        </p:spPr>
        <p:txBody>
          <a:bodyPr wrap="none" rtlCol="0">
            <a:spAutoFit/>
          </a:bodyPr>
          <a:lstStyle/>
          <a:p>
            <a:r>
              <a:rPr lang="en-US" sz="1600" dirty="0" smtClean="0"/>
              <a:t>Interface Board</a:t>
            </a:r>
            <a:endParaRPr lang="en-US" sz="1600" dirty="0"/>
          </a:p>
        </p:txBody>
      </p:sp>
      <p:sp>
        <p:nvSpPr>
          <p:cNvPr id="24" name="TextBox 23"/>
          <p:cNvSpPr txBox="1"/>
          <p:nvPr/>
        </p:nvSpPr>
        <p:spPr>
          <a:xfrm>
            <a:off x="6833585" y="811248"/>
            <a:ext cx="1877630" cy="369332"/>
          </a:xfrm>
          <a:prstGeom prst="rect">
            <a:avLst/>
          </a:prstGeom>
          <a:noFill/>
        </p:spPr>
        <p:txBody>
          <a:bodyPr wrap="none" rtlCol="0">
            <a:spAutoFit/>
          </a:bodyPr>
          <a:lstStyle/>
          <a:p>
            <a:r>
              <a:rPr lang="en-US" dirty="0" smtClean="0"/>
              <a:t>Dual Gain Preamp</a:t>
            </a:r>
            <a:endParaRPr lang="en-US" dirty="0"/>
          </a:p>
        </p:txBody>
      </p:sp>
      <p:sp>
        <p:nvSpPr>
          <p:cNvPr id="25" name="TextBox 24"/>
          <p:cNvSpPr txBox="1"/>
          <p:nvPr/>
        </p:nvSpPr>
        <p:spPr>
          <a:xfrm>
            <a:off x="7373525" y="3849469"/>
            <a:ext cx="1456937" cy="646331"/>
          </a:xfrm>
          <a:prstGeom prst="rect">
            <a:avLst/>
          </a:prstGeom>
          <a:noFill/>
        </p:spPr>
        <p:txBody>
          <a:bodyPr wrap="none" rtlCol="0">
            <a:spAutoFit/>
          </a:bodyPr>
          <a:lstStyle/>
          <a:p>
            <a:r>
              <a:rPr lang="en-US" dirty="0" smtClean="0"/>
              <a:t>24 Fiber Light</a:t>
            </a:r>
          </a:p>
          <a:p>
            <a:r>
              <a:rPr lang="en-US" dirty="0" smtClean="0"/>
              <a:t> Source Plug</a:t>
            </a:r>
            <a:endParaRPr lang="en-US" dirty="0"/>
          </a:p>
        </p:txBody>
      </p:sp>
      <p:sp>
        <p:nvSpPr>
          <p:cNvPr id="26" name="TextBox 25"/>
          <p:cNvSpPr txBox="1"/>
          <p:nvPr/>
        </p:nvSpPr>
        <p:spPr>
          <a:xfrm>
            <a:off x="3886200" y="1329361"/>
            <a:ext cx="1598515" cy="338554"/>
          </a:xfrm>
          <a:prstGeom prst="rect">
            <a:avLst/>
          </a:prstGeom>
          <a:noFill/>
        </p:spPr>
        <p:txBody>
          <a:bodyPr wrap="none" rtlCol="0">
            <a:spAutoFit/>
          </a:bodyPr>
          <a:lstStyle/>
          <a:p>
            <a:r>
              <a:rPr lang="en-US" sz="1600" dirty="0" smtClean="0"/>
              <a:t>LED Driver Board</a:t>
            </a:r>
            <a:endParaRPr lang="en-US" sz="1600" dirty="0"/>
          </a:p>
        </p:txBody>
      </p:sp>
      <p:cxnSp>
        <p:nvCxnSpPr>
          <p:cNvPr id="27" name="Straight Arrow Connector 26"/>
          <p:cNvCxnSpPr>
            <a:stCxn id="26" idx="2"/>
          </p:cNvCxnSpPr>
          <p:nvPr/>
        </p:nvCxnSpPr>
        <p:spPr>
          <a:xfrm flipH="1">
            <a:off x="4114800" y="1667915"/>
            <a:ext cx="570658" cy="16470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Slow Controls Boards</a:t>
            </a:r>
            <a:endParaRPr lang="en-US" sz="2200" dirty="0"/>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dirty="0" smtClean="0"/>
              <a:t>sPHENIX Electronics</a:t>
            </a:r>
            <a:endParaRPr lang="en-US" dirty="0"/>
          </a:p>
        </p:txBody>
      </p:sp>
      <p:sp>
        <p:nvSpPr>
          <p:cNvPr id="6" name="Slide Number Placeholder 5"/>
          <p:cNvSpPr>
            <a:spLocks noGrp="1"/>
          </p:cNvSpPr>
          <p:nvPr>
            <p:ph type="sldNum" sz="quarter" idx="12"/>
          </p:nvPr>
        </p:nvSpPr>
        <p:spPr/>
        <p:txBody>
          <a:bodyPr/>
          <a:lstStyle/>
          <a:p>
            <a:fld id="{B48A12D9-911E-4F08-AE8E-E3380718A2CF}" type="slidenum">
              <a:rPr lang="en-US" smtClean="0"/>
              <a:t>15</a:t>
            </a:fld>
            <a:endParaRPr lang="en-US"/>
          </a:p>
        </p:txBody>
      </p:sp>
      <p:pic>
        <p:nvPicPr>
          <p:cNvPr id="12" name="Picture 2" descr="C:\Boose\Professional Photos\sPHENIX\Controller\IMG_1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6223" y="2243138"/>
            <a:ext cx="39243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Boose\Professional Photos\sPHENIX\System\TestPulseFanou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69457"/>
            <a:ext cx="1050631" cy="480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1246" y="952500"/>
            <a:ext cx="3134256" cy="369332"/>
          </a:xfrm>
          <a:prstGeom prst="rect">
            <a:avLst/>
          </a:prstGeom>
          <a:noFill/>
        </p:spPr>
        <p:txBody>
          <a:bodyPr wrap="none" rtlCol="0">
            <a:spAutoFit/>
          </a:bodyPr>
          <a:lstStyle/>
          <a:p>
            <a:r>
              <a:rPr lang="en-US" dirty="0" smtClean="0"/>
              <a:t>sPHENIX Calorimeter Controller</a:t>
            </a:r>
            <a:endParaRPr lang="en-US" dirty="0"/>
          </a:p>
        </p:txBody>
      </p:sp>
      <p:sp>
        <p:nvSpPr>
          <p:cNvPr id="11" name="TextBox 10"/>
          <p:cNvSpPr txBox="1"/>
          <p:nvPr/>
        </p:nvSpPr>
        <p:spPr>
          <a:xfrm>
            <a:off x="5170546" y="990600"/>
            <a:ext cx="2596737" cy="369332"/>
          </a:xfrm>
          <a:prstGeom prst="rect">
            <a:avLst/>
          </a:prstGeom>
          <a:noFill/>
        </p:spPr>
        <p:txBody>
          <a:bodyPr wrap="none" rtlCol="0">
            <a:spAutoFit/>
          </a:bodyPr>
          <a:lstStyle/>
          <a:p>
            <a:r>
              <a:rPr lang="en-US" dirty="0" smtClean="0"/>
              <a:t>Test Pulse Fanout Module</a:t>
            </a:r>
            <a:endParaRPr lang="en-US" dirty="0"/>
          </a:p>
        </p:txBody>
      </p:sp>
    </p:spTree>
    <p:extLst>
      <p:ext uri="{BB962C8B-B14F-4D97-AF65-F5344CB8AC3E}">
        <p14:creationId xmlns:p14="http://schemas.microsoft.com/office/powerpoint/2010/main" val="74088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Signal Cables for One Sector</a:t>
            </a:r>
            <a:endParaRPr lang="en-US" dirty="0"/>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a:p>
        </p:txBody>
      </p:sp>
      <p:sp>
        <p:nvSpPr>
          <p:cNvPr id="5" name="Footer Placeholder 4"/>
          <p:cNvSpPr>
            <a:spLocks noGrp="1"/>
          </p:cNvSpPr>
          <p:nvPr>
            <p:ph type="ftr" sz="quarter" idx="11"/>
          </p:nvPr>
        </p:nvSpPr>
        <p:spPr/>
        <p:txBody>
          <a:bodyPr/>
          <a:lstStyle/>
          <a:p>
            <a:r>
              <a:rPr lang="en-US" smtClean="0"/>
              <a:t>sPHENIX Electronics Update </a:t>
            </a:r>
            <a:endParaRPr lang="en-US" dirty="0"/>
          </a:p>
        </p:txBody>
      </p:sp>
      <p:sp>
        <p:nvSpPr>
          <p:cNvPr id="6" name="Slide Number Placeholder 5"/>
          <p:cNvSpPr>
            <a:spLocks noGrp="1"/>
          </p:cNvSpPr>
          <p:nvPr>
            <p:ph type="sldNum" sz="quarter" idx="12"/>
          </p:nvPr>
        </p:nvSpPr>
        <p:spPr/>
        <p:txBody>
          <a:bodyPr/>
          <a:lstStyle/>
          <a:p>
            <a:fld id="{B48A12D9-911E-4F08-AE8E-E3380718A2CF}" type="slidenum">
              <a:rPr lang="en-US" smtClean="0"/>
              <a:t>16</a:t>
            </a:fld>
            <a:endParaRPr lang="en-US"/>
          </a:p>
        </p:txBody>
      </p:sp>
      <p:sp>
        <p:nvSpPr>
          <p:cNvPr id="7" name="TextBox 6"/>
          <p:cNvSpPr txBox="1"/>
          <p:nvPr/>
        </p:nvSpPr>
        <p:spPr>
          <a:xfrm>
            <a:off x="304800" y="1143000"/>
            <a:ext cx="4191000" cy="3508653"/>
          </a:xfrm>
          <a:prstGeom prst="rect">
            <a:avLst/>
          </a:prstGeom>
          <a:noFill/>
        </p:spPr>
        <p:txBody>
          <a:bodyPr wrap="square" rtlCol="0">
            <a:spAutoFit/>
          </a:bodyPr>
          <a:lstStyle/>
          <a:p>
            <a:r>
              <a:rPr lang="en-US" sz="2400" u="sng" dirty="0" smtClean="0"/>
              <a:t>Meritec Method</a:t>
            </a:r>
          </a:p>
          <a:p>
            <a:endParaRPr lang="en-US" dirty="0" smtClean="0"/>
          </a:p>
          <a:p>
            <a:pPr marL="285750" indent="-285750">
              <a:buFont typeface="Arial" panose="020B0604020202020204" pitchFamily="34" charset="0"/>
              <a:buChar char="•"/>
            </a:pPr>
            <a:r>
              <a:rPr lang="en-US" dirty="0" smtClean="0"/>
              <a:t>Buy 96 144” cables with Meritec connectors on each end.</a:t>
            </a:r>
          </a:p>
          <a:p>
            <a:pPr marL="285750" indent="-285750">
              <a:buFont typeface="Arial" panose="020B0604020202020204" pitchFamily="34" charset="0"/>
              <a:buChar char="•"/>
            </a:pPr>
            <a:r>
              <a:rPr lang="en-US" dirty="0" smtClean="0"/>
              <a:t>Cut each one into two cables and add preamp connectors for 384 channels total.</a:t>
            </a:r>
          </a:p>
          <a:p>
            <a:pPr marL="285750" indent="-285750">
              <a:buFont typeface="Arial" panose="020B0604020202020204" pitchFamily="34" charset="0"/>
              <a:buChar char="•"/>
            </a:pPr>
            <a:r>
              <a:rPr lang="en-US" dirty="0" smtClean="0"/>
              <a:t>96 Cables X $164 = $15744.</a:t>
            </a:r>
          </a:p>
          <a:p>
            <a:pPr marL="285750" indent="-285750">
              <a:buFont typeface="Arial" panose="020B0604020202020204" pitchFamily="34" charset="0"/>
              <a:buChar char="•"/>
            </a:pPr>
            <a:r>
              <a:rPr lang="en-US" dirty="0" smtClean="0"/>
              <a:t>Add cost of parts and labor for preamp connectors.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Total approx $16K.</a:t>
            </a:r>
            <a:endParaRPr lang="en-US" dirty="0"/>
          </a:p>
        </p:txBody>
      </p:sp>
      <p:sp>
        <p:nvSpPr>
          <p:cNvPr id="8" name="TextBox 7"/>
          <p:cNvSpPr txBox="1"/>
          <p:nvPr/>
        </p:nvSpPr>
        <p:spPr>
          <a:xfrm>
            <a:off x="4495800" y="1164338"/>
            <a:ext cx="4419600" cy="3785652"/>
          </a:xfrm>
          <a:prstGeom prst="rect">
            <a:avLst/>
          </a:prstGeom>
          <a:noFill/>
        </p:spPr>
        <p:txBody>
          <a:bodyPr wrap="square" rtlCol="0">
            <a:spAutoFit/>
          </a:bodyPr>
          <a:lstStyle/>
          <a:p>
            <a:r>
              <a:rPr lang="en-US" sz="2400" u="sng" dirty="0" smtClean="0"/>
              <a:t>3M SL8802 Method</a:t>
            </a:r>
          </a:p>
          <a:p>
            <a:endParaRPr lang="en-US" dirty="0" smtClean="0"/>
          </a:p>
          <a:p>
            <a:pPr marL="285750" indent="-285750">
              <a:buFont typeface="Arial" panose="020B0604020202020204" pitchFamily="34" charset="0"/>
              <a:buChar char="•"/>
            </a:pPr>
            <a:r>
              <a:rPr lang="en-US" dirty="0" smtClean="0"/>
              <a:t>Buy SL8802 cables custom cut to length and preformed at ends - $1900.</a:t>
            </a:r>
          </a:p>
          <a:p>
            <a:pPr marL="285750" indent="-285750">
              <a:buFont typeface="Arial" panose="020B0604020202020204" pitchFamily="34" charset="0"/>
              <a:buChar char="•"/>
            </a:pPr>
            <a:r>
              <a:rPr lang="en-US" dirty="0" smtClean="0"/>
              <a:t>Make transition boards for each end - approx $600.</a:t>
            </a:r>
          </a:p>
          <a:p>
            <a:pPr marL="285750" indent="-285750">
              <a:buFont typeface="Arial" panose="020B0604020202020204" pitchFamily="34" charset="0"/>
              <a:buChar char="•"/>
            </a:pPr>
            <a:r>
              <a:rPr lang="en-US" dirty="0" smtClean="0"/>
              <a:t>Preamp connectors - $135.</a:t>
            </a:r>
          </a:p>
          <a:p>
            <a:pPr marL="285750" indent="-285750">
              <a:buFont typeface="Arial" panose="020B0604020202020204" pitchFamily="34" charset="0"/>
              <a:buChar char="•"/>
            </a:pPr>
            <a:r>
              <a:rPr lang="en-US" dirty="0" smtClean="0"/>
              <a:t>Z-Pack connectors - $310.</a:t>
            </a:r>
          </a:p>
          <a:p>
            <a:pPr marL="285750" indent="-285750">
              <a:buFont typeface="Arial" panose="020B0604020202020204" pitchFamily="34" charset="0"/>
              <a:buChar char="•"/>
            </a:pPr>
            <a:r>
              <a:rPr lang="en-US" dirty="0" smtClean="0"/>
              <a:t>East End Assemblies Labor quote - $1008.</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Total $3593.</a:t>
            </a:r>
            <a:br>
              <a:rPr lang="en-US" dirty="0" smtClean="0"/>
            </a:br>
            <a:endParaRPr lang="en-US" dirty="0"/>
          </a:p>
        </p:txBody>
      </p:sp>
      <p:pic>
        <p:nvPicPr>
          <p:cNvPr id="2050" name="Picture 2" descr="C:\Boose\Professional Photos\sPHENIX\Meritec\Meritec 980319-048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4651653"/>
            <a:ext cx="3048000" cy="16134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Boose\Professional Photos\sPHENIX\EmCal\SL8802 sa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8" y="4647213"/>
            <a:ext cx="2578223" cy="160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3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p:cNvSpPr>
          <p:nvPr/>
        </p:nvSpPr>
        <p:spPr>
          <a:xfrm>
            <a:off x="5026820" y="815817"/>
            <a:ext cx="1828800" cy="4572000"/>
          </a:xfrm>
          <a:prstGeom prst="rect">
            <a:avLst/>
          </a:prstGeom>
          <a:gradFill>
            <a:gsLst>
              <a:gs pos="0">
                <a:schemeClr val="accent3">
                  <a:lumMod val="75000"/>
                </a:schemeClr>
              </a:gs>
              <a:gs pos="98000">
                <a:schemeClr val="accent3">
                  <a:lumMod val="60000"/>
                  <a:lumOff val="40000"/>
                </a:schemeClr>
              </a:gs>
            </a:gsLst>
          </a:gradFill>
          <a:ln>
            <a:solidFill>
              <a:schemeClr val="accent3">
                <a:lumMod val="50000"/>
              </a:schemeClr>
            </a:solidFill>
          </a:ln>
          <a:effectLst>
            <a:glow rad="127000">
              <a:schemeClr val="accent3">
                <a:lumMod val="75000"/>
              </a:schemeClr>
            </a:glow>
            <a:outerShdw blurRad="40000" dist="23000" dir="5400000" rotWithShape="0">
              <a:schemeClr val="accent3">
                <a:lumMod val="60000"/>
                <a:lumOff val="40000"/>
                <a:alpha val="35000"/>
              </a:schemeClr>
            </a:outerShdw>
          </a:effectLst>
          <a:scene3d>
            <a:camera prst="isometricOffAxis2Top"/>
            <a:lightRig rig="threePt" dir="t"/>
          </a:scene3d>
          <a:sp3d extrusionH="82550">
            <a:extrusionClr>
              <a:schemeClr val="accent3">
                <a:lumMod val="7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SL8802 Twinax Application</a:t>
            </a:r>
            <a:endParaRPr lang="en-US" dirty="0"/>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a:p>
        </p:txBody>
      </p:sp>
      <p:sp>
        <p:nvSpPr>
          <p:cNvPr id="5" name="Footer Placeholder 4"/>
          <p:cNvSpPr>
            <a:spLocks noGrp="1"/>
          </p:cNvSpPr>
          <p:nvPr>
            <p:ph type="ftr" sz="quarter" idx="11"/>
          </p:nvPr>
        </p:nvSpPr>
        <p:spPr/>
        <p:txBody>
          <a:bodyPr/>
          <a:lstStyle/>
          <a:p>
            <a:r>
              <a:rPr lang="en-US" smtClean="0"/>
              <a:t>sPHENIX Electronics Update </a:t>
            </a:r>
            <a:endParaRPr lang="en-US" dirty="0"/>
          </a:p>
        </p:txBody>
      </p:sp>
      <p:sp>
        <p:nvSpPr>
          <p:cNvPr id="6" name="Slide Number Placeholder 5"/>
          <p:cNvSpPr>
            <a:spLocks noGrp="1"/>
          </p:cNvSpPr>
          <p:nvPr>
            <p:ph type="sldNum" sz="quarter" idx="12"/>
          </p:nvPr>
        </p:nvSpPr>
        <p:spPr/>
        <p:txBody>
          <a:bodyPr/>
          <a:lstStyle/>
          <a:p>
            <a:fld id="{B48A12D9-911E-4F08-AE8E-E3380718A2CF}" type="slidenum">
              <a:rPr lang="en-US" smtClean="0"/>
              <a:t>17</a:t>
            </a:fld>
            <a:endParaRPr lang="en-US"/>
          </a:p>
        </p:txBody>
      </p:sp>
      <p:sp>
        <p:nvSpPr>
          <p:cNvPr id="3" name="Rectangle 2"/>
          <p:cNvSpPr>
            <a:spLocks noChangeAspect="1"/>
          </p:cNvSpPr>
          <p:nvPr/>
        </p:nvSpPr>
        <p:spPr>
          <a:xfrm>
            <a:off x="280766" y="1221149"/>
            <a:ext cx="2462436" cy="1371138"/>
          </a:xfrm>
          <a:prstGeom prst="rect">
            <a:avLst/>
          </a:prstGeom>
          <a:scene3d>
            <a:camera prst="isometricOffAxis2Top"/>
            <a:lightRig rig="threePt" dir="t"/>
          </a:scene3d>
          <a:sp3d extrusionH="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a:spLocks noChangeAspect="1"/>
          </p:cNvSpPr>
          <p:nvPr/>
        </p:nvSpPr>
        <p:spPr>
          <a:xfrm>
            <a:off x="410489" y="1122798"/>
            <a:ext cx="941390" cy="1173419"/>
          </a:xfrm>
          <a:prstGeom prst="rect">
            <a:avLst/>
          </a:prstGeom>
          <a:solidFill>
            <a:schemeClr val="tx1">
              <a:lumMod val="50000"/>
              <a:lumOff val="50000"/>
            </a:schemeClr>
          </a:solidFill>
          <a:ln>
            <a:solidFill>
              <a:schemeClr val="bg1">
                <a:lumMod val="75000"/>
              </a:schemeClr>
            </a:solidFill>
          </a:ln>
          <a:scene3d>
            <a:camera prst="isometricOffAxis2Top"/>
            <a:lightRig rig="threePt" dir="t"/>
          </a:scene3d>
          <a:sp3d extrusionH="1079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p:nvPr/>
        </p:nvCxnSpPr>
        <p:spPr>
          <a:xfrm>
            <a:off x="1063748" y="1978692"/>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a:off x="1318541" y="181745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a:off x="1389306" y="177935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a:off x="1456653" y="174125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a:off x="1135185" y="1938672"/>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a:off x="1201189" y="1903414"/>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a:off x="1265482" y="1858170"/>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a:off x="1523890" y="170315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a:off x="1905000" y="2085848"/>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1400000" lon="19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a:off x="2286000" y="1835741"/>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1400000" lon="19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a:off x="2162174" y="1934370"/>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1400000" lon="19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2009774" y="204948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1400000" lon="19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sp>
        <p:nvSpPr>
          <p:cNvPr id="24" name="Rectangle 23"/>
          <p:cNvSpPr>
            <a:spLocks noChangeAspect="1"/>
          </p:cNvSpPr>
          <p:nvPr/>
        </p:nvSpPr>
        <p:spPr>
          <a:xfrm>
            <a:off x="2057400" y="1640554"/>
            <a:ext cx="4267200" cy="1173419"/>
          </a:xfrm>
          <a:prstGeom prst="rect">
            <a:avLst/>
          </a:prstGeom>
          <a:solidFill>
            <a:schemeClr val="accent2">
              <a:lumMod val="40000"/>
              <a:lumOff val="60000"/>
            </a:schemeClr>
          </a:solidFill>
          <a:ln>
            <a:solidFill>
              <a:schemeClr val="bg1">
                <a:lumMod val="75000"/>
              </a:schemeClr>
            </a:solidFill>
          </a:ln>
          <a:scene3d>
            <a:camera prst="isometricOffAxis2Top"/>
            <a:lightRig rig="threePt" dir="t"/>
          </a:scene3d>
          <a:sp3d extrusionH="1079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cxnSp>
        <p:nvCxnSpPr>
          <p:cNvPr id="30" name="Curved Connector 29"/>
          <p:cNvCxnSpPr/>
          <p:nvPr/>
        </p:nvCxnSpPr>
        <p:spPr>
          <a:xfrm>
            <a:off x="6010276" y="2640815"/>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a:off x="6086476" y="2592287"/>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a:off x="6162676" y="2554187"/>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a:off x="6312695" y="2469447"/>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a:off x="6236495" y="2509928"/>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5865020" y="2724159"/>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5934076" y="2675808"/>
            <a:ext cx="152400" cy="76200"/>
          </a:xfrm>
          <a:prstGeom prst="curvedConnector3">
            <a:avLst>
              <a:gd name="adj1" fmla="val 50000"/>
            </a:avLst>
          </a:prstGeom>
          <a:ln>
            <a:solidFill>
              <a:schemeClr val="tx1">
                <a:lumMod val="50000"/>
                <a:lumOff val="50000"/>
              </a:schemeClr>
            </a:solidFill>
          </a:ln>
          <a:effectLst>
            <a:outerShdw blurRad="40000" dist="20000" dir="5400000" rotWithShape="0">
              <a:schemeClr val="tx1">
                <a:alpha val="38000"/>
              </a:schemeClr>
            </a:outerShdw>
          </a:effectLst>
          <a:scene3d>
            <a:camera prst="orthographicFront">
              <a:rot lat="1200000" lon="1800000" rev="0"/>
            </a:camera>
            <a:lightRig rig="threePt" dir="t"/>
          </a:scene3d>
          <a:sp3d extrusionH="25400" contourW="12700">
            <a:extrusionClr>
              <a:schemeClr val="tx1">
                <a:lumMod val="50000"/>
                <a:lumOff val="50000"/>
              </a:schemeClr>
            </a:extrusionClr>
            <a:contourClr>
              <a:schemeClr val="tx1">
                <a:lumMod val="50000"/>
                <a:lumOff val="50000"/>
              </a:schemeClr>
            </a:contourClr>
          </a:sp3d>
        </p:spPr>
        <p:style>
          <a:lnRef idx="2">
            <a:schemeClr val="accent1"/>
          </a:lnRef>
          <a:fillRef idx="0">
            <a:schemeClr val="accent1"/>
          </a:fillRef>
          <a:effectRef idx="1">
            <a:schemeClr val="accent1"/>
          </a:effectRef>
          <a:fontRef idx="minor">
            <a:schemeClr val="tx1"/>
          </a:fontRef>
        </p:style>
      </p:cxnSp>
      <p:sp>
        <p:nvSpPr>
          <p:cNvPr id="42" name="Rectangle 41"/>
          <p:cNvSpPr>
            <a:spLocks/>
          </p:cNvSpPr>
          <p:nvPr/>
        </p:nvSpPr>
        <p:spPr>
          <a:xfrm rot="60000">
            <a:off x="6437441" y="2700647"/>
            <a:ext cx="777240" cy="274320"/>
          </a:xfrm>
          <a:prstGeom prst="rect">
            <a:avLst/>
          </a:prstGeom>
          <a:gradFill>
            <a:gsLst>
              <a:gs pos="0">
                <a:schemeClr val="bg1">
                  <a:lumMod val="75000"/>
                </a:schemeClr>
              </a:gs>
              <a:gs pos="98000">
                <a:schemeClr val="bg1">
                  <a:lumMod val="50000"/>
                </a:schemeClr>
              </a:gs>
            </a:gsLst>
          </a:gradFill>
          <a:ln>
            <a:solidFill>
              <a:schemeClr val="tx1">
                <a:lumMod val="50000"/>
                <a:lumOff val="50000"/>
              </a:schemeClr>
            </a:solidFill>
          </a:ln>
          <a:effectLst>
            <a:glow>
              <a:schemeClr val="bg1">
                <a:lumMod val="85000"/>
              </a:schemeClr>
            </a:glow>
            <a:outerShdw blurRad="40000" dist="23000" dir="5400000" rotWithShape="0">
              <a:schemeClr val="bg1">
                <a:lumMod val="95000"/>
                <a:alpha val="35000"/>
              </a:schemeClr>
            </a:outerShdw>
          </a:effectLst>
          <a:scene3d>
            <a:camera prst="isometricOffAxis2Top">
              <a:rot lat="1200000" lon="1800000" rev="0"/>
            </a:camera>
            <a:lightRig rig="threePt" dir="t"/>
          </a:scene3d>
          <a:sp3d extrusionH="895350" contourW="12700">
            <a:extrusionClr>
              <a:schemeClr val="bg1">
                <a:lumMod val="65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a:spLocks/>
          </p:cNvSpPr>
          <p:nvPr/>
        </p:nvSpPr>
        <p:spPr>
          <a:xfrm rot="60000">
            <a:off x="7096593" y="2710945"/>
            <a:ext cx="652892" cy="537098"/>
          </a:xfrm>
          <a:prstGeom prst="rect">
            <a:avLst/>
          </a:prstGeom>
          <a:gradFill>
            <a:gsLst>
              <a:gs pos="0">
                <a:schemeClr val="bg1">
                  <a:lumMod val="75000"/>
                </a:schemeClr>
              </a:gs>
              <a:gs pos="98000">
                <a:schemeClr val="bg1">
                  <a:lumMod val="50000"/>
                </a:schemeClr>
              </a:gs>
            </a:gsLst>
          </a:gradFill>
          <a:ln>
            <a:solidFill>
              <a:schemeClr val="tx1">
                <a:lumMod val="50000"/>
                <a:lumOff val="50000"/>
              </a:schemeClr>
            </a:solidFill>
          </a:ln>
          <a:effectLst>
            <a:glow>
              <a:schemeClr val="bg1">
                <a:lumMod val="85000"/>
              </a:schemeClr>
            </a:glow>
            <a:outerShdw blurRad="40000" dist="23000" dir="5400000" rotWithShape="0">
              <a:schemeClr val="bg1">
                <a:lumMod val="95000"/>
                <a:alpha val="35000"/>
              </a:schemeClr>
            </a:outerShdw>
          </a:effectLst>
          <a:scene3d>
            <a:camera prst="isometricOffAxis2Top">
              <a:rot lat="1200000" lon="1800000" rev="0"/>
            </a:camera>
            <a:lightRig rig="threePt" dir="t"/>
          </a:scene3d>
          <a:sp3d extrusionH="895350" contourW="12700">
            <a:extrusionClr>
              <a:schemeClr val="bg1">
                <a:lumMod val="65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04817" y="1130492"/>
            <a:ext cx="2721322" cy="307777"/>
          </a:xfrm>
          <a:prstGeom prst="rect">
            <a:avLst/>
          </a:prstGeom>
          <a:noFill/>
        </p:spPr>
        <p:txBody>
          <a:bodyPr wrap="none" rtlCol="0">
            <a:spAutoFit/>
          </a:bodyPr>
          <a:lstStyle/>
          <a:p>
            <a:r>
              <a:rPr lang="en-US" sz="1400" dirty="0" smtClean="0"/>
              <a:t>Preamp </a:t>
            </a:r>
            <a:r>
              <a:rPr lang="en-US" sz="1400" dirty="0"/>
              <a:t>Connector M22-6541042R</a:t>
            </a:r>
          </a:p>
        </p:txBody>
      </p:sp>
      <p:sp>
        <p:nvSpPr>
          <p:cNvPr id="46" name="TextBox 45"/>
          <p:cNvSpPr txBox="1"/>
          <p:nvPr/>
        </p:nvSpPr>
        <p:spPr>
          <a:xfrm>
            <a:off x="6934200" y="1486227"/>
            <a:ext cx="2228174" cy="523220"/>
          </a:xfrm>
          <a:prstGeom prst="rect">
            <a:avLst/>
          </a:prstGeom>
          <a:noFill/>
        </p:spPr>
        <p:txBody>
          <a:bodyPr wrap="none" rtlCol="0">
            <a:spAutoFit/>
          </a:bodyPr>
          <a:lstStyle/>
          <a:p>
            <a:r>
              <a:rPr lang="en-US" sz="1400" dirty="0" smtClean="0"/>
              <a:t>2mm </a:t>
            </a:r>
            <a:r>
              <a:rPr lang="en-US" sz="1400" dirty="0" err="1" smtClean="0"/>
              <a:t>Hardmetric</a:t>
            </a:r>
            <a:r>
              <a:rPr lang="en-US" sz="1400" dirty="0" smtClean="0"/>
              <a:t> Connector</a:t>
            </a:r>
          </a:p>
          <a:p>
            <a:r>
              <a:rPr lang="en-US" sz="1400" dirty="0"/>
              <a:t>Amp </a:t>
            </a:r>
            <a:r>
              <a:rPr lang="en-US" sz="1400" dirty="0" smtClean="0"/>
              <a:t>106012-1</a:t>
            </a:r>
            <a:endParaRPr lang="en-US" sz="1400" dirty="0"/>
          </a:p>
        </p:txBody>
      </p:sp>
      <p:sp>
        <p:nvSpPr>
          <p:cNvPr id="47" name="TextBox 46"/>
          <p:cNvSpPr txBox="1"/>
          <p:nvPr/>
        </p:nvSpPr>
        <p:spPr>
          <a:xfrm>
            <a:off x="6264603" y="3982310"/>
            <a:ext cx="2249590" cy="307777"/>
          </a:xfrm>
          <a:prstGeom prst="rect">
            <a:avLst/>
          </a:prstGeom>
          <a:noFill/>
        </p:spPr>
        <p:txBody>
          <a:bodyPr wrap="none" rtlCol="0">
            <a:spAutoFit/>
          </a:bodyPr>
          <a:lstStyle/>
          <a:p>
            <a:r>
              <a:rPr lang="en-US" sz="1400" dirty="0" smtClean="0"/>
              <a:t>0.062” Endcap Paddle board</a:t>
            </a:r>
            <a:endParaRPr lang="en-US" sz="1400" dirty="0"/>
          </a:p>
        </p:txBody>
      </p:sp>
      <p:sp>
        <p:nvSpPr>
          <p:cNvPr id="48" name="TextBox 47"/>
          <p:cNvSpPr txBox="1"/>
          <p:nvPr/>
        </p:nvSpPr>
        <p:spPr>
          <a:xfrm>
            <a:off x="27563" y="2476498"/>
            <a:ext cx="2283959" cy="307777"/>
          </a:xfrm>
          <a:prstGeom prst="rect">
            <a:avLst/>
          </a:prstGeom>
          <a:noFill/>
        </p:spPr>
        <p:txBody>
          <a:bodyPr wrap="none" rtlCol="0">
            <a:spAutoFit/>
          </a:bodyPr>
          <a:lstStyle/>
          <a:p>
            <a:r>
              <a:rPr lang="en-US" sz="1400" dirty="0" smtClean="0"/>
              <a:t>0.031” Preamp Paddle board</a:t>
            </a:r>
            <a:endParaRPr lang="en-US" sz="1400" dirty="0"/>
          </a:p>
        </p:txBody>
      </p:sp>
      <p:sp>
        <p:nvSpPr>
          <p:cNvPr id="49" name="TextBox 48"/>
          <p:cNvSpPr txBox="1"/>
          <p:nvPr/>
        </p:nvSpPr>
        <p:spPr>
          <a:xfrm>
            <a:off x="4096426" y="1395382"/>
            <a:ext cx="2265748" cy="307777"/>
          </a:xfrm>
          <a:prstGeom prst="rect">
            <a:avLst/>
          </a:prstGeom>
          <a:noFill/>
        </p:spPr>
        <p:txBody>
          <a:bodyPr wrap="none" rtlCol="0">
            <a:spAutoFit/>
          </a:bodyPr>
          <a:lstStyle/>
          <a:p>
            <a:r>
              <a:rPr lang="en-US" sz="1400" dirty="0" smtClean="0"/>
              <a:t>3M SL8802/08 100 </a:t>
            </a:r>
            <a:r>
              <a:rPr lang="el-GR" sz="1400" dirty="0" smtClean="0"/>
              <a:t>Ω</a:t>
            </a:r>
            <a:r>
              <a:rPr lang="en-US" sz="1400" dirty="0" smtClean="0"/>
              <a:t> Twinax</a:t>
            </a:r>
            <a:endParaRPr lang="en-US" sz="1400" dirty="0"/>
          </a:p>
        </p:txBody>
      </p:sp>
      <p:sp>
        <p:nvSpPr>
          <p:cNvPr id="50" name="TextBox 49"/>
          <p:cNvSpPr txBox="1"/>
          <p:nvPr/>
        </p:nvSpPr>
        <p:spPr>
          <a:xfrm>
            <a:off x="382037" y="4343399"/>
            <a:ext cx="860956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SL8802 4 lane Twinax cable is purchased in custom lengths with leads gull-winged either up or down.</a:t>
            </a:r>
          </a:p>
          <a:p>
            <a:pPr marL="285750" indent="-285750">
              <a:buFont typeface="Arial" panose="020B0604020202020204" pitchFamily="34" charset="0"/>
              <a:buChar char="•"/>
            </a:pPr>
            <a:r>
              <a:rPr lang="en-US" sz="1600" dirty="0" smtClean="0"/>
              <a:t>Cable leads are tack welded to pads on paddle boards - 30um gold over 50um nickel.  </a:t>
            </a:r>
          </a:p>
          <a:p>
            <a:pPr marL="285750" indent="-285750">
              <a:buFont typeface="Arial" panose="020B0604020202020204" pitchFamily="34" charset="0"/>
              <a:buChar char="•"/>
            </a:pPr>
            <a:r>
              <a:rPr lang="en-US" sz="1600" dirty="0" smtClean="0"/>
              <a:t>4 Twinax cables, 2 on top and 2 on bottom to each HardMetric connector. Must be glued to paddle boards.</a:t>
            </a:r>
          </a:p>
          <a:p>
            <a:pPr marL="285750" indent="-285750">
              <a:buFont typeface="Arial" panose="020B0604020202020204" pitchFamily="34" charset="0"/>
              <a:buChar char="•"/>
            </a:pPr>
            <a:r>
              <a:rPr lang="en-US" sz="1600" dirty="0" smtClean="0"/>
              <a:t>4 HardMetric connectors per paddle board = 64 chan.</a:t>
            </a:r>
          </a:p>
          <a:p>
            <a:pPr marL="285750" indent="-285750">
              <a:buFont typeface="Arial" panose="020B0604020202020204" pitchFamily="34" charset="0"/>
              <a:buChar char="•"/>
            </a:pPr>
            <a:r>
              <a:rPr lang="en-US" sz="1600" dirty="0" smtClean="0"/>
              <a:t>6 Endcap boards per sector.</a:t>
            </a:r>
            <a:endParaRPr lang="en-US" sz="1600" dirty="0"/>
          </a:p>
        </p:txBody>
      </p:sp>
      <p:cxnSp>
        <p:nvCxnSpPr>
          <p:cNvPr id="52" name="Straight Arrow Connector 51"/>
          <p:cNvCxnSpPr>
            <a:stCxn id="49" idx="2"/>
          </p:cNvCxnSpPr>
          <p:nvPr/>
        </p:nvCxnSpPr>
        <p:spPr>
          <a:xfrm flipH="1">
            <a:off x="5026820" y="1703159"/>
            <a:ext cx="202480" cy="313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7907367" y="1855559"/>
            <a:ext cx="202480" cy="440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8" idx="0"/>
          </p:cNvCxnSpPr>
          <p:nvPr/>
        </p:nvCxnSpPr>
        <p:spPr>
          <a:xfrm flipH="1" flipV="1">
            <a:off x="1084563" y="2271522"/>
            <a:ext cx="84980" cy="204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7" idx="1"/>
          </p:cNvCxnSpPr>
          <p:nvPr/>
        </p:nvCxnSpPr>
        <p:spPr>
          <a:xfrm flipH="1" flipV="1">
            <a:off x="5947899" y="3982311"/>
            <a:ext cx="316704" cy="153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085974" y="2825605"/>
            <a:ext cx="1868653" cy="307777"/>
          </a:xfrm>
          <a:prstGeom prst="rect">
            <a:avLst/>
          </a:prstGeom>
          <a:noFill/>
        </p:spPr>
        <p:txBody>
          <a:bodyPr wrap="none" rtlCol="0">
            <a:spAutoFit/>
          </a:bodyPr>
          <a:lstStyle/>
          <a:p>
            <a:r>
              <a:rPr lang="en-US" sz="1400" dirty="0" smtClean="0"/>
              <a:t>Add beads of glue here</a:t>
            </a:r>
            <a:endParaRPr lang="en-US" sz="1400" dirty="0"/>
          </a:p>
        </p:txBody>
      </p:sp>
      <p:cxnSp>
        <p:nvCxnSpPr>
          <p:cNvPr id="65" name="Straight Arrow Connector 64"/>
          <p:cNvCxnSpPr>
            <a:stCxn id="64" idx="3"/>
          </p:cNvCxnSpPr>
          <p:nvPr/>
        </p:nvCxnSpPr>
        <p:spPr>
          <a:xfrm flipV="1">
            <a:off x="3954627" y="2813974"/>
            <a:ext cx="1684173" cy="165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2238374" y="2329751"/>
            <a:ext cx="76200" cy="508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037513" y="3581401"/>
            <a:ext cx="2148922" cy="307777"/>
          </a:xfrm>
          <a:prstGeom prst="rect">
            <a:avLst/>
          </a:prstGeom>
          <a:noFill/>
        </p:spPr>
        <p:txBody>
          <a:bodyPr wrap="none" rtlCol="0">
            <a:spAutoFit/>
          </a:bodyPr>
          <a:lstStyle/>
          <a:p>
            <a:r>
              <a:rPr lang="en-US" sz="1400" dirty="0" smtClean="0"/>
              <a:t>EmCal Endcap plate is here</a:t>
            </a:r>
            <a:endParaRPr lang="en-US" sz="1400" dirty="0"/>
          </a:p>
        </p:txBody>
      </p:sp>
      <p:cxnSp>
        <p:nvCxnSpPr>
          <p:cNvPr id="72" name="Straight Arrow Connector 71"/>
          <p:cNvCxnSpPr/>
          <p:nvPr/>
        </p:nvCxnSpPr>
        <p:spPr>
          <a:xfrm flipH="1" flipV="1">
            <a:off x="7754123" y="3352800"/>
            <a:ext cx="627878" cy="228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10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Preamp Tester</a:t>
            </a:r>
            <a:endParaRPr lang="en-US" dirty="0"/>
          </a:p>
        </p:txBody>
      </p:sp>
      <p:sp>
        <p:nvSpPr>
          <p:cNvPr id="3" name="Content Placeholder 2"/>
          <p:cNvSpPr>
            <a:spLocks noGrp="1"/>
          </p:cNvSpPr>
          <p:nvPr>
            <p:ph idx="1"/>
          </p:nvPr>
        </p:nvSpPr>
        <p:spPr>
          <a:xfrm>
            <a:off x="533400" y="1051072"/>
            <a:ext cx="6096000" cy="4873096"/>
          </a:xfrm>
        </p:spPr>
        <p:txBody>
          <a:bodyPr>
            <a:noAutofit/>
          </a:bodyPr>
          <a:lstStyle/>
          <a:p>
            <a:r>
              <a:rPr lang="en-US" sz="2000" dirty="0" smtClean="0"/>
              <a:t>Will consist of a main board with three plug-in modules, Test Source, Output Selector and ADC module. Main board layout will commence once plug-ins have been successfully prototyped.</a:t>
            </a:r>
          </a:p>
          <a:p>
            <a:r>
              <a:rPr lang="en-US" sz="2000" dirty="0" smtClean="0"/>
              <a:t>Test Source </a:t>
            </a:r>
            <a:r>
              <a:rPr lang="en-US" sz="2000" dirty="0"/>
              <a:t>and Output Selector </a:t>
            </a:r>
            <a:r>
              <a:rPr lang="en-US" sz="2000" dirty="0" smtClean="0"/>
              <a:t>modules have been built but not yet tested. </a:t>
            </a:r>
          </a:p>
          <a:p>
            <a:r>
              <a:rPr lang="en-US" sz="2000" dirty="0" smtClean="0"/>
              <a:t>An ADC Module is in process of being assembled.</a:t>
            </a:r>
          </a:p>
          <a:p>
            <a:r>
              <a:rPr lang="en-US" sz="2000" dirty="0" smtClean="0"/>
              <a:t>Sal and Bill are working on an adapter for HCal preamps.</a:t>
            </a:r>
          </a:p>
        </p:txBody>
      </p:sp>
      <p:sp>
        <p:nvSpPr>
          <p:cNvPr id="4" name="Date Placeholder 3"/>
          <p:cNvSpPr>
            <a:spLocks noGrp="1"/>
          </p:cNvSpPr>
          <p:nvPr>
            <p:ph type="dt" sz="half" idx="10"/>
          </p:nvPr>
        </p:nvSpPr>
        <p:spPr/>
        <p:txBody>
          <a:bodyPr/>
          <a:lstStyle/>
          <a:p>
            <a:fld id="{A72CFEAF-CE6F-48B9-ACEA-4B8370EB0245}" type="datetime1">
              <a:rPr lang="en-US" smtClean="0"/>
              <a:t>7/24/2017</a:t>
            </a:fld>
            <a:endParaRPr lang="en-US"/>
          </a:p>
        </p:txBody>
      </p:sp>
      <p:sp>
        <p:nvSpPr>
          <p:cNvPr id="5" name="Footer Placeholder 4"/>
          <p:cNvSpPr>
            <a:spLocks noGrp="1"/>
          </p:cNvSpPr>
          <p:nvPr>
            <p:ph type="ftr" sz="quarter" idx="11"/>
          </p:nvPr>
        </p:nvSpPr>
        <p:spPr/>
        <p:txBody>
          <a:bodyPr/>
          <a:lstStyle/>
          <a:p>
            <a:r>
              <a:rPr lang="en-US" smtClean="0"/>
              <a:t>sPHENIX Electronics Update </a:t>
            </a:r>
            <a:endParaRPr lang="en-US" dirty="0"/>
          </a:p>
        </p:txBody>
      </p:sp>
      <p:sp>
        <p:nvSpPr>
          <p:cNvPr id="6" name="Slide Number Placeholder 5"/>
          <p:cNvSpPr>
            <a:spLocks noGrp="1"/>
          </p:cNvSpPr>
          <p:nvPr>
            <p:ph type="sldNum" sz="quarter" idx="12"/>
          </p:nvPr>
        </p:nvSpPr>
        <p:spPr>
          <a:xfrm>
            <a:off x="6483203" y="6400800"/>
            <a:ext cx="2133600" cy="365125"/>
          </a:xfrm>
        </p:spPr>
        <p:txBody>
          <a:bodyPr/>
          <a:lstStyle/>
          <a:p>
            <a:fld id="{B48A12D9-911E-4F08-AE8E-E3380718A2CF}" type="slidenum">
              <a:rPr lang="en-US" smtClean="0"/>
              <a:t>18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199" y="1219200"/>
            <a:ext cx="2454453" cy="18974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400168"/>
            <a:ext cx="2426686" cy="1524000"/>
          </a:xfrm>
          <a:prstGeom prst="rect">
            <a:avLst/>
          </a:prstGeom>
        </p:spPr>
      </p:pic>
      <p:pic>
        <p:nvPicPr>
          <p:cNvPr id="1026" name="Picture 2" descr="C:\Boose\Professional Photos\sPHENIX\IMG_16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300400" y="3913306"/>
            <a:ext cx="1454413" cy="25673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Boose\Professional Photos\sPHENIX\Preamp Tester\PHNX-146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2858" y="4391445"/>
            <a:ext cx="1828800" cy="1532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44108" y="4022113"/>
            <a:ext cx="1248227" cy="369332"/>
          </a:xfrm>
          <a:prstGeom prst="rect">
            <a:avLst/>
          </a:prstGeom>
          <a:noFill/>
        </p:spPr>
        <p:txBody>
          <a:bodyPr wrap="none" rtlCol="0">
            <a:spAutoFit/>
          </a:bodyPr>
          <a:lstStyle/>
          <a:p>
            <a:r>
              <a:rPr lang="en-US" dirty="0" smtClean="0"/>
              <a:t>Test Source</a:t>
            </a:r>
            <a:endParaRPr lang="en-US" dirty="0"/>
          </a:p>
        </p:txBody>
      </p:sp>
      <p:sp>
        <p:nvSpPr>
          <p:cNvPr id="12" name="TextBox 11"/>
          <p:cNvSpPr txBox="1"/>
          <p:nvPr/>
        </p:nvSpPr>
        <p:spPr>
          <a:xfrm>
            <a:off x="4183877" y="4022113"/>
            <a:ext cx="1673215" cy="369332"/>
          </a:xfrm>
          <a:prstGeom prst="rect">
            <a:avLst/>
          </a:prstGeom>
          <a:noFill/>
        </p:spPr>
        <p:txBody>
          <a:bodyPr wrap="none" rtlCol="0">
            <a:spAutoFit/>
          </a:bodyPr>
          <a:lstStyle/>
          <a:p>
            <a:r>
              <a:rPr lang="en-US" dirty="0" smtClean="0"/>
              <a:t>Output Selector</a:t>
            </a:r>
            <a:endParaRPr lang="en-US" dirty="0"/>
          </a:p>
        </p:txBody>
      </p:sp>
      <p:sp>
        <p:nvSpPr>
          <p:cNvPr id="13" name="TextBox 12"/>
          <p:cNvSpPr txBox="1"/>
          <p:nvPr/>
        </p:nvSpPr>
        <p:spPr>
          <a:xfrm>
            <a:off x="7437428" y="4022113"/>
            <a:ext cx="583814" cy="369332"/>
          </a:xfrm>
          <a:prstGeom prst="rect">
            <a:avLst/>
          </a:prstGeom>
          <a:noFill/>
        </p:spPr>
        <p:txBody>
          <a:bodyPr wrap="none" rtlCol="0">
            <a:spAutoFit/>
          </a:bodyPr>
          <a:lstStyle/>
          <a:p>
            <a:r>
              <a:rPr lang="en-US" dirty="0" smtClean="0"/>
              <a:t>ADC</a:t>
            </a:r>
            <a:endParaRPr lang="en-US" dirty="0"/>
          </a:p>
        </p:txBody>
      </p:sp>
    </p:spTree>
    <p:extLst>
      <p:ext uri="{BB962C8B-B14F-4D97-AF65-F5344CB8AC3E}">
        <p14:creationId xmlns:p14="http://schemas.microsoft.com/office/powerpoint/2010/main" val="345544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6800" y="4119"/>
            <a:ext cx="7391400" cy="876300"/>
          </a:xfrm>
        </p:spPr>
        <p:txBody>
          <a:bodyPr/>
          <a:lstStyle/>
          <a:p>
            <a:pPr marL="0" indent="0" algn="ctr">
              <a:buNone/>
            </a:pPr>
            <a:r>
              <a:rPr lang="en-US" sz="3600" dirty="0" smtClean="0">
                <a:effectLst>
                  <a:reflection blurRad="6350" stA="55000" endA="300" endPos="0" dir="5400000" sy="-100000" algn="bl" rotWithShape="0"/>
                </a:effectLst>
              </a:rPr>
              <a:t>System Layout and Interconnect</a:t>
            </a:r>
            <a:endParaRPr lang="en-US" sz="3600" dirty="0">
              <a:effectLst>
                <a:reflection blurRad="6350" stA="55000" endA="300" endPos="0" dir="5400000" sy="-100000" algn="bl" rotWithShape="0"/>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3962400"/>
          </a:xfrm>
          <a:prstGeom prst="rect">
            <a:avLst/>
          </a:prstGeom>
        </p:spPr>
      </p:pic>
      <p:sp>
        <p:nvSpPr>
          <p:cNvPr id="2" name="Date Placeholder 1"/>
          <p:cNvSpPr>
            <a:spLocks noGrp="1"/>
          </p:cNvSpPr>
          <p:nvPr>
            <p:ph type="dt" sz="half" idx="10"/>
          </p:nvPr>
        </p:nvSpPr>
        <p:spPr/>
        <p:txBody>
          <a:bodyPr/>
          <a:lstStyle/>
          <a:p>
            <a:r>
              <a:rPr lang="en-US" smtClean="0"/>
              <a:t>3/25/2015</a:t>
            </a:r>
            <a:endParaRPr lang="en-US"/>
          </a:p>
        </p:txBody>
      </p:sp>
      <p:sp>
        <p:nvSpPr>
          <p:cNvPr id="3" name="Footer Placeholder 2"/>
          <p:cNvSpPr>
            <a:spLocks noGrp="1"/>
          </p:cNvSpPr>
          <p:nvPr>
            <p:ph type="ftr" sz="quarter" idx="11"/>
          </p:nvPr>
        </p:nvSpPr>
        <p:spPr/>
        <p:txBody>
          <a:bodyPr/>
          <a:lstStyle/>
          <a:p>
            <a:r>
              <a:rPr lang="en-US" dirty="0" smtClean="0"/>
              <a:t>S.Boose</a:t>
            </a:r>
            <a:endParaRPr lang="en-US" dirty="0"/>
          </a:p>
        </p:txBody>
      </p:sp>
      <p:sp>
        <p:nvSpPr>
          <p:cNvPr id="4" name="Slide Number Placeholder 3"/>
          <p:cNvSpPr>
            <a:spLocks noGrp="1"/>
          </p:cNvSpPr>
          <p:nvPr>
            <p:ph type="sldNum" sz="quarter" idx="12"/>
          </p:nvPr>
        </p:nvSpPr>
        <p:spPr/>
        <p:txBody>
          <a:bodyPr/>
          <a:lstStyle/>
          <a:p>
            <a:fld id="{B48A12D9-911E-4F08-AE8E-E3380718A2CF}" type="slidenum">
              <a:rPr lang="en-US" smtClean="0"/>
              <a:t>19</a:t>
            </a:fld>
            <a:endParaRPr lang="en-US"/>
          </a:p>
        </p:txBody>
      </p:sp>
      <p:pic>
        <p:nvPicPr>
          <p:cNvPr id="9" name="Picture 2"/>
          <p:cNvPicPr>
            <a:picLocks noChangeAspect="1" noChangeArrowheads="1"/>
          </p:cNvPicPr>
          <p:nvPr/>
        </p:nvPicPr>
        <p:blipFill>
          <a:blip r:embed="rId4" cstate="print"/>
          <a:srcRect/>
          <a:stretch>
            <a:fillRect/>
          </a:stretch>
        </p:blipFill>
        <p:spPr bwMode="auto">
          <a:xfrm>
            <a:off x="3581400" y="6096000"/>
            <a:ext cx="2144564" cy="609600"/>
          </a:xfrm>
          <a:prstGeom prst="rect">
            <a:avLst/>
          </a:prstGeom>
          <a:noFill/>
          <a:ln w="9525">
            <a:noFill/>
            <a:miter lim="800000"/>
            <a:headEnd/>
            <a:tailEnd/>
          </a:ln>
        </p:spPr>
      </p:pic>
    </p:spTree>
    <p:extLst>
      <p:ext uri="{BB962C8B-B14F-4D97-AF65-F5344CB8AC3E}">
        <p14:creationId xmlns:p14="http://schemas.microsoft.com/office/powerpoint/2010/main" val="206895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57200" y="76200"/>
            <a:ext cx="8229600" cy="762000"/>
          </a:xfrm>
        </p:spPr>
        <p:txBody>
          <a:bodyPr/>
          <a:lstStyle/>
          <a:p>
            <a:pPr eaLnBrk="1" hangingPunct="1">
              <a:defRPr/>
            </a:pPr>
            <a:r>
              <a:rPr lang="en-US" sz="4800" dirty="0" smtClean="0">
                <a:solidFill>
                  <a:srgbClr val="000000"/>
                </a:solidFill>
                <a:latin typeface="+mn-lt"/>
                <a:ea typeface="MS PGothic" charset="0"/>
              </a:rPr>
              <a:t>Calorimeter Electronics</a:t>
            </a:r>
            <a:endParaRPr lang="en-US" sz="4800" dirty="0">
              <a:solidFill>
                <a:srgbClr val="000000"/>
              </a:solidFill>
              <a:latin typeface="+mn-lt"/>
              <a:ea typeface="MS PGothic"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pic>
        <p:nvPicPr>
          <p:cNvPr id="7" name="Content Placeholder 6" descr="C:\Boose\Professional Photos\sPHENIX\EmCal\Sector Renderings\Sector Tilt 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229600" cy="18713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0550" y="3505200"/>
            <a:ext cx="7848600" cy="2031325"/>
          </a:xfrm>
          <a:prstGeom prst="rect">
            <a:avLst/>
          </a:prstGeom>
        </p:spPr>
        <p:txBody>
          <a:bodyPr wrap="square">
            <a:spAutoFit/>
          </a:bodyPr>
          <a:lstStyle/>
          <a:p>
            <a:pPr marL="285750" indent="-285750">
              <a:buFont typeface="Arial" panose="020B0604020202020204" pitchFamily="34" charset="0"/>
              <a:buChar char="•"/>
            </a:pPr>
            <a:r>
              <a:rPr lang="en-US" dirty="0" smtClean="0"/>
              <a:t>Physics Dynamic Range 30MeV (MIP) to 40GeV, additional high gain range for calibration.</a:t>
            </a:r>
          </a:p>
          <a:p>
            <a:pPr marL="285750" indent="-285750">
              <a:buFont typeface="Arial" panose="020B0604020202020204" pitchFamily="34" charset="0"/>
              <a:buChar char="•"/>
            </a:pPr>
            <a:r>
              <a:rPr lang="en-US" dirty="0" smtClean="0"/>
              <a:t>Channel gain controls</a:t>
            </a:r>
          </a:p>
          <a:p>
            <a:pPr marL="742950" lvl="1" indent="-285750">
              <a:buFont typeface="Arial" panose="020B0604020202020204" pitchFamily="34" charset="0"/>
              <a:buChar char="•"/>
            </a:pPr>
            <a:r>
              <a:rPr lang="en-US" dirty="0" smtClean="0"/>
              <a:t>Stabilized against temperature variation.</a:t>
            </a:r>
          </a:p>
          <a:p>
            <a:pPr marL="742950" lvl="1" indent="-285750">
              <a:buFont typeface="Arial" panose="020B0604020202020204" pitchFamily="34" charset="0"/>
              <a:buChar char="•"/>
            </a:pPr>
            <a:r>
              <a:rPr lang="en-US" dirty="0" smtClean="0"/>
              <a:t>Compensated for radiation effects (increased SiPM current leakage).</a:t>
            </a:r>
          </a:p>
          <a:p>
            <a:pPr marL="742950" lvl="1" indent="-285750">
              <a:buFont typeface="Arial" panose="020B0604020202020204" pitchFamily="34" charset="0"/>
              <a:buChar char="•"/>
            </a:pPr>
            <a:r>
              <a:rPr lang="en-US" dirty="0" smtClean="0"/>
              <a:t>Adjustable to compensate for sensor variation.</a:t>
            </a:r>
          </a:p>
          <a:p>
            <a:pPr marL="285750" indent="-285750">
              <a:buFont typeface="Arial" panose="020B0604020202020204" pitchFamily="34" charset="0"/>
              <a:buChar char="•"/>
            </a:pPr>
            <a:r>
              <a:rPr lang="en-US" dirty="0" smtClean="0"/>
              <a:t>Charge </a:t>
            </a:r>
            <a:r>
              <a:rPr lang="en-US" dirty="0"/>
              <a:t>injection and LED test pulse </a:t>
            </a:r>
            <a:r>
              <a:rPr lang="en-US" dirty="0" smtClean="0"/>
              <a:t>sources for periodic channel testing.</a:t>
            </a:r>
            <a:endParaRPr lang="en-US" dirty="0"/>
          </a:p>
        </p:txBody>
      </p:sp>
      <p:cxnSp>
        <p:nvCxnSpPr>
          <p:cNvPr id="17" name="Straight Arrow Connector 16"/>
          <p:cNvCxnSpPr/>
          <p:nvPr/>
        </p:nvCxnSpPr>
        <p:spPr>
          <a:xfrm flipV="1">
            <a:off x="8001000" y="2057400"/>
            <a:ext cx="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47849" y="3197423"/>
            <a:ext cx="1706301" cy="307777"/>
          </a:xfrm>
          <a:prstGeom prst="rect">
            <a:avLst/>
          </a:prstGeom>
          <a:noFill/>
        </p:spPr>
        <p:txBody>
          <a:bodyPr wrap="none" rtlCol="0">
            <a:spAutoFit/>
          </a:bodyPr>
          <a:lstStyle/>
          <a:p>
            <a:r>
              <a:rPr lang="en-US" sz="1400" dirty="0" smtClean="0"/>
              <a:t>SiPM Daughterboard</a:t>
            </a:r>
            <a:endParaRPr lang="en-US" sz="1400" dirty="0"/>
          </a:p>
        </p:txBody>
      </p:sp>
      <p:cxnSp>
        <p:nvCxnSpPr>
          <p:cNvPr id="21" name="Straight Arrow Connector 20"/>
          <p:cNvCxnSpPr/>
          <p:nvPr/>
        </p:nvCxnSpPr>
        <p:spPr>
          <a:xfrm flipV="1">
            <a:off x="5943600" y="2590800"/>
            <a:ext cx="152400" cy="6066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66649" y="3197423"/>
            <a:ext cx="1310039" cy="307777"/>
          </a:xfrm>
          <a:prstGeom prst="rect">
            <a:avLst/>
          </a:prstGeom>
          <a:noFill/>
        </p:spPr>
        <p:txBody>
          <a:bodyPr wrap="none" rtlCol="0">
            <a:spAutoFit/>
          </a:bodyPr>
          <a:lstStyle/>
          <a:p>
            <a:r>
              <a:rPr lang="en-US" sz="1400" dirty="0" smtClean="0"/>
              <a:t>Interface Board</a:t>
            </a:r>
            <a:endParaRPr lang="en-US" sz="1400" dirty="0"/>
          </a:p>
        </p:txBody>
      </p:sp>
      <p:cxnSp>
        <p:nvCxnSpPr>
          <p:cNvPr id="26" name="Straight Arrow Connector 25"/>
          <p:cNvCxnSpPr/>
          <p:nvPr/>
        </p:nvCxnSpPr>
        <p:spPr>
          <a:xfrm flipV="1">
            <a:off x="4648200" y="2077939"/>
            <a:ext cx="499399" cy="11194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6610" y="3197423"/>
            <a:ext cx="1225015" cy="307777"/>
          </a:xfrm>
          <a:prstGeom prst="rect">
            <a:avLst/>
          </a:prstGeom>
          <a:noFill/>
        </p:spPr>
        <p:txBody>
          <a:bodyPr wrap="none" rtlCol="0">
            <a:spAutoFit/>
          </a:bodyPr>
          <a:lstStyle/>
          <a:p>
            <a:r>
              <a:rPr lang="en-US" sz="1400" dirty="0" smtClean="0"/>
              <a:t>Preamp Board</a:t>
            </a:r>
            <a:endParaRPr lang="en-US" sz="1400" dirty="0"/>
          </a:p>
        </p:txBody>
      </p:sp>
      <p:sp>
        <p:nvSpPr>
          <p:cNvPr id="29" name="TextBox 28"/>
          <p:cNvSpPr txBox="1"/>
          <p:nvPr/>
        </p:nvSpPr>
        <p:spPr>
          <a:xfrm>
            <a:off x="3810000" y="838200"/>
            <a:ext cx="1785232" cy="307777"/>
          </a:xfrm>
          <a:prstGeom prst="rect">
            <a:avLst/>
          </a:prstGeom>
          <a:noFill/>
        </p:spPr>
        <p:txBody>
          <a:bodyPr wrap="none" rtlCol="0">
            <a:spAutoFit/>
          </a:bodyPr>
          <a:lstStyle/>
          <a:p>
            <a:r>
              <a:rPr lang="en-US" sz="1400" dirty="0" smtClean="0"/>
              <a:t>(EmCal Sector Shown)</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000080"/>
                </a:solidFill>
                <a:cs typeface="Arial" pitchFamily="34" charset="0"/>
              </a:rPr>
              <a:t>Aug 2-4, 2017</a:t>
            </a: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mtClean="0">
                <a:solidFill>
                  <a:srgbClr val="000080"/>
                </a:solidFill>
                <a:latin typeface="Calibri" pitchFamily="34" charset="0"/>
              </a:rPr>
              <a:t>sPHENIX Director's Review</a:t>
            </a:r>
            <a:endParaRPr lang="en-US" altLang="en-US">
              <a:solidFill>
                <a:srgbClr val="000080"/>
              </a:solidFill>
              <a:latin typeface="Calibri" pitchFamily="34" charset="0"/>
            </a:endParaRP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3</a:t>
            </a:fld>
            <a:endParaRPr lang="en-US" altLang="en-US" sz="1200">
              <a:solidFill>
                <a:srgbClr val="898989"/>
              </a:solidFill>
              <a:cs typeface="Arial" pitchFamily="34" charset="0"/>
            </a:endParaRPr>
          </a:p>
        </p:txBody>
      </p:sp>
      <p:sp>
        <p:nvSpPr>
          <p:cNvPr id="18436" name="Title 3"/>
          <p:cNvSpPr>
            <a:spLocks noGrp="1"/>
          </p:cNvSpPr>
          <p:nvPr>
            <p:ph type="title"/>
          </p:nvPr>
        </p:nvSpPr>
        <p:spPr>
          <a:xfrm>
            <a:off x="0" y="0"/>
            <a:ext cx="9144000" cy="715963"/>
          </a:xfrm>
        </p:spPr>
        <p:txBody>
          <a:bodyPr/>
          <a:lstStyle/>
          <a:p>
            <a:pPr eaLnBrk="1" hangingPunct="1"/>
            <a:r>
              <a:rPr lang="en-US" altLang="en-US" sz="3600" dirty="0" smtClean="0">
                <a:solidFill>
                  <a:srgbClr val="000000"/>
                </a:solidFill>
              </a:rPr>
              <a:t>Calorimeter Electronics Technical Overview</a:t>
            </a:r>
          </a:p>
        </p:txBody>
      </p:sp>
      <p:sp>
        <p:nvSpPr>
          <p:cNvPr id="2" name="Rectangle 1"/>
          <p:cNvSpPr/>
          <p:nvPr/>
        </p:nvSpPr>
        <p:spPr>
          <a:xfrm>
            <a:off x="552450" y="914400"/>
            <a:ext cx="8229600" cy="4247317"/>
          </a:xfrm>
          <a:prstGeom prst="rect">
            <a:avLst/>
          </a:prstGeom>
        </p:spPr>
        <p:txBody>
          <a:bodyPr wrap="square">
            <a:spAutoFit/>
          </a:bodyPr>
          <a:lstStyle/>
          <a:p>
            <a:pPr marL="285750" indent="-285750">
              <a:buFont typeface="Arial" panose="020B0604020202020204" pitchFamily="34" charset="0"/>
              <a:buChar char="•"/>
            </a:pPr>
            <a:r>
              <a:rPr lang="en-US" dirty="0"/>
              <a:t>PhotoMultiplier (SiPM) sensor selected for reading out scintillator.</a:t>
            </a:r>
          </a:p>
          <a:p>
            <a:pPr marL="742950" lvl="1" indent="-285750">
              <a:buFont typeface="Arial" panose="020B0604020202020204" pitchFamily="34" charset="0"/>
              <a:buChar char="•"/>
            </a:pPr>
            <a:r>
              <a:rPr lang="en-US" dirty="0"/>
              <a:t>Small size compatible with high density.</a:t>
            </a:r>
          </a:p>
          <a:p>
            <a:pPr marL="742950" lvl="1" indent="-285750">
              <a:buFont typeface="Arial" panose="020B0604020202020204" pitchFamily="34" charset="0"/>
              <a:buChar char="•"/>
            </a:pPr>
            <a:r>
              <a:rPr lang="en-US" dirty="0"/>
              <a:t>Low cost -&gt; ~$8 each.</a:t>
            </a:r>
          </a:p>
          <a:p>
            <a:pPr marL="742950" lvl="1" indent="-285750">
              <a:buFont typeface="Arial" panose="020B0604020202020204" pitchFamily="34" charset="0"/>
              <a:buChar char="•"/>
            </a:pPr>
            <a:r>
              <a:rPr lang="en-US" dirty="0"/>
              <a:t>Magnetic field immunity.</a:t>
            </a:r>
          </a:p>
          <a:p>
            <a:pPr marL="285750" indent="-285750">
              <a:buFont typeface="Arial" panose="020B0604020202020204" pitchFamily="34" charset="0"/>
              <a:buChar char="•"/>
            </a:pPr>
            <a:r>
              <a:rPr lang="en-US" dirty="0"/>
              <a:t>SiPM parameter control.</a:t>
            </a:r>
          </a:p>
          <a:p>
            <a:pPr marL="742950" lvl="1" indent="-285750">
              <a:buFont typeface="Arial" panose="020B0604020202020204" pitchFamily="34" charset="0"/>
              <a:buChar char="•"/>
            </a:pPr>
            <a:r>
              <a:rPr lang="en-US" dirty="0"/>
              <a:t>Gain vs temperature stabilization. </a:t>
            </a:r>
          </a:p>
          <a:p>
            <a:pPr marL="742950" lvl="1" indent="-285750">
              <a:buFont typeface="Arial" panose="020B0604020202020204" pitchFamily="34" charset="0"/>
              <a:buChar char="•"/>
            </a:pPr>
            <a:r>
              <a:rPr lang="en-US" dirty="0"/>
              <a:t>Compensation for increased current leakage due to </a:t>
            </a:r>
            <a:r>
              <a:rPr lang="en-US" dirty="0" smtClean="0"/>
              <a:t>neutron damage.</a:t>
            </a:r>
            <a:endParaRPr lang="en-US" dirty="0"/>
          </a:p>
          <a:p>
            <a:pPr marL="742950" lvl="1" indent="-285750">
              <a:buFont typeface="Arial" panose="020B0604020202020204" pitchFamily="34" charset="0"/>
              <a:buChar char="•"/>
            </a:pPr>
            <a:r>
              <a:rPr lang="en-US" dirty="0"/>
              <a:t>Channel gain trimming. </a:t>
            </a:r>
          </a:p>
          <a:p>
            <a:pPr marL="285750" indent="-285750">
              <a:buFont typeface="Arial" panose="020B0604020202020204" pitchFamily="34" charset="0"/>
              <a:buChar char="•"/>
            </a:pPr>
            <a:r>
              <a:rPr lang="en-US" dirty="0"/>
              <a:t>Preamplifier </a:t>
            </a:r>
          </a:p>
          <a:p>
            <a:pPr marL="742950" lvl="1" indent="-285750">
              <a:buFont typeface="Arial" panose="020B0604020202020204" pitchFamily="34" charset="0"/>
              <a:buChar char="•"/>
            </a:pPr>
            <a:r>
              <a:rPr lang="en-US" dirty="0"/>
              <a:t>Shaping must be compatible with 60MHz ADC sampling and 106nS RHIC cycle time -&gt; 30nS peaking and recovery to baseline within 106nS .</a:t>
            </a:r>
          </a:p>
          <a:p>
            <a:pPr marL="742950" lvl="1" indent="-285750">
              <a:buFont typeface="Arial" panose="020B0604020202020204" pitchFamily="34" charset="0"/>
              <a:buChar char="•"/>
            </a:pPr>
            <a:r>
              <a:rPr lang="en-US" dirty="0"/>
              <a:t>High gain channel for resolving single microcell peaks during calibration.</a:t>
            </a:r>
          </a:p>
          <a:p>
            <a:pPr marL="285750" indent="-285750">
              <a:buFont typeface="Arial" panose="020B0604020202020204" pitchFamily="34" charset="0"/>
              <a:buChar char="•"/>
            </a:pPr>
            <a:r>
              <a:rPr lang="en-US" dirty="0"/>
              <a:t>Discrete COTS circuitry chosen for readout system.</a:t>
            </a:r>
          </a:p>
          <a:p>
            <a:pPr marL="742950" lvl="1" indent="-285750">
              <a:buFont typeface="Arial" panose="020B0604020202020204" pitchFamily="34" charset="0"/>
              <a:buChar char="•"/>
            </a:pPr>
            <a:r>
              <a:rPr lang="en-US" dirty="0"/>
              <a:t>Low risk.</a:t>
            </a:r>
          </a:p>
          <a:p>
            <a:pPr marL="742950" lvl="1" indent="-285750">
              <a:buFont typeface="Arial" panose="020B0604020202020204" pitchFamily="34" charset="0"/>
              <a:buChar char="•"/>
            </a:pPr>
            <a:r>
              <a:rPr lang="en-US" dirty="0"/>
              <a:t>Reuse of </a:t>
            </a:r>
            <a:r>
              <a:rPr lang="en-US" dirty="0" smtClean="0"/>
              <a:t>existing PHENIX readout </a:t>
            </a:r>
            <a:r>
              <a:rPr lang="en-US" dirty="0"/>
              <a:t>technology.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p:txBody>
          <a:bodyPr lIns="38100" tIns="38100" rIns="38100" bIns="38100"/>
          <a:lstStyle/>
          <a:p>
            <a:r>
              <a:rPr lang="en-US" altLang="en-US" dirty="0" smtClean="0"/>
              <a:t>Scope </a:t>
            </a:r>
          </a:p>
        </p:txBody>
      </p:sp>
      <p:sp>
        <p:nvSpPr>
          <p:cNvPr id="4" name="Content Placeholder 3"/>
          <p:cNvSpPr>
            <a:spLocks noGrp="1"/>
          </p:cNvSpPr>
          <p:nvPr>
            <p:ph idx="1"/>
          </p:nvPr>
        </p:nvSpPr>
        <p:spPr>
          <a:xfrm>
            <a:off x="457200" y="1143000"/>
            <a:ext cx="8229600" cy="4525963"/>
          </a:xfrm>
        </p:spPr>
        <p:txBody>
          <a:bodyPr/>
          <a:lstStyle/>
          <a:p>
            <a:pPr marL="0" indent="0">
              <a:buNone/>
            </a:pPr>
            <a:r>
              <a:rPr lang="en-US" u="sng" dirty="0">
                <a:latin typeface="Arial" pitchFamily="34" charset="0"/>
                <a:cs typeface="Arial" pitchFamily="34" charset="0"/>
              </a:rPr>
              <a:t>EmCal</a:t>
            </a:r>
            <a:r>
              <a:rPr lang="en-US" dirty="0"/>
              <a:t> </a:t>
            </a:r>
            <a:endParaRPr lang="en-US" b="1" dirty="0"/>
          </a:p>
          <a:p>
            <a:r>
              <a:rPr lang="en-US" dirty="0">
                <a:latin typeface="Arial" pitchFamily="34" charset="0"/>
                <a:cs typeface="Arial" pitchFamily="34" charset="0"/>
              </a:rPr>
              <a:t>256 channels in </a:t>
            </a:r>
            <a:r>
              <a:rPr lang="el-GR" dirty="0">
                <a:latin typeface="Arial" pitchFamily="34" charset="0"/>
                <a:cs typeface="Arial" pitchFamily="34" charset="0"/>
              </a:rPr>
              <a:t>Φ</a:t>
            </a:r>
            <a:r>
              <a:rPr lang="en-US" dirty="0">
                <a:latin typeface="Arial" pitchFamily="34" charset="0"/>
                <a:cs typeface="Arial" pitchFamily="34" charset="0"/>
              </a:rPr>
              <a:t> by 96 in Z = 24576 total.</a:t>
            </a:r>
          </a:p>
          <a:p>
            <a:pPr marL="0" indent="0">
              <a:buNone/>
            </a:pPr>
            <a:endParaRPr lang="en-US" dirty="0"/>
          </a:p>
          <a:p>
            <a:pPr marL="0" indent="0">
              <a:buNone/>
            </a:pPr>
            <a:r>
              <a:rPr lang="en-US" u="sng" dirty="0" smtClean="0">
                <a:latin typeface="Arial" pitchFamily="34" charset="0"/>
                <a:cs typeface="Arial" pitchFamily="34" charset="0"/>
              </a:rPr>
              <a:t>HCal </a:t>
            </a:r>
          </a:p>
          <a:p>
            <a:r>
              <a:rPr lang="en-US" dirty="0" smtClean="0">
                <a:latin typeface="Arial" pitchFamily="34" charset="0"/>
              </a:rPr>
              <a:t>128 </a:t>
            </a:r>
            <a:r>
              <a:rPr lang="en-US" dirty="0">
                <a:latin typeface="Arial" pitchFamily="34" charset="0"/>
              </a:rPr>
              <a:t>channels in </a:t>
            </a:r>
            <a:r>
              <a:rPr lang="el-GR" dirty="0">
                <a:latin typeface="Arial" pitchFamily="34" charset="0"/>
              </a:rPr>
              <a:t>Φ</a:t>
            </a:r>
            <a:r>
              <a:rPr lang="en-US" dirty="0">
                <a:latin typeface="Arial" pitchFamily="34" charset="0"/>
              </a:rPr>
              <a:t> by 24 in Z </a:t>
            </a:r>
            <a:r>
              <a:rPr lang="en-US" dirty="0" smtClean="0">
                <a:latin typeface="Arial" pitchFamily="34" charset="0"/>
              </a:rPr>
              <a:t>= 3072 total.</a:t>
            </a:r>
            <a:endParaRPr lang="en-US" dirty="0">
              <a:latin typeface="Arial" pitchFamily="34" charset="0"/>
            </a:endParaRPr>
          </a:p>
          <a:p>
            <a:pPr marL="0" indent="0">
              <a:buNone/>
            </a:pPr>
            <a:r>
              <a:rPr lang="en-US" dirty="0" smtClean="0">
                <a:latin typeface="Arial" pitchFamily="34" charset="0"/>
              </a:rPr>
              <a:t> </a:t>
            </a:r>
            <a:endParaRPr lang="en-US" dirty="0">
              <a:latin typeface="Arial" pitchFamily="34" charset="0"/>
            </a:endParaRPr>
          </a:p>
          <a:p>
            <a:endParaRPr lang="en-US" sz="1600" dirty="0"/>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4</a:t>
            </a:fld>
            <a:endParaRPr lang="en-US" altLang="en-US" sz="1200">
              <a:solidFill>
                <a:srgbClr val="898989"/>
              </a:solidFill>
            </a:endParaRPr>
          </a:p>
        </p:txBody>
      </p:sp>
      <p:sp>
        <p:nvSpPr>
          <p:cNvPr id="5" name="Date Placeholder 4"/>
          <p:cNvSpPr>
            <a:spLocks noGrp="1"/>
          </p:cNvSpPr>
          <p:nvPr>
            <p:ph type="dt" sz="half" idx="10"/>
          </p:nvPr>
        </p:nvSpPr>
        <p:spPr/>
        <p:txBody>
          <a:bodyPr/>
          <a:lstStyle/>
          <a:p>
            <a:pPr>
              <a:defRPr/>
            </a:pPr>
            <a:r>
              <a:rPr lang="en-US" altLang="en-US" smtClean="0"/>
              <a:t>Aug 2-4, 2017</a:t>
            </a:r>
            <a:endParaRPr lang="en-US" altLang="en-US"/>
          </a:p>
        </p:txBody>
      </p:sp>
      <p:sp>
        <p:nvSpPr>
          <p:cNvPr id="6" name="Footer Placeholder 5"/>
          <p:cNvSpPr>
            <a:spLocks noGrp="1"/>
          </p:cNvSpPr>
          <p:nvPr>
            <p:ph type="ftr" sz="quarter" idx="11"/>
          </p:nvPr>
        </p:nvSpPr>
        <p:spPr/>
        <p:txBody>
          <a:bodyPr/>
          <a:lstStyle/>
          <a:p>
            <a:pPr>
              <a:defRPr/>
            </a:pPr>
            <a:r>
              <a:rPr lang="en-US" smtClean="0"/>
              <a:t>sPHENIX Director's Review</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5</a:t>
            </a:fld>
            <a:endParaRPr lang="en-US" altLang="en-US" sz="1200">
              <a:solidFill>
                <a:srgbClr val="898989"/>
              </a:solidFill>
              <a:cs typeface="Arial" pitchFamily="34" charset="0"/>
            </a:endParaRPr>
          </a:p>
        </p:txBody>
      </p:sp>
      <p:sp>
        <p:nvSpPr>
          <p:cNvPr id="21506" name="Title 1"/>
          <p:cNvSpPr>
            <a:spLocks noGrp="1"/>
          </p:cNvSpPr>
          <p:nvPr>
            <p:ph type="title"/>
          </p:nvPr>
        </p:nvSpPr>
        <p:spPr>
          <a:xfrm>
            <a:off x="0" y="0"/>
            <a:ext cx="9144000" cy="685800"/>
          </a:xfrm>
        </p:spPr>
        <p:txBody>
          <a:bodyPr/>
          <a:lstStyle/>
          <a:p>
            <a:pPr eaLnBrk="1" hangingPunct="1"/>
            <a:r>
              <a:rPr lang="en-US" altLang="en-US" sz="4800" dirty="0" smtClean="0">
                <a:solidFill>
                  <a:srgbClr val="000000"/>
                </a:solidFill>
                <a:cs typeface="Times New Roman" pitchFamily="18" charset="0"/>
              </a:rPr>
              <a:t>Subsystem Collaborators</a:t>
            </a:r>
          </a:p>
        </p:txBody>
      </p:sp>
      <p:sp>
        <p:nvSpPr>
          <p:cNvPr id="2150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smtClean="0"/>
              <a:t>sPHENIX Director's Review</a:t>
            </a:r>
            <a:endParaRPr lang="en-US"/>
          </a:p>
        </p:txBody>
      </p:sp>
      <p:sp>
        <p:nvSpPr>
          <p:cNvPr id="2" name="Content Placeholder 1"/>
          <p:cNvSpPr>
            <a:spLocks noGrp="1"/>
          </p:cNvSpPr>
          <p:nvPr>
            <p:ph idx="1"/>
          </p:nvPr>
        </p:nvSpPr>
        <p:spPr>
          <a:xfrm>
            <a:off x="381000" y="1600200"/>
            <a:ext cx="7819231" cy="4157663"/>
          </a:xfrm>
        </p:spPr>
        <p:txBody>
          <a:bodyPr/>
          <a:lstStyle/>
          <a:p>
            <a:pPr marL="0" indent="0">
              <a:buNone/>
            </a:pPr>
            <a:r>
              <a:rPr lang="en-US" dirty="0" smtClean="0"/>
              <a:t>Steve Boose - Electronics Engineer</a:t>
            </a:r>
          </a:p>
          <a:p>
            <a:pPr lvl="1">
              <a:buFont typeface="Arial" panose="020B0604020202020204" pitchFamily="34" charset="0"/>
              <a:buChar char="•"/>
            </a:pPr>
            <a:r>
              <a:rPr lang="en-US" b="0" dirty="0" smtClean="0"/>
              <a:t>Electronics and software design.</a:t>
            </a:r>
          </a:p>
          <a:p>
            <a:pPr marL="0" indent="0">
              <a:buNone/>
            </a:pPr>
            <a:r>
              <a:rPr lang="en-US" dirty="0" smtClean="0"/>
              <a:t>Sal Polizzo - Technician</a:t>
            </a:r>
          </a:p>
          <a:p>
            <a:pPr lvl="1">
              <a:buFont typeface="Arial" panose="020B0604020202020204" pitchFamily="34" charset="0"/>
              <a:buChar char="•"/>
            </a:pPr>
            <a:r>
              <a:rPr lang="en-US" b="0" dirty="0" smtClean="0"/>
              <a:t>PC Board layout, prototype assembly and testing.</a:t>
            </a:r>
          </a:p>
          <a:p>
            <a:pPr marL="0" indent="0">
              <a:buNone/>
            </a:pPr>
            <a:r>
              <a:rPr lang="en-US" b="0" dirty="0" smtClean="0"/>
              <a:t>Martin Purschke - Physicist</a:t>
            </a:r>
          </a:p>
          <a:p>
            <a:pPr lvl="1">
              <a:buFont typeface="Arial" panose="020B0604020202020204" pitchFamily="34" charset="0"/>
              <a:buChar char="•"/>
            </a:pPr>
            <a:r>
              <a:rPr lang="en-US" b="0" dirty="0" smtClean="0"/>
              <a:t>Test stand </a:t>
            </a:r>
            <a:r>
              <a:rPr lang="en-US" b="0" dirty="0" smtClean="0"/>
              <a:t>programming</a:t>
            </a:r>
            <a:r>
              <a:rPr lang="en-US" b="0" dirty="0" smtClean="0"/>
              <a:t>.</a:t>
            </a:r>
          </a:p>
          <a:p>
            <a:pPr lvl="1">
              <a:buFont typeface="Arial" panose="020B0604020202020204" pitchFamily="34" charset="0"/>
              <a:buChar char="•"/>
            </a:pPr>
            <a:endParaRPr lang="en-US" b="0" dirty="0"/>
          </a:p>
          <a:p>
            <a:pPr marL="457200" lvl="1" indent="0">
              <a:buNone/>
            </a:pPr>
            <a:r>
              <a:rPr lang="en-US" b="0" dirty="0" smtClean="0"/>
              <a:t>Collaborators are being recruited for much of the production assembly. Potential institutions include University of Michigan, University of Augustana, Debrecen and Georgia State etc.</a:t>
            </a:r>
            <a:endParaRPr lang="en-US"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9144000" cy="762000"/>
          </a:xfrm>
        </p:spPr>
        <p:txBody>
          <a:bodyPr/>
          <a:lstStyle/>
          <a:p>
            <a:r>
              <a:rPr lang="en-US" altLang="en-US" sz="4800" dirty="0" smtClean="0"/>
              <a:t>Schedule Drivers</a:t>
            </a:r>
          </a:p>
        </p:txBody>
      </p:sp>
      <p:sp>
        <p:nvSpPr>
          <p:cNvPr id="5" name="Footer Placeholder 4"/>
          <p:cNvSpPr>
            <a:spLocks noGrp="1"/>
          </p:cNvSpPr>
          <p:nvPr>
            <p:ph type="ftr" sz="quarter" idx="11"/>
          </p:nvPr>
        </p:nvSpPr>
        <p:spPr/>
        <p:txBody>
          <a:bodyPr/>
          <a:lstStyle/>
          <a:p>
            <a:pPr>
              <a:defRPr/>
            </a:pPr>
            <a:r>
              <a:rPr lang="en-US" smtClean="0"/>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6</a:t>
            </a:fld>
            <a:endParaRPr lang="en-US" altLang="en-US" sz="120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2" name="Content Placeholder 1"/>
          <p:cNvSpPr>
            <a:spLocks noGrp="1"/>
          </p:cNvSpPr>
          <p:nvPr>
            <p:ph idx="1"/>
          </p:nvPr>
        </p:nvSpPr>
        <p:spPr>
          <a:xfrm>
            <a:off x="152400" y="838200"/>
            <a:ext cx="8762999" cy="1600200"/>
          </a:xfrm>
        </p:spPr>
        <p:txBody>
          <a:bodyPr/>
          <a:lstStyle/>
          <a:p>
            <a:r>
              <a:rPr lang="en-US" sz="1600" dirty="0" smtClean="0"/>
              <a:t>EmCal Preamps and Interface boards.</a:t>
            </a:r>
          </a:p>
          <a:p>
            <a:r>
              <a:rPr lang="en-US" sz="1600" dirty="0" smtClean="0"/>
              <a:t>EmCal internal cables.</a:t>
            </a:r>
          </a:p>
          <a:p>
            <a:r>
              <a:rPr lang="en-US" sz="1600" dirty="0" smtClean="0"/>
              <a:t>Completion of electronics reviews.</a:t>
            </a:r>
          </a:p>
          <a:p>
            <a:r>
              <a:rPr lang="en-US" sz="1600" dirty="0" smtClean="0"/>
              <a:t>Float for EmCal Preamp delivery ~6 weeks. 1</a:t>
            </a:r>
            <a:r>
              <a:rPr lang="en-US" sz="1600" baseline="30000" dirty="0" smtClean="0"/>
              <a:t>st</a:t>
            </a:r>
            <a:r>
              <a:rPr lang="en-US" sz="1600" dirty="0" smtClean="0"/>
              <a:t> delivery 1/30/2020, required for EmCal module assembly 3/10/2020.</a:t>
            </a:r>
          </a:p>
          <a:p>
            <a:r>
              <a:rPr lang="en-US" sz="1600" dirty="0" smtClean="0"/>
              <a:t>Float for EmCal Interface boards: 1/28/2020, required for EmCal module assembly 3/10/2020.</a:t>
            </a:r>
          </a:p>
          <a:p>
            <a:r>
              <a:rPr lang="en-US" sz="1600" dirty="0" smtClean="0"/>
              <a:t>Float for cables, ~4 weeks.</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873836"/>
            <a:ext cx="7391400" cy="36902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0" y="7938"/>
            <a:ext cx="9144000" cy="906462"/>
          </a:xfrm>
        </p:spPr>
        <p:txBody>
          <a:bodyPr/>
          <a:lstStyle/>
          <a:p>
            <a:r>
              <a:rPr lang="en-US" altLang="en-US" dirty="0" smtClean="0">
                <a:solidFill>
                  <a:srgbClr val="000000"/>
                </a:solidFill>
                <a:cs typeface="Times New Roman" pitchFamily="18" charset="0"/>
              </a:rPr>
              <a:t>Cost Drivers</a:t>
            </a:r>
          </a:p>
        </p:txBody>
      </p:sp>
      <p:sp>
        <p:nvSpPr>
          <p:cNvPr id="2457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cs typeface="Arial" pitchFamily="34" charset="0"/>
              </a:rPr>
              <a:t>Aug 2-4, 2017</a:t>
            </a:r>
          </a:p>
        </p:txBody>
      </p:sp>
      <p:sp>
        <p:nvSpPr>
          <p:cNvPr id="6" name="Footer Placeholder 5"/>
          <p:cNvSpPr>
            <a:spLocks noGrp="1"/>
          </p:cNvSpPr>
          <p:nvPr>
            <p:ph type="ftr" sz="quarter" idx="11"/>
          </p:nvPr>
        </p:nvSpPr>
        <p:spPr/>
        <p:txBody>
          <a:bodyPr/>
          <a:lstStyle/>
          <a:p>
            <a:pPr>
              <a:defRPr/>
            </a:pPr>
            <a:r>
              <a:rPr lang="en-US" smtClean="0"/>
              <a:t>sPHENIX Director's Review</a:t>
            </a:r>
            <a:endParaRPr lang="en-US"/>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7</a:t>
            </a:fld>
            <a:endParaRPr lang="en-US" altLang="en-US" sz="1200">
              <a:solidFill>
                <a:srgbClr val="898989"/>
              </a:solidFill>
            </a:endParaRPr>
          </a:p>
        </p:txBody>
      </p:sp>
      <p:sp>
        <p:nvSpPr>
          <p:cNvPr id="2" name="Content Placeholder 1"/>
          <p:cNvSpPr>
            <a:spLocks noGrp="1"/>
          </p:cNvSpPr>
          <p:nvPr>
            <p:ph idx="1"/>
          </p:nvPr>
        </p:nvSpPr>
        <p:spPr/>
        <p:txBody>
          <a:bodyPr/>
          <a:lstStyle/>
          <a:p>
            <a:r>
              <a:rPr lang="en-US" dirty="0" smtClean="0"/>
              <a:t>EmCal Preamps: $400k</a:t>
            </a:r>
          </a:p>
          <a:p>
            <a:r>
              <a:rPr lang="en-US" dirty="0" smtClean="0"/>
              <a:t>EmCal/HCal Signal Cables: $500k</a:t>
            </a: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5400" y="0"/>
            <a:ext cx="8229600" cy="728662"/>
          </a:xfrm>
        </p:spPr>
        <p:txBody>
          <a:bodyPr/>
          <a:lstStyle/>
          <a:p>
            <a:r>
              <a:rPr lang="en-US" altLang="en-US" sz="3200" dirty="0" smtClean="0"/>
              <a:t>Basis of Estimate and Resource-Loaded Schedule</a:t>
            </a:r>
          </a:p>
        </p:txBody>
      </p:sp>
      <p:sp>
        <p:nvSpPr>
          <p:cNvPr id="25602"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0B90B3-3CD6-41A9-8EAF-9B5CBA6B7522}" type="slidenum">
              <a:rPr lang="en-US" altLang="en-US" sz="1200">
                <a:solidFill>
                  <a:srgbClr val="898989"/>
                </a:solidFill>
              </a:rPr>
              <a:pPr eaLnBrk="1" hangingPunct="1"/>
              <a:t>8</a:t>
            </a:fld>
            <a:endParaRPr lang="en-US" altLang="en-US" sz="1200">
              <a:solidFill>
                <a:srgbClr val="89898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62429413"/>
              </p:ext>
            </p:extLst>
          </p:nvPr>
        </p:nvGraphicFramePr>
        <p:xfrm>
          <a:off x="1447800" y="838200"/>
          <a:ext cx="5791200" cy="5672138"/>
        </p:xfrm>
        <a:graphic>
          <a:graphicData uri="http://schemas.openxmlformats.org/presentationml/2006/ole">
            <mc:AlternateContent xmlns:mc="http://schemas.openxmlformats.org/markup-compatibility/2006">
              <mc:Choice xmlns:v="urn:schemas-microsoft-com:vml" Requires="v">
                <p:oleObj spid="_x0000_s1039" name="Worksheet" r:id="rId4" imgW="12001466" imgH="11753910" progId="Excel.Sheet.12">
                  <p:embed/>
                </p:oleObj>
              </mc:Choice>
              <mc:Fallback>
                <p:oleObj name="Worksheet" r:id="rId4" imgW="12001466" imgH="11753910" progId="Excel.Sheet.12">
                  <p:embed/>
                  <p:pic>
                    <p:nvPicPr>
                      <p:cNvPr id="0" name=""/>
                      <p:cNvPicPr/>
                      <p:nvPr/>
                    </p:nvPicPr>
                    <p:blipFill>
                      <a:blip r:embed="rId5"/>
                      <a:stretch>
                        <a:fillRect/>
                      </a:stretch>
                    </p:blipFill>
                    <p:spPr>
                      <a:xfrm>
                        <a:off x="1447800" y="838200"/>
                        <a:ext cx="5791200" cy="56721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smtClean="0"/>
              <a:t>Status and Highlights</a:t>
            </a:r>
          </a:p>
        </p:txBody>
      </p:sp>
      <p:sp>
        <p:nvSpPr>
          <p:cNvPr id="276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2-4, 2017</a:t>
            </a:r>
          </a:p>
        </p:txBody>
      </p:sp>
      <p:sp>
        <p:nvSpPr>
          <p:cNvPr id="4" name="Footer Placeholder 3"/>
          <p:cNvSpPr>
            <a:spLocks noGrp="1"/>
          </p:cNvSpPr>
          <p:nvPr>
            <p:ph type="ftr" sz="quarter" idx="11"/>
          </p:nvPr>
        </p:nvSpPr>
        <p:spPr/>
        <p:txBody>
          <a:bodyPr/>
          <a:lstStyle/>
          <a:p>
            <a:pPr>
              <a:defRPr/>
            </a:pPr>
            <a:r>
              <a:rPr lang="en-US" smtClean="0"/>
              <a:t>sPHENIX Director's Review</a:t>
            </a:r>
            <a:endParaRPr lang="en-US" dirty="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9F55E2A-43DB-4A71-95DB-04AFD0018DCD}" type="slidenum">
              <a:rPr lang="en-US" altLang="en-US" sz="1200">
                <a:solidFill>
                  <a:srgbClr val="898989"/>
                </a:solidFill>
              </a:rPr>
              <a:pPr eaLnBrk="1" hangingPunct="1"/>
              <a:t>9</a:t>
            </a:fld>
            <a:endParaRPr lang="en-US" altLang="en-US" sz="1200">
              <a:solidFill>
                <a:srgbClr val="898989"/>
              </a:solidFill>
            </a:endParaRPr>
          </a:p>
        </p:txBody>
      </p:sp>
      <p:sp>
        <p:nvSpPr>
          <p:cNvPr id="2" name="TextBox 1"/>
          <p:cNvSpPr txBox="1"/>
          <p:nvPr/>
        </p:nvSpPr>
        <p:spPr>
          <a:xfrm>
            <a:off x="533400" y="762000"/>
            <a:ext cx="8229600" cy="5324535"/>
          </a:xfrm>
          <a:prstGeom prst="rect">
            <a:avLst/>
          </a:prstGeom>
          <a:noFill/>
        </p:spPr>
        <p:txBody>
          <a:bodyPr wrap="square" rtlCol="0">
            <a:spAutoFit/>
          </a:bodyPr>
          <a:lstStyle/>
          <a:p>
            <a:r>
              <a:rPr lang="en-US" sz="1700" dirty="0" smtClean="0"/>
              <a:t>EmCal:</a:t>
            </a:r>
          </a:p>
          <a:p>
            <a:pPr marL="285750" indent="-285750">
              <a:buFont typeface="Arial" panose="020B0604020202020204" pitchFamily="34" charset="0"/>
              <a:buChar char="•"/>
            </a:pPr>
            <a:r>
              <a:rPr lang="en-US" sz="1700" dirty="0" smtClean="0"/>
              <a:t>Latest preamp revision is ready for Pre-Production Prototype production and assembly phase following system test. </a:t>
            </a:r>
          </a:p>
          <a:p>
            <a:pPr marL="285750" indent="-285750">
              <a:buFont typeface="Arial" panose="020B0604020202020204" pitchFamily="34" charset="0"/>
              <a:buChar char="•"/>
            </a:pPr>
            <a:r>
              <a:rPr lang="en-US" sz="1700" dirty="0" smtClean="0"/>
              <a:t>New prototype 3M signal cabling system design is underway. We need to build a single prototype of this design and test before committing to a Pre-Production run of cables.</a:t>
            </a:r>
          </a:p>
          <a:p>
            <a:pPr marL="285750" indent="-285750">
              <a:buFont typeface="Arial" panose="020B0604020202020204" pitchFamily="34" charset="0"/>
              <a:buChar char="•"/>
            </a:pPr>
            <a:r>
              <a:rPr lang="en-US" sz="1700" dirty="0" smtClean="0"/>
              <a:t>The Interface board design is ready for final system functional testing before Pre-Production Prototype phase but the communication connector should be retrofitted to save approx 3.8mm of height.</a:t>
            </a:r>
          </a:p>
          <a:p>
            <a:pPr marL="285750" indent="-285750">
              <a:buFont typeface="Arial" panose="020B0604020202020204" pitchFamily="34" charset="0"/>
              <a:buChar char="•"/>
            </a:pPr>
            <a:r>
              <a:rPr lang="en-US" sz="1700" dirty="0" smtClean="0"/>
              <a:t>An End Cap design concept exists but must be finalized.</a:t>
            </a:r>
          </a:p>
          <a:p>
            <a:endParaRPr lang="en-US" sz="1700" dirty="0" smtClean="0"/>
          </a:p>
          <a:p>
            <a:r>
              <a:rPr lang="en-US" sz="1700" dirty="0" smtClean="0"/>
              <a:t>HCal:</a:t>
            </a:r>
          </a:p>
          <a:p>
            <a:pPr marL="285750" indent="-285750">
              <a:buFont typeface="Arial" panose="020B0604020202020204" pitchFamily="34" charset="0"/>
              <a:buChar char="•"/>
            </a:pPr>
            <a:r>
              <a:rPr lang="en-US" sz="1700" dirty="0" smtClean="0"/>
              <a:t>Latest revision of preamp board with added channel switching must be system tested prior to Pre-Production order.</a:t>
            </a:r>
          </a:p>
          <a:p>
            <a:pPr marL="285750" indent="-285750">
              <a:buFont typeface="Arial" panose="020B0604020202020204" pitchFamily="34" charset="0"/>
              <a:buChar char="•"/>
            </a:pPr>
            <a:r>
              <a:rPr lang="en-US" sz="1700" dirty="0" smtClean="0"/>
              <a:t>The Interface board design is working well but would benefit from a few minor signal re-routes to make it fully compatible with the same firmware as EmCal.</a:t>
            </a:r>
          </a:p>
          <a:p>
            <a:pPr marL="285750" indent="-285750">
              <a:buFont typeface="Arial" panose="020B0604020202020204" pitchFamily="34" charset="0"/>
              <a:buChar char="•"/>
            </a:pPr>
            <a:r>
              <a:rPr lang="en-US" sz="1700" dirty="0" smtClean="0"/>
              <a:t>New 500uM LED fiber source has been designed and a prototype is being built for testing with tiles.</a:t>
            </a:r>
          </a:p>
          <a:p>
            <a:endParaRPr lang="en-US" sz="1700" dirty="0" smtClean="0"/>
          </a:p>
          <a:p>
            <a:r>
              <a:rPr lang="en-US" sz="1700" dirty="0" smtClean="0"/>
              <a:t>Slow Control:</a:t>
            </a:r>
          </a:p>
          <a:p>
            <a:pPr marL="285750" indent="-285750">
              <a:buFont typeface="Arial" panose="020B0604020202020204" pitchFamily="34" charset="0"/>
              <a:buChar char="•"/>
            </a:pPr>
            <a:r>
              <a:rPr lang="en-US" sz="1700" dirty="0" smtClean="0"/>
              <a:t>New cleaned-up revision of the Controller board is set to go into the layout phase.</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11653</TotalTime>
  <Words>1209</Words>
  <Application>Microsoft Office PowerPoint</Application>
  <PresentationFormat>On-screen Show (4:3)</PresentationFormat>
  <Paragraphs>208</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Worksheet</vt:lpstr>
      <vt:lpstr>sPHENIX Director’s Review </vt:lpstr>
      <vt:lpstr>Calorimeter Electronics</vt:lpstr>
      <vt:lpstr>Calorimeter Electronics Technical Overview</vt:lpstr>
      <vt:lpstr>Scope </vt:lpstr>
      <vt:lpstr>Subsystem Collaborators</vt:lpstr>
      <vt:lpstr>Schedule Drivers</vt:lpstr>
      <vt:lpstr>Cost Drivers</vt:lpstr>
      <vt:lpstr>Basis of Estimate and Resource-Loaded Schedule</vt:lpstr>
      <vt:lpstr>Status and Highlights</vt:lpstr>
      <vt:lpstr>Test Stands</vt:lpstr>
      <vt:lpstr>Summary</vt:lpstr>
      <vt:lpstr>Back Up</vt:lpstr>
      <vt:lpstr>EmCal System Boards</vt:lpstr>
      <vt:lpstr>HCal System Components</vt:lpstr>
      <vt:lpstr>Slow Controls Boards</vt:lpstr>
      <vt:lpstr>Signal Cables for One Sector</vt:lpstr>
      <vt:lpstr>SL8802 Twinax Application</vt:lpstr>
      <vt:lpstr>Preamp Tester</vt:lpstr>
      <vt:lpstr>System Layout and Interconnect</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boose</cp:lastModifiedBy>
  <cp:revision>211</cp:revision>
  <cp:lastPrinted>2015-10-28T19:08:40Z</cp:lastPrinted>
  <dcterms:created xsi:type="dcterms:W3CDTF">2015-10-24T00:32:43Z</dcterms:created>
  <dcterms:modified xsi:type="dcterms:W3CDTF">2017-07-24T19:48:14Z</dcterms:modified>
</cp:coreProperties>
</file>