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5" r:id="rId2"/>
    <p:sldId id="302" r:id="rId3"/>
    <p:sldId id="304" r:id="rId4"/>
    <p:sldId id="306" r:id="rId5"/>
    <p:sldId id="303" r:id="rId6"/>
    <p:sldId id="294" r:id="rId7"/>
    <p:sldId id="298" r:id="rId8"/>
    <p:sldId id="313" r:id="rId9"/>
    <p:sldId id="312" r:id="rId10"/>
    <p:sldId id="316" r:id="rId11"/>
    <p:sldId id="296" r:id="rId12"/>
    <p:sldId id="301" r:id="rId13"/>
    <p:sldId id="293" r:id="rId14"/>
    <p:sldId id="314" r:id="rId15"/>
    <p:sldId id="315" r:id="rId16"/>
    <p:sldId id="317" r:id="rId1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2766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112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727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502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1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9936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39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0048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929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4203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8F84-203F-4284-A91D-D56E65E62A40}" type="datetime1">
              <a:rPr lang="en-US" smtClean="0"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C.Woody, 2016 NSS/MIC, N18-3,  11/1/16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3124200"/>
          </a:xfrm>
          <a:solidFill>
            <a:srgbClr val="0099FF"/>
          </a:solidFill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sPHENIX </a:t>
            </a:r>
            <a:r>
              <a:rPr lang="en-US" altLang="en-US" dirty="0" smtClean="0"/>
              <a:t>Director’s</a:t>
            </a:r>
            <a:r>
              <a:rPr lang="en-US" altLang="en-US" dirty="0" smtClean="0">
                <a:solidFill>
                  <a:schemeClr val="bg1"/>
                </a:solidFill>
              </a:rPr>
              <a:t> Review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/>
              <a:t>Calorimeters and Calorimeter Electronics: Silicon Photomultipliers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0099FF"/>
                </a:solidFill>
              </a:rPr>
              <a:t>Christine Aidala</a:t>
            </a: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University of Michigan</a:t>
            </a: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August 2-4, 2017</a:t>
            </a: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Status and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3505200"/>
          </a:xfrm>
        </p:spPr>
        <p:txBody>
          <a:bodyPr/>
          <a:lstStyle/>
          <a:p>
            <a:r>
              <a:rPr lang="en-US" sz="2000" dirty="0" smtClean="0"/>
              <a:t>Debrecen taking lead in developing testing hardware</a:t>
            </a:r>
          </a:p>
          <a:p>
            <a:pPr lvl="1"/>
            <a:r>
              <a:rPr lang="en-US" sz="1700" b="0" dirty="0" smtClean="0"/>
              <a:t>Have produced prototype capable of testing 4 </a:t>
            </a:r>
            <a:r>
              <a:rPr lang="en-US" sz="1700" b="0" dirty="0" err="1" smtClean="0"/>
              <a:t>SiPMs</a:t>
            </a:r>
            <a:r>
              <a:rPr lang="en-US" sz="1700" b="0" dirty="0" smtClean="0"/>
              <a:t> at a time</a:t>
            </a:r>
          </a:p>
          <a:p>
            <a:pPr lvl="1"/>
            <a:r>
              <a:rPr lang="en-US" sz="1700" b="0" dirty="0"/>
              <a:t>Device self-contained including LED and power supplies, requiring only dedicated computer with Ethernet and virtual machine </a:t>
            </a:r>
            <a:endParaRPr lang="en-US" sz="1700" dirty="0" smtClean="0"/>
          </a:p>
          <a:p>
            <a:r>
              <a:rPr lang="en-US" sz="2000" dirty="0" smtClean="0"/>
              <a:t>Michigan leading the testing efforts</a:t>
            </a:r>
          </a:p>
          <a:p>
            <a:pPr lvl="1"/>
            <a:r>
              <a:rPr lang="en-US" sz="1700" b="0" dirty="0"/>
              <a:t>Lab space of C. Aidala, 867 sq. ft. (~81 sq. m) available</a:t>
            </a:r>
          </a:p>
          <a:p>
            <a:pPr lvl="1"/>
            <a:r>
              <a:rPr lang="en-US" sz="1700" b="0" dirty="0" smtClean="0"/>
              <a:t>Prototype testing device currently at Michigan, set </a:t>
            </a:r>
            <a:r>
              <a:rPr lang="en-US" sz="1700" b="0" dirty="0"/>
              <a:t>up to allow remote operation from Debrecen or </a:t>
            </a:r>
            <a:r>
              <a:rPr lang="en-US" sz="1700" b="0" dirty="0" smtClean="0"/>
              <a:t>elsewhere</a:t>
            </a:r>
          </a:p>
          <a:p>
            <a:r>
              <a:rPr lang="en-US" sz="2000" dirty="0" smtClean="0"/>
              <a:t>Measurements</a:t>
            </a:r>
          </a:p>
          <a:p>
            <a:pPr lvl="1"/>
            <a:r>
              <a:rPr lang="en-US" sz="1700" b="0" dirty="0"/>
              <a:t>Current as a function of bias voltage, allowing determination of breakdown voltage</a:t>
            </a:r>
          </a:p>
          <a:p>
            <a:pPr lvl="1"/>
            <a:r>
              <a:rPr lang="en-US" sz="1700" b="0" dirty="0" smtClean="0"/>
              <a:t>Integrated charge at 11 operating voltages, showing 1-, 2-, 3-photon peaks, etc.  Allows calculation of gain in order to determine operating voltage within 0.02 V</a:t>
            </a:r>
          </a:p>
          <a:p>
            <a:endParaRPr lang="en-US" sz="17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7650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2" y="4572000"/>
            <a:ext cx="3967258" cy="1953533"/>
          </a:xfrm>
          <a:prstGeom prst="rect">
            <a:avLst/>
          </a:prstGeom>
        </p:spPr>
      </p:pic>
      <p:pic>
        <p:nvPicPr>
          <p:cNvPr id="8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28" y="4553712"/>
            <a:ext cx="3907872" cy="1953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010" y="63246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harge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6570" y="5021238"/>
            <a:ext cx="81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6324600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voltage (V)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307995" y="502123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4242" y="495002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0p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6632" y="4544568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9344" y="457200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6242" y="5093279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3p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3986" y="548342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20112" y="5748599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685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5105400" cy="4525963"/>
          </a:xfrm>
        </p:spPr>
        <p:txBody>
          <a:bodyPr/>
          <a:lstStyle/>
          <a:p>
            <a:r>
              <a:rPr lang="en-US" sz="2000" dirty="0" smtClean="0"/>
              <a:t>Prototype testing device will be brought to BNL September 1, 2017 for modifications by the Debrecen group that will improve the testing rate, and for subsequent testing of the 1500 </a:t>
            </a:r>
            <a:r>
              <a:rPr lang="en-US" sz="2000" dirty="0" err="1" smtClean="0"/>
              <a:t>SiPMs</a:t>
            </a:r>
            <a:r>
              <a:rPr lang="en-US" sz="2000" dirty="0" smtClean="0"/>
              <a:t> needed for final prototype calorimeter in preparation for FNAL beam test in </a:t>
            </a:r>
            <a:r>
              <a:rPr lang="en-US" sz="2000" dirty="0" smtClean="0"/>
              <a:t>2018</a:t>
            </a:r>
            <a:endParaRPr lang="en-US" sz="2000" dirty="0" smtClean="0"/>
          </a:p>
          <a:p>
            <a:r>
              <a:rPr lang="en-US" sz="2000" dirty="0" err="1" smtClean="0"/>
              <a:t>SiPM</a:t>
            </a:r>
            <a:r>
              <a:rPr lang="en-US" sz="2000" dirty="0" smtClean="0"/>
              <a:t> testing for final prototype calorimeter will be performed at BNL by personnel from Debrecen and </a:t>
            </a:r>
            <a:r>
              <a:rPr lang="en-US" sz="2000" dirty="0" smtClean="0"/>
              <a:t>Michigan</a:t>
            </a:r>
            <a:endParaRPr lang="en-US" sz="2000" dirty="0" smtClean="0"/>
          </a:p>
          <a:p>
            <a:r>
              <a:rPr lang="en-US" sz="2000" dirty="0" smtClean="0"/>
              <a:t>Experience gained during this larger-scale testing will serve to finalize the design of the </a:t>
            </a:r>
            <a:r>
              <a:rPr lang="en-US" sz="2000" dirty="0" smtClean="0"/>
              <a:t>large (64 channel) </a:t>
            </a:r>
            <a:r>
              <a:rPr lang="en-US" sz="2000" dirty="0" err="1" smtClean="0"/>
              <a:t>SiPM</a:t>
            </a:r>
            <a:r>
              <a:rPr lang="en-US" sz="2000" dirty="0" smtClean="0"/>
              <a:t> </a:t>
            </a:r>
            <a:r>
              <a:rPr lang="en-US" sz="2000" dirty="0" smtClean="0"/>
              <a:t>testing devices to be built by Debrecen</a:t>
            </a:r>
            <a:endParaRPr lang="en-US" sz="2000" dirty="0"/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sPHENIX</a:t>
            </a:r>
            <a:r>
              <a:rPr lang="en-US" dirty="0" smtClean="0"/>
              <a:t> Director's Review</a:t>
            </a:r>
            <a:endParaRPr lang="en-US" dirty="0"/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03" y="1143000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78275"/>
            <a:ext cx="3352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657600"/>
            <a:ext cx="361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testing device at Michigan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 dirty="0" smtClean="0">
                <a:latin typeface="+mn-lt"/>
              </a:rPr>
              <a:t>Issues and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neutron radiation damage to </a:t>
            </a:r>
            <a:r>
              <a:rPr lang="en-US" dirty="0" err="1" smtClean="0"/>
              <a:t>SiPMs</a:t>
            </a:r>
            <a:r>
              <a:rPr lang="en-US" dirty="0" smtClean="0"/>
              <a:t> over time still need to be considered in detail</a:t>
            </a:r>
          </a:p>
          <a:p>
            <a:r>
              <a:rPr lang="en-US" dirty="0" smtClean="0"/>
              <a:t>Initial irradiation studies performed at ATOMKI and BNL</a:t>
            </a:r>
            <a:endParaRPr lang="en-US" dirty="0"/>
          </a:p>
        </p:txBody>
      </p:sp>
      <p:sp>
        <p:nvSpPr>
          <p:cNvPr id="3174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4" y="3880582"/>
            <a:ext cx="4343400" cy="27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8731"/>
            <a:ext cx="2743200" cy="26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774" y="3847331"/>
            <a:ext cx="4044425" cy="2477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6169223"/>
            <a:ext cx="9957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Time [min</a:t>
            </a:r>
            <a:r>
              <a:rPr lang="en-US" sz="1400" b="1" dirty="0"/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16729" y="4773929"/>
            <a:ext cx="11171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Current [</a:t>
            </a:r>
            <a:r>
              <a:rPr lang="en-US" sz="1400" b="1" dirty="0" smtClean="0">
                <a:latin typeface="Symbol" panose="05050102010706020507" pitchFamily="18" charset="2"/>
              </a:rPr>
              <a:t>m</a:t>
            </a:r>
            <a:r>
              <a:rPr lang="en-US" sz="1400" b="1" dirty="0" smtClean="0"/>
              <a:t>A]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58044" y="3276600"/>
            <a:ext cx="9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ATOMKI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2766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33338"/>
            <a:ext cx="8229600" cy="728662"/>
          </a:xfrm>
        </p:spPr>
        <p:txBody>
          <a:bodyPr/>
          <a:lstStyle/>
          <a:p>
            <a:r>
              <a:rPr lang="en-US" altLang="en-US" sz="3200" dirty="0" smtClean="0"/>
              <a:t>Testing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78475"/>
          </a:xfrm>
        </p:spPr>
        <p:txBody>
          <a:bodyPr/>
          <a:lstStyle/>
          <a:p>
            <a:r>
              <a:rPr lang="en-US" sz="1400" dirty="0" err="1" smtClean="0"/>
              <a:t>SiPMs</a:t>
            </a:r>
            <a:r>
              <a:rPr lang="en-US" sz="1400" dirty="0" smtClean="0"/>
              <a:t> to be tested in parallel at Michigan, </a:t>
            </a:r>
            <a:r>
              <a:rPr lang="en-US" sz="1400" dirty="0" err="1" smtClean="0"/>
              <a:t>Augustana</a:t>
            </a:r>
            <a:r>
              <a:rPr lang="en-US" sz="1400" dirty="0" smtClean="0"/>
              <a:t>, and 1 other institution, requiring 3 testing devices + 1 spare, about $8,000 each (TBC).</a:t>
            </a:r>
            <a:r>
              <a:rPr lang="en-US" sz="1400" dirty="0"/>
              <a:t> </a:t>
            </a:r>
          </a:p>
          <a:p>
            <a:r>
              <a:rPr lang="en-US" sz="1400" dirty="0" smtClean="0"/>
              <a:t>Starting </a:t>
            </a:r>
            <a:r>
              <a:rPr lang="en-US" sz="1400" dirty="0"/>
              <a:t>in </a:t>
            </a:r>
            <a:r>
              <a:rPr lang="en-US" sz="1400" dirty="0" smtClean="0"/>
              <a:t>September </a:t>
            </a:r>
            <a:r>
              <a:rPr lang="en-US" sz="1400" dirty="0"/>
              <a:t>2018, Hamamatsu will ship about 10k </a:t>
            </a:r>
            <a:r>
              <a:rPr lang="en-US" sz="1400" dirty="0" err="1"/>
              <a:t>SiPMs</a:t>
            </a:r>
            <a:r>
              <a:rPr lang="en-US" sz="1400" dirty="0"/>
              <a:t> every 4 weeks, requiring about 500 devices to be tested each day (5 days a week).  The </a:t>
            </a:r>
            <a:r>
              <a:rPr lang="en-US" sz="1400" dirty="0" err="1"/>
              <a:t>SiPMs</a:t>
            </a:r>
            <a:r>
              <a:rPr lang="en-US" sz="1400" dirty="0"/>
              <a:t> will be shipped on 13x13 trays, therefore, each institution will receive about </a:t>
            </a:r>
            <a:r>
              <a:rPr lang="en-US" sz="1400" dirty="0" smtClean="0"/>
              <a:t>60 </a:t>
            </a:r>
            <a:r>
              <a:rPr lang="en-US" sz="1400" dirty="0"/>
              <a:t>trays every 4 weeks.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 err="1"/>
              <a:t>SiPMs</a:t>
            </a:r>
            <a:r>
              <a:rPr lang="en-US" sz="1400" dirty="0"/>
              <a:t> will have an accompanying traveler sheet that lists the </a:t>
            </a:r>
            <a:r>
              <a:rPr lang="en-US" sz="1400" dirty="0" err="1"/>
              <a:t>SiPMs</a:t>
            </a:r>
            <a:r>
              <a:rPr lang="en-US" sz="1400" dirty="0"/>
              <a:t> by tray position and serial number.  Hamamatsu will also provide the operating voltage and gain </a:t>
            </a:r>
            <a:r>
              <a:rPr lang="en-US" sz="1400" dirty="0" smtClean="0"/>
              <a:t>for </a:t>
            </a:r>
            <a:r>
              <a:rPr lang="en-US" sz="1400" dirty="0"/>
              <a:t>3% </a:t>
            </a:r>
            <a:r>
              <a:rPr lang="en-US" sz="1400" dirty="0" smtClean="0"/>
              <a:t>(TBD) of </a:t>
            </a:r>
            <a:r>
              <a:rPr lang="en-US" sz="1400" dirty="0"/>
              <a:t>the devices.  Before testing begins on an individual tray, the traveler sheet will be scanned and its information </a:t>
            </a:r>
            <a:r>
              <a:rPr lang="en-US" sz="1400" dirty="0" smtClean="0"/>
              <a:t>uploaded </a:t>
            </a:r>
            <a:r>
              <a:rPr lang="en-US" sz="1400" dirty="0"/>
              <a:t>into an Excel </a:t>
            </a:r>
            <a:r>
              <a:rPr lang="en-US" sz="1400" dirty="0" smtClean="0"/>
              <a:t>database.  </a:t>
            </a:r>
            <a:r>
              <a:rPr lang="en-US" sz="1400" dirty="0"/>
              <a:t>This database will be part of the testing device software and is being developed by Debrecen and Michigan collaborators.  </a:t>
            </a:r>
          </a:p>
          <a:p>
            <a:r>
              <a:rPr lang="en-US" sz="1400" dirty="0"/>
              <a:t>Next, each </a:t>
            </a:r>
            <a:r>
              <a:rPr lang="en-US" sz="1400" dirty="0" err="1"/>
              <a:t>SiPM</a:t>
            </a:r>
            <a:r>
              <a:rPr lang="en-US" sz="1400" dirty="0"/>
              <a:t> will be placed in the </a:t>
            </a:r>
            <a:r>
              <a:rPr lang="en-US" sz="1400" dirty="0" smtClean="0"/>
              <a:t>8x8 </a:t>
            </a:r>
            <a:r>
              <a:rPr lang="en-US" sz="1400" dirty="0"/>
              <a:t>testing array and the </a:t>
            </a:r>
            <a:r>
              <a:rPr lang="en-US" sz="1400" dirty="0" err="1"/>
              <a:t>SiPM</a:t>
            </a:r>
            <a:r>
              <a:rPr lang="en-US" sz="1400" dirty="0"/>
              <a:t> array position will be recorded in the database.  The handling of the </a:t>
            </a:r>
            <a:r>
              <a:rPr lang="en-US" sz="1400" dirty="0" err="1"/>
              <a:t>SiPMs</a:t>
            </a:r>
            <a:r>
              <a:rPr lang="en-US" sz="1400" dirty="0"/>
              <a:t> will only require common </a:t>
            </a:r>
            <a:r>
              <a:rPr lang="en-US" sz="1400" dirty="0" smtClean="0"/>
              <a:t>tweezers.  </a:t>
            </a:r>
            <a:r>
              <a:rPr lang="en-US" sz="1400" dirty="0"/>
              <a:t>Once the </a:t>
            </a:r>
            <a:r>
              <a:rPr lang="en-US" sz="1400" dirty="0" err="1"/>
              <a:t>SiPMs</a:t>
            </a:r>
            <a:r>
              <a:rPr lang="en-US" sz="1400" dirty="0"/>
              <a:t> are in place, the testing device will measure the gain at a series of supply voltage settings, determine the operating voltage (breakdown voltage +  4V) for each </a:t>
            </a:r>
            <a:r>
              <a:rPr lang="en-US" sz="1400" dirty="0" err="1"/>
              <a:t>SiPM</a:t>
            </a:r>
            <a:r>
              <a:rPr lang="en-US" sz="1400" dirty="0"/>
              <a:t>, measure the corresponding temperature, and automatically record this information into the database (TBD).  The testing device will require about 4 hours (TBD) to complete measurements for all 64 </a:t>
            </a:r>
            <a:r>
              <a:rPr lang="en-US" sz="1400" dirty="0" err="1"/>
              <a:t>SiPMs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 err="1"/>
              <a:t>SiPMs</a:t>
            </a:r>
            <a:r>
              <a:rPr lang="en-US" sz="1400" dirty="0"/>
              <a:t> will </a:t>
            </a:r>
            <a:r>
              <a:rPr lang="en-US" sz="1400" dirty="0" smtClean="0"/>
              <a:t>then be </a:t>
            </a:r>
            <a:r>
              <a:rPr lang="en-US" sz="1400" dirty="0"/>
              <a:t>sorted by operating voltage before placing the next set of 64 </a:t>
            </a:r>
            <a:r>
              <a:rPr lang="en-US" sz="1400" dirty="0" err="1"/>
              <a:t>SiPMs</a:t>
            </a:r>
            <a:r>
              <a:rPr lang="en-US" sz="1400" dirty="0"/>
              <a:t> into the testing device.  Because the </a:t>
            </a:r>
            <a:r>
              <a:rPr lang="en-US" sz="1400" dirty="0" err="1"/>
              <a:t>SiPMs</a:t>
            </a:r>
            <a:r>
              <a:rPr lang="en-US" sz="1400" dirty="0"/>
              <a:t> need to be matched within 0.02 V (</a:t>
            </a:r>
            <a:r>
              <a:rPr lang="en-US" sz="1400" dirty="0" smtClean="0"/>
              <a:t>TBC) </a:t>
            </a:r>
            <a:r>
              <a:rPr lang="en-US" sz="1400" dirty="0"/>
              <a:t>and Hamamatsu has indicated that all </a:t>
            </a:r>
            <a:r>
              <a:rPr lang="en-US" sz="1400" dirty="0" err="1"/>
              <a:t>SiPM</a:t>
            </a:r>
            <a:r>
              <a:rPr lang="en-US" sz="1400" dirty="0"/>
              <a:t> operating voltages will be within +/- 1 V, the devices will be sorted </a:t>
            </a:r>
            <a:r>
              <a:rPr lang="en-US" sz="1400" dirty="0" smtClean="0"/>
              <a:t>into 100 0.02-V </a:t>
            </a:r>
            <a:r>
              <a:rPr lang="en-US" sz="1400" dirty="0"/>
              <a:t>bins. </a:t>
            </a:r>
            <a:r>
              <a:rPr lang="en-US" sz="1400" dirty="0" smtClean="0"/>
              <a:t> The </a:t>
            </a:r>
            <a:r>
              <a:rPr lang="en-US" sz="1400" dirty="0"/>
              <a:t>voltage bin and tray position of each </a:t>
            </a:r>
            <a:r>
              <a:rPr lang="en-US" sz="1400" dirty="0" err="1"/>
              <a:t>SiPM</a:t>
            </a:r>
            <a:r>
              <a:rPr lang="en-US" sz="1400" dirty="0"/>
              <a:t> will be recorded in the database.  This sorting procedure will take about 20 minutes for each set of 64 </a:t>
            </a:r>
            <a:r>
              <a:rPr lang="en-US" sz="1400" dirty="0" err="1"/>
              <a:t>SiPMs</a:t>
            </a:r>
            <a:r>
              <a:rPr lang="en-US" sz="1400" dirty="0"/>
              <a:t>.  Loading the next set of 64 </a:t>
            </a:r>
            <a:r>
              <a:rPr lang="en-US" sz="1400" dirty="0" err="1"/>
              <a:t>SiPMs</a:t>
            </a:r>
            <a:r>
              <a:rPr lang="en-US" sz="1400" dirty="0"/>
              <a:t> into the testing device will take less than a few minutes</a:t>
            </a:r>
            <a:r>
              <a:rPr lang="en-US" sz="1400" dirty="0" smtClean="0"/>
              <a:t>. </a:t>
            </a:r>
            <a:r>
              <a:rPr lang="en-US" sz="1400" dirty="0"/>
              <a:t> </a:t>
            </a:r>
          </a:p>
          <a:p>
            <a:r>
              <a:rPr lang="en-US" sz="1400" dirty="0" smtClean="0"/>
              <a:t>Testing </a:t>
            </a:r>
            <a:r>
              <a:rPr lang="en-US" sz="1400" dirty="0"/>
              <a:t>and sorting of </a:t>
            </a:r>
            <a:r>
              <a:rPr lang="en-US" sz="1400" dirty="0" smtClean="0"/>
              <a:t>sets of 64 </a:t>
            </a:r>
            <a:r>
              <a:rPr lang="en-US" sz="1400" dirty="0" err="1" smtClean="0"/>
              <a:t>SiPMs</a:t>
            </a:r>
            <a:r>
              <a:rPr lang="en-US" sz="1400" dirty="0" smtClean="0"/>
              <a:t> will </a:t>
            </a:r>
            <a:r>
              <a:rPr lang="en-US" sz="1400" dirty="0"/>
              <a:t>done up to 3 times per day for each institution (3 sets x 64 </a:t>
            </a:r>
            <a:r>
              <a:rPr lang="en-US" sz="1400" dirty="0" err="1"/>
              <a:t>SiPMs</a:t>
            </a:r>
            <a:r>
              <a:rPr lang="en-US" sz="1400" dirty="0"/>
              <a:t> x 3 testing devices = 576 </a:t>
            </a:r>
            <a:r>
              <a:rPr lang="en-US" sz="1400" dirty="0" err="1"/>
              <a:t>SiPMs</a:t>
            </a:r>
            <a:r>
              <a:rPr lang="en-US" sz="1400" dirty="0"/>
              <a:t>/day).  </a:t>
            </a:r>
          </a:p>
          <a:p>
            <a:r>
              <a:rPr lang="en-US" sz="1400" dirty="0"/>
              <a:t>S</a:t>
            </a:r>
            <a:r>
              <a:rPr lang="en-US" sz="1400" dirty="0" smtClean="0"/>
              <a:t>chedule </a:t>
            </a:r>
            <a:r>
              <a:rPr lang="en-US" sz="1400" dirty="0"/>
              <a:t>for shipping </a:t>
            </a:r>
            <a:r>
              <a:rPr lang="en-US" sz="1400" dirty="0" err="1"/>
              <a:t>SiPMs</a:t>
            </a:r>
            <a:r>
              <a:rPr lang="en-US" sz="1400" dirty="0"/>
              <a:t> from </a:t>
            </a:r>
            <a:r>
              <a:rPr lang="en-US" sz="1400" dirty="0" smtClean="0"/>
              <a:t>institutions </a:t>
            </a:r>
            <a:r>
              <a:rPr lang="en-US" sz="1400" dirty="0"/>
              <a:t>to the assembly warehouse </a:t>
            </a:r>
            <a:r>
              <a:rPr lang="en-US" sz="1400" dirty="0" smtClean="0"/>
              <a:t>TBD</a:t>
            </a:r>
            <a:r>
              <a:rPr lang="en-US" sz="1400" dirty="0"/>
              <a:t>.</a:t>
            </a:r>
          </a:p>
          <a:p>
            <a:endParaRPr lang="en-US" sz="1400" dirty="0"/>
          </a:p>
        </p:txBody>
      </p:sp>
      <p:sp>
        <p:nvSpPr>
          <p:cNvPr id="2560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5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Capability at Debrecen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physics, also a strong program in electrical engineering</a:t>
            </a:r>
          </a:p>
          <a:p>
            <a:pPr lvl="1"/>
            <a:r>
              <a:rPr lang="en-US" b="0" dirty="0" smtClean="0"/>
              <a:t>About 300 BSc/MSc/PhD students combined</a:t>
            </a:r>
          </a:p>
          <a:p>
            <a:r>
              <a:rPr lang="en-US" dirty="0" err="1" smtClean="0"/>
              <a:t>SiPM</a:t>
            </a:r>
            <a:r>
              <a:rPr lang="en-US" dirty="0" smtClean="0"/>
              <a:t> experts not just in the department, but also in the neighboring institutes</a:t>
            </a:r>
          </a:p>
          <a:p>
            <a:pPr lvl="1"/>
            <a:r>
              <a:rPr lang="en-US" b="0" dirty="0" smtClean="0"/>
              <a:t>ATOMKI, Department of Nuclear Medicine, also a long-time collaboration with National Instruments, which has their European center at Debrecen</a:t>
            </a:r>
          </a:p>
          <a:p>
            <a:r>
              <a:rPr lang="en-US" dirty="0" smtClean="0"/>
              <a:t>Dedicated lab for </a:t>
            </a:r>
            <a:r>
              <a:rPr lang="en-US" dirty="0" err="1" smtClean="0"/>
              <a:t>SiPM</a:t>
            </a:r>
            <a:r>
              <a:rPr lang="en-US" dirty="0" smtClean="0"/>
              <a:t> development (and testing) from September 2017</a:t>
            </a:r>
          </a:p>
          <a:p>
            <a:r>
              <a:rPr lang="en-US" dirty="0" smtClean="0"/>
              <a:t>2 PhD students and 1-2 experts can manage the test, 5-10 students can be involved easily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86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7" y="258762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Neutron Irradiation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C.Woody, 2016 NSS/MIC, N18-3,  11/1/16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4798874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33"/>
                </a:solidFill>
              </a:rPr>
              <a:t>Steady increase in current with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33"/>
                </a:solidFill>
              </a:rPr>
              <a:t>Small initial recovery followed by slow long term recovery at 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33"/>
                </a:solidFill>
              </a:rPr>
              <a:t>Small increase in current below V</a:t>
            </a:r>
            <a:r>
              <a:rPr lang="en-US" baseline="-25000" dirty="0" smtClean="0">
                <a:solidFill>
                  <a:srgbClr val="990033"/>
                </a:solidFill>
              </a:rPr>
              <a:t>op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33"/>
                </a:solidFill>
              </a:rPr>
              <a:t>Large increase at V</a:t>
            </a:r>
            <a:r>
              <a:rPr lang="en-US" baseline="-25000" dirty="0" smtClean="0">
                <a:solidFill>
                  <a:srgbClr val="990033"/>
                </a:solidFill>
              </a:rPr>
              <a:t>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33"/>
                </a:solidFill>
              </a:rPr>
              <a:t>Smaller pixel sizes show less damage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352" y="37616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3399"/>
                </a:solidFill>
              </a:rPr>
              <a:t>15 </a:t>
            </a:r>
            <a:r>
              <a:rPr lang="en-US" sz="1200" dirty="0" smtClean="0">
                <a:solidFill>
                  <a:srgbClr val="003399"/>
                </a:solidFill>
                <a:latin typeface="Symbol" panose="05050102010706020507" pitchFamily="18" charset="2"/>
              </a:rPr>
              <a:t>m</a:t>
            </a:r>
            <a:r>
              <a:rPr lang="en-US" sz="1200" dirty="0" smtClean="0">
                <a:solidFill>
                  <a:srgbClr val="003399"/>
                </a:solidFill>
              </a:rPr>
              <a:t>m pixel device irradiated in steps</a:t>
            </a:r>
            <a:endParaRPr lang="en-US" sz="1200" dirty="0">
              <a:solidFill>
                <a:srgbClr val="003399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55959"/>
            <a:ext cx="4791790" cy="2935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00100"/>
            <a:ext cx="4030522" cy="251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352" y="1271199"/>
            <a:ext cx="3948921" cy="26517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2000" y="3892358"/>
            <a:ext cx="2046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3399"/>
                </a:solidFill>
              </a:rPr>
              <a:t>Hamamatsu S12572-015P</a:t>
            </a:r>
            <a:endParaRPr lang="en-US" sz="900" dirty="0">
              <a:solidFill>
                <a:srgbClr val="0033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4232179"/>
            <a:ext cx="0" cy="12636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77544" y="3954214"/>
            <a:ext cx="2528256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Pixel        I</a:t>
            </a:r>
            <a:r>
              <a:rPr lang="en-US" sz="900" b="1" baseline="-25000" dirty="0" smtClean="0"/>
              <a:t>int</a:t>
            </a:r>
            <a:r>
              <a:rPr lang="en-US" sz="900" b="1" dirty="0" smtClean="0"/>
              <a:t> at V</a:t>
            </a:r>
            <a:r>
              <a:rPr lang="en-US" sz="900" b="1" baseline="-25000" dirty="0" smtClean="0"/>
              <a:t>op</a:t>
            </a:r>
            <a:r>
              <a:rPr lang="en-US" sz="900" b="1" dirty="0" smtClean="0"/>
              <a:t>     I</a:t>
            </a:r>
            <a:r>
              <a:rPr lang="en-US" sz="900" b="1" baseline="-25000" dirty="0" smtClean="0"/>
              <a:t>final</a:t>
            </a:r>
            <a:r>
              <a:rPr lang="en-US" sz="900" b="1" dirty="0" smtClean="0"/>
              <a:t> at V</a:t>
            </a:r>
            <a:r>
              <a:rPr lang="en-US" sz="900" b="1" baseline="-25000" dirty="0" smtClean="0"/>
              <a:t>op</a:t>
            </a:r>
            <a:r>
              <a:rPr lang="en-US" sz="900" b="1" dirty="0" smtClean="0"/>
              <a:t>        Factor</a:t>
            </a:r>
          </a:p>
          <a:p>
            <a:r>
              <a:rPr lang="en-US" sz="900" b="1" dirty="0"/>
              <a:t> </a:t>
            </a:r>
            <a:r>
              <a:rPr lang="en-US" sz="900" b="1" dirty="0" smtClean="0"/>
              <a:t>Size            (</a:t>
            </a:r>
            <a:r>
              <a:rPr lang="en-US" sz="900" b="1" dirty="0" err="1" smtClean="0"/>
              <a:t>nA</a:t>
            </a:r>
            <a:r>
              <a:rPr lang="en-US" sz="900" b="1" dirty="0" smtClean="0"/>
              <a:t>)           (</a:t>
            </a:r>
            <a:r>
              <a:rPr lang="en-US" sz="900" b="1" dirty="0" smtClean="0">
                <a:latin typeface="Symbol" pitchFamily="18" charset="2"/>
              </a:rPr>
              <a:t>m</a:t>
            </a:r>
            <a:r>
              <a:rPr lang="en-US" sz="900" b="1" dirty="0" smtClean="0"/>
              <a:t>A)             Increase</a:t>
            </a:r>
          </a:p>
          <a:p>
            <a:endParaRPr lang="en-US" sz="400" b="1" dirty="0"/>
          </a:p>
          <a:p>
            <a:r>
              <a:rPr lang="en-US" sz="900" b="1" dirty="0" smtClean="0"/>
              <a:t>15 </a:t>
            </a:r>
            <a:r>
              <a:rPr lang="en-US" sz="900" b="1" dirty="0" smtClean="0">
                <a:latin typeface="Symbol" pitchFamily="18" charset="2"/>
              </a:rPr>
              <a:t>m</a:t>
            </a:r>
            <a:r>
              <a:rPr lang="en-US" sz="900" b="1" dirty="0" smtClean="0"/>
              <a:t>m           38               36                 937</a:t>
            </a:r>
          </a:p>
          <a:p>
            <a:r>
              <a:rPr lang="en-US" sz="900" b="1" dirty="0" smtClean="0"/>
              <a:t>25 </a:t>
            </a:r>
            <a:r>
              <a:rPr lang="en-US" sz="900" b="1" dirty="0" smtClean="0">
                <a:latin typeface="Symbol" pitchFamily="18" charset="2"/>
              </a:rPr>
              <a:t>m</a:t>
            </a:r>
            <a:r>
              <a:rPr lang="en-US" sz="900" b="1" dirty="0" smtClean="0"/>
              <a:t>m           96             104               1085</a:t>
            </a:r>
          </a:p>
          <a:p>
            <a:r>
              <a:rPr lang="en-US" sz="900" b="1" dirty="0" smtClean="0"/>
              <a:t>50 </a:t>
            </a:r>
            <a:r>
              <a:rPr lang="en-US" sz="900" b="1" dirty="0" smtClean="0">
                <a:latin typeface="Symbol" pitchFamily="18" charset="2"/>
              </a:rPr>
              <a:t>m</a:t>
            </a:r>
            <a:r>
              <a:rPr lang="en-US" sz="900" b="1" dirty="0" smtClean="0"/>
              <a:t>m         137             290               2116</a:t>
            </a:r>
            <a:endParaRPr lang="en-US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7409" y="685800"/>
            <a:ext cx="857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SiPMs</a:t>
            </a:r>
            <a:r>
              <a:rPr lang="en-US" sz="2000" dirty="0" smtClean="0">
                <a:solidFill>
                  <a:srgbClr val="C00000"/>
                </a:solidFill>
              </a:rPr>
              <a:t> irradiated with 14 MeV neutrons up to 10</a:t>
            </a:r>
            <a:r>
              <a:rPr lang="en-US" sz="2000" baseline="30000" dirty="0" smtClean="0">
                <a:solidFill>
                  <a:srgbClr val="C00000"/>
                </a:solidFill>
              </a:rPr>
              <a:t>10</a:t>
            </a:r>
            <a:r>
              <a:rPr lang="en-US" sz="2000" dirty="0" smtClean="0">
                <a:solidFill>
                  <a:srgbClr val="C00000"/>
                </a:solidFill>
              </a:rPr>
              <a:t> n/cm</a:t>
            </a:r>
            <a:r>
              <a:rPr lang="en-US" sz="2000" baseline="30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(BNL)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3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0080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0000"/>
                </a:solidFill>
                <a:latin typeface="+mn-lt"/>
                <a:ea typeface="MS PGothic" charset="0"/>
              </a:rPr>
              <a:t>The </a:t>
            </a:r>
            <a:r>
              <a:rPr lang="en-US" sz="4800" dirty="0" smtClean="0">
                <a:solidFill>
                  <a:srgbClr val="000000"/>
                </a:solidFill>
                <a:latin typeface="+mn-lt"/>
                <a:ea typeface="MS PGothic" charset="0"/>
              </a:rPr>
              <a:t>Subsystem</a:t>
            </a:r>
            <a:endParaRPr lang="en-US" sz="4800" dirty="0">
              <a:solidFill>
                <a:srgbClr val="000000"/>
              </a:solidFill>
              <a:latin typeface="+mn-lt"/>
              <a:ea typeface="MS PGothic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Silicon photomultipliers (</a:t>
            </a:r>
            <a:r>
              <a:rPr lang="en-US" dirty="0" err="1" smtClean="0"/>
              <a:t>SiPMs</a:t>
            </a:r>
            <a:r>
              <a:rPr lang="en-US" dirty="0" smtClean="0"/>
              <a:t>) – choice of optical sensors for both the </a:t>
            </a:r>
            <a:r>
              <a:rPr lang="en-US" dirty="0" err="1" smtClean="0"/>
              <a:t>EMCal</a:t>
            </a:r>
            <a:r>
              <a:rPr lang="en-US" dirty="0" smtClean="0"/>
              <a:t> and </a:t>
            </a:r>
            <a:r>
              <a:rPr lang="en-US" dirty="0" err="1" smtClean="0"/>
              <a:t>HCal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Capable of detecting single photons</a:t>
            </a:r>
          </a:p>
          <a:p>
            <a:r>
              <a:rPr lang="en-US" dirty="0" smtClean="0"/>
              <a:t>Advantages compared to photomultiplier tubes</a:t>
            </a:r>
          </a:p>
          <a:p>
            <a:pPr lvl="1"/>
            <a:r>
              <a:rPr lang="en-US" b="0" dirty="0"/>
              <a:t>I</a:t>
            </a:r>
            <a:r>
              <a:rPr lang="en-US" b="0" dirty="0" smtClean="0"/>
              <a:t>nsensitive to magnetic fields – critical for calorimetry inside solenoid</a:t>
            </a:r>
          </a:p>
          <a:p>
            <a:pPr lvl="1"/>
            <a:r>
              <a:rPr lang="en-US" b="0" dirty="0" smtClean="0"/>
              <a:t>Significantly lower operating voltages (&lt; 100 V rather than &gt; 1000 V)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b="0" dirty="0" smtClean="0"/>
              <a:t>Temperature sensitive: temperature must be monitored</a:t>
            </a:r>
          </a:p>
          <a:p>
            <a:pPr lvl="1"/>
            <a:r>
              <a:rPr lang="en-US" b="0" dirty="0" smtClean="0"/>
              <a:t>Susceptible to neutron damage: increased leakage current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152400" y="33338"/>
            <a:ext cx="8229600" cy="7286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The Subsystem Technical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Hamamatsu S12572-015P </a:t>
            </a:r>
            <a:r>
              <a:rPr lang="en-US" sz="2600" dirty="0" err="1" smtClean="0"/>
              <a:t>SiPM</a:t>
            </a:r>
            <a:endParaRPr lang="en-US" sz="2600" dirty="0" smtClean="0"/>
          </a:p>
          <a:p>
            <a:pPr lvl="1"/>
            <a:r>
              <a:rPr lang="en-US" sz="2200" b="0" dirty="0" smtClean="0"/>
              <a:t>Catalog item</a:t>
            </a:r>
          </a:p>
          <a:p>
            <a:pPr lvl="1"/>
            <a:r>
              <a:rPr lang="en-US" sz="2200" b="0" dirty="0"/>
              <a:t>15 x 15 </a:t>
            </a:r>
            <a:r>
              <a:rPr lang="en-US" sz="2200" b="0" dirty="0" smtClean="0">
                <a:latin typeface="Symbol" charset="2"/>
                <a:cs typeface="Symbol" charset="2"/>
              </a:rPr>
              <a:t>m</a:t>
            </a:r>
            <a:r>
              <a:rPr lang="en-US" sz="2200" b="0" dirty="0" smtClean="0"/>
              <a:t>m</a:t>
            </a:r>
            <a:r>
              <a:rPr lang="en-US" sz="2200" b="0" baseline="30000" dirty="0" smtClean="0"/>
              <a:t>2 </a:t>
            </a:r>
            <a:r>
              <a:rPr lang="en-US" sz="2200" b="0" dirty="0" smtClean="0"/>
              <a:t>pixel size</a:t>
            </a:r>
          </a:p>
          <a:p>
            <a:pPr lvl="1"/>
            <a:r>
              <a:rPr lang="en-US" sz="2200" b="0" dirty="0" smtClean="0"/>
              <a:t>40,000 </a:t>
            </a:r>
            <a:r>
              <a:rPr lang="en-US" sz="2200" b="0" dirty="0" smtClean="0">
                <a:latin typeface="Symbol" charset="2"/>
                <a:cs typeface="Symbol" charset="2"/>
              </a:rPr>
              <a:t>m</a:t>
            </a:r>
            <a:r>
              <a:rPr lang="en-US" sz="2200" b="0" dirty="0" smtClean="0"/>
              <a:t>-cells</a:t>
            </a:r>
            <a:endParaRPr lang="en-US" sz="2200" b="0" dirty="0"/>
          </a:p>
          <a:p>
            <a:pPr lvl="1"/>
            <a:r>
              <a:rPr lang="en-US" sz="2200" b="0" dirty="0"/>
              <a:t>Dynamic range: 10</a:t>
            </a:r>
            <a:r>
              <a:rPr lang="en-US" sz="2200" b="0" baseline="30000" dirty="0"/>
              <a:t>4</a:t>
            </a:r>
          </a:p>
          <a:p>
            <a:pPr lvl="1"/>
            <a:r>
              <a:rPr lang="en-US" sz="2200" b="0" dirty="0"/>
              <a:t>Gain: </a:t>
            </a:r>
            <a:r>
              <a:rPr lang="en-US" sz="2200" b="0" dirty="0" smtClean="0"/>
              <a:t>2x10</a:t>
            </a:r>
            <a:r>
              <a:rPr lang="en-US" sz="2200" b="0" baseline="30000" dirty="0" smtClean="0"/>
              <a:t>5</a:t>
            </a:r>
            <a:endParaRPr lang="en-US" sz="2200" b="0" baseline="30000" dirty="0"/>
          </a:p>
          <a:p>
            <a:endParaRPr lang="en-US" dirty="0"/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80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  <a:endParaRPr lang="en-US" altLang="en-US">
              <a:solidFill>
                <a:srgbClr val="000080"/>
              </a:solidFill>
              <a:latin typeface="Calibri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14599"/>
            <a:ext cx="2874264" cy="2977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smtClean="0"/>
              <a:t>Scope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WBS 1.5.1 Optical Sensors: </a:t>
            </a:r>
          </a:p>
          <a:p>
            <a:pPr lvl="1"/>
            <a:r>
              <a:rPr lang="en-US" sz="2400" b="0" dirty="0" err="1"/>
              <a:t>EMCal</a:t>
            </a:r>
            <a:r>
              <a:rPr lang="en-US" sz="2400" b="0" dirty="0"/>
              <a:t>: 98304 </a:t>
            </a:r>
            <a:r>
              <a:rPr lang="en-US" sz="2400" b="0" dirty="0" err="1"/>
              <a:t>SiPMS</a:t>
            </a:r>
            <a:r>
              <a:rPr lang="en-US" sz="2400" b="0" dirty="0"/>
              <a:t> </a:t>
            </a:r>
          </a:p>
          <a:p>
            <a:pPr lvl="1"/>
            <a:r>
              <a:rPr lang="en-US" sz="2400" b="0" dirty="0" err="1"/>
              <a:t>HCal</a:t>
            </a:r>
            <a:r>
              <a:rPr lang="en-US" sz="2400" b="0" dirty="0"/>
              <a:t>: 13824 </a:t>
            </a:r>
            <a:r>
              <a:rPr lang="en-US" sz="2400" b="0" dirty="0" err="1" smtClean="0"/>
              <a:t>SiPMs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SiPM</a:t>
            </a:r>
            <a:r>
              <a:rPr lang="en-US" dirty="0" smtClean="0"/>
              <a:t> procurement, testing, and sorting </a:t>
            </a:r>
          </a:p>
          <a:p>
            <a:pPr lvl="1"/>
            <a:r>
              <a:rPr lang="en-US" b="0" dirty="0" smtClean="0"/>
              <a:t>Test gain as a function of operating voltage for all ~120k </a:t>
            </a:r>
            <a:r>
              <a:rPr lang="en-US" b="0" dirty="0" err="1" smtClean="0"/>
              <a:t>SiPMs</a:t>
            </a:r>
            <a:r>
              <a:rPr lang="en-US" b="0" dirty="0" smtClean="0"/>
              <a:t> required for the </a:t>
            </a:r>
            <a:r>
              <a:rPr lang="en-US" b="0" dirty="0" err="1" smtClean="0"/>
              <a:t>EMCal</a:t>
            </a:r>
            <a:r>
              <a:rPr lang="en-US" b="0" dirty="0" smtClean="0"/>
              <a:t> and </a:t>
            </a:r>
            <a:r>
              <a:rPr lang="en-US" b="0" dirty="0" err="1" smtClean="0"/>
              <a:t>HCal</a:t>
            </a:r>
            <a:endParaRPr lang="en-US" b="0" dirty="0" smtClean="0"/>
          </a:p>
          <a:p>
            <a:pPr lvl="1"/>
            <a:r>
              <a:rPr lang="en-US" b="0" dirty="0" smtClean="0"/>
              <a:t>Sort </a:t>
            </a:r>
            <a:r>
              <a:rPr lang="en-US" b="0" dirty="0" err="1" smtClean="0"/>
              <a:t>SiPMs</a:t>
            </a:r>
            <a:r>
              <a:rPr lang="en-US" b="0" dirty="0" smtClean="0"/>
              <a:t> into sets with operating voltage matched for shipment to assembly warehouse</a:t>
            </a:r>
          </a:p>
          <a:p>
            <a:pPr lvl="2"/>
            <a:r>
              <a:rPr lang="en-US" b="0" dirty="0" smtClean="0"/>
              <a:t>For final detector, operating voltage will be controlled for individual calorimeter towers, i.e. groups of 4 </a:t>
            </a:r>
            <a:r>
              <a:rPr lang="en-US" b="0" dirty="0" err="1" smtClean="0"/>
              <a:t>SiPMs</a:t>
            </a:r>
            <a:endParaRPr lang="en-US" b="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  <a:cs typeface="Times New Roman" pitchFamily="18" charset="0"/>
              </a:rPr>
              <a:t>Subsystem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7819231" cy="5334000"/>
          </a:xfrm>
        </p:spPr>
        <p:txBody>
          <a:bodyPr/>
          <a:lstStyle/>
          <a:p>
            <a:r>
              <a:rPr lang="en-US" dirty="0" smtClean="0"/>
              <a:t>University of Michigan</a:t>
            </a:r>
          </a:p>
          <a:p>
            <a:pPr lvl="1"/>
            <a:r>
              <a:rPr lang="en-US" b="0" dirty="0" smtClean="0"/>
              <a:t>Christine Aidala – L3 Manager, Associate Professor</a:t>
            </a:r>
          </a:p>
          <a:p>
            <a:pPr lvl="1"/>
            <a:r>
              <a:rPr lang="en-US" b="0" dirty="0" smtClean="0"/>
              <a:t>Postdoc – currently Michael </a:t>
            </a:r>
            <a:r>
              <a:rPr lang="en-US" b="0" dirty="0" err="1" smtClean="0"/>
              <a:t>Skoby</a:t>
            </a:r>
            <a:endParaRPr lang="en-US" b="0" dirty="0" smtClean="0"/>
          </a:p>
          <a:p>
            <a:pPr lvl="1"/>
            <a:r>
              <a:rPr lang="en-US" b="0" dirty="0" smtClean="0"/>
              <a:t>Graduate student – currently Nicole Lewis</a:t>
            </a:r>
          </a:p>
          <a:p>
            <a:pPr lvl="1"/>
            <a:r>
              <a:rPr lang="en-US" b="0" dirty="0" smtClean="0"/>
              <a:t>Undergraduates</a:t>
            </a:r>
            <a:endParaRPr lang="en-US" dirty="0" smtClean="0"/>
          </a:p>
          <a:p>
            <a:r>
              <a:rPr lang="en-US" dirty="0" err="1" smtClean="0"/>
              <a:t>Augustana</a:t>
            </a:r>
            <a:r>
              <a:rPr lang="en-US" dirty="0" smtClean="0"/>
              <a:t> University</a:t>
            </a:r>
          </a:p>
          <a:p>
            <a:pPr lvl="1"/>
            <a:r>
              <a:rPr lang="en-US" b="0" dirty="0" smtClean="0"/>
              <a:t>Nathan </a:t>
            </a:r>
            <a:r>
              <a:rPr lang="en-US" b="0" dirty="0" err="1" smtClean="0"/>
              <a:t>Grau</a:t>
            </a:r>
            <a:r>
              <a:rPr lang="en-US" b="0" dirty="0" smtClean="0"/>
              <a:t> – Associate Professor</a:t>
            </a:r>
          </a:p>
          <a:p>
            <a:pPr lvl="1"/>
            <a:r>
              <a:rPr lang="en-US" b="0" dirty="0" smtClean="0"/>
              <a:t>Undergraduates</a:t>
            </a:r>
            <a:endParaRPr lang="en-US" dirty="0" smtClean="0"/>
          </a:p>
          <a:p>
            <a:r>
              <a:rPr lang="en-US" dirty="0" smtClean="0"/>
              <a:t>Debrecen University – building the testing devices and possible testing site</a:t>
            </a:r>
          </a:p>
          <a:p>
            <a:pPr lvl="1"/>
            <a:r>
              <a:rPr lang="en-US" b="0" dirty="0" err="1" smtClean="0"/>
              <a:t>Balazs</a:t>
            </a:r>
            <a:r>
              <a:rPr lang="en-US" b="0" dirty="0" smtClean="0"/>
              <a:t> </a:t>
            </a:r>
            <a:r>
              <a:rPr lang="en-US" b="0" dirty="0" err="1" smtClean="0"/>
              <a:t>Ujvary</a:t>
            </a:r>
            <a:r>
              <a:rPr lang="en-US" b="0" dirty="0" smtClean="0"/>
              <a:t> – Associate Professor</a:t>
            </a:r>
          </a:p>
          <a:p>
            <a:pPr lvl="1"/>
            <a:r>
              <a:rPr lang="en-US" b="0" dirty="0" smtClean="0"/>
              <a:t>Jozsef Imrek – FPGA expert</a:t>
            </a:r>
          </a:p>
          <a:p>
            <a:pPr lvl="1"/>
            <a:r>
              <a:rPr lang="en-US" b="0" dirty="0" smtClean="0"/>
              <a:t>Graduate </a:t>
            </a:r>
            <a:r>
              <a:rPr lang="en-US" b="0" dirty="0"/>
              <a:t>students - </a:t>
            </a:r>
            <a:r>
              <a:rPr lang="en-US" b="0" dirty="0" err="1"/>
              <a:t>Tamas</a:t>
            </a:r>
            <a:r>
              <a:rPr lang="en-US" b="0" dirty="0"/>
              <a:t> </a:t>
            </a:r>
            <a:r>
              <a:rPr lang="en-US" b="0" dirty="0" err="1"/>
              <a:t>Majoros</a:t>
            </a:r>
            <a:r>
              <a:rPr lang="en-US" b="0" dirty="0"/>
              <a:t>, </a:t>
            </a:r>
            <a:r>
              <a:rPr lang="en-US" b="0" dirty="0" err="1"/>
              <a:t>Zhandong</a:t>
            </a:r>
            <a:r>
              <a:rPr lang="en-US" b="0" dirty="0"/>
              <a:t> </a:t>
            </a:r>
            <a:r>
              <a:rPr lang="en-US" b="0" dirty="0" smtClean="0"/>
              <a:t>Sun</a:t>
            </a:r>
          </a:p>
          <a:p>
            <a:pPr lvl="1"/>
            <a:r>
              <a:rPr lang="en-US" b="0" dirty="0" smtClean="0"/>
              <a:t>Undergraduates </a:t>
            </a:r>
            <a:r>
              <a:rPr lang="en-US" b="0" dirty="0"/>
              <a:t>- </a:t>
            </a:r>
            <a:r>
              <a:rPr lang="en-US" b="0" dirty="0" smtClean="0"/>
              <a:t>electrical </a:t>
            </a:r>
            <a:r>
              <a:rPr lang="en-US" b="0" dirty="0"/>
              <a:t>engineering </a:t>
            </a:r>
            <a:r>
              <a:rPr lang="en-US" b="0" dirty="0" smtClean="0"/>
              <a:t>as well as physics students</a:t>
            </a:r>
            <a:endParaRPr lang="en-US" b="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z="4800" dirty="0" smtClean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elivery by Hamamatsu of 10,000 </a:t>
            </a:r>
            <a:r>
              <a:rPr lang="en-US" dirty="0" err="1" smtClean="0"/>
              <a:t>SiPMs</a:t>
            </a:r>
            <a:r>
              <a:rPr lang="en-US" dirty="0" smtClean="0"/>
              <a:t> every 4 weeks starting September 2019</a:t>
            </a:r>
          </a:p>
          <a:p>
            <a:r>
              <a:rPr lang="en-US" dirty="0" smtClean="0"/>
              <a:t>Delivery by Debrecen of first testing device </a:t>
            </a:r>
            <a:r>
              <a:rPr lang="en-US" dirty="0" smtClean="0"/>
              <a:t>2018</a:t>
            </a:r>
            <a:endParaRPr lang="en-US" dirty="0" smtClean="0"/>
          </a:p>
          <a:p>
            <a:r>
              <a:rPr lang="en-US" dirty="0" smtClean="0"/>
              <a:t>Availability starting September 2019 of 3 working </a:t>
            </a:r>
            <a:r>
              <a:rPr lang="en-US" dirty="0" err="1" smtClean="0"/>
              <a:t>SiPM</a:t>
            </a:r>
            <a:r>
              <a:rPr lang="en-US" dirty="0" smtClean="0"/>
              <a:t> testing devices capable of testing at least 64 </a:t>
            </a:r>
            <a:r>
              <a:rPr lang="en-US" dirty="0" err="1" smtClean="0"/>
              <a:t>SiPMs</a:t>
            </a:r>
            <a:r>
              <a:rPr lang="en-US" dirty="0" smtClean="0"/>
              <a:t> each in a period of 4 hours or </a:t>
            </a:r>
            <a:r>
              <a:rPr lang="en-US" dirty="0" smtClean="0"/>
              <a:t>less</a:t>
            </a:r>
            <a:endParaRPr lang="en-US" dirty="0"/>
          </a:p>
          <a:p>
            <a:r>
              <a:rPr lang="en-US" dirty="0" smtClean="0"/>
              <a:t>Means of recovering schedule slippage</a:t>
            </a:r>
          </a:p>
          <a:p>
            <a:pPr lvl="1"/>
            <a:r>
              <a:rPr lang="en-US" b="0" dirty="0"/>
              <a:t>Continue testing during weekends</a:t>
            </a:r>
          </a:p>
          <a:p>
            <a:pPr lvl="1"/>
            <a:r>
              <a:rPr lang="en-US" b="0" dirty="0" smtClean="0"/>
              <a:t>Test 4 rather than 3 batches per day at each site by working at night</a:t>
            </a:r>
          </a:p>
          <a:p>
            <a:pPr lvl="1"/>
            <a:r>
              <a:rPr lang="en-US" b="0" dirty="0" smtClean="0"/>
              <a:t>Use spare testing device</a:t>
            </a:r>
          </a:p>
          <a:p>
            <a:r>
              <a:rPr lang="en-US" dirty="0" smtClean="0"/>
              <a:t>If one site is no longer able to perform testing, 2 testing devices can be operated at a single site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9064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SiPM</a:t>
            </a:r>
            <a:r>
              <a:rPr lang="en-US" dirty="0" smtClean="0"/>
              <a:t> procurement: Final cost negotiated with Hamamatsu for </a:t>
            </a:r>
            <a:r>
              <a:rPr lang="en-US" dirty="0" err="1" smtClean="0"/>
              <a:t>SiPMs</a:t>
            </a:r>
            <a:r>
              <a:rPr lang="en-US" dirty="0" smtClean="0"/>
              <a:t> and any testing performed by Hamamatsu</a:t>
            </a:r>
          </a:p>
          <a:p>
            <a:endParaRPr lang="en-US" dirty="0" smtClean="0"/>
          </a:p>
          <a:p>
            <a:r>
              <a:rPr lang="en-US" dirty="0" smtClean="0"/>
              <a:t>Hours of labor needed for </a:t>
            </a:r>
            <a:r>
              <a:rPr lang="en-US" dirty="0" err="1" smtClean="0"/>
              <a:t>SiPM</a:t>
            </a:r>
            <a:r>
              <a:rPr lang="en-US" dirty="0" smtClean="0"/>
              <a:t> testing </a:t>
            </a:r>
          </a:p>
          <a:p>
            <a:pPr lvl="1"/>
            <a:r>
              <a:rPr lang="en-US" b="0" dirty="0" smtClean="0"/>
              <a:t>Current estimates assume each device completes testing of 64 </a:t>
            </a:r>
            <a:r>
              <a:rPr lang="en-US" b="0" dirty="0" err="1" smtClean="0"/>
              <a:t>SiPMs</a:t>
            </a:r>
            <a:r>
              <a:rPr lang="en-US" b="0" dirty="0" smtClean="0"/>
              <a:t> in 4 hours, with 3 devices + 1 spare distributed at 3 sites </a:t>
            </a:r>
          </a:p>
          <a:p>
            <a:pPr lvl="1"/>
            <a:r>
              <a:rPr lang="en-US" b="0" dirty="0" smtClean="0"/>
              <a:t>Current estimates assume 8 hours of labor per day needed to test 3 batches each of 64 </a:t>
            </a:r>
            <a:r>
              <a:rPr lang="en-US" b="0" dirty="0" err="1" smtClean="0"/>
              <a:t>SiPMs</a:t>
            </a:r>
            <a:r>
              <a:rPr lang="en-US" b="0" dirty="0" smtClean="0"/>
              <a:t> at each site, i.e. continuous supervision of testing device for two batches per day and no supervision for third batch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33338"/>
            <a:ext cx="8229600" cy="728662"/>
          </a:xfrm>
        </p:spPr>
        <p:txBody>
          <a:bodyPr/>
          <a:lstStyle/>
          <a:p>
            <a:r>
              <a:rPr lang="en-US" altLang="en-US" sz="3200" dirty="0" smtClean="0"/>
              <a:t>Basis of Estimate and Resource-Loaded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41837"/>
            <a:ext cx="8229600" cy="2011363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err="1" smtClean="0"/>
              <a:t>SiPM</a:t>
            </a:r>
            <a:r>
              <a:rPr lang="en-US" sz="2000" dirty="0" smtClean="0"/>
              <a:t> cost and schedule based on quotes from Hamamatsu</a:t>
            </a:r>
          </a:p>
          <a:p>
            <a:r>
              <a:rPr lang="en-US" sz="2000" dirty="0" err="1" smtClean="0"/>
              <a:t>SiPM</a:t>
            </a:r>
            <a:r>
              <a:rPr lang="en-US" sz="2000" dirty="0" smtClean="0"/>
              <a:t> testing device expected specifications and cost based on information provided by Debrecen.  Prototype testing device has already been produced.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560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3929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" y="1085087"/>
            <a:ext cx="4742688" cy="3170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Status and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26075"/>
          </a:xfrm>
        </p:spPr>
        <p:txBody>
          <a:bodyPr/>
          <a:lstStyle/>
          <a:p>
            <a:r>
              <a:rPr lang="en-US" sz="2200" dirty="0" smtClean="0"/>
              <a:t>1 prototype testing device, produced by Debrecen, currently at University of Michigan</a:t>
            </a:r>
          </a:p>
          <a:p>
            <a:pPr lvl="1"/>
            <a:r>
              <a:rPr lang="en-US" b="0" dirty="0" smtClean="0"/>
              <a:t>Lab space of C. Aidala, 867 sq. ft. (~81 sq. m) available</a:t>
            </a:r>
          </a:p>
          <a:p>
            <a:r>
              <a:rPr lang="en-US" sz="2200" dirty="0" smtClean="0"/>
              <a:t>Capable of testing 3 </a:t>
            </a:r>
            <a:r>
              <a:rPr lang="en-US" sz="2200" dirty="0" err="1" smtClean="0"/>
              <a:t>SiPMs</a:t>
            </a:r>
            <a:r>
              <a:rPr lang="en-US" sz="2200" dirty="0" smtClean="0"/>
              <a:t> at a </a:t>
            </a:r>
            <a:r>
              <a:rPr lang="en-US" sz="2200" dirty="0" smtClean="0"/>
              <a:t>time.</a:t>
            </a:r>
          </a:p>
          <a:p>
            <a:r>
              <a:rPr lang="en-US" sz="2200" dirty="0" smtClean="0"/>
              <a:t>Device </a:t>
            </a:r>
            <a:r>
              <a:rPr lang="en-US" sz="2200" dirty="0" smtClean="0"/>
              <a:t>self-contained including LED and power supplies, requiring only dedicated computer </a:t>
            </a:r>
            <a:r>
              <a:rPr lang="en-US" sz="2200" dirty="0"/>
              <a:t>with Ethernet and virtual machine </a:t>
            </a:r>
          </a:p>
          <a:p>
            <a:r>
              <a:rPr lang="en-US" sz="2200" dirty="0" smtClean="0"/>
              <a:t>Set up to allow remote operation from Debrecen or elsewhere (</a:t>
            </a:r>
            <a:r>
              <a:rPr lang="en-US" sz="2200" dirty="0" err="1" smtClean="0"/>
              <a:t>SiPMs</a:t>
            </a:r>
            <a:r>
              <a:rPr lang="en-US" sz="2200" dirty="0" smtClean="0"/>
              <a:t> must be changed locally)</a:t>
            </a:r>
          </a:p>
          <a:p>
            <a:r>
              <a:rPr lang="en-US" sz="2200" dirty="0" smtClean="0"/>
              <a:t>Measurements</a:t>
            </a:r>
          </a:p>
          <a:p>
            <a:pPr lvl="1"/>
            <a:r>
              <a:rPr lang="en-US" b="0" dirty="0"/>
              <a:t>Current as a function of bias voltage, allowing determination of breakdown voltage</a:t>
            </a:r>
          </a:p>
          <a:p>
            <a:pPr lvl="1"/>
            <a:r>
              <a:rPr lang="en-US" b="0" dirty="0" smtClean="0"/>
              <a:t>Integrated charge at 11 operating voltages, showing 1-, 2-, 3-photon peaks, etc.  Allows calculation of gain in order to determine operating voltage within 0.02 V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7650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13311</TotalTime>
  <Words>1289</Words>
  <Application>Microsoft Macintosh PowerPoint</Application>
  <PresentationFormat>On-screen Show (4:3)</PresentationFormat>
  <Paragraphs>192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sPHENIX Director’s Review  Calorimeters and Calorimeter Electronics: Silicon Photomultipliers </vt:lpstr>
      <vt:lpstr>The Subsystem</vt:lpstr>
      <vt:lpstr>The Subsystem Technical Overview</vt:lpstr>
      <vt:lpstr>Scope </vt:lpstr>
      <vt:lpstr>Subsystem Collaborators</vt:lpstr>
      <vt:lpstr>Schedule Drivers</vt:lpstr>
      <vt:lpstr>Cost Drivers</vt:lpstr>
      <vt:lpstr>Basis of Estimate and Resource-Loaded Schedule</vt:lpstr>
      <vt:lpstr>Status and Highlights</vt:lpstr>
      <vt:lpstr>Status and Highlights</vt:lpstr>
      <vt:lpstr>Status and Highlights</vt:lpstr>
      <vt:lpstr>Issues and Concerns</vt:lpstr>
      <vt:lpstr>Back Up</vt:lpstr>
      <vt:lpstr>Testing Plan</vt:lpstr>
      <vt:lpstr>Test Capability at Debrecen</vt:lpstr>
      <vt:lpstr>Neutron Irradiation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Eric  Mannel</cp:lastModifiedBy>
  <cp:revision>263</cp:revision>
  <cp:lastPrinted>2015-10-28T19:08:40Z</cp:lastPrinted>
  <dcterms:created xsi:type="dcterms:W3CDTF">2015-10-24T00:32:43Z</dcterms:created>
  <dcterms:modified xsi:type="dcterms:W3CDTF">2017-07-26T18:29:42Z</dcterms:modified>
</cp:coreProperties>
</file>