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05" r:id="rId2"/>
    <p:sldId id="302" r:id="rId3"/>
    <p:sldId id="304" r:id="rId4"/>
    <p:sldId id="306" r:id="rId5"/>
    <p:sldId id="303" r:id="rId6"/>
    <p:sldId id="326" r:id="rId7"/>
    <p:sldId id="294" r:id="rId8"/>
    <p:sldId id="298" r:id="rId9"/>
    <p:sldId id="328" r:id="rId10"/>
    <p:sldId id="313" r:id="rId11"/>
    <p:sldId id="329" r:id="rId12"/>
    <p:sldId id="296" r:id="rId13"/>
    <p:sldId id="312" r:id="rId14"/>
    <p:sldId id="301" r:id="rId15"/>
    <p:sldId id="293" r:id="rId16"/>
    <p:sldId id="327" r:id="rId17"/>
    <p:sldId id="334" r:id="rId18"/>
    <p:sldId id="333" r:id="rId19"/>
    <p:sldId id="331" r:id="rId20"/>
    <p:sldId id="332" r:id="rId21"/>
    <p:sldId id="320" r:id="rId22"/>
    <p:sldId id="323" r:id="rId23"/>
    <p:sldId id="324" r:id="rId24"/>
    <p:sldId id="321" r:id="rId25"/>
    <p:sldId id="322" r:id="rId26"/>
    <p:sldId id="314" r:id="rId27"/>
    <p:sldId id="315" r:id="rId28"/>
    <p:sldId id="318" r:id="rId29"/>
    <p:sldId id="319" r:id="rId30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292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v>  FY 17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0.46818181818181825</c:v>
              </c:pt>
              <c:pt idx="1">
                <c:v>7.1818181818181823E-2</c:v>
              </c:pt>
              <c:pt idx="2">
                <c:v>0.53863636363636369</c:v>
              </c:pt>
              <c:pt idx="3">
                <c:v>0</c:v>
              </c:pt>
              <c:pt idx="4">
                <c:v>0.58636363636363642</c:v>
              </c:pt>
              <c:pt idx="5">
                <c:v>0.92272727272727262</c:v>
              </c:pt>
              <c:pt idx="6">
                <c:v>0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E4-4BBD-A8BA-4D07087B95CE}"/>
            </c:ext>
          </c:extLst>
        </c:ser>
        <c:ser>
          <c:idx val="1"/>
          <c:order val="1"/>
          <c:tx>
            <c:v>  FY 18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0.1568181818181818</c:v>
              </c:pt>
              <c:pt idx="1">
                <c:v>1.3636363636363636E-2</c:v>
              </c:pt>
              <c:pt idx="2">
                <c:v>0.19772727272727272</c:v>
              </c:pt>
              <c:pt idx="3">
                <c:v>0.27272727272727271</c:v>
              </c:pt>
              <c:pt idx="4">
                <c:v>0.39090909090909087</c:v>
              </c:pt>
              <c:pt idx="5">
                <c:v>0.99090909090909085</c:v>
              </c:pt>
              <c:pt idx="6">
                <c:v>0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E4-4BBD-A8BA-4D07087B95CE}"/>
            </c:ext>
          </c:extLst>
        </c:ser>
        <c:ser>
          <c:idx val="2"/>
          <c:order val="2"/>
          <c:tx>
            <c:v> FY 19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0.47499999999999998</c:v>
              </c:pt>
              <c:pt idx="1">
                <c:v>1.8181818181818181E-2</c:v>
              </c:pt>
              <c:pt idx="2">
                <c:v>0.37227272727272726</c:v>
              </c:pt>
              <c:pt idx="3">
                <c:v>0.36363636363636365</c:v>
              </c:pt>
              <c:pt idx="4">
                <c:v>1.0918181818181818</c:v>
              </c:pt>
              <c:pt idx="5">
                <c:v>2.3272727272727272</c:v>
              </c:pt>
              <c:pt idx="6">
                <c:v>0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4-4BBD-A8BA-4D07087B95CE}"/>
            </c:ext>
          </c:extLst>
        </c:ser>
        <c:ser>
          <c:idx val="3"/>
          <c:order val="3"/>
          <c:tx>
            <c:v>  FY 20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1.2749999999999997</c:v>
              </c:pt>
              <c:pt idx="1">
                <c:v>3.6363636363636362E-2</c:v>
              </c:pt>
              <c:pt idx="2">
                <c:v>0.89363636363636356</c:v>
              </c:pt>
              <c:pt idx="3">
                <c:v>0</c:v>
              </c:pt>
              <c:pt idx="4">
                <c:v>2.6327272727272728</c:v>
              </c:pt>
              <c:pt idx="5">
                <c:v>13.55681818181818</c:v>
              </c:pt>
              <c:pt idx="6">
                <c:v>2.7272727272727271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3E4-4BBD-A8BA-4D07087B95CE}"/>
            </c:ext>
          </c:extLst>
        </c:ser>
        <c:ser>
          <c:idx val="4"/>
          <c:order val="4"/>
          <c:tx>
            <c:v> FY 21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  <c:pt idx="4">
                <c:v>8.4545454545454549E-2</c:v>
              </c:pt>
              <c:pt idx="5">
                <c:v>0.70454545454545459</c:v>
              </c:pt>
              <c:pt idx="6">
                <c:v>0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E4-4BBD-A8BA-4D07087B95CE}"/>
            </c:ext>
          </c:extLst>
        </c:ser>
        <c:ser>
          <c:idx val="5"/>
          <c:order val="5"/>
          <c:tx>
            <c:v> FY 22</c:v>
          </c:tx>
          <c:invertIfNegative val="0"/>
          <c:cat>
            <c:strLit>
              <c:ptCount val="7"/>
              <c:pt idx="0">
                <c:v>Cat B Engineering</c:v>
              </c:pt>
              <c:pt idx="1">
                <c:v>Cat B Scientific</c:v>
              </c:pt>
              <c:pt idx="2">
                <c:v>Cat B Technical</c:v>
              </c:pt>
              <c:pt idx="3">
                <c:v>Contributed Engineering</c:v>
              </c:pt>
              <c:pt idx="4">
                <c:v>Contributed Scientific</c:v>
              </c:pt>
              <c:pt idx="5">
                <c:v>Contributed Student</c:v>
              </c:pt>
              <c:pt idx="6">
                <c:v>Contributed Technical</c:v>
              </c:pt>
            </c:strLit>
          </c:cat>
          <c:val>
            <c:numLit>
              <c:formatCode>General</c:formatCode>
              <c:ptCount val="7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  <c:pt idx="4">
                <c:v>0</c:v>
              </c:pt>
              <c:pt idx="5">
                <c:v>0</c:v>
              </c:pt>
              <c:pt idx="6">
                <c:v>0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3E4-4BBD-A8BA-4D07087B9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2323808"/>
        <c:axId val="332325376"/>
      </c:barChart>
      <c:catAx>
        <c:axId val="332323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2325376"/>
        <c:crosses val="autoZero"/>
        <c:auto val="1"/>
        <c:lblAlgn val="ctr"/>
        <c:lblOffset val="100"/>
        <c:noMultiLvlLbl val="0"/>
      </c:catAx>
      <c:valAx>
        <c:axId val="332325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23238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extLst xmlns:c16r2="http://schemas.microsoft.com/office/drawing/2015/06/chart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7/31/2017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7/31/2017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4092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928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ECD7-D171-449D-8F95-4102A18F2E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2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223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05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7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11227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68870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8548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54531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4354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201BC8C5-26A9-421E-8117-E36AF0753F4E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68966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307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04236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0"/>
            <a:ext cx="8686800" cy="1470025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884238"/>
            <a:ext cx="1981200" cy="56689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84238"/>
            <a:ext cx="5791200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24201"/>
            <a:ext cx="7772400" cy="7620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62001"/>
            <a:ext cx="8610600" cy="6096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569075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029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9144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63880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338"/>
            <a:ext cx="82296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6553200"/>
            <a:ext cx="28956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6492875"/>
            <a:ext cx="53419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5" y="7620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2" name="Picture 8" descr="sPHENIX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100013"/>
            <a:ext cx="1087437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7.emf"/><Relationship Id="rId4" Type="http://schemas.openxmlformats.org/officeDocument/2006/relationships/hyperlink" Target="https://indico.bnl.gov/conferenceDisplay.py?confId=265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s://indico.bnl.gov/conferenceDisplay.py?confId=265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304800" y="762000"/>
            <a:ext cx="8610600" cy="1600200"/>
          </a:xfrm>
          <a:solidFill>
            <a:srgbClr val="0099FF"/>
          </a:solidFill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sPHENIX </a:t>
            </a:r>
            <a:r>
              <a:rPr lang="en-US" altLang="en-US" dirty="0" smtClean="0"/>
              <a:t>Director’s</a:t>
            </a:r>
            <a:r>
              <a:rPr lang="en-US" altLang="en-US" dirty="0" smtClean="0">
                <a:solidFill>
                  <a:schemeClr val="bg1"/>
                </a:solidFill>
              </a:rPr>
              <a:t> Review</a:t>
            </a:r>
            <a:br>
              <a:rPr lang="en-US" altLang="en-US" dirty="0" smtClean="0">
                <a:solidFill>
                  <a:schemeClr val="bg1"/>
                </a:solidFill>
              </a:rPr>
            </a:br>
            <a:r>
              <a:rPr lang="en-US" altLang="en-US" sz="3600" dirty="0" smtClean="0"/>
              <a:t>1.2.6 </a:t>
            </a:r>
            <a:r>
              <a:rPr lang="en-US" sz="3600" dirty="0"/>
              <a:t>TPC Data Aggregator </a:t>
            </a:r>
            <a:r>
              <a:rPr lang="en-US" sz="3600" dirty="0" smtClean="0"/>
              <a:t>Module (DAM)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/>
          <a:p>
            <a:r>
              <a:rPr lang="en-US" altLang="en-US" sz="4000" dirty="0">
                <a:solidFill>
                  <a:srgbClr val="0099FF"/>
                </a:solidFill>
              </a:rPr>
              <a:t>Jin Huang (BNL)</a:t>
            </a:r>
          </a:p>
          <a:p>
            <a:r>
              <a:rPr lang="en-US" altLang="en-US" sz="4000" dirty="0" smtClean="0">
                <a:solidFill>
                  <a:srgbClr val="0099FF"/>
                </a:solidFill>
              </a:rPr>
              <a:t>August 2-4, 2017</a:t>
            </a:r>
          </a:p>
          <a:p>
            <a:r>
              <a:rPr lang="en-US" altLang="en-US" sz="4000" dirty="0" smtClean="0">
                <a:solidFill>
                  <a:srgbClr val="00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728662"/>
          </a:xfrm>
        </p:spPr>
        <p:txBody>
          <a:bodyPr/>
          <a:lstStyle/>
          <a:p>
            <a:r>
              <a:rPr lang="en-US" altLang="en-US" sz="3200" dirty="0" smtClean="0"/>
              <a:t>Basis of Estimate and Resource-Loaded Schedule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28600" y="838200"/>
            <a:ext cx="8610600" cy="30950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FELIX PCIe card: 230k$ + 25% contingency</a:t>
            </a:r>
          </a:p>
          <a:p>
            <a:pPr lvl="1"/>
            <a:r>
              <a:rPr lang="en-US" sz="1600" dirty="0" smtClean="0"/>
              <a:t>Assume final FELIX production card production is ready at our schedule</a:t>
            </a:r>
          </a:p>
          <a:p>
            <a:pPr lvl="2"/>
            <a:r>
              <a:rPr lang="en-US" sz="1400" dirty="0"/>
              <a:t>Well into final prototyping stage, producing pre-production card as speaking</a:t>
            </a:r>
          </a:p>
          <a:p>
            <a:pPr lvl="2"/>
            <a:r>
              <a:rPr lang="en-US" sz="1400" dirty="0"/>
              <a:t>Planned for production of ATLAS Phase-I upgrade (delivery end 2018</a:t>
            </a:r>
            <a:r>
              <a:rPr lang="en-US" sz="1400" dirty="0" smtClean="0"/>
              <a:t>) </a:t>
            </a:r>
          </a:p>
          <a:p>
            <a:r>
              <a:rPr lang="en-US" sz="1800" dirty="0" smtClean="0"/>
              <a:t>Commodity server: 187k$ + 40% contingency</a:t>
            </a:r>
          </a:p>
          <a:p>
            <a:pPr lvl="1"/>
            <a:r>
              <a:rPr lang="en-US" sz="1600" dirty="0" smtClean="0"/>
              <a:t>6.5k / server based on online catalog quote @ DELL and expert’s experience with procurement of scientific computing</a:t>
            </a:r>
          </a:p>
          <a:p>
            <a:r>
              <a:rPr lang="en-US" sz="1800" dirty="0" smtClean="0"/>
              <a:t>Next leading cost - data fibers based on quote: 76k$ + 20% cont.</a:t>
            </a:r>
          </a:p>
          <a:p>
            <a:pPr lvl="1"/>
            <a:r>
              <a:rPr lang="en-US" sz="1600" dirty="0" smtClean="0"/>
              <a:t>Fiber distribution designed: </a:t>
            </a:r>
          </a:p>
          <a:p>
            <a:pPr lvl="2"/>
            <a:r>
              <a:rPr lang="en-US" sz="1400" dirty="0" smtClean="0"/>
              <a:t>48-fiber trunk + patch panels from DAQ room to exp. Hall</a:t>
            </a:r>
          </a:p>
          <a:p>
            <a:pPr lvl="2"/>
            <a:r>
              <a:rPr lang="en-US" sz="1400" dirty="0" smtClean="0"/>
              <a:t>48 MTP-&gt; LC duplex breakout on TPC</a:t>
            </a:r>
          </a:p>
          <a:p>
            <a:pPr lvl="1"/>
            <a:r>
              <a:rPr lang="en-US" sz="1600" dirty="0" smtClean="0"/>
              <a:t>Quoted each part from Computer Crafts, Inc.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39" y="4694263"/>
            <a:ext cx="9150239" cy="17827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6200" y="4406503"/>
            <a:ext cx="5109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BOE WBS 1.2.6 TPC DAM, sheet Production -- Details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Registry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304800" y="866552"/>
            <a:ext cx="7152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No item </a:t>
            </a:r>
            <a:r>
              <a:rPr lang="en-US" dirty="0" smtClean="0"/>
              <a:t>in TPC DAM 1.2.6 is considered risky.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Relates to </a:t>
            </a:r>
            <a:r>
              <a:rPr lang="en-US" b="1" dirty="0" smtClean="0"/>
              <a:t>moderate risk </a:t>
            </a:r>
            <a:r>
              <a:rPr lang="en-US" dirty="0" smtClean="0"/>
              <a:t>to the downstream DAQ storage risk (WBS 1.6)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4" y="1886404"/>
            <a:ext cx="9002752" cy="26267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15832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ea typeface="宋体" panose="02010600030101010101" pitchFamily="2" charset="-122"/>
                <a:cs typeface="宋体" panose="02010600030101010101" pitchFamily="2" charset="-122"/>
              </a:rPr>
              <a:t>Risk registry, TPC WBS 1.2</a:t>
            </a:r>
            <a:endParaRPr lang="en-US" dirty="0"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644" y="4752339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ea typeface="宋体" panose="02010600030101010101" pitchFamily="2" charset="-122"/>
                <a:cs typeface="宋体" panose="02010600030101010101" pitchFamily="2" charset="-122"/>
              </a:rPr>
              <a:t>Risk registry, DAQ WBS 1.6. See talk </a:t>
            </a:r>
            <a:r>
              <a:rPr lang="en-US" dirty="0" smtClean="0"/>
              <a:t>DAQ/Trigger by Dr</a:t>
            </a:r>
            <a:r>
              <a:rPr lang="en-US" dirty="0"/>
              <a:t>. Martin Purschke</a:t>
            </a:r>
            <a:endParaRPr lang="en-US" dirty="0"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069845"/>
              </p:ext>
            </p:extLst>
          </p:nvPr>
        </p:nvGraphicFramePr>
        <p:xfrm>
          <a:off x="178420" y="5132162"/>
          <a:ext cx="8229600" cy="437244"/>
        </p:xfrm>
        <a:graphic>
          <a:graphicData uri="http://schemas.openxmlformats.org/drawingml/2006/table">
            <a:tbl>
              <a:tblPr/>
              <a:tblGrid>
                <a:gridCol w="1610139"/>
                <a:gridCol w="523461"/>
                <a:gridCol w="3581400"/>
                <a:gridCol w="457200"/>
                <a:gridCol w="533400"/>
                <a:gridCol w="381000"/>
                <a:gridCol w="1143000"/>
              </a:tblGrid>
              <a:tr h="38148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Storage</a:t>
                      </a:r>
                    </a:p>
                  </a:txBody>
                  <a:tcPr marL="10524" marR="10524" marT="10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0524" marR="10524" marT="10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Data volume, especially from the TPC, too high</a:t>
                      </a:r>
                    </a:p>
                  </a:txBody>
                  <a:tcPr marL="10524" marR="10524" marT="10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0524" marR="10524" marT="10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0524" marR="10524" marT="10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0524" marR="10524" marT="10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Moderate</a:t>
                      </a:r>
                    </a:p>
                  </a:txBody>
                  <a:tcPr marL="10524" marR="10524" marT="10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53F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28600" y="5695044"/>
            <a:ext cx="8524848" cy="311149"/>
          </a:xfrm>
          <a:prstGeom prst="rect">
            <a:avLst/>
          </a:prstGeom>
        </p:spPr>
        <p:txBody>
          <a:bodyPr wrap="none" lIns="64301" tIns="32150" rIns="64301" bIns="32150">
            <a:spAutoFit/>
          </a:bodyPr>
          <a:lstStyle/>
          <a:p>
            <a:pPr fontAlgn="t"/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Storage </a:t>
            </a:r>
            <a:r>
              <a:rPr lang="en-US" sz="1600" b="1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“</a:t>
            </a:r>
            <a:r>
              <a:rPr lang="en-US" sz="1600" b="1" dirty="0">
                <a:solidFill>
                  <a:srgbClr val="000000"/>
                </a:solidFill>
                <a:latin typeface="Calibri"/>
              </a:rPr>
              <a:t>The TPC or other subsystem cannot meet the envisioned data reduction specifications”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6705600" y="5340806"/>
            <a:ext cx="762000" cy="457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70016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rgbClr val="000000"/>
                </a:solidFill>
              </a:rPr>
              <a:t>Status and Highlights: Design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  <p:sp>
        <p:nvSpPr>
          <p:cNvPr id="2970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238"/>
            <a:ext cx="6512628" cy="33541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114800"/>
            <a:ext cx="4864908" cy="2667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rved Down Arrow 3"/>
          <p:cNvSpPr/>
          <p:nvPr/>
        </p:nvSpPr>
        <p:spPr>
          <a:xfrm rot="2494869">
            <a:off x="6534294" y="2906686"/>
            <a:ext cx="1524000" cy="533400"/>
          </a:xfrm>
          <a:prstGeom prst="curved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4365346"/>
            <a:ext cx="54454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/>
              <a:t>For each one of the 24 TPC Sectors,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25 FEEs with 1 SPF+/FEE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12 LC duplex &lt;-&gt; 48F MTP on TPC cage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2x 48F MTP connect TPC cage &lt;-&gt; DAM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Readout </a:t>
            </a:r>
            <a:r>
              <a:rPr lang="en-US" altLang="en-US" dirty="0"/>
              <a:t>by 1 </a:t>
            </a:r>
            <a:r>
              <a:rPr lang="en-US" altLang="en-US" dirty="0" smtClean="0"/>
              <a:t>FELIX PCIe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Hosted on 1 server </a:t>
            </a:r>
          </a:p>
          <a:p>
            <a:r>
              <a:rPr lang="en-US" dirty="0" smtClean="0"/>
              <a:t>Implementing the design in DAQ test stand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Status and Highlights: Test Stand</a:t>
            </a:r>
          </a:p>
        </p:txBody>
      </p:sp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9F55E2A-43DB-4A71-95DB-04AFD0018DC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4670" y="2500540"/>
            <a:ext cx="1295400" cy="6000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DAM/FELIX</a:t>
            </a:r>
            <a:br>
              <a:rPr lang="en-US" dirty="0" smtClean="0"/>
            </a:br>
            <a:r>
              <a:rPr lang="en-US" sz="1100" dirty="0" smtClean="0"/>
              <a:t>Kintex-7 </a:t>
            </a:r>
            <a:r>
              <a:rPr lang="en-US" sz="1100" dirty="0" err="1" smtClean="0"/>
              <a:t>Ultrascale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3848270" y="3719740"/>
            <a:ext cx="1295400" cy="5097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FEE</a:t>
            </a:r>
            <a:br>
              <a:rPr lang="en-US" dirty="0" smtClean="0"/>
            </a:br>
            <a:r>
              <a:rPr lang="en-US" dirty="0" smtClean="0"/>
              <a:t>Atrix-7</a:t>
            </a:r>
            <a:endParaRPr lang="en-US" dirty="0"/>
          </a:p>
        </p:txBody>
      </p:sp>
      <p:cxnSp>
        <p:nvCxnSpPr>
          <p:cNvPr id="8" name="Straight Arrow Connector 16"/>
          <p:cNvCxnSpPr/>
          <p:nvPr/>
        </p:nvCxnSpPr>
        <p:spPr>
          <a:xfrm>
            <a:off x="2633469" y="3098025"/>
            <a:ext cx="1214800" cy="706101"/>
          </a:xfrm>
          <a:prstGeom prst="bentConnector3">
            <a:avLst>
              <a:gd name="adj1" fmla="val -693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6"/>
          <p:cNvCxnSpPr>
            <a:stCxn id="7" idx="1"/>
            <a:endCxn id="6" idx="2"/>
          </p:cNvCxnSpPr>
          <p:nvPr/>
        </p:nvCxnSpPr>
        <p:spPr>
          <a:xfrm rot="10800000">
            <a:off x="2362370" y="3100541"/>
            <a:ext cx="1485900" cy="874058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13506" y="3909049"/>
            <a:ext cx="2780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Uplink: 4.8 Gb/s, fixed clock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94534" y="2850530"/>
            <a:ext cx="29610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Downlink: </a:t>
            </a:r>
            <a:r>
              <a:rPr lang="en-US" dirty="0"/>
              <a:t>4.8 Gb/s</a:t>
            </a:r>
            <a:endParaRPr lang="en-US" dirty="0" smtClean="0"/>
          </a:p>
          <a:p>
            <a:r>
              <a:rPr lang="en-US" sz="1600" dirty="0" smtClean="0"/>
              <a:t>Multiples of RHIC clock (9.4 MHz)</a:t>
            </a:r>
          </a:p>
          <a:p>
            <a:r>
              <a:rPr lang="en-US" sz="1600" dirty="0" smtClean="0"/>
              <a:t>Recover clock from 8b/10b 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2633468" y="3740767"/>
            <a:ext cx="971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Optical </a:t>
            </a:r>
            <a:r>
              <a:rPr lang="en-US" sz="1200" dirty="0" smtClean="0">
                <a:solidFill>
                  <a:schemeClr val="accent1"/>
                </a:solidFill>
              </a:rPr>
              <a:t>Links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764" y="1229657"/>
            <a:ext cx="2755335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 generator mimic repeated RHIC clock ramping (triangle pattern)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81069" y="2081440"/>
            <a:ext cx="0" cy="4180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62093" y="4383444"/>
            <a:ext cx="2981907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Test recovered “RHIC” clock</a:t>
            </a:r>
          </a:p>
          <a:p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Kintex 7 (</a:t>
            </a:r>
            <a:r>
              <a:rPr lang="en-US" sz="1050" dirty="0" err="1" smtClean="0">
                <a:solidFill>
                  <a:schemeClr val="bg1">
                    <a:lumMod val="50000"/>
                  </a:schemeClr>
                </a:solidFill>
              </a:rPr>
              <a:t>eval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board for now)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-&gt; </a:t>
            </a:r>
            <a:r>
              <a:rPr lang="en-US" sz="1050" dirty="0" err="1" smtClean="0">
                <a:solidFill>
                  <a:schemeClr val="bg1">
                    <a:lumMod val="50000"/>
                  </a:schemeClr>
                </a:solidFill>
              </a:rPr>
              <a:t>Atrix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 7 (</a:t>
            </a:r>
            <a:r>
              <a:rPr lang="en-US" sz="1050" dirty="0" err="1" smtClean="0">
                <a:solidFill>
                  <a:schemeClr val="bg1">
                    <a:lumMod val="50000"/>
                  </a:schemeClr>
                </a:solidFill>
              </a:rPr>
              <a:t>eval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 board)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2" descr="https://lh3.googleusercontent.com/Tvh7jqiIRkQI1dYQcIyr3S-IrCFS2IEd15Zt96BJlR-i7iZzmR0irA8aUBfc21zIZ-LqaaM4fecxULzNGARzkVR6PXSxB1CBiNQpmEmcZkKsufJTikWOKt5aehczG75ylpvpqtfFars4BUNfwNjziwY6ZXMv-TbZJ0LXOND83WWEo1rum6i8cd81F2e82hV_PcAVPfJKC3rQC7KoH0gi9Snwn4veSjEHZ8sUYozkrTnxvz28zXv3p5iYOpSkYkyHhIJT236nRoq31Lile02IV0gaPpwGWiK5fgVXmAciZfBaaV3QTpv-NtEBbwdNM9E49FG6kn6VdinHGbhAtJ9abd3E8h_CVlQp2RGBNZ4JNBYFsdLsHN5CO2b39e7Px7gca91A02Zosi85fmG6C1_UZqmQ40ZpG4wewxBjnEPbMy96l0QRreTtj5xnYbTvwk86Zc2Gnc2nf0XVJyB_3dwE9lKWtrvt3scTBGxHdZe_SofKFfC-V7L758iphKN6-_qcPPKYksX8ULPsu0EMHsggUbLGW3gUlgPM3-R_dEpq7gD1jeX9jhaySRSAH55W9IbXy7TBWXDnfc9ZhliZbzJWxh8zsTIdZ9F0fdiNL6jnY6dmPdGkXw=w2219-h1664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t="24999" r="18166" b="5048"/>
          <a:stretch/>
        </p:blipFill>
        <p:spPr bwMode="auto">
          <a:xfrm>
            <a:off x="5875043" y="1386381"/>
            <a:ext cx="3103791" cy="24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4747" y="4514927"/>
            <a:ext cx="2763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Uplink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iBERT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@ DAM: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1.46e-13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09204" y="4514927"/>
            <a:ext cx="309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Downlink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iBERT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@ FEE: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1. 023e-13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684" y="1375570"/>
            <a:ext cx="3168387" cy="1079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1751" y="1054910"/>
            <a:ext cx="58100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RHIC frequency spread </a:t>
            </a:r>
            <a:r>
              <a:rPr lang="en-US" sz="1600" dirty="0" smtClean="0"/>
              <a:t>(due </a:t>
            </a:r>
            <a:r>
              <a:rPr lang="en-US" sz="1600" dirty="0"/>
              <a:t>to </a:t>
            </a:r>
            <a:r>
              <a:rPr lang="en-US" sz="1600" dirty="0" smtClean="0"/>
              <a:t>ramp) is large, </a:t>
            </a:r>
            <a:r>
              <a:rPr lang="en-US" sz="1600" dirty="0"/>
              <a:t>9.362 MHz ±22 kHz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791" y="4860917"/>
            <a:ext cx="3497656" cy="1708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871" y="4857221"/>
            <a:ext cx="2893661" cy="1635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888" y="4857846"/>
            <a:ext cx="2959701" cy="1775821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7290262" y="3858112"/>
            <a:ext cx="533400" cy="61653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686800" cy="563563"/>
          </a:xfrm>
        </p:spPr>
        <p:txBody>
          <a:bodyPr/>
          <a:lstStyle/>
          <a:p>
            <a:r>
              <a:rPr lang="en-US" altLang="en-US" sz="4800" dirty="0" smtClean="0"/>
              <a:t>Summary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43297" y="982949"/>
            <a:ext cx="8343503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Low risk in DAM hardware design: taking advantage of FELIX PCIe card, a DAQ development for ATLAS upgrade at BNL, and commodity computing</a:t>
            </a:r>
          </a:p>
          <a:p>
            <a:r>
              <a:rPr lang="en-US" sz="2800" dirty="0" smtClean="0"/>
              <a:t>Produced the cost and schedule for the TPC DAM (WBS 1.2.6) by bottom-up estimate </a:t>
            </a:r>
          </a:p>
          <a:p>
            <a:r>
              <a:rPr lang="en-US" sz="2800" dirty="0" smtClean="0"/>
              <a:t>Prototype test progress well</a:t>
            </a:r>
            <a:endParaRPr lang="en-US" sz="2800" dirty="0"/>
          </a:p>
          <a:p>
            <a:r>
              <a:rPr lang="en-US" sz="2800" dirty="0" smtClean="0"/>
              <a:t>Challenges: </a:t>
            </a:r>
          </a:p>
          <a:p>
            <a:pPr lvl="1"/>
            <a:r>
              <a:rPr lang="en-US" sz="2400" dirty="0" smtClean="0"/>
              <a:t>Reach the targeted data reduction factor, including implementing a reliable clustering algorithm in FELIX FPGA</a:t>
            </a:r>
          </a:p>
          <a:p>
            <a:pPr lvl="1"/>
            <a:r>
              <a:rPr lang="en-US" sz="2400" dirty="0" smtClean="0"/>
              <a:t>Integration and </a:t>
            </a:r>
            <a:r>
              <a:rPr lang="en-US" sz="2400" dirty="0"/>
              <a:t>system </a:t>
            </a:r>
            <a:r>
              <a:rPr lang="en-US" sz="2400" dirty="0" smtClean="0"/>
              <a:t>test with TPC FEEs and with sPHENIX DAQ prior to beam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/>
          <a:lstStyle/>
          <a:p>
            <a:pPr algn="ctr"/>
            <a:r>
              <a:rPr lang="en-US" altLang="en-US" smtClean="0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profile, TPC 1.2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6" name="Text Placeholder 4"/>
          <p:cNvSpPr txBox="1">
            <a:spLocks/>
          </p:cNvSpPr>
          <p:nvPr/>
        </p:nvSpPr>
        <p:spPr bwMode="auto">
          <a:xfrm>
            <a:off x="353961" y="1223451"/>
            <a:ext cx="4772034" cy="7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FTE Profile by Category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4876800" y="1223450"/>
            <a:ext cx="4773908" cy="7393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FTE Profile by Fiscal Year</a:t>
            </a:r>
          </a:p>
        </p:txBody>
      </p:sp>
      <p:graphicFrame>
        <p:nvGraphicFramePr>
          <p:cNvPr id="8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030114"/>
              </p:ext>
            </p:extLst>
          </p:nvPr>
        </p:nvGraphicFramePr>
        <p:xfrm>
          <a:off x="0" y="1676400"/>
          <a:ext cx="4114800" cy="3937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733031"/>
              </p:ext>
            </p:extLst>
          </p:nvPr>
        </p:nvGraphicFramePr>
        <p:xfrm>
          <a:off x="4572000" y="1524000"/>
          <a:ext cx="4375357" cy="3249348"/>
        </p:xfrm>
        <a:graphic>
          <a:graphicData uri="http://schemas.openxmlformats.org/drawingml/2006/table">
            <a:tbl>
              <a:tblPr/>
              <a:tblGrid>
                <a:gridCol w="12440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90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70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60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70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60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960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707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Labels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FY 17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FY 18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FY 19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FY 20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FY 21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FY 22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 B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1.08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2.21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</a:t>
                      </a:r>
                    </a:p>
                  </a:txBody>
                  <a:tcPr marL="80142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1.28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Scientific</a:t>
                      </a:r>
                    </a:p>
                  </a:txBody>
                  <a:tcPr marL="80142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Technical</a:t>
                      </a:r>
                    </a:p>
                  </a:txBody>
                  <a:tcPr marL="80142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Contributed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1.51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3.78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18.92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</a:t>
                      </a:r>
                    </a:p>
                  </a:txBody>
                  <a:tcPr marL="80142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Scientific</a:t>
                      </a:r>
                    </a:p>
                  </a:txBody>
                  <a:tcPr marL="80142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2.63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</a:t>
                      </a:r>
                    </a:p>
                  </a:txBody>
                  <a:tcPr marL="80142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13.56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Technical</a:t>
                      </a:r>
                    </a:p>
                  </a:txBody>
                  <a:tcPr marL="80142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2.73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0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2.59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2.02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4.65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21.12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8905" marR="8905" marT="89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7463" y="5715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This is sum manpower for all TPC 1.2 scopes</a:t>
            </a:r>
            <a:r>
              <a:rPr lang="en-US" smtClean="0"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5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estimation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4267200" cy="3697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681758"/>
            <a:ext cx="4735321" cy="281443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981200" y="3733800"/>
            <a:ext cx="42672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38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444284" y="6411436"/>
            <a:ext cx="534194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1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Status and Highlights (II)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4343400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  <p:sp>
        <p:nvSpPr>
          <p:cNvPr id="2970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0"/>
            <a:ext cx="6615112" cy="362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152400" y="990600"/>
            <a:ext cx="5791200" cy="198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Design of full-scale prototype</a:t>
            </a:r>
            <a:r>
              <a:rPr lang="en-US" baseline="0" dirty="0" smtClean="0"/>
              <a:t> is </a:t>
            </a:r>
            <a:r>
              <a:rPr lang="en-US" altLang="ja-JP" baseline="0" dirty="0" smtClean="0"/>
              <a:t>in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progress</a:t>
            </a:r>
            <a:r>
              <a:rPr lang="en-US" baseline="0" dirty="0" smtClean="0"/>
              <a:t>.</a:t>
            </a:r>
          </a:p>
          <a:p>
            <a:pPr lvl="3"/>
            <a:endParaRPr lang="en-US" dirty="0"/>
          </a:p>
          <a:p>
            <a:r>
              <a:rPr lang="en-US" baseline="0" dirty="0" smtClean="0"/>
              <a:t>Full-scale prototype design will be passed</a:t>
            </a:r>
            <a:r>
              <a:rPr lang="en-US" dirty="0" smtClean="0"/>
              <a:t> to board routing </a:t>
            </a:r>
            <a:r>
              <a:rPr lang="en-US" baseline="0" dirty="0" smtClean="0"/>
              <a:t>as soon as we </a:t>
            </a:r>
            <a:r>
              <a:rPr lang="en-US" dirty="0" smtClean="0"/>
              <a:t>finished evaluating basic features of SAMPA with small-scale prototype</a:t>
            </a:r>
            <a:endParaRPr lang="en-US" baseline="0" dirty="0" smtClean="0"/>
          </a:p>
          <a:p>
            <a:pPr lvl="3"/>
            <a:endParaRPr lang="en-US" dirty="0" smtClean="0"/>
          </a:p>
          <a:p>
            <a:r>
              <a:rPr lang="en-US" dirty="0" smtClean="0"/>
              <a:t>Selecting of peripheral parts are almost done.</a:t>
            </a:r>
            <a:endParaRPr lang="en-US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21857" r="5862" b="30473"/>
          <a:stretch/>
        </p:blipFill>
        <p:spPr bwMode="auto">
          <a:xfrm>
            <a:off x="6783362" y="5209053"/>
            <a:ext cx="2159360" cy="85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takao\Dropbox\Documents\Talks\sPHENIX_TPC\Connector\samtecconnector\IMG_42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317" r="12193" b="28023"/>
          <a:stretch/>
        </p:blipFill>
        <p:spPr bwMode="auto">
          <a:xfrm rot="5400000">
            <a:off x="7415074" y="2256618"/>
            <a:ext cx="2017222" cy="85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kao\Dropbox\Documents\Talks\sPHENIX_TPC\Connector\samtecconnector\IMG_42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8" t="43954" r="9804" b="32843"/>
          <a:stretch/>
        </p:blipFill>
        <p:spPr bwMode="auto">
          <a:xfrm rot="5400000">
            <a:off x="5857875" y="2219325"/>
            <a:ext cx="1987564" cy="90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6784" y="926068"/>
            <a:ext cx="182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ignal connectors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1259348"/>
            <a:ext cx="135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Padplane</a:t>
            </a:r>
            <a:r>
              <a:rPr lang="en-US" sz="1600" dirty="0" smtClean="0"/>
              <a:t> side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001000" y="1261646"/>
            <a:ext cx="886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FEE side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00600" y="2819400"/>
            <a:ext cx="1371600" cy="609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023103" y="5605273"/>
            <a:ext cx="1592009" cy="3352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7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Pad</a:t>
            </a:r>
            <a:r>
              <a:rPr lang="en-US" altLang="ja-JP" dirty="0" err="1" smtClean="0"/>
              <a:t>plane</a:t>
            </a:r>
            <a:r>
              <a:rPr lang="ja-JP" altLang="en-US" dirty="0" smtClean="0"/>
              <a:t> </a:t>
            </a:r>
            <a:r>
              <a:rPr lang="en-US" altLang="ja-JP" dirty="0" smtClean="0"/>
              <a:t>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3962400" cy="4876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New pad layout (30&lt;r&lt;78cm)</a:t>
            </a:r>
          </a:p>
          <a:p>
            <a:pPr lvl="1"/>
            <a:r>
              <a:rPr lang="en-US" dirty="0" smtClean="0"/>
              <a:t>Three segments in radial direction, each divided into 16 (8 for 30&lt;r&lt;40cm)</a:t>
            </a:r>
          </a:p>
          <a:p>
            <a:pPr lvl="1"/>
            <a:r>
              <a:rPr lang="en-US" dirty="0" smtClean="0"/>
              <a:t>12 segments in phi direction, each divided into multiple of 16</a:t>
            </a:r>
          </a:p>
          <a:p>
            <a:pPr lvl="1"/>
            <a:r>
              <a:rPr lang="en-US" dirty="0" smtClean="0"/>
              <a:t>Matching to number of input to a FEE</a:t>
            </a:r>
          </a:p>
          <a:p>
            <a:pPr lvl="1"/>
            <a:r>
              <a:rPr lang="en-US" dirty="0" smtClean="0"/>
              <a:t>Each cell in the right figure corresponds to 16 pads in phi</a:t>
            </a:r>
          </a:p>
          <a:p>
            <a:endParaRPr lang="en-US" dirty="0" smtClean="0"/>
          </a:p>
          <a:p>
            <a:r>
              <a:rPr lang="en-US" dirty="0" smtClean="0"/>
              <a:t>Variable pad size as a function of radial position</a:t>
            </a:r>
          </a:p>
          <a:p>
            <a:endParaRPr lang="en-US" dirty="0" smtClean="0"/>
          </a:p>
          <a:p>
            <a:r>
              <a:rPr lang="en-US" dirty="0" smtClean="0"/>
              <a:t>Total 153,600 pads for both side</a:t>
            </a:r>
          </a:p>
          <a:p>
            <a:pPr lvl="1"/>
            <a:r>
              <a:rPr lang="en-US" dirty="0" smtClean="0"/>
              <a:t>600 FEE cards</a:t>
            </a:r>
          </a:p>
          <a:p>
            <a:endParaRPr lang="en-US" dirty="0" smtClean="0"/>
          </a:p>
          <a:p>
            <a:r>
              <a:rPr lang="en-US" dirty="0" smtClean="0"/>
              <a:t>Data Rate (no header included)</a:t>
            </a:r>
          </a:p>
          <a:p>
            <a:pPr lvl="1"/>
            <a:r>
              <a:rPr lang="en-US" dirty="0" smtClean="0"/>
              <a:t>1.42Gbps/board for 30&lt;r&lt;40cm</a:t>
            </a:r>
          </a:p>
          <a:p>
            <a:pPr lvl="1"/>
            <a:r>
              <a:rPr lang="en-US" dirty="0" smtClean="0"/>
              <a:t>1.45Gbps/board for 40&lt;r&lt;60cm</a:t>
            </a:r>
          </a:p>
          <a:p>
            <a:pPr lvl="1"/>
            <a:r>
              <a:rPr lang="en-US" dirty="0" smtClean="0"/>
              <a:t>0.77Gbps/board for 60&lt;r&lt;80cm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 28Gbps/(1/12 full azimuth)</a:t>
            </a:r>
            <a:endParaRPr lang="en-US" dirty="0" smtClean="0"/>
          </a:p>
        </p:txBody>
      </p:sp>
      <p:pic>
        <p:nvPicPr>
          <p:cNvPr id="1026" name="Picture 2" descr="C:\Users\takao\Dropbox\Documents\talks\sphenix_tpc\TPCPadsConfig_Jan10_201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6308" r="5375" b="5053"/>
          <a:stretch/>
        </p:blipFill>
        <p:spPr bwMode="auto">
          <a:xfrm>
            <a:off x="4267200" y="1888779"/>
            <a:ext cx="4725000" cy="435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4/19/2017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2639-014F-48BF-8E80-E212E1645479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0827" y="1219198"/>
            <a:ext cx="4045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 FEEs for 30&lt;r&lt;40cm, 8 for 40&lt;r&lt;60cm, 12 for 60&lt;r&lt;78cm, for each 1/12 of full azimuth</a:t>
            </a:r>
          </a:p>
          <a:p>
            <a:r>
              <a:rPr lang="en-US" sz="1600" b="1" u="sng" dirty="0" smtClean="0">
                <a:solidFill>
                  <a:srgbClr val="FF0000"/>
                </a:solidFill>
              </a:rPr>
              <a:t>Each cell = 16pads in phi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T. Sakaguchi, MAPS RDO @ UT-Austin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6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400800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</a:t>
            </a:r>
            <a:r>
              <a:rPr lang="en-US" sz="4800" dirty="0" smtClean="0">
                <a:solidFill>
                  <a:srgbClr val="000000"/>
                </a:solidFill>
                <a:latin typeface="+mn-lt"/>
                <a:ea typeface="MS PGothic" charset="0"/>
              </a:rPr>
              <a:t>Subsystem</a:t>
            </a:r>
            <a:endParaRPr lang="en-US" sz="4800" dirty="0">
              <a:solidFill>
                <a:srgbClr val="000000"/>
              </a:solidFill>
              <a:latin typeface="+mn-lt"/>
              <a:ea typeface="MS PGothic" charset="0"/>
            </a:endParaRP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1175815"/>
            <a:ext cx="9206122" cy="5578184"/>
            <a:chOff x="0" y="1175815"/>
            <a:chExt cx="9206122" cy="5578184"/>
          </a:xfrm>
        </p:grpSpPr>
        <p:grpSp>
          <p:nvGrpSpPr>
            <p:cNvPr id="7" name="Group 6"/>
            <p:cNvGrpSpPr/>
            <p:nvPr/>
          </p:nvGrpSpPr>
          <p:grpSpPr>
            <a:xfrm>
              <a:off x="1143000" y="3098197"/>
              <a:ext cx="6455664" cy="2919984"/>
              <a:chOff x="1447800" y="3918872"/>
              <a:chExt cx="6455664" cy="291998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447800" y="3918872"/>
                <a:ext cx="6455664" cy="2919984"/>
                <a:chOff x="1447800" y="3581400"/>
                <a:chExt cx="6455664" cy="2919984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6500013" y="5974585"/>
                  <a:ext cx="11515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Buffer box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1" name="Content Placeholder 6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800" y="3581400"/>
                  <a:ext cx="6455664" cy="2919984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/>
              <p:cNvSpPr/>
              <p:nvPr/>
            </p:nvSpPr>
            <p:spPr>
              <a:xfrm>
                <a:off x="2438400" y="4871456"/>
                <a:ext cx="1600200" cy="1536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H="1">
              <a:off x="3548014" y="2377561"/>
              <a:ext cx="439" cy="1834858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719214" y="2467260"/>
              <a:ext cx="182880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0" y="1175815"/>
              <a:ext cx="366728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 smtClean="0">
                  <a:solidFill>
                    <a:schemeClr val="accent1"/>
                  </a:solidFill>
                </a:rPr>
                <a:t>Input data </a:t>
              </a:r>
              <a:r>
                <a:rPr lang="en-US" u="sng" dirty="0" smtClean="0">
                  <a:solidFill>
                    <a:schemeClr val="accent1"/>
                  </a:solidFill>
                </a:rPr>
                <a:t>stream: </a:t>
              </a:r>
            </a:p>
            <a:p>
              <a:r>
                <a:rPr lang="en-US" sz="1600" dirty="0" smtClean="0">
                  <a:solidFill>
                    <a:schemeClr val="accent1"/>
                  </a:solidFill>
                </a:rPr>
                <a:t>600 4-10-Gbps bidirectional fibers links</a:t>
              </a:r>
            </a:p>
            <a:p>
              <a:r>
                <a:rPr lang="en-US" sz="1600" dirty="0" smtClean="0">
                  <a:solidFill>
                    <a:schemeClr val="accent1"/>
                  </a:solidFill>
                </a:rPr>
                <a:t>Max continuous: 2 Gbps / fiber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Average </a:t>
              </a:r>
              <a:r>
                <a:rPr lang="en-US" sz="1600" dirty="0" smtClean="0">
                  <a:solidFill>
                    <a:schemeClr val="accent1"/>
                  </a:solidFill>
                </a:rPr>
                <a:t>continuous: 1.6 Gbps x 600 fibers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24214" y="2993219"/>
              <a:ext cx="4114800" cy="115200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33974" y="4822019"/>
              <a:ext cx="2047640" cy="8795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67290" y="2656706"/>
              <a:ext cx="2550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TPC DAM L3 Scope, 1.2.6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24"/>
            <p:cNvSpPr/>
            <p:nvPr/>
          </p:nvSpPr>
          <p:spPr>
            <a:xfrm>
              <a:off x="3620834" y="4364819"/>
              <a:ext cx="4118179" cy="1466943"/>
            </a:xfrm>
            <a:custGeom>
              <a:avLst/>
              <a:gdLst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0 w 4114800"/>
                <a:gd name="connsiteY3" fmla="*/ 1447800 h 1447800"/>
                <a:gd name="connsiteX4" fmla="*/ 0 w 4114800"/>
                <a:gd name="connsiteY4" fmla="*/ 0 h 1447800"/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2306269 w 4114800"/>
                <a:gd name="connsiteY3" fmla="*/ 425294 h 1447800"/>
                <a:gd name="connsiteX4" fmla="*/ 0 w 4114800"/>
                <a:gd name="connsiteY4" fmla="*/ 0 h 1447800"/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3226300 w 4114800"/>
                <a:gd name="connsiteY3" fmla="*/ 953438 h 1447800"/>
                <a:gd name="connsiteX4" fmla="*/ 2306269 w 4114800"/>
                <a:gd name="connsiteY4" fmla="*/ 425294 h 1447800"/>
                <a:gd name="connsiteX5" fmla="*/ 0 w 4114800"/>
                <a:gd name="connsiteY5" fmla="*/ 0 h 1447800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7800 h 1466943"/>
                <a:gd name="connsiteX3" fmla="*/ 2271361 w 4114800"/>
                <a:gd name="connsiteY3" fmla="*/ 1466943 h 1466943"/>
                <a:gd name="connsiteX4" fmla="*/ 2306269 w 4114800"/>
                <a:gd name="connsiteY4" fmla="*/ 425294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306269 w 4114800"/>
                <a:gd name="connsiteY4" fmla="*/ 425294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265729 w 4114800"/>
                <a:gd name="connsiteY4" fmla="*/ 411781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265729 w 4114800"/>
                <a:gd name="connsiteY4" fmla="*/ 411781 h 1466943"/>
                <a:gd name="connsiteX5" fmla="*/ 149772 w 4114800"/>
                <a:gd name="connsiteY5" fmla="*/ 34534 h 1466943"/>
                <a:gd name="connsiteX6" fmla="*/ 0 w 4114800"/>
                <a:gd name="connsiteY6" fmla="*/ 0 h 1466943"/>
                <a:gd name="connsiteX0" fmla="*/ 3379 w 4118179"/>
                <a:gd name="connsiteY0" fmla="*/ 0 h 1466943"/>
                <a:gd name="connsiteX1" fmla="*/ 4118179 w 4118179"/>
                <a:gd name="connsiteY1" fmla="*/ 0 h 1466943"/>
                <a:gd name="connsiteX2" fmla="*/ 4118179 w 4118179"/>
                <a:gd name="connsiteY2" fmla="*/ 1443296 h 1466943"/>
                <a:gd name="connsiteX3" fmla="*/ 2274740 w 4118179"/>
                <a:gd name="connsiteY3" fmla="*/ 1466943 h 1466943"/>
                <a:gd name="connsiteX4" fmla="*/ 2269108 w 4118179"/>
                <a:gd name="connsiteY4" fmla="*/ 411781 h 1466943"/>
                <a:gd name="connsiteX5" fmla="*/ 0 w 4118179"/>
                <a:gd name="connsiteY5" fmla="*/ 399393 h 1466943"/>
                <a:gd name="connsiteX6" fmla="*/ 3379 w 4118179"/>
                <a:gd name="connsiteY6" fmla="*/ 0 h 1466943"/>
                <a:gd name="connsiteX0" fmla="*/ 3379 w 4118179"/>
                <a:gd name="connsiteY0" fmla="*/ 0 h 1466943"/>
                <a:gd name="connsiteX1" fmla="*/ 4118179 w 4118179"/>
                <a:gd name="connsiteY1" fmla="*/ 0 h 1466943"/>
                <a:gd name="connsiteX2" fmla="*/ 4118179 w 4118179"/>
                <a:gd name="connsiteY2" fmla="*/ 1465818 h 1466943"/>
                <a:gd name="connsiteX3" fmla="*/ 2274740 w 4118179"/>
                <a:gd name="connsiteY3" fmla="*/ 1466943 h 1466943"/>
                <a:gd name="connsiteX4" fmla="*/ 2269108 w 4118179"/>
                <a:gd name="connsiteY4" fmla="*/ 411781 h 1466943"/>
                <a:gd name="connsiteX5" fmla="*/ 0 w 4118179"/>
                <a:gd name="connsiteY5" fmla="*/ 399393 h 1466943"/>
                <a:gd name="connsiteX6" fmla="*/ 3379 w 4118179"/>
                <a:gd name="connsiteY6" fmla="*/ 0 h 146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8179" h="1466943">
                  <a:moveTo>
                    <a:pt x="3379" y="0"/>
                  </a:moveTo>
                  <a:lnTo>
                    <a:pt x="4118179" y="0"/>
                  </a:lnTo>
                  <a:lnTo>
                    <a:pt x="4118179" y="1465818"/>
                  </a:lnTo>
                  <a:lnTo>
                    <a:pt x="2274740" y="1466943"/>
                  </a:lnTo>
                  <a:cubicBezTo>
                    <a:pt x="2272863" y="1115222"/>
                    <a:pt x="2270985" y="763502"/>
                    <a:pt x="2269108" y="411781"/>
                  </a:cubicBezTo>
                  <a:lnTo>
                    <a:pt x="0" y="399393"/>
                  </a:lnTo>
                  <a:cubicBezTo>
                    <a:pt x="1126" y="266262"/>
                    <a:pt x="2253" y="133131"/>
                    <a:pt x="3379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3829232" y="4244184"/>
              <a:ext cx="1657124" cy="6375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015134" y="4247371"/>
              <a:ext cx="2104880" cy="2950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8127615" y="2377561"/>
              <a:ext cx="2159" cy="18819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300974" y="2471215"/>
              <a:ext cx="182880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756331" y="1175815"/>
              <a:ext cx="3449791" cy="1354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 smtClean="0">
                  <a:solidFill>
                    <a:schemeClr val="accent1"/>
                  </a:solidFill>
                </a:rPr>
                <a:t>Output data stream </a:t>
              </a:r>
              <a:r>
                <a:rPr lang="en-US" u="sng" dirty="0" smtClean="0">
                  <a:solidFill>
                    <a:schemeClr val="accent1"/>
                  </a:solidFill>
                </a:rPr>
                <a:t>to buffer box: </a:t>
              </a:r>
            </a:p>
            <a:p>
              <a:r>
                <a:rPr lang="en-US" sz="1600" dirty="0" smtClean="0">
                  <a:solidFill>
                    <a:schemeClr val="accent1"/>
                  </a:solidFill>
                </a:rPr>
                <a:t>24 x 10 Gbps Ethernet via fiber</a:t>
              </a:r>
              <a:br>
                <a:rPr lang="en-US" sz="1600" dirty="0" smtClean="0">
                  <a:solidFill>
                    <a:schemeClr val="accent1"/>
                  </a:solidFill>
                </a:rPr>
              </a:br>
              <a:r>
                <a:rPr lang="en-US" sz="1600" dirty="0" smtClean="0">
                  <a:solidFill>
                    <a:schemeClr val="accent1"/>
                  </a:solidFill>
                </a:rPr>
                <a:t>FPGA based triggering and clustering</a:t>
              </a:r>
            </a:p>
            <a:p>
              <a:r>
                <a:rPr lang="en-US" sz="1600" dirty="0" smtClean="0">
                  <a:solidFill>
                    <a:schemeClr val="accent1"/>
                  </a:solidFill>
                </a:rPr>
                <a:t>Total continuous output: 80 Gbps</a:t>
              </a:r>
            </a:p>
            <a:p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07422" y="5830669"/>
              <a:ext cx="14912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DAQ L2 Scope</a:t>
              </a:r>
              <a:br>
                <a:rPr lang="en-US" dirty="0" smtClean="0"/>
              </a:br>
              <a:r>
                <a:rPr lang="en-US" dirty="0" smtClean="0"/>
                <a:t>WBS 1.6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76414" y="2989355"/>
              <a:ext cx="1313593" cy="2747063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8278" y="2990627"/>
              <a:ext cx="1058217" cy="2747063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 flipV="1">
              <a:off x="5491798" y="2365443"/>
              <a:ext cx="2159" cy="18819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917754" y="2467260"/>
              <a:ext cx="1568602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3617430" y="1175815"/>
              <a:ext cx="211025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u="sng" dirty="0" smtClean="0">
                  <a:solidFill>
                    <a:schemeClr val="accent1"/>
                  </a:solidFill>
                </a:rPr>
                <a:t>Clock/Trigger </a:t>
              </a:r>
              <a:r>
                <a:rPr lang="en-US" u="sng" dirty="0" smtClean="0">
                  <a:solidFill>
                    <a:schemeClr val="accent1"/>
                  </a:solidFill>
                </a:rPr>
                <a:t>input: </a:t>
              </a:r>
            </a:p>
            <a:p>
              <a:pPr lvl="0"/>
              <a:r>
                <a:rPr lang="en-US" sz="1600" dirty="0" smtClean="0">
                  <a:solidFill>
                    <a:schemeClr val="accent1"/>
                  </a:solidFill>
                </a:rPr>
                <a:t>Optical links</a:t>
              </a:r>
            </a:p>
            <a:p>
              <a:pPr lvl="0"/>
              <a:r>
                <a:rPr lang="en-US" sz="1600" dirty="0" smtClean="0">
                  <a:solidFill>
                    <a:schemeClr val="accent1"/>
                  </a:solidFill>
                </a:rPr>
                <a:t>Clock = 9.4 MHz</a:t>
              </a:r>
            </a:p>
            <a:p>
              <a:pPr lvl="0"/>
              <a:r>
                <a:rPr lang="en-US" sz="1600" dirty="0" smtClean="0">
                  <a:solidFill>
                    <a:schemeClr val="accent1"/>
                  </a:solidFill>
                </a:rPr>
                <a:t>Trigger Rate = 15 kHz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76414" y="5830669"/>
              <a:ext cx="13962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FEE L3 Scope</a:t>
              </a:r>
              <a:br>
                <a:rPr lang="en-US" dirty="0" smtClean="0">
                  <a:solidFill>
                    <a:srgbClr val="FFFF00"/>
                  </a:solidFill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</a:br>
              <a:r>
                <a:rPr lang="en-US" dirty="0" smtClean="0">
                  <a:solidFill>
                    <a:srgbClr val="FFFF00"/>
                  </a:solidFill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1.2.5</a:t>
              </a:r>
              <a:endParaRPr lang="en-US" dirty="0">
                <a:solidFill>
                  <a:srgbClr val="FFFF00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04736" y="5830669"/>
              <a:ext cx="161108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C000"/>
                  </a:solidFill>
                </a:rPr>
                <a:t>Structure/</a:t>
              </a:r>
            </a:p>
            <a:p>
              <a:pPr algn="r"/>
              <a:r>
                <a:rPr lang="en-US" dirty="0" smtClean="0">
                  <a:solidFill>
                    <a:srgbClr val="FFC000"/>
                  </a:solidFill>
                </a:rPr>
                <a:t>GEM L3 Scopes</a:t>
              </a:r>
              <a:br>
                <a:rPr lang="en-US" dirty="0" smtClean="0">
                  <a:solidFill>
                    <a:srgbClr val="FFC000"/>
                  </a:solidFill>
                </a:rPr>
              </a:br>
              <a:r>
                <a:rPr lang="en-US" dirty="0" smtClean="0">
                  <a:solidFill>
                    <a:srgbClr val="FFC000"/>
                  </a:solidFill>
                </a:rPr>
                <a:t>WBS 1.2.1-4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7286660" y="4808698"/>
              <a:ext cx="1717630" cy="75911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Transfer </a:t>
              </a:r>
              <a:r>
                <a:rPr lang="en-US" sz="1200" dirty="0" smtClean="0"/>
                <a:t>to </a:t>
              </a:r>
              <a:r>
                <a:rPr lang="en-US" sz="1200" dirty="0"/>
                <a:t>RCF </a:t>
              </a: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continuously </a:t>
              </a:r>
              <a:endParaRPr lang="en-US" sz="12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117977" y="4026136"/>
              <a:ext cx="1378904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150k </a:t>
              </a:r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chan</a:t>
              </a:r>
              <a:endParaRPr lang="en-U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600 FEEs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24 sectors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Continuous</a:t>
              </a:r>
              <a:b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readout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ata rate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Raw data </a:t>
            </a:r>
            <a:r>
              <a:rPr lang="en-US" dirty="0" smtClean="0">
                <a:solidFill>
                  <a:srgbClr val="FF0000"/>
                </a:solidFill>
              </a:rPr>
              <a:t>(100% duty factor is assumed)</a:t>
            </a:r>
          </a:p>
          <a:p>
            <a:pPr lvl="1"/>
            <a:r>
              <a:rPr lang="en-US" dirty="0" smtClean="0"/>
              <a:t>Sampling rate in z-direction: 10MHz (= 100nsec)</a:t>
            </a:r>
          </a:p>
          <a:p>
            <a:pPr lvl="3"/>
            <a:endParaRPr lang="en-US" sz="1600" dirty="0" smtClean="0"/>
          </a:p>
          <a:p>
            <a:pPr lvl="1"/>
            <a:r>
              <a:rPr lang="en-US" dirty="0" smtClean="0"/>
              <a:t>Pulse peaking time is 160nsec (fixed from SAMPA’s specification), which leads to ~350nsec for whole pulse shape.</a:t>
            </a:r>
          </a:p>
          <a:p>
            <a:pPr lvl="2"/>
            <a:r>
              <a:rPr lang="en-US" dirty="0" smtClean="0"/>
              <a:t>More than 4 samples in timing (z) direction is necessary. We decided on taking </a:t>
            </a:r>
            <a:r>
              <a:rPr lang="en-US" dirty="0" smtClean="0">
                <a:sym typeface="Wingdings" panose="05000000000000000000" pitchFamily="2" charset="2"/>
              </a:rPr>
              <a:t>5 samples including pre-signal</a:t>
            </a:r>
            <a:endParaRPr lang="en-US" dirty="0" smtClean="0"/>
          </a:p>
          <a:p>
            <a:pPr lvl="3"/>
            <a:endParaRPr lang="en-US" sz="1600" dirty="0" smtClean="0"/>
          </a:p>
          <a:p>
            <a:pPr lvl="1"/>
            <a:r>
              <a:rPr lang="en-US" dirty="0" smtClean="0"/>
              <a:t>One cluster will be spread over 3 pads</a:t>
            </a:r>
            <a:r>
              <a:rPr lang="en-US" dirty="0"/>
              <a:t> </a:t>
            </a:r>
            <a:r>
              <a:rPr lang="en-US" dirty="0" smtClean="0"/>
              <a:t>in r-</a:t>
            </a:r>
            <a:r>
              <a:rPr lang="en-US" dirty="0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plane</a:t>
            </a:r>
          </a:p>
          <a:p>
            <a:pPr lvl="2"/>
            <a:r>
              <a:rPr lang="en-US" dirty="0" smtClean="0"/>
              <a:t>Coming from the characteristics of the Ne2K (Ne - CF</a:t>
            </a:r>
            <a:r>
              <a:rPr lang="en-US" baseline="-25000" dirty="0" smtClean="0"/>
              <a:t>4</a:t>
            </a:r>
            <a:r>
              <a:rPr lang="en-US" dirty="0" smtClean="0"/>
              <a:t> - iC</a:t>
            </a:r>
            <a:r>
              <a:rPr lang="en-US" baseline="-25000" dirty="0" smtClean="0"/>
              <a:t>4</a:t>
            </a:r>
            <a:r>
              <a:rPr lang="en-US" dirty="0" smtClean="0"/>
              <a:t>H</a:t>
            </a:r>
            <a:r>
              <a:rPr lang="en-US" baseline="-25000" dirty="0" smtClean="0"/>
              <a:t>10</a:t>
            </a:r>
            <a:r>
              <a:rPr lang="en-US" dirty="0" smtClean="0"/>
              <a:t>: 95% - 3% - 2%) gas</a:t>
            </a:r>
          </a:p>
          <a:p>
            <a:pPr lvl="3"/>
            <a:endParaRPr lang="en-US" sz="1600" dirty="0" smtClean="0"/>
          </a:p>
          <a:p>
            <a:pPr lvl="1"/>
            <a:r>
              <a:rPr lang="en-US" dirty="0" smtClean="0"/>
              <a:t>We measure 40 clusters for one track</a:t>
            </a:r>
          </a:p>
          <a:p>
            <a:pPr lvl="3"/>
            <a:endParaRPr lang="en-US" sz="1600" dirty="0" smtClean="0"/>
          </a:p>
          <a:p>
            <a:pPr lvl="1"/>
            <a:r>
              <a:rPr lang="en-US" dirty="0"/>
              <a:t>Each sample is 10 bits: 4</a:t>
            </a:r>
            <a:r>
              <a:rPr lang="en-US" dirty="0" smtClean="0"/>
              <a:t>0 clusters </a:t>
            </a:r>
            <a:r>
              <a:rPr lang="en-US" dirty="0"/>
              <a:t>* </a:t>
            </a:r>
            <a:r>
              <a:rPr lang="en-US" dirty="0" smtClean="0"/>
              <a:t>15 * 10 bits </a:t>
            </a:r>
            <a:r>
              <a:rPr lang="en-US" dirty="0"/>
              <a:t>= </a:t>
            </a:r>
            <a:r>
              <a:rPr lang="en-US" dirty="0">
                <a:sym typeface="Wingdings" panose="05000000000000000000" pitchFamily="2" charset="2"/>
              </a:rPr>
              <a:t>6</a:t>
            </a:r>
            <a:r>
              <a:rPr lang="en-US" dirty="0" smtClean="0">
                <a:sym typeface="Wingdings" panose="05000000000000000000" pitchFamily="2" charset="2"/>
              </a:rPr>
              <a:t> Kbits/track</a:t>
            </a:r>
            <a:endParaRPr lang="en-US" dirty="0">
              <a:sym typeface="Wingdings" panose="05000000000000000000" pitchFamily="2" charset="2"/>
            </a:endParaRPr>
          </a:p>
          <a:p>
            <a:pPr lvl="3"/>
            <a:endParaRPr lang="en-US" sz="1600" dirty="0" smtClean="0"/>
          </a:p>
          <a:p>
            <a:pPr lvl="1"/>
            <a:r>
              <a:rPr lang="en-US" dirty="0" smtClean="0"/>
              <a:t>800 tracks per event: </a:t>
            </a:r>
            <a:r>
              <a:rPr lang="en-US" dirty="0"/>
              <a:t>6</a:t>
            </a:r>
            <a:r>
              <a:rPr lang="en-US" dirty="0" smtClean="0"/>
              <a:t>Kbits/track * 800 = 4.8 </a:t>
            </a:r>
            <a:r>
              <a:rPr lang="en-US" dirty="0" err="1" smtClean="0"/>
              <a:t>Mbits</a:t>
            </a:r>
            <a:r>
              <a:rPr lang="en-US" dirty="0" smtClean="0"/>
              <a:t>/event</a:t>
            </a:r>
          </a:p>
          <a:p>
            <a:pPr lvl="2"/>
            <a:r>
              <a:rPr lang="en-US" dirty="0" smtClean="0"/>
              <a:t>This number doesn’t take eta-dependent acceptance change of TPC into account</a:t>
            </a:r>
          </a:p>
          <a:p>
            <a:pPr lvl="3"/>
            <a:endParaRPr lang="en-US" sz="1800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At 100 KHz: 4.8 </a:t>
            </a:r>
            <a:r>
              <a:rPr lang="en-US" dirty="0" err="1" smtClean="0">
                <a:sym typeface="Wingdings" panose="05000000000000000000" pitchFamily="2" charset="2"/>
              </a:rPr>
              <a:t>Mbits</a:t>
            </a:r>
            <a:r>
              <a:rPr lang="en-US" dirty="0" smtClean="0">
                <a:sym typeface="Wingdings" panose="05000000000000000000" pitchFamily="2" charset="2"/>
              </a:rPr>
              <a:t>/event * 100 KHz = 480 </a:t>
            </a:r>
            <a:r>
              <a:rPr lang="en-US" dirty="0" err="1" smtClean="0">
                <a:sym typeface="Wingdings" panose="05000000000000000000" pitchFamily="2" charset="2"/>
              </a:rPr>
              <a:t>Gbits</a:t>
            </a:r>
            <a:r>
              <a:rPr lang="en-US" dirty="0" smtClean="0">
                <a:sym typeface="Wingdings" panose="05000000000000000000" pitchFamily="2" charset="2"/>
              </a:rPr>
              <a:t>/s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With header of SAMPA (40% increase at maximum):  670Gbits/s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With eta-dependent acceptance change: 940Gbits/s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4/19/2017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2137-08FC-4BA4-BE89-EB1D7CE11666}" type="slidenum">
              <a:rPr lang="en-US" smtClean="0"/>
              <a:t>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T. Sakaguchi, MAPS RDO @ UT-Austin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66" y="1927918"/>
            <a:ext cx="2657165" cy="152756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LDRD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 &lt;jhuang@bnl.gov&gt;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9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Advanced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DAQ</a:t>
            </a:r>
            <a:r>
              <a:rPr lang="en-US" dirty="0" smtClean="0"/>
              <a:t> for RHIC and eRHIC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875463" y="3889873"/>
            <a:ext cx="4372937" cy="838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Advanced DAQ for RHIC and </a:t>
            </a:r>
            <a:r>
              <a:rPr lang="en-US" dirty="0" smtClean="0"/>
              <a:t>eRHIC</a:t>
            </a:r>
          </a:p>
          <a:p>
            <a:pPr algn="ctr"/>
            <a:r>
              <a:rPr lang="en-US" sz="1200" dirty="0" smtClean="0"/>
              <a:t>Trigger-less</a:t>
            </a:r>
            <a:r>
              <a:rPr lang="en-US" sz="1200" dirty="0"/>
              <a:t>, O(1000) 10-Gbps </a:t>
            </a:r>
            <a:r>
              <a:rPr lang="en-US" sz="1200" dirty="0" smtClean="0"/>
              <a:t>bi-directional links, FPGA-based data reduction, Connect customized FEE to commodity computing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1266066" y="5201649"/>
            <a:ext cx="1676400" cy="35343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RHIC/eRHIC Timing</a:t>
            </a:r>
            <a:endParaRPr lang="en-US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3361566" y="5210567"/>
            <a:ext cx="1752600" cy="35343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Farm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5533266" y="5206108"/>
            <a:ext cx="2039566" cy="35343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Data Storage</a:t>
            </a:r>
            <a:endParaRPr lang="en-US" sz="1400" dirty="0"/>
          </a:p>
        </p:txBody>
      </p:sp>
      <p:sp>
        <p:nvSpPr>
          <p:cNvPr id="12" name="Up Arrow 11"/>
          <p:cNvSpPr/>
          <p:nvPr/>
        </p:nvSpPr>
        <p:spPr>
          <a:xfrm>
            <a:off x="1136551" y="3374320"/>
            <a:ext cx="686627" cy="1701378"/>
          </a:xfrm>
          <a:prstGeom prst="upArrow">
            <a:avLst/>
          </a:prstGeom>
          <a:gradFill>
            <a:gsLst>
              <a:gs pos="0">
                <a:schemeClr val="accent1">
                  <a:tint val="62000"/>
                  <a:satMod val="180000"/>
                  <a:alpha val="42000"/>
                </a:schemeClr>
              </a:gs>
              <a:gs pos="65000">
                <a:schemeClr val="accent1">
                  <a:tint val="32000"/>
                  <a:satMod val="250000"/>
                  <a:alpha val="27000"/>
                </a:schemeClr>
              </a:gs>
              <a:gs pos="100000">
                <a:schemeClr val="accent1">
                  <a:tint val="23000"/>
                  <a:satMod val="30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6277348" y="3455486"/>
            <a:ext cx="748223" cy="1627870"/>
          </a:xfrm>
          <a:prstGeom prst="upArrow">
            <a:avLst/>
          </a:prstGeom>
          <a:gradFill>
            <a:gsLst>
              <a:gs pos="0">
                <a:schemeClr val="accent1">
                  <a:tint val="62000"/>
                  <a:satMod val="180000"/>
                  <a:alpha val="42000"/>
                </a:schemeClr>
              </a:gs>
              <a:gs pos="65000">
                <a:schemeClr val="accent1">
                  <a:tint val="32000"/>
                  <a:satMod val="250000"/>
                  <a:alpha val="27000"/>
                </a:schemeClr>
              </a:gs>
              <a:gs pos="100000">
                <a:schemeClr val="accent1">
                  <a:tint val="23000"/>
                  <a:satMod val="30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37550" y="3370265"/>
            <a:ext cx="22109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/>
              <a:t>Data downlinks:</a:t>
            </a:r>
          </a:p>
          <a:p>
            <a:r>
              <a:rPr lang="en-US" sz="1400" dirty="0" smtClean="0"/>
              <a:t>O(100k) ADC channels</a:t>
            </a:r>
            <a:br>
              <a:rPr lang="en-US" sz="1400" dirty="0" smtClean="0"/>
            </a:br>
            <a:r>
              <a:rPr lang="en-US" sz="1400" dirty="0" smtClean="0"/>
              <a:t>@ 10-100 MHz</a:t>
            </a:r>
          </a:p>
          <a:p>
            <a:r>
              <a:rPr lang="en-US" sz="1400" dirty="0" smtClean="0"/>
              <a:t>O(100M) Pixels channels</a:t>
            </a:r>
          </a:p>
          <a:p>
            <a:r>
              <a:rPr lang="en-US" sz="1400" dirty="0" smtClean="0"/>
              <a:t>O(100 Tbps) from FEE</a:t>
            </a:r>
            <a:br>
              <a:rPr lang="en-US" sz="1400" dirty="0" smtClean="0"/>
            </a:br>
            <a:r>
              <a:rPr lang="en-US" sz="1400" dirty="0" smtClean="0"/>
              <a:t>before reduction</a:t>
            </a:r>
          </a:p>
          <a:p>
            <a:r>
              <a:rPr lang="en-US" sz="1400" dirty="0"/>
              <a:t>O(100 </a:t>
            </a:r>
            <a:r>
              <a:rPr lang="en-US" sz="1400" dirty="0" smtClean="0"/>
              <a:t>Gbps) to disk</a:t>
            </a:r>
            <a:br>
              <a:rPr lang="en-US" sz="1400" dirty="0" smtClean="0"/>
            </a:br>
            <a:r>
              <a:rPr lang="en-US" sz="1400" dirty="0" smtClean="0"/>
              <a:t>after FPGA+CPU reduction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26055" y="3381357"/>
            <a:ext cx="131132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u="sng" dirty="0" smtClean="0"/>
              <a:t>Deliver to FEEs:</a:t>
            </a:r>
          </a:p>
          <a:p>
            <a:pPr algn="r"/>
            <a:r>
              <a:rPr lang="en-US" sz="1400" dirty="0" smtClean="0"/>
              <a:t>Timing with</a:t>
            </a:r>
          </a:p>
          <a:p>
            <a:pPr algn="r"/>
            <a:r>
              <a:rPr lang="en-US" sz="1400" dirty="0"/>
              <a:t>10-500 MHz </a:t>
            </a:r>
            <a:br>
              <a:rPr lang="en-US" sz="1400" dirty="0"/>
            </a:br>
            <a:r>
              <a:rPr lang="en-US" sz="1400" dirty="0"/>
              <a:t>beam </a:t>
            </a:r>
            <a:r>
              <a:rPr lang="en-US" sz="1400" dirty="0" smtClean="0"/>
              <a:t>clock, </a:t>
            </a:r>
            <a:br>
              <a:rPr lang="en-US" sz="1400" dirty="0" smtClean="0"/>
            </a:br>
            <a:r>
              <a:rPr lang="en-US" sz="1400" dirty="0" smtClean="0"/>
              <a:t>Slow control, </a:t>
            </a:r>
            <a:br>
              <a:rPr lang="en-US" sz="1400" dirty="0" smtClean="0"/>
            </a:br>
            <a:r>
              <a:rPr lang="en-US" sz="1400" dirty="0" smtClean="0"/>
              <a:t>O(1000) links</a:t>
            </a:r>
          </a:p>
        </p:txBody>
      </p:sp>
      <p:sp>
        <p:nvSpPr>
          <p:cNvPr id="17" name="Up Arrow 16"/>
          <p:cNvSpPr/>
          <p:nvPr/>
        </p:nvSpPr>
        <p:spPr>
          <a:xfrm>
            <a:off x="2175197" y="4803598"/>
            <a:ext cx="381000" cy="348411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10800000">
            <a:off x="3943415" y="4803598"/>
            <a:ext cx="381000" cy="348411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 rot="10800000">
            <a:off x="5611853" y="4808857"/>
            <a:ext cx="381000" cy="348411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5400000">
            <a:off x="5133215" y="5213081"/>
            <a:ext cx="381000" cy="348411"/>
          </a:xfrm>
          <a:prstGeom prst="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 rot="5400000">
            <a:off x="1765572" y="3227712"/>
            <a:ext cx="995712" cy="348411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 l="8061" r="10507"/>
          <a:stretch>
            <a:fillRect/>
          </a:stretch>
        </p:blipFill>
        <p:spPr bwMode="auto">
          <a:xfrm>
            <a:off x="5561237" y="1947839"/>
            <a:ext cx="2237064" cy="13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5678" y="1938450"/>
            <a:ext cx="2138547" cy="137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eft-Right Arrow 21"/>
          <p:cNvSpPr/>
          <p:nvPr/>
        </p:nvSpPr>
        <p:spPr>
          <a:xfrm rot="5400000">
            <a:off x="5409852" y="3200954"/>
            <a:ext cx="1039002" cy="348411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324225" y="2523061"/>
            <a:ext cx="237012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/>
          <p:cNvSpPr/>
          <p:nvPr/>
        </p:nvSpPr>
        <p:spPr>
          <a:xfrm rot="5400000">
            <a:off x="3605497" y="3226055"/>
            <a:ext cx="1039002" cy="348411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185678" y="1927233"/>
            <a:ext cx="1817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sPHENIX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Forward upgrade (LOI)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105" y="1911844"/>
            <a:ext cx="239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MAPS upgrade (proposed)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5485308" y="1905000"/>
            <a:ext cx="3277692" cy="33855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eRHIC detectors (ePHENIX, BeAST, ...)</a:t>
            </a:r>
            <a:endParaRPr lang="en-US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5400000">
            <a:off x="3264561" y="2047377"/>
            <a:ext cx="152138" cy="1279617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24491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BNL-711 Board chosen for ATLAS FELIX project, and used </a:t>
            </a:r>
            <a:r>
              <a:rPr lang="en-US" dirty="0"/>
              <a:t>in ATLAS phase I upgrade, which is projected to complete before sPHENIX. </a:t>
            </a:r>
            <a:endParaRPr lang="en-US" dirty="0" smtClean="0"/>
          </a:p>
          <a:p>
            <a:r>
              <a:rPr lang="en-US" dirty="0" smtClean="0"/>
              <a:t>Readout for </a:t>
            </a:r>
            <a:r>
              <a:rPr lang="en-US" dirty="0"/>
              <a:t>ATLAS Phase-I </a:t>
            </a:r>
            <a:r>
              <a:rPr lang="en-US" dirty="0" smtClean="0"/>
              <a:t>sub-system of Liquid </a:t>
            </a:r>
            <a:r>
              <a:rPr lang="en-US" dirty="0"/>
              <a:t>Argon </a:t>
            </a:r>
            <a:r>
              <a:rPr lang="en-US" dirty="0" smtClean="0"/>
              <a:t>Calorimeter, </a:t>
            </a:r>
            <a:r>
              <a:rPr lang="en-US" dirty="0"/>
              <a:t>Level-1 calorimeter </a:t>
            </a:r>
            <a:r>
              <a:rPr lang="en-US" dirty="0" smtClean="0"/>
              <a:t>trigger, </a:t>
            </a:r>
            <a:r>
              <a:rPr lang="en-US" dirty="0"/>
              <a:t>New small wheel of the muon spectrometer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Jin Huang &lt;jhuang@bnl.gov&gt;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MVTX Readout Workfest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ATLAS/FELIX BNL-711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073429"/>
            <a:ext cx="4261486" cy="3333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343400"/>
            <a:ext cx="2881115" cy="17773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728" y="111136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Kai Chen (BNL),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indico.bnl.gov/conferenceDisplay.py?confId=2653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0" y="2814739"/>
            <a:ext cx="3667957" cy="1367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237" y="3200400"/>
            <a:ext cx="1054411" cy="11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00200"/>
            <a:ext cx="5334608" cy="5257800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Main features</a:t>
            </a:r>
            <a:r>
              <a:rPr lang="en-US" dirty="0" smtClean="0"/>
              <a:t> for FELIX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</a:p>
          <a:p>
            <a:pPr lvl="1"/>
            <a:r>
              <a:rPr lang="en-US" dirty="0" smtClean="0"/>
              <a:t>Design: BNL/</a:t>
            </a:r>
            <a:r>
              <a:rPr lang="en-US" dirty="0"/>
              <a:t>Omega </a:t>
            </a:r>
            <a:r>
              <a:rPr lang="en-US" dirty="0" smtClean="0"/>
              <a:t>group, Layout: BNL/Instrumentation, Goal: multiple users.</a:t>
            </a:r>
          </a:p>
          <a:p>
            <a:pPr lvl="1"/>
            <a:r>
              <a:rPr lang="en-US" dirty="0"/>
              <a:t>A large </a:t>
            </a:r>
            <a:r>
              <a:rPr lang="en-US" dirty="0" err="1"/>
              <a:t>Kintex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 FPGA, 1.5 M </a:t>
            </a:r>
            <a:r>
              <a:rPr lang="en-US" dirty="0" smtClean="0"/>
              <a:t>Logical Cells</a:t>
            </a:r>
            <a:br>
              <a:rPr lang="en-US" dirty="0" smtClean="0"/>
            </a:br>
            <a:r>
              <a:rPr lang="en-US" dirty="0" smtClean="0"/>
              <a:t>( </a:t>
            </a:r>
            <a:r>
              <a:rPr lang="en-US" dirty="0"/>
              <a:t>24x Logical Cells of </a:t>
            </a:r>
            <a:r>
              <a:rPr lang="en-US" dirty="0" smtClean="0"/>
              <a:t>FVTX FEM card )</a:t>
            </a:r>
          </a:p>
          <a:p>
            <a:pPr lvl="1"/>
            <a:r>
              <a:rPr lang="en-US" dirty="0" smtClean="0"/>
              <a:t>48 bi-directional GBT link</a:t>
            </a:r>
            <a:r>
              <a:rPr lang="en-US" dirty="0"/>
              <a:t> </a:t>
            </a:r>
            <a:r>
              <a:rPr lang="en-US" dirty="0" smtClean="0"/>
              <a:t>via two 48-F MTP connectors </a:t>
            </a:r>
          </a:p>
          <a:p>
            <a:pPr lvl="1"/>
            <a:r>
              <a:rPr lang="en-US" dirty="0" smtClean="0"/>
              <a:t>PCIex16 Gen3, 101 Gbps demonstrated</a:t>
            </a:r>
          </a:p>
          <a:p>
            <a:pPr lvl="1"/>
            <a:r>
              <a:rPr lang="en-US" dirty="0" smtClean="0"/>
              <a:t>2x DDR4 memory slots (v1.0, v1.5), removed v2.0</a:t>
            </a:r>
          </a:p>
          <a:p>
            <a:pPr lvl="1"/>
            <a:r>
              <a:rPr lang="en-US" dirty="0" smtClean="0"/>
              <a:t>TTC-timing input (v1.0, v1.5), timing mezzanine card (v2.0)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Timeline and availability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Current version: v1.5 prototype, can be ordered now</a:t>
            </a:r>
          </a:p>
          <a:p>
            <a:pPr lvl="1"/>
            <a:r>
              <a:rPr lang="en-US" dirty="0" smtClean="0"/>
              <a:t>Next version: v2.0 pre-production, design completed, layout on-going, expect available Oct 2017</a:t>
            </a:r>
          </a:p>
          <a:p>
            <a:pPr lvl="1"/>
            <a:r>
              <a:rPr lang="en-US" dirty="0" smtClean="0"/>
              <a:t>FELIX production </a:t>
            </a:r>
            <a:r>
              <a:rPr lang="en-US" dirty="0"/>
              <a:t>system delivery expected end </a:t>
            </a:r>
            <a:r>
              <a:rPr lang="en-US" dirty="0" smtClean="0"/>
              <a:t>2018 for ATLAS Phase-I upgrade. ATLAS </a:t>
            </a:r>
            <a:r>
              <a:rPr lang="en-US" dirty="0"/>
              <a:t>needing 100+ card with various flavor of firmware depending on subsystem configurations.</a:t>
            </a:r>
            <a:endParaRPr lang="en-US" dirty="0" smtClean="0"/>
          </a:p>
          <a:p>
            <a:r>
              <a:rPr lang="en-US" dirty="0" smtClean="0"/>
              <a:t>BNL/Omega </a:t>
            </a:r>
            <a:r>
              <a:rPr lang="en-US" dirty="0"/>
              <a:t>group, </a:t>
            </a:r>
            <a:r>
              <a:rPr lang="en-US" dirty="0">
                <a:solidFill>
                  <a:schemeClr val="accent1"/>
                </a:solidFill>
              </a:rPr>
              <a:t>Local expert </a:t>
            </a:r>
            <a:r>
              <a:rPr lang="en-US" dirty="0" smtClean="0"/>
              <a:t>expressed willing for help</a:t>
            </a:r>
            <a:r>
              <a:rPr lang="en-US" dirty="0"/>
              <a:t> </a:t>
            </a:r>
            <a:r>
              <a:rPr lang="en-US" dirty="0" smtClean="0"/>
              <a:t>us to adapt FELIX in sPHENIX</a:t>
            </a:r>
            <a:endParaRPr lang="en-US" dirty="0"/>
          </a:p>
          <a:p>
            <a:pPr lvl="1"/>
            <a:r>
              <a:rPr lang="en-US" dirty="0" smtClean="0"/>
              <a:t>Boards for initial evaluation test</a:t>
            </a:r>
          </a:p>
          <a:p>
            <a:pPr lvl="1"/>
            <a:r>
              <a:rPr lang="en-US" dirty="0" smtClean="0"/>
              <a:t>Support firmware software development, </a:t>
            </a:r>
            <a:r>
              <a:rPr lang="en-US" dirty="0"/>
              <a:t>timing mezzanine card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team is also help in possible use of FELIX card in </a:t>
            </a:r>
            <a:r>
              <a:rPr lang="en-US" dirty="0" smtClean="0"/>
              <a:t>proto-Dune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FELIX team is open for inputs in guiding the design to be more generic to various users</a:t>
            </a:r>
            <a:r>
              <a:rPr lang="en-US" dirty="0" smtClean="0"/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Jin Huang &lt;jhuang@bnl.gov&gt;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MVTX Readout Workfest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ATLAS/FELIX Card for sPHENIX?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5728" y="111136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Kai Chen (BNL),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indico.bnl.gov/conferenceDisplay.py?confId=2653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401" y="2040582"/>
            <a:ext cx="3731600" cy="1391735"/>
          </a:xfrm>
          <a:prstGeom prst="rect">
            <a:avLst/>
          </a:prstGeom>
        </p:spPr>
      </p:pic>
      <p:pic>
        <p:nvPicPr>
          <p:cNvPr id="1026" name="Picture 2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40" y="3986142"/>
            <a:ext cx="3161092" cy="177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0" y="5776311"/>
            <a:ext cx="2816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  <a:effectLst/>
              </a:rPr>
              <a:t>FELIX v1.5 Card in test stand</a:t>
            </a:r>
          </a:p>
        </p:txBody>
      </p:sp>
    </p:spTree>
    <p:extLst>
      <p:ext uri="{BB962C8B-B14F-4D97-AF65-F5344CB8AC3E}">
        <p14:creationId xmlns:p14="http://schemas.microsoft.com/office/powerpoint/2010/main" val="14178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29200" y="4193733"/>
            <a:ext cx="4042785" cy="2579336"/>
          </a:xfrm>
        </p:spPr>
        <p:txBody>
          <a:bodyPr>
            <a:noAutofit/>
          </a:bodyPr>
          <a:lstStyle/>
          <a:p>
            <a:r>
              <a:rPr lang="en-US" sz="1400" dirty="0" smtClean="0"/>
              <a:t>BNL/ATLAS group is finalizing FELIX PCIe card for ATLAS DAQ upgrades for 2020s. </a:t>
            </a:r>
            <a:r>
              <a:rPr lang="en-US" sz="1400" dirty="0" smtClean="0">
                <a:solidFill>
                  <a:schemeClr val="accent1"/>
                </a:solidFill>
              </a:rPr>
              <a:t>Significant DAQ hardware R&amp;D @ HEP.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 &lt;jhuang@bnl.gov&gt;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FELIX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57200" y="1981200"/>
            <a:ext cx="5430142" cy="2681697"/>
            <a:chOff x="762000" y="1981200"/>
            <a:chExt cx="5430142" cy="2681697"/>
          </a:xfrm>
        </p:grpSpPr>
        <p:sp>
          <p:nvSpPr>
            <p:cNvPr id="10" name="Rounded Rectangle 9"/>
            <p:cNvSpPr/>
            <p:nvPr/>
          </p:nvSpPr>
          <p:spPr>
            <a:xfrm>
              <a:off x="1676400" y="2743200"/>
              <a:ext cx="3211063" cy="381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000" y="1981200"/>
              <a:ext cx="5430142" cy="268169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774970" y="1550396"/>
            <a:ext cx="3548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ATLAS DAQ structure for mid-2020s:</a:t>
            </a:r>
            <a:endParaRPr lang="en-US" dirty="0"/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60" b="55127"/>
          <a:stretch/>
        </p:blipFill>
        <p:spPr bwMode="auto">
          <a:xfrm>
            <a:off x="5823686" y="2376012"/>
            <a:ext cx="2943499" cy="111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4582663" y="2846765"/>
            <a:ext cx="1241023" cy="2286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4869247"/>
            <a:ext cx="42568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Using high performance large-FPGA optical link card</a:t>
            </a:r>
            <a:br>
              <a:rPr lang="en-US" sz="1400" dirty="0" smtClean="0"/>
            </a:br>
            <a:r>
              <a:rPr lang="en-US" sz="1400" dirty="0" smtClean="0"/>
              <a:t>to </a:t>
            </a:r>
            <a:r>
              <a:rPr lang="en-US" sz="1400" dirty="0" smtClean="0">
                <a:solidFill>
                  <a:schemeClr val="accent1"/>
                </a:solidFill>
              </a:rPr>
              <a:t>bridge custom FEE and commodity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Besides </a:t>
            </a:r>
            <a:r>
              <a:rPr lang="en-US" sz="1400" dirty="0" smtClean="0">
                <a:solidFill>
                  <a:schemeClr val="accent1"/>
                </a:solidFill>
              </a:rPr>
              <a:t>ATLAS</a:t>
            </a:r>
            <a:r>
              <a:rPr lang="en-US" sz="1400" dirty="0" smtClean="0"/>
              <a:t>, similar architecture also proposed </a:t>
            </a:r>
            <a:br>
              <a:rPr lang="en-US" sz="1400" dirty="0" smtClean="0"/>
            </a:br>
            <a:r>
              <a:rPr lang="en-US" sz="1400" dirty="0" smtClean="0"/>
              <a:t>for </a:t>
            </a:r>
            <a:r>
              <a:rPr lang="en-US" sz="1400" dirty="0" smtClean="0">
                <a:solidFill>
                  <a:schemeClr val="accent1"/>
                </a:solidFill>
              </a:rPr>
              <a:t>ALICE</a:t>
            </a:r>
            <a:r>
              <a:rPr lang="en-US" sz="1400" dirty="0" smtClean="0"/>
              <a:t> and </a:t>
            </a:r>
            <a:r>
              <a:rPr lang="en-US" sz="1400" dirty="0" smtClean="0">
                <a:solidFill>
                  <a:schemeClr val="accent1"/>
                </a:solidFill>
              </a:rPr>
              <a:t>LHCb</a:t>
            </a:r>
            <a:r>
              <a:rPr lang="en-US" sz="1400" dirty="0" smtClean="0"/>
              <a:t> upgrades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4191000" y="1551485"/>
            <a:ext cx="3192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Front-End Link </a:t>
            </a:r>
            <a:r>
              <a:rPr lang="en-US" dirty="0" smtClean="0"/>
              <a:t>eXchange (FELIX)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47900"/>
            <a:ext cx="3048000" cy="1714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0" y="2130816"/>
            <a:ext cx="3048000" cy="1714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921803"/>
            <a:ext cx="8229600" cy="113049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FVTX detector @ PHENIX carries one of most advanced DAQ @ RHIC, successful upgrade in 2012, continuous readout &amp; triggering capability</a:t>
            </a:r>
          </a:p>
          <a:p>
            <a:r>
              <a:rPr lang="en-US" dirty="0" smtClean="0"/>
              <a:t>FELIX would reduce the five crates of custom DAQ electronics to just two FELIX PCIe cards in terms of FPGA resource and data process rate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 &lt;jhuang@bnl.gov&gt;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Comparing to current RHIC trigger-less DAQ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430890"/>
            <a:ext cx="4391347" cy="32935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10200" y="4106815"/>
            <a:ext cx="362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2x (FELIX Card on commodity server)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343400" y="2918619"/>
            <a:ext cx="1219200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2020s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en-US" sz="4800" dirty="0" smtClean="0"/>
              <a:t>Schedule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206" y="1066800"/>
            <a:ext cx="8229600" cy="4525963"/>
          </a:xfrm>
        </p:spPr>
        <p:txBody>
          <a:bodyPr/>
          <a:lstStyle/>
          <a:p>
            <a:r>
              <a:rPr lang="en-US" dirty="0" smtClean="0"/>
              <a:t>Not on the critical path for TPC (1.2)</a:t>
            </a:r>
          </a:p>
          <a:p>
            <a:r>
              <a:rPr lang="en-US" dirty="0" smtClean="0"/>
              <a:t>Prior to CD-2: </a:t>
            </a:r>
            <a:br>
              <a:rPr lang="en-US" dirty="0" smtClean="0"/>
            </a:br>
            <a:r>
              <a:rPr lang="en-US" dirty="0" smtClean="0"/>
              <a:t>Schedule driven by FPGA and DAQ firmware software development</a:t>
            </a:r>
          </a:p>
          <a:p>
            <a:r>
              <a:rPr lang="en-US" dirty="0" smtClean="0"/>
              <a:t>Scheduling risk for FELIX card production is low:</a:t>
            </a:r>
          </a:p>
          <a:p>
            <a:pPr lvl="1"/>
            <a:r>
              <a:rPr lang="en-US" dirty="0" smtClean="0"/>
              <a:t>Already received v1.5 prototype card for the prototyping stage, 1.2.6.1</a:t>
            </a:r>
          </a:p>
          <a:p>
            <a:pPr lvl="1"/>
            <a:r>
              <a:rPr lang="en-US" dirty="0" smtClean="0"/>
              <a:t>Well into final prototyping stage, producing pre-production card as speaking</a:t>
            </a:r>
          </a:p>
          <a:p>
            <a:pPr lvl="1"/>
            <a:r>
              <a:rPr lang="en-US" dirty="0" smtClean="0"/>
              <a:t>Planned for production of ATLAS Phase-I upgrade (delivery end 2018)</a:t>
            </a:r>
          </a:p>
          <a:p>
            <a:r>
              <a:rPr lang="en-US" dirty="0"/>
              <a:t>Scheduling risk for </a:t>
            </a:r>
            <a:r>
              <a:rPr lang="en-US" dirty="0" smtClean="0"/>
              <a:t>EBDC server</a:t>
            </a:r>
            <a:r>
              <a:rPr lang="en-US" dirty="0"/>
              <a:t> production</a:t>
            </a:r>
            <a:r>
              <a:rPr lang="en-US" dirty="0" smtClean="0"/>
              <a:t> is </a:t>
            </a:r>
            <a:r>
              <a:rPr lang="en-US" dirty="0"/>
              <a:t>low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Commodity computing</a:t>
            </a:r>
          </a:p>
          <a:p>
            <a:pPr lvl="1"/>
            <a:r>
              <a:rPr lang="en-US" dirty="0" smtClean="0"/>
              <a:t>Procurement scheduled at the latest stage of the production to take advantage of commercial computing development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011418"/>
            <a:ext cx="1557473" cy="176985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429000"/>
            <a:ext cx="7010400" cy="253138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Jin Huang &lt;jhuang@bnl.gov&gt;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MVTX Readout Workfest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571" y="37912"/>
            <a:ext cx="8229600" cy="1143000"/>
          </a:xfrm>
        </p:spPr>
        <p:txBody>
          <a:bodyPr/>
          <a:lstStyle/>
          <a:p>
            <a:r>
              <a:rPr lang="en-US" dirty="0" smtClean="0"/>
              <a:t>FPGA Choices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934200" y="3496231"/>
          <a:ext cx="2133600" cy="21020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/>
              </a:tblGrid>
              <a:tr h="291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Xlinux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Kintex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Ultrascale</a:t>
                      </a: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729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Available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7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XCKU115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655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BNL 711, FELIX v1.5 prototype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1.451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14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1.3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0.66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169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4320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75.9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(48 input + 48 output fiber links in FELIX)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48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Down Arrow 9"/>
          <p:cNvSpPr/>
          <p:nvPr/>
        </p:nvSpPr>
        <p:spPr>
          <a:xfrm>
            <a:off x="3352800" y="2819400"/>
            <a:ext cx="1295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CRU/</a:t>
            </a:r>
            <a:br>
              <a:rPr lang="en-US" sz="1100" dirty="0" smtClean="0"/>
            </a:br>
            <a:r>
              <a:rPr lang="en-US" sz="1100" dirty="0" smtClean="0"/>
              <a:t>PCIe40</a:t>
            </a:r>
            <a:endParaRPr lang="en-US" sz="1100" dirty="0"/>
          </a:p>
        </p:txBody>
      </p:sp>
      <p:sp>
        <p:nvSpPr>
          <p:cNvPr id="11" name="Down Arrow 10"/>
          <p:cNvSpPr/>
          <p:nvPr/>
        </p:nvSpPr>
        <p:spPr>
          <a:xfrm>
            <a:off x="7374771" y="2819399"/>
            <a:ext cx="1295400" cy="6126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FELIX</a:t>
            </a:r>
            <a:endParaRPr lang="en-US" sz="1100" dirty="0"/>
          </a:p>
        </p:txBody>
      </p:sp>
      <p:pic>
        <p:nvPicPr>
          <p:cNvPr id="13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r="20730"/>
          <a:stretch/>
        </p:blipFill>
        <p:spPr bwMode="auto">
          <a:xfrm rot="16200000">
            <a:off x="7597108" y="1127570"/>
            <a:ext cx="833853" cy="22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79909" y="5652683"/>
            <a:ext cx="26709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ATLAS group estimated 48x GBP unpacking </a:t>
            </a:r>
          </a:p>
          <a:p>
            <a:r>
              <a:rPr lang="en-US" sz="1100" dirty="0" smtClean="0"/>
              <a:t>and </a:t>
            </a:r>
            <a:r>
              <a:rPr lang="en-US" sz="1100" dirty="0" err="1" smtClean="0"/>
              <a:t>PCIe</a:t>
            </a:r>
            <a:r>
              <a:rPr lang="en-US" sz="1100" dirty="0" smtClean="0"/>
              <a:t> output use ~20% FELIX Resource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736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148548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One of the feature of the design is to use FELIX distribution slow control and RHIC clock to 25x FEE. </a:t>
            </a:r>
          </a:p>
          <a:p>
            <a:r>
              <a:rPr lang="en-US" dirty="0" smtClean="0"/>
              <a:t>Use RHIC clock (~9.4 MHz) as base frequency. Multiply x14 as fiber clock + slow control data in </a:t>
            </a:r>
            <a:r>
              <a:rPr lang="en-US" dirty="0"/>
              <a:t>via 8b/10b </a:t>
            </a:r>
            <a:r>
              <a:rPr lang="en-US" dirty="0" smtClean="0"/>
              <a:t>encoder</a:t>
            </a:r>
          </a:p>
          <a:p>
            <a:r>
              <a:rPr lang="en-US" dirty="0" smtClean="0"/>
              <a:t>Recover RHIC clock on FEE, and slow control data via 8b/10b decoder</a:t>
            </a:r>
          </a:p>
          <a:p>
            <a:r>
              <a:rPr lang="en-US" dirty="0" smtClean="0"/>
              <a:t>John Kuczewski (BNL, instrumentation): tested  with expected RHIC clock frequency spread (due to ramp). Excellent error rate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Jin Huang &lt;jhuang@bnl.gov&gt;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MVTX Readout Workfest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Kintex</a:t>
            </a:r>
            <a:r>
              <a:rPr lang="en-US" dirty="0" smtClean="0"/>
              <a:t> -&gt; </a:t>
            </a:r>
            <a:r>
              <a:rPr lang="en-US" dirty="0" err="1" smtClean="0"/>
              <a:t>Atrix</a:t>
            </a:r>
            <a:r>
              <a:rPr lang="en-US" dirty="0" smtClean="0"/>
              <a:t> SFP+ fiber links </a:t>
            </a:r>
            <a:br>
              <a:rPr lang="en-US" dirty="0" smtClean="0"/>
            </a:br>
            <a:r>
              <a:rPr lang="en-US" dirty="0" smtClean="0"/>
              <a:t>with RHIC clock delivery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343" y="2997132"/>
            <a:ext cx="5183038" cy="1773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823" y="4800600"/>
            <a:ext cx="5202681" cy="17719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29000" y="2783818"/>
            <a:ext cx="594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Special requirement: RHIC frequency spread due to ramp, 9.362 </a:t>
            </a:r>
            <a:r>
              <a:rPr lang="en-US" sz="1400" dirty="0"/>
              <a:t>MHz ±22 kHz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" y="3629163"/>
            <a:ext cx="1295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DAM/FELIX</a:t>
            </a:r>
            <a:br>
              <a:rPr lang="en-US" dirty="0" smtClean="0"/>
            </a:br>
            <a:r>
              <a:rPr lang="en-US" dirty="0" err="1" smtClean="0"/>
              <a:t>Kintex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209800" y="4848363"/>
            <a:ext cx="1295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FEE</a:t>
            </a:r>
            <a:br>
              <a:rPr lang="en-US" dirty="0" smtClean="0"/>
            </a:br>
            <a:r>
              <a:rPr lang="en-US" dirty="0" err="1" smtClean="0"/>
              <a:t>Atrix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66800" y="4467363"/>
            <a:ext cx="1142999" cy="648692"/>
          </a:xfrm>
          <a:prstGeom prst="bentConnector3">
            <a:avLst>
              <a:gd name="adj1" fmla="val -1781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6"/>
          <p:cNvCxnSpPr>
            <a:stCxn id="16" idx="1"/>
            <a:endCxn id="14" idx="2"/>
          </p:cNvCxnSpPr>
          <p:nvPr/>
        </p:nvCxnSpPr>
        <p:spPr>
          <a:xfrm rot="10800000">
            <a:off x="723900" y="4467363"/>
            <a:ext cx="1485900" cy="8001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962" y="5215954"/>
            <a:ext cx="2195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Uplink: fixed </a:t>
            </a:r>
            <a:r>
              <a:rPr lang="en-US" dirty="0"/>
              <a:t>3.2 Gb/s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71600" y="3900065"/>
            <a:ext cx="27589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Downlink: ~3.2 </a:t>
            </a:r>
            <a:r>
              <a:rPr lang="en-US" dirty="0"/>
              <a:t>Gb/s</a:t>
            </a:r>
            <a:endParaRPr lang="en-US" dirty="0" smtClean="0"/>
          </a:p>
          <a:p>
            <a:r>
              <a:rPr lang="en-US" dirty="0" smtClean="0"/>
              <a:t>Multiple of RHIC clock</a:t>
            </a:r>
          </a:p>
          <a:p>
            <a:r>
              <a:rPr lang="en-US" dirty="0" smtClean="0"/>
              <a:t>Recover clock from 8b/10b 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974480" y="5036333"/>
            <a:ext cx="971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Optical </a:t>
            </a:r>
            <a:r>
              <a:rPr lang="en-US" sz="1200" dirty="0" smtClean="0">
                <a:solidFill>
                  <a:schemeClr val="accent1"/>
                </a:solidFill>
              </a:rPr>
              <a:t>Links</a:t>
            </a:r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28320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TPC group acquired v1.5 FELIX </a:t>
            </a:r>
            <a:r>
              <a:rPr lang="en-US" dirty="0" err="1" smtClean="0"/>
              <a:t>PCIe</a:t>
            </a:r>
            <a:r>
              <a:rPr lang="en-US" dirty="0" smtClean="0"/>
              <a:t> card to setup a test stand and evaluate DAQ feasibility. Plan to switch to pre-production cards end 2017. Meanwhile, we would also want to learn to CRU, prior to final decision on the readout cards. </a:t>
            </a:r>
          </a:p>
          <a:p>
            <a:r>
              <a:rPr lang="en-US" dirty="0" smtClean="0"/>
              <a:t>After Ming’s request, </a:t>
            </a:r>
            <a:r>
              <a:rPr lang="en-US" dirty="0"/>
              <a:t>a v1.5 FELIX </a:t>
            </a:r>
            <a:r>
              <a:rPr lang="en-US" dirty="0" err="1"/>
              <a:t>PCIe</a:t>
            </a:r>
            <a:r>
              <a:rPr lang="en-US" dirty="0"/>
              <a:t> card </a:t>
            </a:r>
            <a:r>
              <a:rPr lang="en-US" dirty="0" smtClean="0"/>
              <a:t>has been manufactured for MVTX.</a:t>
            </a:r>
          </a:p>
          <a:p>
            <a:r>
              <a:rPr lang="en-US" dirty="0" smtClean="0"/>
              <a:t>It makes sense to try pursuing the same system for MAPS+TPC readout, and </a:t>
            </a:r>
            <a:r>
              <a:rPr lang="en-US" dirty="0"/>
              <a:t>share production batch, </a:t>
            </a:r>
            <a:r>
              <a:rPr lang="en-US" dirty="0" smtClean="0"/>
              <a:t>DAQ expertise and effort in timing distribution, card/server pool, event-building software development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Jin Huang &lt;jhuang@bnl.gov&gt;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MVTX Readout Workfest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TPC Outlook and possible use in MAPS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01" y="4114800"/>
            <a:ext cx="6527483" cy="1129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181600"/>
            <a:ext cx="6527483" cy="1129061"/>
          </a:xfrm>
          <a:prstGeom prst="rect">
            <a:avLst/>
          </a:prstGeom>
        </p:spPr>
      </p:pic>
      <p:pic>
        <p:nvPicPr>
          <p:cNvPr id="9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r="20730"/>
          <a:stretch/>
        </p:blipFill>
        <p:spPr bwMode="auto">
          <a:xfrm rot="16200000">
            <a:off x="7395141" y="3091899"/>
            <a:ext cx="833853" cy="22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459749" y="4607660"/>
            <a:ext cx="10668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79268" y="5086582"/>
            <a:ext cx="10668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86025" y="5665451"/>
            <a:ext cx="10668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459750" y="4764939"/>
            <a:ext cx="1093075" cy="1057791"/>
            <a:chOff x="5459750" y="4764939"/>
            <a:chExt cx="1036797" cy="1057791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5459750" y="4764939"/>
              <a:ext cx="1010521" cy="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5479269" y="5243861"/>
              <a:ext cx="1010521" cy="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486026" y="5822730"/>
              <a:ext cx="1010521" cy="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 descr="Image result for PowerEdge R8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25" y="5914264"/>
            <a:ext cx="2571037" cy="75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H="1" flipV="1">
            <a:off x="6552825" y="4343400"/>
            <a:ext cx="751" cy="149284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eft-Right Arrow 31"/>
          <p:cNvSpPr/>
          <p:nvPr/>
        </p:nvSpPr>
        <p:spPr>
          <a:xfrm>
            <a:off x="6552825" y="4318206"/>
            <a:ext cx="381375" cy="192991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-Right Arrow 32"/>
          <p:cNvSpPr/>
          <p:nvPr/>
        </p:nvSpPr>
        <p:spPr>
          <a:xfrm rot="5400000">
            <a:off x="6599184" y="5169004"/>
            <a:ext cx="1508603" cy="192991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911856" y="4206946"/>
            <a:ext cx="1435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GBT </a:t>
            </a:r>
            <a:r>
              <a:rPr lang="en-US" dirty="0" smtClean="0"/>
              <a:t>Data link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911856" y="4709964"/>
            <a:ext cx="141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Trigger/Clock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0080"/>
                </a:solidFill>
                <a:cs typeface="Arial" pitchFamily="34" charset="0"/>
              </a:rPr>
              <a:t>Aug 2-4, 2017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mtClean="0">
                <a:solidFill>
                  <a:srgbClr val="000080"/>
                </a:solidFill>
                <a:latin typeface="Calibri" pitchFamily="34" charset="0"/>
              </a:rPr>
              <a:t>sPHENIX Director's Review</a:t>
            </a:r>
            <a:endParaRPr lang="en-US" altLang="en-US">
              <a:solidFill>
                <a:srgbClr val="000080"/>
              </a:solidFill>
              <a:latin typeface="Calibri" pitchFamily="34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The Subsystem Technical Overview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80206" y="952596"/>
            <a:ext cx="8229600" cy="4906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Collect data from 600 bi-directional 4+ Gbps fiber links to FEEs at rate of 940 Gbps </a:t>
            </a:r>
          </a:p>
          <a:p>
            <a:r>
              <a:rPr lang="en-US" sz="1800" dirty="0" smtClean="0"/>
              <a:t>Reducing data via triggering, clustering and compression to reduce data to 80 Gbps </a:t>
            </a:r>
          </a:p>
          <a:p>
            <a:r>
              <a:rPr lang="en-US" sz="1800" dirty="0" smtClean="0"/>
              <a:t>Driven to use large-FPGA based data acquisition cards with multi-10Gbps input and PCIe Gen3 output, hosted on commodity servers.</a:t>
            </a:r>
          </a:p>
          <a:p>
            <a:pPr lvl="1"/>
            <a:r>
              <a:rPr lang="en-US" sz="1600" dirty="0" smtClean="0"/>
              <a:t>Similar architecture adopted for ATLAS, LHCb, ALICE upgrade for 2020+</a:t>
            </a:r>
          </a:p>
          <a:p>
            <a:r>
              <a:rPr lang="en-US" sz="1800" dirty="0" smtClean="0"/>
              <a:t>Default implementation taking advantage of BNL-developed FELIX PCIe card</a:t>
            </a:r>
          </a:p>
          <a:p>
            <a:pPr lvl="1"/>
            <a:r>
              <a:rPr lang="en-US" sz="1600" dirty="0" smtClean="0"/>
              <a:t>48-bidirectional 10 Gbps optical link</a:t>
            </a:r>
          </a:p>
          <a:p>
            <a:pPr lvl="1"/>
            <a:r>
              <a:rPr lang="en-US" sz="1600" dirty="0" smtClean="0"/>
              <a:t>Large </a:t>
            </a:r>
            <a:r>
              <a:rPr lang="en-US" sz="1600" dirty="0" err="1" smtClean="0"/>
              <a:t>Xlinx</a:t>
            </a:r>
            <a:r>
              <a:rPr lang="en-US" sz="1600" dirty="0" smtClean="0"/>
              <a:t> </a:t>
            </a:r>
            <a:r>
              <a:rPr lang="en-US" sz="1600" dirty="0" err="1" smtClean="0"/>
              <a:t>Ultrascale</a:t>
            </a:r>
            <a:r>
              <a:rPr lang="en-US" sz="1600" dirty="0" smtClean="0"/>
              <a:t> FPGA (</a:t>
            </a:r>
            <a:r>
              <a:rPr lang="en-US" sz="1600" dirty="0">
                <a:solidFill>
                  <a:srgbClr val="000000"/>
                </a:solidFill>
              </a:rPr>
              <a:t>XCKU115</a:t>
            </a:r>
            <a:r>
              <a:rPr lang="en-US" sz="1600" dirty="0" smtClean="0"/>
              <a:t>), optimizing cost/link</a:t>
            </a:r>
          </a:p>
          <a:p>
            <a:pPr lvl="1"/>
            <a:r>
              <a:rPr lang="en-US" sz="1600" dirty="0" smtClean="0"/>
              <a:t>PCIe Gen3 x16 link to server, demonstrated to 101 Gbps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4810" y="4267200"/>
            <a:ext cx="583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FELIX Prototype </a:t>
            </a:r>
            <a:r>
              <a:rPr lang="en-US" dirty="0"/>
              <a:t>v1.5 card used in TPC test stand already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4652077"/>
            <a:ext cx="9144816" cy="1611351"/>
            <a:chOff x="0" y="5028893"/>
            <a:chExt cx="9144816" cy="1611351"/>
          </a:xfrm>
        </p:grpSpPr>
        <p:sp>
          <p:nvSpPr>
            <p:cNvPr id="12" name="Rectangle 11"/>
            <p:cNvSpPr/>
            <p:nvPr/>
          </p:nvSpPr>
          <p:spPr>
            <a:xfrm>
              <a:off x="7670845" y="6109622"/>
              <a:ext cx="7856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Server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0" y="5028893"/>
              <a:ext cx="9144816" cy="1600507"/>
              <a:chOff x="0" y="5028893"/>
              <a:chExt cx="9144816" cy="160050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3076" y="5028893"/>
                <a:ext cx="2134009" cy="1600507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1216" y="5028893"/>
                <a:ext cx="2133600" cy="160050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5028893"/>
                <a:ext cx="2133201" cy="160050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66960" y="5028893"/>
                <a:ext cx="2594382" cy="1600507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373136" y="6270912"/>
              <a:ext cx="1638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FELIX v1.5 </a:t>
              </a:r>
              <a:r>
                <a:rPr lang="en-US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card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86220" y="6256242"/>
              <a:ext cx="1543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FELIX in server</a:t>
              </a:r>
              <a:endPara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93628" y="6267328"/>
              <a:ext cx="21366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MTP &lt;-&gt; LC Breakout</a:t>
              </a:r>
              <a:endParaRPr lang="en-US" dirty="0"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4175" y="6238101"/>
              <a:ext cx="1499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FEE Prototype</a:t>
              </a:r>
              <a:endPara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8" name="Left-Right Arrow 17"/>
            <p:cNvSpPr/>
            <p:nvPr/>
          </p:nvSpPr>
          <p:spPr>
            <a:xfrm>
              <a:off x="1926261" y="5670833"/>
              <a:ext cx="427099" cy="316626"/>
            </a:xfrm>
            <a:prstGeom prst="left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eft-Right Arrow 30"/>
            <p:cNvSpPr/>
            <p:nvPr/>
          </p:nvSpPr>
          <p:spPr>
            <a:xfrm>
              <a:off x="4128473" y="5670833"/>
              <a:ext cx="427099" cy="316626"/>
            </a:xfrm>
            <a:prstGeom prst="left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-Right Arrow 31"/>
            <p:cNvSpPr/>
            <p:nvPr/>
          </p:nvSpPr>
          <p:spPr>
            <a:xfrm>
              <a:off x="6756395" y="5670833"/>
              <a:ext cx="427099" cy="316626"/>
            </a:xfrm>
            <a:prstGeom prst="left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 smtClean="0"/>
              <a:t>Scope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237817" y="1752600"/>
            <a:ext cx="8890514" cy="4932146"/>
            <a:chOff x="342822" y="1544854"/>
            <a:chExt cx="8890514" cy="4932146"/>
          </a:xfrm>
        </p:grpSpPr>
        <p:grpSp>
          <p:nvGrpSpPr>
            <p:cNvPr id="39" name="Group 38"/>
            <p:cNvGrpSpPr/>
            <p:nvPr/>
          </p:nvGrpSpPr>
          <p:grpSpPr>
            <a:xfrm>
              <a:off x="1143000" y="3098197"/>
              <a:ext cx="6455664" cy="2919984"/>
              <a:chOff x="1447800" y="3918872"/>
              <a:chExt cx="6455664" cy="291998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1447800" y="3918872"/>
                <a:ext cx="6455664" cy="2919984"/>
                <a:chOff x="1447800" y="3581400"/>
                <a:chExt cx="6455664" cy="2919984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6500013" y="5974585"/>
                  <a:ext cx="11515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Buffer box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65" name="Content Placeholder 6"/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800" y="3581400"/>
                  <a:ext cx="6455664" cy="2919984"/>
                </a:xfrm>
                <a:prstGeom prst="rect">
                  <a:avLst/>
                </a:prstGeom>
              </p:spPr>
            </p:pic>
          </p:grpSp>
          <p:sp>
            <p:nvSpPr>
              <p:cNvPr id="63" name="Rectangle 62"/>
              <p:cNvSpPr/>
              <p:nvPr/>
            </p:nvSpPr>
            <p:spPr>
              <a:xfrm>
                <a:off x="2438400" y="4871456"/>
                <a:ext cx="1600200" cy="1536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 flipH="1">
              <a:off x="3548014" y="2377561"/>
              <a:ext cx="439" cy="1834858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719214" y="2467260"/>
              <a:ext cx="182880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342822" y="1544854"/>
              <a:ext cx="3216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 smtClean="0">
                  <a:solidFill>
                    <a:schemeClr val="accent1"/>
                  </a:solidFill>
                </a:rPr>
                <a:t>Include </a:t>
              </a:r>
              <a:r>
                <a:rPr lang="en-US" dirty="0" smtClean="0">
                  <a:solidFill>
                    <a:schemeClr val="accent1"/>
                  </a:solidFill>
                </a:rPr>
                <a:t>fibers to FEEs</a:t>
              </a:r>
            </a:p>
            <a:p>
              <a:r>
                <a:rPr lang="en-US" u="sng" dirty="0" smtClean="0">
                  <a:solidFill>
                    <a:schemeClr val="accent1"/>
                  </a:solidFill>
                </a:rPr>
                <a:t>Not </a:t>
              </a:r>
              <a:r>
                <a:rPr lang="en-US" u="sng" dirty="0">
                  <a:solidFill>
                    <a:schemeClr val="accent1"/>
                  </a:solidFill>
                </a:rPr>
                <a:t>include </a:t>
              </a:r>
              <a:r>
                <a:rPr lang="en-US" dirty="0" smtClean="0">
                  <a:solidFill>
                    <a:schemeClr val="accent1"/>
                  </a:solidFill>
                </a:rPr>
                <a:t>transceivers on FEEs</a:t>
              </a:r>
              <a:br>
                <a:rPr lang="en-US" dirty="0" smtClean="0">
                  <a:solidFill>
                    <a:schemeClr val="accent1"/>
                  </a:solidFill>
                </a:rPr>
              </a:br>
              <a:r>
                <a:rPr lang="en-US" dirty="0" smtClean="0">
                  <a:solidFill>
                    <a:schemeClr val="accent1"/>
                  </a:solidFill>
                </a:rPr>
                <a:t>                                            →1.2.5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24214" y="2993219"/>
              <a:ext cx="4114800" cy="115200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33974" y="4822019"/>
              <a:ext cx="2047640" cy="8795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567290" y="2656706"/>
              <a:ext cx="2550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TPC DAM L3 Scope, 1.2.6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6" name="Rectangle 24"/>
            <p:cNvSpPr/>
            <p:nvPr/>
          </p:nvSpPr>
          <p:spPr>
            <a:xfrm>
              <a:off x="3620834" y="4364819"/>
              <a:ext cx="4118179" cy="1466943"/>
            </a:xfrm>
            <a:custGeom>
              <a:avLst/>
              <a:gdLst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0 w 4114800"/>
                <a:gd name="connsiteY3" fmla="*/ 1447800 h 1447800"/>
                <a:gd name="connsiteX4" fmla="*/ 0 w 4114800"/>
                <a:gd name="connsiteY4" fmla="*/ 0 h 1447800"/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2306269 w 4114800"/>
                <a:gd name="connsiteY3" fmla="*/ 425294 h 1447800"/>
                <a:gd name="connsiteX4" fmla="*/ 0 w 4114800"/>
                <a:gd name="connsiteY4" fmla="*/ 0 h 1447800"/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3226300 w 4114800"/>
                <a:gd name="connsiteY3" fmla="*/ 953438 h 1447800"/>
                <a:gd name="connsiteX4" fmla="*/ 2306269 w 4114800"/>
                <a:gd name="connsiteY4" fmla="*/ 425294 h 1447800"/>
                <a:gd name="connsiteX5" fmla="*/ 0 w 4114800"/>
                <a:gd name="connsiteY5" fmla="*/ 0 h 1447800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7800 h 1466943"/>
                <a:gd name="connsiteX3" fmla="*/ 2271361 w 4114800"/>
                <a:gd name="connsiteY3" fmla="*/ 1466943 h 1466943"/>
                <a:gd name="connsiteX4" fmla="*/ 2306269 w 4114800"/>
                <a:gd name="connsiteY4" fmla="*/ 425294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306269 w 4114800"/>
                <a:gd name="connsiteY4" fmla="*/ 425294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265729 w 4114800"/>
                <a:gd name="connsiteY4" fmla="*/ 411781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265729 w 4114800"/>
                <a:gd name="connsiteY4" fmla="*/ 411781 h 1466943"/>
                <a:gd name="connsiteX5" fmla="*/ 149772 w 4114800"/>
                <a:gd name="connsiteY5" fmla="*/ 34534 h 1466943"/>
                <a:gd name="connsiteX6" fmla="*/ 0 w 4114800"/>
                <a:gd name="connsiteY6" fmla="*/ 0 h 1466943"/>
                <a:gd name="connsiteX0" fmla="*/ 3379 w 4118179"/>
                <a:gd name="connsiteY0" fmla="*/ 0 h 1466943"/>
                <a:gd name="connsiteX1" fmla="*/ 4118179 w 4118179"/>
                <a:gd name="connsiteY1" fmla="*/ 0 h 1466943"/>
                <a:gd name="connsiteX2" fmla="*/ 4118179 w 4118179"/>
                <a:gd name="connsiteY2" fmla="*/ 1443296 h 1466943"/>
                <a:gd name="connsiteX3" fmla="*/ 2274740 w 4118179"/>
                <a:gd name="connsiteY3" fmla="*/ 1466943 h 1466943"/>
                <a:gd name="connsiteX4" fmla="*/ 2269108 w 4118179"/>
                <a:gd name="connsiteY4" fmla="*/ 411781 h 1466943"/>
                <a:gd name="connsiteX5" fmla="*/ 0 w 4118179"/>
                <a:gd name="connsiteY5" fmla="*/ 399393 h 1466943"/>
                <a:gd name="connsiteX6" fmla="*/ 3379 w 4118179"/>
                <a:gd name="connsiteY6" fmla="*/ 0 h 1466943"/>
                <a:gd name="connsiteX0" fmla="*/ 3379 w 4118179"/>
                <a:gd name="connsiteY0" fmla="*/ 0 h 1466943"/>
                <a:gd name="connsiteX1" fmla="*/ 4118179 w 4118179"/>
                <a:gd name="connsiteY1" fmla="*/ 0 h 1466943"/>
                <a:gd name="connsiteX2" fmla="*/ 4118179 w 4118179"/>
                <a:gd name="connsiteY2" fmla="*/ 1465818 h 1466943"/>
                <a:gd name="connsiteX3" fmla="*/ 2274740 w 4118179"/>
                <a:gd name="connsiteY3" fmla="*/ 1466943 h 1466943"/>
                <a:gd name="connsiteX4" fmla="*/ 2269108 w 4118179"/>
                <a:gd name="connsiteY4" fmla="*/ 411781 h 1466943"/>
                <a:gd name="connsiteX5" fmla="*/ 0 w 4118179"/>
                <a:gd name="connsiteY5" fmla="*/ 399393 h 1466943"/>
                <a:gd name="connsiteX6" fmla="*/ 3379 w 4118179"/>
                <a:gd name="connsiteY6" fmla="*/ 0 h 146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8179" h="1466943">
                  <a:moveTo>
                    <a:pt x="3379" y="0"/>
                  </a:moveTo>
                  <a:lnTo>
                    <a:pt x="4118179" y="0"/>
                  </a:lnTo>
                  <a:lnTo>
                    <a:pt x="4118179" y="1465818"/>
                  </a:lnTo>
                  <a:lnTo>
                    <a:pt x="2274740" y="1466943"/>
                  </a:lnTo>
                  <a:cubicBezTo>
                    <a:pt x="2272863" y="1115222"/>
                    <a:pt x="2270985" y="763502"/>
                    <a:pt x="2269108" y="411781"/>
                  </a:cubicBezTo>
                  <a:lnTo>
                    <a:pt x="0" y="399393"/>
                  </a:lnTo>
                  <a:cubicBezTo>
                    <a:pt x="1126" y="266262"/>
                    <a:pt x="2253" y="133131"/>
                    <a:pt x="3379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3829232" y="4244184"/>
              <a:ext cx="1657124" cy="6375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015134" y="4247371"/>
              <a:ext cx="2104880" cy="2950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 flipV="1">
              <a:off x="8127615" y="2377561"/>
              <a:ext cx="2159" cy="18819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6300974" y="2471215"/>
              <a:ext cx="182880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5910439" y="1544854"/>
              <a:ext cx="332289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 smtClean="0">
                  <a:solidFill>
                    <a:schemeClr val="accent1"/>
                  </a:solidFill>
                </a:rPr>
                <a:t>Include</a:t>
              </a:r>
              <a:r>
                <a:rPr lang="en-US" dirty="0" smtClean="0">
                  <a:solidFill>
                    <a:schemeClr val="accent1"/>
                  </a:solidFill>
                </a:rPr>
                <a:t> DAQ software modules</a:t>
              </a:r>
              <a:br>
                <a:rPr lang="en-US" dirty="0" smtClean="0">
                  <a:solidFill>
                    <a:schemeClr val="accent1"/>
                  </a:solidFill>
                </a:rPr>
              </a:br>
              <a:r>
                <a:rPr lang="en-US" dirty="0" smtClean="0">
                  <a:solidFill>
                    <a:schemeClr val="accent1"/>
                  </a:solidFill>
                </a:rPr>
                <a:t>interfacing to the event builder</a:t>
              </a:r>
              <a:br>
                <a:rPr lang="en-US" dirty="0" smtClean="0">
                  <a:solidFill>
                    <a:schemeClr val="accent1"/>
                  </a:solidFill>
                </a:rPr>
              </a:br>
              <a:r>
                <a:rPr lang="en-US" u="sng" dirty="0" smtClean="0">
                  <a:solidFill>
                    <a:schemeClr val="accent1"/>
                  </a:solidFill>
                </a:rPr>
                <a:t>Not include </a:t>
              </a:r>
              <a:r>
                <a:rPr lang="en-US" dirty="0" smtClean="0">
                  <a:solidFill>
                    <a:schemeClr val="accent1"/>
                  </a:solidFill>
                </a:rPr>
                <a:t>network cabling→1.6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03126" y="5830669"/>
              <a:ext cx="18358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DAQ L2 Scope 1.6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176414" y="2989355"/>
              <a:ext cx="1313593" cy="2747063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88278" y="2990627"/>
              <a:ext cx="1058217" cy="2747063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5491798" y="2365443"/>
              <a:ext cx="2159" cy="18819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3917754" y="2467260"/>
              <a:ext cx="1568602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3561678" y="1821853"/>
              <a:ext cx="21677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u="sng" dirty="0" smtClean="0">
                  <a:solidFill>
                    <a:schemeClr val="accent1"/>
                  </a:solidFill>
                </a:rPr>
                <a:t>Include</a:t>
              </a:r>
              <a:r>
                <a:rPr lang="en-US" dirty="0" smtClean="0">
                  <a:solidFill>
                    <a:schemeClr val="accent1"/>
                  </a:solidFill>
                </a:rPr>
                <a:t> clock/trigger </a:t>
              </a:r>
              <a:br>
                <a:rPr lang="en-US" dirty="0" smtClean="0">
                  <a:solidFill>
                    <a:schemeClr val="accent1"/>
                  </a:solidFill>
                </a:rPr>
              </a:br>
              <a:r>
                <a:rPr lang="en-US" dirty="0" smtClean="0">
                  <a:solidFill>
                    <a:schemeClr val="accent1"/>
                  </a:solidFill>
                </a:rPr>
                <a:t>distribution on rack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176414" y="5830669"/>
              <a:ext cx="13962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FEE L3 Scope</a:t>
              </a:r>
              <a:br>
                <a:rPr lang="en-US" dirty="0">
                  <a:solidFill>
                    <a:srgbClr val="FFFF00"/>
                  </a:solidFill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</a:br>
              <a:r>
                <a:rPr lang="en-US" dirty="0">
                  <a:solidFill>
                    <a:srgbClr val="FFFF00"/>
                  </a:solidFill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1.2.5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04800" y="5830669"/>
              <a:ext cx="161101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C000"/>
                  </a:solidFill>
                </a:rPr>
                <a:t>Structure/</a:t>
              </a:r>
            </a:p>
            <a:p>
              <a:pPr algn="r"/>
              <a:r>
                <a:rPr lang="en-US" dirty="0" smtClean="0">
                  <a:solidFill>
                    <a:srgbClr val="FFC000"/>
                  </a:solidFill>
                </a:rPr>
                <a:t>GEM L3 Scopes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7286660" y="4808698"/>
              <a:ext cx="1717630" cy="75911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Transfer </a:t>
              </a:r>
              <a:r>
                <a:rPr lang="en-US" sz="1200" dirty="0" smtClean="0"/>
                <a:t>to </a:t>
              </a:r>
              <a:r>
                <a:rPr lang="en-US" sz="1200" dirty="0"/>
                <a:t>RCF </a:t>
              </a: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continuously </a:t>
              </a:r>
              <a:endParaRPr lang="en-US" sz="1200" dirty="0"/>
            </a:p>
          </p:txBody>
        </p:sp>
      </p:grpSp>
      <p:sp>
        <p:nvSpPr>
          <p:cNvPr id="66" name="Content Placeholder 3"/>
          <p:cNvSpPr txBox="1">
            <a:spLocks/>
          </p:cNvSpPr>
          <p:nvPr/>
        </p:nvSpPr>
        <p:spPr>
          <a:xfrm>
            <a:off x="499795" y="875312"/>
            <a:ext cx="8839200" cy="4906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Data Aggregation Modules (DAM) + Event Buffering and Data Compressor (EBDC) servers</a:t>
            </a:r>
          </a:p>
          <a:p>
            <a:r>
              <a:rPr lang="en-US" sz="1600" dirty="0" smtClean="0"/>
              <a:t>Timing trigger distribution on DAM/EBDC server rack in DAQ room</a:t>
            </a:r>
          </a:p>
          <a:p>
            <a:r>
              <a:rPr lang="en-US" sz="1600" dirty="0" smtClean="0"/>
              <a:t>Interfaces detailed as following: 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rgbClr val="000000"/>
                </a:solidFill>
                <a:cs typeface="Times New Roman" pitchFamily="18" charset="0"/>
              </a:rPr>
              <a:t>Subsystem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9731" y="1120775"/>
            <a:ext cx="8458200" cy="4800600"/>
          </a:xfrm>
        </p:spPr>
        <p:txBody>
          <a:bodyPr/>
          <a:lstStyle/>
          <a:p>
            <a:r>
              <a:rPr lang="en-US" sz="2000" dirty="0"/>
              <a:t>Jin </a:t>
            </a:r>
            <a:r>
              <a:rPr lang="en-US" sz="2000" dirty="0" smtClean="0"/>
              <a:t>Huang</a:t>
            </a:r>
            <a:r>
              <a:rPr lang="en-US" sz="2000" dirty="0"/>
              <a:t>  (</a:t>
            </a:r>
            <a:r>
              <a:rPr lang="en-US" sz="2000" dirty="0" smtClean="0"/>
              <a:t>BNL/Physics) CAM</a:t>
            </a:r>
            <a:endParaRPr lang="en-US" sz="2000" dirty="0"/>
          </a:p>
          <a:p>
            <a:pPr lvl="1"/>
            <a:r>
              <a:rPr lang="en-US" sz="1800" dirty="0" smtClean="0"/>
              <a:t>Associate Physicist, heavy-flavor topical group co-convener</a:t>
            </a:r>
          </a:p>
          <a:p>
            <a:pPr lvl="1"/>
            <a:r>
              <a:rPr lang="en-US" sz="1800" dirty="0"/>
              <a:t>Past projects highlight: </a:t>
            </a:r>
            <a:r>
              <a:rPr lang="en-US" sz="1800" dirty="0" smtClean="0"/>
              <a:t>commissioned DAQ for PHENIX forward silicon tracker, a successful upgrade @ RHIC featuring 2-Tbps continuous readout</a:t>
            </a:r>
          </a:p>
          <a:p>
            <a:r>
              <a:rPr lang="en-US" sz="2000" dirty="0"/>
              <a:t>John Kuczewski  (</a:t>
            </a:r>
            <a:r>
              <a:rPr lang="en-US" sz="2000" dirty="0" smtClean="0"/>
              <a:t>BNL/Instrumentation Division)</a:t>
            </a:r>
          </a:p>
          <a:p>
            <a:pPr lvl="1"/>
            <a:r>
              <a:rPr lang="en-US" sz="1800" dirty="0" smtClean="0"/>
              <a:t>Experienced </a:t>
            </a:r>
            <a:r>
              <a:rPr lang="en-US" sz="1800" dirty="0"/>
              <a:t>digital </a:t>
            </a:r>
            <a:r>
              <a:rPr lang="en-US" sz="1800" dirty="0" smtClean="0"/>
              <a:t>developer</a:t>
            </a:r>
          </a:p>
          <a:p>
            <a:pPr lvl="1"/>
            <a:r>
              <a:rPr lang="en-US" sz="1800" dirty="0" smtClean="0"/>
              <a:t>Expert of development for electronics, FPGA and drivers</a:t>
            </a:r>
          </a:p>
          <a:p>
            <a:pPr lvl="1"/>
            <a:r>
              <a:rPr lang="en-US" sz="1800" dirty="0" smtClean="0"/>
              <a:t>Past projects highlight: LSST CCD readout electronics</a:t>
            </a:r>
            <a:endParaRPr lang="en-US" sz="1800" dirty="0"/>
          </a:p>
          <a:p>
            <a:r>
              <a:rPr lang="en-US" sz="2000" dirty="0"/>
              <a:t>Joe </a:t>
            </a:r>
            <a:r>
              <a:rPr lang="en-US" sz="2000" dirty="0" smtClean="0"/>
              <a:t>Mead </a:t>
            </a:r>
            <a:r>
              <a:rPr lang="en-US" sz="2000" dirty="0"/>
              <a:t>(BNL/Instrumentation Division)</a:t>
            </a:r>
          </a:p>
          <a:p>
            <a:pPr lvl="1"/>
            <a:r>
              <a:rPr lang="en-US" sz="1800" dirty="0" smtClean="0"/>
              <a:t>Senior engineer</a:t>
            </a:r>
          </a:p>
          <a:p>
            <a:pPr lvl="1"/>
            <a:r>
              <a:rPr lang="en-US" sz="1800" dirty="0"/>
              <a:t>25 years experience in designing high speed electronic circuitry, embedded systems, and DAQ systems for high-energy/nuclear physics and neutron/photon applications</a:t>
            </a:r>
          </a:p>
          <a:p>
            <a:pPr lvl="1"/>
            <a:r>
              <a:rPr lang="en-US" sz="1800" dirty="0" smtClean="0"/>
              <a:t>Past projects highlight: designer of timing system for the PHENIX experiment; </a:t>
            </a:r>
            <a:r>
              <a:rPr lang="pt-BR" sz="1800" dirty="0"/>
              <a:t>ATLAS LAr Calor. </a:t>
            </a:r>
            <a:r>
              <a:rPr lang="pt-BR" sz="1800" dirty="0" smtClean="0"/>
              <a:t>Readout; </a:t>
            </a:r>
            <a:r>
              <a:rPr lang="pt-BR" sz="1800" dirty="0"/>
              <a:t>Neutron Detector DAQ</a:t>
            </a:r>
            <a:endParaRPr lang="en-US" sz="1800" dirty="0" smtClean="0"/>
          </a:p>
          <a:p>
            <a:r>
              <a:rPr lang="en-US" sz="2000" dirty="0" smtClean="0"/>
              <a:t>Joint development with TPC FEE (WBS 1.2.5) and DAQ </a:t>
            </a:r>
            <a:r>
              <a:rPr lang="en-US" sz="2000" dirty="0"/>
              <a:t>(WBS 1.6</a:t>
            </a:r>
            <a:r>
              <a:rPr lang="en-US" sz="2000" dirty="0" smtClean="0"/>
              <a:t>)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4800" dirty="0"/>
              <a:t>Synergistic collaboration</a:t>
            </a:r>
            <a:endParaRPr lang="en-US" altLang="en-US" sz="4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7819231" cy="4800600"/>
          </a:xfrm>
        </p:spPr>
        <p:txBody>
          <a:bodyPr/>
          <a:lstStyle/>
          <a:p>
            <a:r>
              <a:rPr lang="en-US" dirty="0"/>
              <a:t>In close collaboration with BNL Physics Omega group:</a:t>
            </a:r>
          </a:p>
          <a:p>
            <a:pPr lvl="1"/>
            <a:r>
              <a:rPr lang="en-US" sz="1800" dirty="0"/>
              <a:t>Developed the BNL-711 PCIe card, which is chosen for ATLAS FELIX project, and used in ATLAS phase I upgrade and forward</a:t>
            </a:r>
          </a:p>
          <a:p>
            <a:pPr lvl="1"/>
            <a:r>
              <a:rPr lang="en-US" sz="1800" dirty="0"/>
              <a:t>Leading the finalization of FELIX PCIe card design</a:t>
            </a:r>
            <a:endParaRPr lang="en-US" sz="1600" dirty="0"/>
          </a:p>
          <a:p>
            <a:r>
              <a:rPr lang="en-US" sz="2200" dirty="0"/>
              <a:t>Sharing resource in FELIX development: </a:t>
            </a:r>
          </a:p>
          <a:p>
            <a:pPr lvl="1"/>
            <a:r>
              <a:rPr lang="en-US" sz="1800" dirty="0"/>
              <a:t>Lend us a FELIX v1.5 card for prototyping</a:t>
            </a:r>
          </a:p>
          <a:p>
            <a:pPr lvl="1"/>
            <a:r>
              <a:rPr lang="en-US" sz="1800" dirty="0"/>
              <a:t>Sharing firmware blocks and PCIe driver software</a:t>
            </a:r>
          </a:p>
          <a:p>
            <a:pPr lvl="1"/>
            <a:r>
              <a:rPr lang="en-US" sz="1800" dirty="0"/>
              <a:t>Consultation</a:t>
            </a:r>
          </a:p>
          <a:p>
            <a:r>
              <a:rPr lang="en-US" sz="2200" dirty="0"/>
              <a:t>Feedback on FELIX v2.0 timing </a:t>
            </a:r>
            <a:br>
              <a:rPr lang="en-US" sz="2200" dirty="0"/>
            </a:br>
            <a:r>
              <a:rPr lang="en-US" sz="2200" dirty="0"/>
              <a:t>mezzanine design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155" y="3974652"/>
            <a:ext cx="3809206" cy="2349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848108"/>
            <a:ext cx="3935912" cy="1467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31927" y="5946711"/>
            <a:ext cx="158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FELIX v1.5 card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6180757"/>
            <a:ext cx="2815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FELIX v1.5 internal diagrams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en-US" sz="4800" dirty="0" smtClean="0"/>
              <a:t>Schedule Drivers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Aug 2-4,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191000"/>
            <a:ext cx="8066049" cy="2849764"/>
          </a:xfrm>
        </p:spPr>
        <p:txBody>
          <a:bodyPr/>
          <a:lstStyle/>
          <a:p>
            <a:r>
              <a:rPr lang="en-US" sz="1200" dirty="0"/>
              <a:t>Q3 </a:t>
            </a:r>
            <a:r>
              <a:rPr lang="en-US" sz="1200" dirty="0" smtClean="0"/>
              <a:t>FY19: Complete DAM implementation &amp; Test: DAM production readiness review: Q4 FY19</a:t>
            </a:r>
          </a:p>
          <a:p>
            <a:r>
              <a:rPr lang="en-US" sz="1200" dirty="0"/>
              <a:t>Q4 FY19 – Q4 FY20 </a:t>
            </a:r>
            <a:r>
              <a:rPr lang="en-US" sz="1200" dirty="0" smtClean="0"/>
              <a:t>: Procurement &amp; Test</a:t>
            </a:r>
          </a:p>
          <a:p>
            <a:r>
              <a:rPr lang="en-US" sz="1200" dirty="0" smtClean="0"/>
              <a:t>320-day schedule float: NOT on critical path</a:t>
            </a:r>
          </a:p>
          <a:p>
            <a:r>
              <a:rPr lang="en-US" sz="1200" dirty="0" smtClean="0"/>
              <a:t>Scheduling </a:t>
            </a:r>
            <a:r>
              <a:rPr lang="en-US" sz="1200" dirty="0"/>
              <a:t>risk for FELIX card production is low:</a:t>
            </a:r>
          </a:p>
          <a:p>
            <a:pPr lvl="1"/>
            <a:r>
              <a:rPr lang="en-US" sz="1100" dirty="0"/>
              <a:t>Already received v1.5 prototype card for the prototyping stage, </a:t>
            </a:r>
            <a:r>
              <a:rPr lang="en-US" sz="1100" dirty="0" smtClean="0"/>
              <a:t>1.2.6.1</a:t>
            </a:r>
            <a:endParaRPr lang="en-US" sz="1100" dirty="0"/>
          </a:p>
          <a:p>
            <a:pPr lvl="1"/>
            <a:r>
              <a:rPr lang="en-US" sz="1100" dirty="0" smtClean="0"/>
              <a:t>After the planned installation of </a:t>
            </a:r>
            <a:r>
              <a:rPr lang="en-US" sz="1100" dirty="0"/>
              <a:t>ATLAS Phase-I upgrade </a:t>
            </a:r>
            <a:r>
              <a:rPr lang="en-US" sz="1100" dirty="0" smtClean="0"/>
              <a:t>(planned delivery @ end 2018, one year </a:t>
            </a:r>
            <a:r>
              <a:rPr lang="en-US" sz="1100" i="1" dirty="0" smtClean="0"/>
              <a:t>prior </a:t>
            </a:r>
            <a:r>
              <a:rPr lang="en-US" sz="1100" dirty="0" smtClean="0"/>
              <a:t>our procurement)</a:t>
            </a:r>
          </a:p>
          <a:p>
            <a:pPr lvl="1"/>
            <a:r>
              <a:rPr lang="en-US" sz="1100" dirty="0" smtClean="0"/>
              <a:t>In the very unlikely case that ATLAS FELIX project were to be </a:t>
            </a:r>
            <a:r>
              <a:rPr lang="en-US" sz="1100" dirty="0"/>
              <a:t>significantly </a:t>
            </a:r>
            <a:r>
              <a:rPr lang="en-US" sz="1100" dirty="0" smtClean="0"/>
              <a:t>delayed, we would use the </a:t>
            </a:r>
            <a:r>
              <a:rPr lang="en-US" sz="1100" i="1" dirty="0" smtClean="0"/>
              <a:t>existing</a:t>
            </a:r>
            <a:r>
              <a:rPr lang="en-US" sz="1100" dirty="0" smtClean="0"/>
              <a:t> FELIX v1.5 design for TPC DAM production</a:t>
            </a:r>
          </a:p>
          <a:p>
            <a:r>
              <a:rPr lang="en-US" sz="1200" dirty="0" smtClean="0"/>
              <a:t>Scheduling risk for EBDC server production is low:</a:t>
            </a:r>
          </a:p>
          <a:p>
            <a:pPr lvl="1"/>
            <a:r>
              <a:rPr lang="en-US" sz="1100" dirty="0" smtClean="0"/>
              <a:t>Commodity </a:t>
            </a:r>
            <a:r>
              <a:rPr lang="en-US" sz="1100" dirty="0"/>
              <a:t>computing</a:t>
            </a:r>
          </a:p>
          <a:p>
            <a:pPr lvl="1"/>
            <a:r>
              <a:rPr lang="en-US" sz="1100" dirty="0"/>
              <a:t>Procurement scheduled at the latest stage of the production to take advantage of commercial computing </a:t>
            </a:r>
            <a:r>
              <a:rPr lang="en-US" sz="1100" dirty="0" smtClean="0"/>
              <a:t>development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18455"/>
            <a:ext cx="7837449" cy="34725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906462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  <a:cs typeface="Arial" pitchFamily="34" charset="0"/>
              </a:rPr>
              <a:t>Aug 2-4,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303" y="1143000"/>
            <a:ext cx="8610600" cy="4525963"/>
          </a:xfrm>
        </p:spPr>
        <p:txBody>
          <a:bodyPr/>
          <a:lstStyle/>
          <a:p>
            <a:r>
              <a:rPr lang="en-US" dirty="0" smtClean="0"/>
              <a:t>FELIX PCIe card: 230k$ + 25% contingency</a:t>
            </a:r>
          </a:p>
          <a:p>
            <a:pPr lvl="1"/>
            <a:r>
              <a:rPr lang="en-US" dirty="0" smtClean="0"/>
              <a:t>24 cards + 20% spare @ 8k / card</a:t>
            </a:r>
          </a:p>
          <a:p>
            <a:pPr lvl="1"/>
            <a:r>
              <a:rPr lang="en-US" dirty="0" smtClean="0"/>
              <a:t>Driven by FPGA cost</a:t>
            </a:r>
          </a:p>
          <a:p>
            <a:r>
              <a:rPr lang="en-US" dirty="0" smtClean="0"/>
              <a:t>Commodity server: 187k$ + 40% contingency</a:t>
            </a:r>
          </a:p>
          <a:p>
            <a:pPr lvl="1"/>
            <a:r>
              <a:rPr lang="en-US" dirty="0" smtClean="0"/>
              <a:t>2U 24-core server supporting full size PCIe Gen3 x16 + SMBus</a:t>
            </a:r>
          </a:p>
          <a:p>
            <a:pPr lvl="1"/>
            <a:r>
              <a:rPr lang="en-US" dirty="0"/>
              <a:t>24 </a:t>
            </a:r>
            <a:r>
              <a:rPr lang="en-US" dirty="0" smtClean="0"/>
              <a:t>servers + </a:t>
            </a:r>
            <a:r>
              <a:rPr lang="en-US" dirty="0"/>
              <a:t>20% spare @ </a:t>
            </a:r>
            <a:r>
              <a:rPr lang="en-US" dirty="0" smtClean="0"/>
              <a:t>6.5k </a:t>
            </a:r>
            <a:r>
              <a:rPr lang="en-US" dirty="0"/>
              <a:t>/ </a:t>
            </a:r>
            <a:r>
              <a:rPr lang="en-US" dirty="0" smtClean="0"/>
              <a:t>server </a:t>
            </a:r>
          </a:p>
          <a:p>
            <a:pPr lvl="1"/>
            <a:r>
              <a:rPr lang="en-US" dirty="0" smtClean="0"/>
              <a:t>40% Contingency assigned due to the uncertainty of number of CPU cores required for data compression. </a:t>
            </a:r>
          </a:p>
          <a:p>
            <a:pPr lvl="1"/>
            <a:r>
              <a:rPr lang="en-US" dirty="0" smtClean="0"/>
              <a:t>Contingency band will reduce as prototyping, algorithm development and test with simulated FELIX output data. </a:t>
            </a:r>
          </a:p>
          <a:p>
            <a:r>
              <a:rPr lang="en-US" dirty="0" smtClean="0"/>
              <a:t>Next leading cost - data fibers based on quote: 76k$ + 20% cont.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9373"/>
          <a:stretch/>
        </p:blipFill>
        <p:spPr>
          <a:xfrm>
            <a:off x="321507" y="2251372"/>
            <a:ext cx="4098093" cy="983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 through BOE 1.2.6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Aug 2-4,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3943608" cy="121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872" y="823590"/>
            <a:ext cx="4541754" cy="2428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403" y="3271336"/>
            <a:ext cx="4531593" cy="3586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800-00000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4"/>
          <a:stretch/>
        </p:blipFill>
        <p:spPr>
          <a:xfrm>
            <a:off x="608738" y="3430504"/>
            <a:ext cx="3429265" cy="31946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609600" y="5257800"/>
            <a:ext cx="3276600" cy="2286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202845" y="1143000"/>
            <a:ext cx="2893155" cy="7835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981708" y="2438401"/>
            <a:ext cx="2831041" cy="35051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247900" y="2567074"/>
            <a:ext cx="266700" cy="2690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169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16936</TotalTime>
  <Words>2446</Words>
  <Application>Microsoft Office PowerPoint</Application>
  <PresentationFormat>On-screen Show (4:3)</PresentationFormat>
  <Paragraphs>480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MS PGothic</vt:lpstr>
      <vt:lpstr>MS PGothic</vt:lpstr>
      <vt:lpstr>宋体</vt:lpstr>
      <vt:lpstr>Arial</vt:lpstr>
      <vt:lpstr>Calibri</vt:lpstr>
      <vt:lpstr>Helvetica</vt:lpstr>
      <vt:lpstr>Symbol</vt:lpstr>
      <vt:lpstr>Times New Roman</vt:lpstr>
      <vt:lpstr>Trebuchet MS</vt:lpstr>
      <vt:lpstr>Wingdings</vt:lpstr>
      <vt:lpstr>Office Theme</vt:lpstr>
      <vt:lpstr>sPHENIX Director’s Review 1.2.6 TPC Data Aggregator Module (DAM)</vt:lpstr>
      <vt:lpstr>The Subsystem</vt:lpstr>
      <vt:lpstr>The Subsystem Technical Overview</vt:lpstr>
      <vt:lpstr>Scope </vt:lpstr>
      <vt:lpstr>Subsystem Collaborators</vt:lpstr>
      <vt:lpstr>Synergistic collaboration</vt:lpstr>
      <vt:lpstr>Schedule Drivers</vt:lpstr>
      <vt:lpstr>Cost Drivers</vt:lpstr>
      <vt:lpstr>Navigate through BOE 1.2.6</vt:lpstr>
      <vt:lpstr>Basis of Estimate and Resource-Loaded Schedule</vt:lpstr>
      <vt:lpstr>Risk Registry</vt:lpstr>
      <vt:lpstr>Status and Highlights: Design</vt:lpstr>
      <vt:lpstr>Status and Highlights: Test Stand</vt:lpstr>
      <vt:lpstr>Summary</vt:lpstr>
      <vt:lpstr>Back Up</vt:lpstr>
      <vt:lpstr>Labor profile, TPC 1.2</vt:lpstr>
      <vt:lpstr>Rate estimation</vt:lpstr>
      <vt:lpstr>Status and Highlights (II)</vt:lpstr>
      <vt:lpstr>Padplane layout</vt:lpstr>
      <vt:lpstr>Data rate calculation</vt:lpstr>
      <vt:lpstr>Advanced DAQ for RHIC and eRHIC</vt:lpstr>
      <vt:lpstr>ATLAS/FELIX BNL-711 PCIe Card</vt:lpstr>
      <vt:lpstr>ATLAS/FELIX Card for sPHENIX?</vt:lpstr>
      <vt:lpstr>FELIX</vt:lpstr>
      <vt:lpstr>Comparing to current RHIC trigger-less DAQ</vt:lpstr>
      <vt:lpstr>Schedule</vt:lpstr>
      <vt:lpstr>FPGA Choices</vt:lpstr>
      <vt:lpstr>Kintex -&gt; Atrix SFP+ fiber links  with RHIC clock delivery</vt:lpstr>
      <vt:lpstr>TPC Outlook and possible use in MAPS</vt:lpstr>
    </vt:vector>
  </TitlesOfParts>
  <Company>BNL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Jin Huang</cp:lastModifiedBy>
  <cp:revision>263</cp:revision>
  <cp:lastPrinted>2015-10-28T19:08:40Z</cp:lastPrinted>
  <dcterms:created xsi:type="dcterms:W3CDTF">2015-10-24T00:32:43Z</dcterms:created>
  <dcterms:modified xsi:type="dcterms:W3CDTF">2017-08-01T15:56:17Z</dcterms:modified>
</cp:coreProperties>
</file>