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ec164247ac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ec164247ac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ebc06fd98c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ebc06fd98c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eaf8c971b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eaf8c971b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eaf8c971b2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eaf8c971b2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eaf8c971b2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eaf8c971b2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eaf8c971b2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eaf8c971b2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eaf8c971b2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eaf8c971b2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eaf8c971b2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eaf8c971b2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ebc06fd98c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ebc06fd98c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eaf8c971b2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eaf8c971b2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2.png"/><Relationship Id="rId4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3.png"/><Relationship Id="rId4" Type="http://schemas.openxmlformats.org/officeDocument/2006/relationships/image" Target="../media/image1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png"/><Relationship Id="rId4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png"/><Relationship Id="rId4" Type="http://schemas.openxmlformats.org/officeDocument/2006/relationships/image" Target="../media/image1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SiPM Characterization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Henry Bilton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Conclusion</a:t>
            </a:r>
            <a:endParaRPr/>
          </a:p>
        </p:txBody>
      </p:sp>
      <p:sp>
        <p:nvSpPr>
          <p:cNvPr id="129" name="Google Shape;129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Best: 546, 547, 548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200"/>
              <a:t>Adequate: 540, 541</a:t>
            </a:r>
            <a:endParaRPr sz="22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200"/>
              <a:t>Subpar: 535, 536</a:t>
            </a:r>
            <a:r>
              <a:rPr lang="en" sz="2200"/>
              <a:t> </a:t>
            </a:r>
            <a:endParaRPr sz="2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Comparing 547 and 548 SiPMs</a:t>
            </a:r>
            <a:endParaRPr/>
          </a:p>
        </p:txBody>
      </p:sp>
      <p:sp>
        <p:nvSpPr>
          <p:cNvPr id="135" name="Google Shape;135;p23"/>
          <p:cNvSpPr txBox="1"/>
          <p:nvPr>
            <p:ph idx="1" type="body"/>
          </p:nvPr>
        </p:nvSpPr>
        <p:spPr>
          <a:xfrm>
            <a:off x="311700" y="1152475"/>
            <a:ext cx="4299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Both curves have similar resolution and steepness.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differences are likely due to differences in setup geometry.</a:t>
            </a:r>
            <a:endParaRPr/>
          </a:p>
        </p:txBody>
      </p:sp>
      <p:pic>
        <p:nvPicPr>
          <p:cNvPr id="136" name="Google Shape;136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11296" y="1017725"/>
            <a:ext cx="4299626" cy="3260499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3"/>
          <p:cNvSpPr txBox="1"/>
          <p:nvPr/>
        </p:nvSpPr>
        <p:spPr>
          <a:xfrm>
            <a:off x="4572000" y="4447650"/>
            <a:ext cx="47496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Orange: 548, Blue: 547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Summary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4260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Expose the SiPM to 0-8 photons and measure the output voltage. Putting the voltages on a histogram yields several spikes for integer photons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By fitting the curve </a:t>
            </a:r>
            <a:r>
              <a:rPr lang="en"/>
              <a:t>with exponentially modified normal distributions, we can determine the single photon response.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By doing this for for several input voltages, we can fully characterize the SiPM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540 SiPM</a:t>
            </a:r>
            <a:endParaRPr/>
          </a:p>
        </p:txBody>
      </p:sp>
      <p:pic>
        <p:nvPicPr>
          <p:cNvPr id="67" name="Google Shape;67;p15"/>
          <p:cNvPicPr preferRelativeResize="0"/>
          <p:nvPr/>
        </p:nvPicPr>
        <p:blipFill rotWithShape="1">
          <a:blip r:embed="rId3">
            <a:alphaModFix/>
          </a:blip>
          <a:srcRect b="6734" l="0" r="0" t="0"/>
          <a:stretch/>
        </p:blipFill>
        <p:spPr>
          <a:xfrm>
            <a:off x="4293100" y="752124"/>
            <a:ext cx="4411775" cy="3041575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5"/>
          <p:cNvSpPr txBox="1"/>
          <p:nvPr/>
        </p:nvSpPr>
        <p:spPr>
          <a:xfrm>
            <a:off x="4581775" y="4082950"/>
            <a:ext cx="3873300" cy="6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Curve fitting for 540 SiPM at 55.5 volts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69" name="Google Shape;69;p15" title="Chart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170125"/>
            <a:ext cx="4242975" cy="262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431775" y="4082950"/>
            <a:ext cx="3873300" cy="6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From above we can determine the breakdown voltage is 51.9V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541 SiPM</a:t>
            </a:r>
            <a:endParaRPr/>
          </a:p>
        </p:txBody>
      </p:sp>
      <p:pic>
        <p:nvPicPr>
          <p:cNvPr id="76" name="Google Shape;7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2" y="1161163"/>
            <a:ext cx="4052051" cy="2821176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4833300" y="4032650"/>
            <a:ext cx="3790800" cy="79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Curve fitting for 541 at 55.5 V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78" name="Google Shape;78;p16" title="Chart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0125" y="1343800"/>
            <a:ext cx="4267203" cy="263855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/>
        </p:nvSpPr>
        <p:spPr>
          <a:xfrm>
            <a:off x="331150" y="4070375"/>
            <a:ext cx="40521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The breakdown voltage for this one is also 51.9 V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546 SiPM</a:t>
            </a:r>
            <a:endParaRPr/>
          </a:p>
        </p:txBody>
      </p:sp>
      <p:pic>
        <p:nvPicPr>
          <p:cNvPr id="85" name="Google Shape;8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19400" y="1110550"/>
            <a:ext cx="4212900" cy="2950068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7"/>
          <p:cNvSpPr txBox="1"/>
          <p:nvPr/>
        </p:nvSpPr>
        <p:spPr>
          <a:xfrm>
            <a:off x="4468600" y="4384750"/>
            <a:ext cx="42129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Curve Fitting for 546 at 55.5 V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87" name="Google Shape;87;p17" title="Chart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170125"/>
            <a:ext cx="4467000" cy="2762097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7"/>
          <p:cNvSpPr txBox="1"/>
          <p:nvPr/>
        </p:nvSpPr>
        <p:spPr>
          <a:xfrm>
            <a:off x="331150" y="4070375"/>
            <a:ext cx="40521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The breakdown voltage for this one is significantly higher at 52.5 V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547 SiPM</a:t>
            </a:r>
            <a:endParaRPr/>
          </a:p>
        </p:txBody>
      </p:sp>
      <p:pic>
        <p:nvPicPr>
          <p:cNvPr id="94" name="Google Shape;9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1096475"/>
            <a:ext cx="4133599" cy="2783961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8"/>
          <p:cNvSpPr txBox="1"/>
          <p:nvPr/>
        </p:nvSpPr>
        <p:spPr>
          <a:xfrm>
            <a:off x="4408675" y="4125775"/>
            <a:ext cx="42129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Curve Fitting for 547 at 55.5 V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96" name="Google Shape;96;p18" title="Chart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170125"/>
            <a:ext cx="4383246" cy="27103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8"/>
          <p:cNvSpPr txBox="1"/>
          <p:nvPr/>
        </p:nvSpPr>
        <p:spPr>
          <a:xfrm>
            <a:off x="356575" y="4032825"/>
            <a:ext cx="40521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The breakdown voltage for this one is in between at 52.2 volts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548 SiPM</a:t>
            </a:r>
            <a:endParaRPr/>
          </a:p>
        </p:txBody>
      </p:sp>
      <p:sp>
        <p:nvSpPr>
          <p:cNvPr id="103" name="Google Shape;103;p19"/>
          <p:cNvSpPr txBox="1"/>
          <p:nvPr/>
        </p:nvSpPr>
        <p:spPr>
          <a:xfrm>
            <a:off x="4408675" y="4125775"/>
            <a:ext cx="42129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Curve Fitting for 546 at 55.5 V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04" name="Google Shape;104;p19"/>
          <p:cNvSpPr txBox="1"/>
          <p:nvPr/>
        </p:nvSpPr>
        <p:spPr>
          <a:xfrm>
            <a:off x="356575" y="4032825"/>
            <a:ext cx="40521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The breakdown voltage for this one is in between at 52.2 volts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05" name="Google Shape;10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60475" y="1322525"/>
            <a:ext cx="4217234" cy="28032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9" title="Chart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170125"/>
            <a:ext cx="4419600" cy="27327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535 SiPM</a:t>
            </a:r>
            <a:endParaRPr/>
          </a:p>
        </p:txBody>
      </p:sp>
      <p:sp>
        <p:nvSpPr>
          <p:cNvPr id="112" name="Google Shape;112;p20"/>
          <p:cNvSpPr txBox="1"/>
          <p:nvPr>
            <p:ph idx="1" type="body"/>
          </p:nvPr>
        </p:nvSpPr>
        <p:spPr>
          <a:xfrm>
            <a:off x="4883700" y="4317900"/>
            <a:ext cx="4260300" cy="82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853"/>
              <a:buNone/>
            </a:pPr>
            <a:r>
              <a:rPr lang="en"/>
              <a:t>This SiPM is much noisier than all previous SiPMs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SzPts val="853"/>
              <a:buNone/>
            </a:pPr>
            <a:r>
              <a:t/>
            </a:r>
            <a:endParaRPr sz="1395"/>
          </a:p>
        </p:txBody>
      </p:sp>
      <p:pic>
        <p:nvPicPr>
          <p:cNvPr id="113" name="Google Shape;11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1017725"/>
            <a:ext cx="4637803" cy="323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20" title="Chart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170125"/>
            <a:ext cx="4527699" cy="2799625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20"/>
          <p:cNvSpPr txBox="1"/>
          <p:nvPr/>
        </p:nvSpPr>
        <p:spPr>
          <a:xfrm>
            <a:off x="406625" y="4045225"/>
            <a:ext cx="4165500" cy="93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The 535 has a breakdown voltage of 51.7 volts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Comparing 540 and 541 SiPMs</a:t>
            </a:r>
            <a:endParaRPr/>
          </a:p>
        </p:txBody>
      </p:sp>
      <p:sp>
        <p:nvSpPr>
          <p:cNvPr id="121" name="Google Shape;121;p21"/>
          <p:cNvSpPr txBox="1"/>
          <p:nvPr>
            <p:ph idx="1" type="body"/>
          </p:nvPr>
        </p:nvSpPr>
        <p:spPr>
          <a:xfrm>
            <a:off x="311700" y="1152475"/>
            <a:ext cx="3510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541 has slightly tighter peaks, indicating less noise and better resolution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Other SiPMs cannot be directly compared since they have different gains.</a:t>
            </a:r>
            <a:endParaRPr/>
          </a:p>
        </p:txBody>
      </p:sp>
      <p:sp>
        <p:nvSpPr>
          <p:cNvPr id="122" name="Google Shape;122;p21"/>
          <p:cNvSpPr txBox="1"/>
          <p:nvPr/>
        </p:nvSpPr>
        <p:spPr>
          <a:xfrm>
            <a:off x="4405725" y="4246425"/>
            <a:ext cx="47496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Orange: 541, Blue: 540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123" name="Google Shape;123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81803" y="1498600"/>
            <a:ext cx="3629366" cy="2724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