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70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96" autoAdjust="0"/>
    <p:restoredTop sz="94653"/>
  </p:normalViewPr>
  <p:slideViewPr>
    <p:cSldViewPr snapToGrid="0">
      <p:cViewPr varScale="1">
        <p:scale>
          <a:sx n="104" d="100"/>
          <a:sy n="104" d="100"/>
        </p:scale>
        <p:origin x="18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914603-EB48-DD4F-8E1E-6C0E74E8DD0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0199F-78D8-254E-B81B-61DC904E0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876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A0199F-78D8-254E-B81B-61DC904E02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39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1B4DD-7D30-1589-AD0F-D6B2B2B0AB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B5B099-424F-02FB-678B-4F1CF95939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C9B1B-2EA0-E918-1D9D-CCEEEA7A9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8872-CEFB-4005-96E0-5358A1B4E39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CEC24D-309C-3D3D-3E74-E188CF4F9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15C1A-4E0C-C5B4-AC9F-C2FC99344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7E49-1A59-473A-9B0E-8ED9AE20E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761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4DED4-5366-81E8-C52F-1D32D763D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B6363B-FAA7-2BF8-99BD-848EB0E458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C73AE8-59EA-68F7-457F-C1FA22DAA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8872-CEFB-4005-96E0-5358A1B4E39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8C01E7-0C1E-6FF8-0EB6-05D91096A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8E4D8-72F3-7525-07FB-BCF468500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7E49-1A59-473A-9B0E-8ED9AE20E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67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29511C-1B9A-41E8-CAC7-1DADFACB41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481AC0-7D70-A157-FD49-548E291895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067CE-5275-1E31-9AE0-1627B692E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8872-CEFB-4005-96E0-5358A1B4E39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D63335-EC00-11CB-763E-53724BBCE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26EE9-8616-7F27-5D6A-746F38348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7E49-1A59-473A-9B0E-8ED9AE20E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319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791A5-B9C6-FD8D-E605-BE84F38E5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C5FCF-9B16-C4EF-AE86-DECB32F8D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B5979-AB98-43D2-E443-F453E8C56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8872-CEFB-4005-96E0-5358A1B4E39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49B7B-1812-6F43-5F7C-10B27BFB3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369DF-DA67-9B23-A938-E61702856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7E49-1A59-473A-9B0E-8ED9AE20E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2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853A5-D70A-854A-1B0C-FB04AD57E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C8845-E6F5-BA9D-9009-9E35CF9CE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F9353-724C-0C49-B011-3A73626EC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8872-CEFB-4005-96E0-5358A1B4E39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4E7A03-237F-44D7-D58C-0CF3D951A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BD29C-F3F2-56C8-8A99-284C25ACC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7E49-1A59-473A-9B0E-8ED9AE20E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343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138CE-9B93-5416-E34F-C6144B981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5DC26-E5EF-5639-2A39-2B2AEEAD4A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A1B58B-7F6E-3140-C23D-A5FAD51A45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C8ADCA-0127-4CF2-831D-C22672F29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8872-CEFB-4005-96E0-5358A1B4E39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BCDFBC-69EA-1230-5346-FA5437A9D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CE2B80-5DC6-1F15-2AEE-21B1BB07F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7E49-1A59-473A-9B0E-8ED9AE20E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005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B9831-1F00-4EAB-390E-7B0A1B6D5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DAD4F-D543-DA1F-D03E-5B7BCB808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3C8B66-5769-57E0-7AFB-9F07B7681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F25FFE-F9C6-360C-D5A0-E8D4E7C499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C4AECC-FFEA-7C25-992B-22AA4081C4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A09F51-754A-88EF-7BE9-AC874E8C2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8872-CEFB-4005-96E0-5358A1B4E39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E2E101-D49E-CAA9-788D-8A46077B4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1FA330-1055-5669-CDAF-85E0F13D7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7E49-1A59-473A-9B0E-8ED9AE20E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90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56B3D-87E7-B110-860E-BE06615FA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97E3DF-ADDE-142A-5DEB-FF8ADB189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8872-CEFB-4005-96E0-5358A1B4E39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BCFDBD-7AC2-1994-6C9B-9AA31E247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D02CF-71DA-65F2-EEEF-DF81A72DE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7E49-1A59-473A-9B0E-8ED9AE20E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395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8F3697-DF13-B4A0-5C6E-A2F918AEC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8872-CEFB-4005-96E0-5358A1B4E39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0938A8-9F1F-CB38-9252-753C96282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83C791-8FDF-B0F0-B35E-73C5A0056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7E49-1A59-473A-9B0E-8ED9AE20E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59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A25F6-E35F-C86B-469D-0425021FA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5BDC-0C54-133E-59D3-D993DA89D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77DAE3-ABD0-BFD3-F440-921D4E538C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C3170C-8BD6-1C8C-FB1C-105FEBEF9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8872-CEFB-4005-96E0-5358A1B4E39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AE663-C6BE-5260-B29B-02434F39A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1DCCF1-3B1F-0A33-28B1-732D6A11E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7E49-1A59-473A-9B0E-8ED9AE20E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03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70A77-E602-D2BF-587D-8648A5A17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188C02-AE49-4E51-D9E6-FA44A87CA4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E42F2-CE9D-56F5-3474-4B9F2991EA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949189-D933-E5AA-6A2B-F3A195F9E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8872-CEFB-4005-96E0-5358A1B4E39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C5AC43-CB42-4032-90D3-1CFF2B027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59CBAA-BD58-2E9C-A946-2269D8B39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67E49-1A59-473A-9B0E-8ED9AE20E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409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BC4E6E-0DB0-ECD3-8B92-836309144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49D06-3AFF-D463-1998-C11DF6C4D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66000-E0AB-32AC-777B-C9B9CAC5DC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78872-CEFB-4005-96E0-5358A1B4E39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67C96-72D3-A5F8-D977-5CA6294AC0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A992E-F13C-8F8F-51B2-DB4022F51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867E49-1A59-473A-9B0E-8ED9AE20E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344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58289-7B1F-2835-D729-1B12DF2047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NMSU             Collaboration Membership Application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7FEE28-A4A9-833C-9F83-34AA1DE98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David Ruth</a:t>
            </a:r>
          </a:p>
          <a:p>
            <a:r>
              <a:rPr lang="en-US" dirty="0"/>
              <a:t>Burcu Duran</a:t>
            </a:r>
          </a:p>
          <a:p>
            <a:r>
              <a:rPr lang="en-US" dirty="0"/>
              <a:t>Michael Paolone</a:t>
            </a:r>
          </a:p>
          <a:p>
            <a:r>
              <a:rPr lang="en-US" dirty="0" err="1"/>
              <a:t>ePIC</a:t>
            </a:r>
            <a:r>
              <a:rPr lang="en-US" dirty="0"/>
              <a:t> Collaboration Council Meeting</a:t>
            </a:r>
          </a:p>
          <a:p>
            <a:r>
              <a:rPr lang="en-US" dirty="0"/>
              <a:t>5/29/2026</a:t>
            </a:r>
          </a:p>
        </p:txBody>
      </p:sp>
      <p:pic>
        <p:nvPicPr>
          <p:cNvPr id="4" name="Picture 3" descr="File:New Mexico State University logo.svg - Wikimedia Commons">
            <a:extLst>
              <a:ext uri="{FF2B5EF4-FFF2-40B4-BE49-F238E27FC236}">
                <a16:creationId xmlns:a16="http://schemas.microsoft.com/office/drawing/2014/main" id="{82C4DF81-45BA-BC38-2C14-187C127FB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59" y="5292554"/>
            <a:ext cx="1225337" cy="1379730"/>
          </a:xfrm>
          <a:prstGeom prst="rect">
            <a:avLst/>
          </a:prstGeom>
        </p:spPr>
      </p:pic>
      <p:pic>
        <p:nvPicPr>
          <p:cNvPr id="5" name="Picture 4" descr="ePIC (Public) · The ePIC Collaboration Website">
            <a:extLst>
              <a:ext uri="{FF2B5EF4-FFF2-40B4-BE49-F238E27FC236}">
                <a16:creationId xmlns:a16="http://schemas.microsoft.com/office/drawing/2014/main" id="{B76123BA-9F34-F928-BD57-7140E6CE9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9677" y="1517754"/>
            <a:ext cx="1536702" cy="110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944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F2C42-48CF-80B3-3A9D-A85FD6230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CE28D-FF62-FB19-8B50-7BF131D00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133" y="1842557"/>
            <a:ext cx="10820400" cy="4752975"/>
          </a:xfrm>
        </p:spPr>
        <p:txBody>
          <a:bodyPr/>
          <a:lstStyle/>
          <a:p>
            <a:r>
              <a:rPr lang="en-US" dirty="0"/>
              <a:t>NMSU has a strong and energetic Exp. </a:t>
            </a:r>
            <a:r>
              <a:rPr lang="en-US" dirty="0" err="1"/>
              <a:t>Nucl</a:t>
            </a:r>
            <a:r>
              <a:rPr lang="en-US" dirty="0"/>
              <a:t> Physics group interested in extending from </a:t>
            </a:r>
            <a:r>
              <a:rPr lang="en-US" dirty="0" err="1"/>
              <a:t>JLab</a:t>
            </a:r>
            <a:r>
              <a:rPr lang="en-US" dirty="0"/>
              <a:t> work into helping with </a:t>
            </a:r>
            <a:r>
              <a:rPr lang="en-US" dirty="0" err="1"/>
              <a:t>ePIC</a:t>
            </a:r>
            <a:r>
              <a:rPr lang="en-US" dirty="0"/>
              <a:t>!</a:t>
            </a:r>
          </a:p>
          <a:p>
            <a:r>
              <a:rPr lang="en-US" dirty="0"/>
              <a:t>Lots of expertise on nucleon structure analysis and simulation</a:t>
            </a:r>
          </a:p>
          <a:p>
            <a:r>
              <a:rPr lang="en-US" dirty="0"/>
              <a:t>Clear plan for WG involvement, hardware and software work, and impact studies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Please allow us to officially join </a:t>
            </a:r>
            <a:r>
              <a:rPr lang="en-US" dirty="0" err="1"/>
              <a:t>ePIC</a:t>
            </a:r>
            <a:r>
              <a:rPr lang="en-US" dirty="0"/>
              <a:t>: </a:t>
            </a:r>
            <a:r>
              <a:rPr lang="en-US" b="1" dirty="0"/>
              <a:t>we are ready to get to work!</a:t>
            </a:r>
          </a:p>
        </p:txBody>
      </p:sp>
      <p:pic>
        <p:nvPicPr>
          <p:cNvPr id="4" name="Picture 2" descr="6,100+ Handshake Clipart Stock Illustrations, Royalty-Free ...">
            <a:extLst>
              <a:ext uri="{FF2B5EF4-FFF2-40B4-BE49-F238E27FC236}">
                <a16:creationId xmlns:a16="http://schemas.microsoft.com/office/drawing/2014/main" id="{356D560F-E899-2BB2-4F9C-72A5EDE7F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771" y="3822661"/>
            <a:ext cx="1333540" cy="133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Official University Logo | New Mexico State University - BE ...">
            <a:extLst>
              <a:ext uri="{FF2B5EF4-FFF2-40B4-BE49-F238E27FC236}">
                <a16:creationId xmlns:a16="http://schemas.microsoft.com/office/drawing/2014/main" id="{FB83A11D-CB27-4F62-C464-F3B6AC18B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898" y="3934338"/>
            <a:ext cx="1059842" cy="11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ePIC (Public) · The ePIC Collaboration Website">
            <a:extLst>
              <a:ext uri="{FF2B5EF4-FFF2-40B4-BE49-F238E27FC236}">
                <a16:creationId xmlns:a16="http://schemas.microsoft.com/office/drawing/2014/main" id="{2A3B2C74-0EE1-4B3A-D8C2-6CCD07F7C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733" y="3818192"/>
            <a:ext cx="1536702" cy="110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597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34A90-15C8-666D-546C-CCC97E7AA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Mexico State University Experimental Nuclear Physics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82DC-8CA1-87BB-9480-A905E3545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8030" y="2013502"/>
            <a:ext cx="5013960" cy="1585712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3 Tenure-Track Faculty</a:t>
            </a:r>
          </a:p>
          <a:p>
            <a:r>
              <a:rPr lang="en-US" b="1" dirty="0">
                <a:solidFill>
                  <a:schemeClr val="accent1"/>
                </a:solidFill>
              </a:rPr>
              <a:t>8 Graduate Students</a:t>
            </a:r>
          </a:p>
          <a:p>
            <a:r>
              <a:rPr lang="en-US" b="1" dirty="0">
                <a:solidFill>
                  <a:srgbClr val="C00000"/>
                </a:solidFill>
              </a:rPr>
              <a:t>1 Postdoctoral Associate</a:t>
            </a:r>
          </a:p>
        </p:txBody>
      </p:sp>
      <p:pic>
        <p:nvPicPr>
          <p:cNvPr id="4" name="Picture 3" descr="David Ruth">
            <a:extLst>
              <a:ext uri="{FF2B5EF4-FFF2-40B4-BE49-F238E27FC236}">
                <a16:creationId xmlns:a16="http://schemas.microsoft.com/office/drawing/2014/main" id="{72725F2F-8B3A-B961-55BA-08A710A8A1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0960"/>
          <a:stretch>
            <a:fillRect/>
          </a:stretch>
        </p:blipFill>
        <p:spPr>
          <a:xfrm>
            <a:off x="730618" y="1932502"/>
            <a:ext cx="1117433" cy="13715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 descr="Burcu Duran">
            <a:extLst>
              <a:ext uri="{FF2B5EF4-FFF2-40B4-BE49-F238E27FC236}">
                <a16:creationId xmlns:a16="http://schemas.microsoft.com/office/drawing/2014/main" id="{F7807F06-F6CB-A83A-E1CD-0CA5EB5DD0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129" b="17417"/>
          <a:stretch>
            <a:fillRect/>
          </a:stretch>
        </p:blipFill>
        <p:spPr>
          <a:xfrm>
            <a:off x="2854487" y="1930412"/>
            <a:ext cx="1197749" cy="1373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Michael Paolone">
            <a:extLst>
              <a:ext uri="{FF2B5EF4-FFF2-40B4-BE49-F238E27FC236}">
                <a16:creationId xmlns:a16="http://schemas.microsoft.com/office/drawing/2014/main" id="{CFEF48BE-F60A-B082-2CFD-6931E7BE6F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7550"/>
          <a:stretch>
            <a:fillRect/>
          </a:stretch>
        </p:blipFill>
        <p:spPr>
          <a:xfrm>
            <a:off x="5058672" y="1930412"/>
            <a:ext cx="1186552" cy="1371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48B0FE-F8B2-0E58-C1C2-EB2CBCA2CEAA}"/>
              </a:ext>
            </a:extLst>
          </p:cNvPr>
          <p:cNvSpPr txBox="1"/>
          <p:nvPr/>
        </p:nvSpPr>
        <p:spPr>
          <a:xfrm>
            <a:off x="287713" y="3429000"/>
            <a:ext cx="200324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David Ruth</a:t>
            </a:r>
          </a:p>
          <a:p>
            <a:pPr algn="ctr"/>
            <a:r>
              <a:rPr lang="en-US" sz="1600" b="1" dirty="0"/>
              <a:t>Assistant Professor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41E069-CFAA-3370-9001-AE893E10E259}"/>
              </a:ext>
            </a:extLst>
          </p:cNvPr>
          <p:cNvSpPr txBox="1"/>
          <p:nvPr/>
        </p:nvSpPr>
        <p:spPr>
          <a:xfrm>
            <a:off x="2451740" y="3429000"/>
            <a:ext cx="200324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Burcu Duran</a:t>
            </a:r>
          </a:p>
          <a:p>
            <a:pPr algn="ctr"/>
            <a:r>
              <a:rPr lang="en-US" sz="1600" b="1" dirty="0"/>
              <a:t>Assistant Professor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A70F31-4F8B-A14C-9356-C674B2582F2B}"/>
              </a:ext>
            </a:extLst>
          </p:cNvPr>
          <p:cNvSpPr txBox="1"/>
          <p:nvPr/>
        </p:nvSpPr>
        <p:spPr>
          <a:xfrm>
            <a:off x="4628013" y="3428999"/>
            <a:ext cx="204786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Michael Paolone</a:t>
            </a:r>
          </a:p>
          <a:p>
            <a:pPr algn="ctr"/>
            <a:r>
              <a:rPr lang="en-US" sz="1600" b="1" dirty="0"/>
              <a:t>Associate Professor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A89DE87-3679-A6CB-393E-88B9F9FD6443}"/>
              </a:ext>
            </a:extLst>
          </p:cNvPr>
          <p:cNvSpPr txBox="1">
            <a:spLocks/>
          </p:cNvSpPr>
          <p:nvPr/>
        </p:nvSpPr>
        <p:spPr>
          <a:xfrm>
            <a:off x="287713" y="4282183"/>
            <a:ext cx="11310486" cy="221069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Current Focus:</a:t>
            </a:r>
            <a:r>
              <a:rPr lang="en-US" dirty="0"/>
              <a:t> Medium Energy Nuclear Physics at</a:t>
            </a:r>
          </a:p>
          <a:p>
            <a:r>
              <a:rPr lang="en-US" dirty="0"/>
              <a:t>Departmental Theory Support from </a:t>
            </a:r>
            <a:r>
              <a:rPr lang="en-US" b="1" dirty="0">
                <a:solidFill>
                  <a:schemeClr val="accent5"/>
                </a:solidFill>
              </a:rPr>
              <a:t>3 Theory Faculty </a:t>
            </a:r>
            <a:r>
              <a:rPr lang="en-US" dirty="0"/>
              <a:t>(R. Sufian,</a:t>
            </a:r>
            <a:br>
              <a:rPr lang="en-US" dirty="0"/>
            </a:br>
            <a:r>
              <a:rPr lang="en-US" dirty="0"/>
              <a:t>         M. Sievert, M. Engelhardt)</a:t>
            </a:r>
          </a:p>
          <a:p>
            <a:r>
              <a:rPr lang="en-US" dirty="0"/>
              <a:t>D. Ruth has some past and current </a:t>
            </a:r>
            <a:r>
              <a:rPr lang="en-US" dirty="0" err="1"/>
              <a:t>ePIC</a:t>
            </a:r>
            <a:r>
              <a:rPr lang="en-US" dirty="0"/>
              <a:t> involvement (Barrel </a:t>
            </a:r>
            <a:r>
              <a:rPr lang="en-US" dirty="0" err="1"/>
              <a:t>HCal</a:t>
            </a:r>
            <a:r>
              <a:rPr lang="en-US" dirty="0"/>
              <a:t> WG,        </a:t>
            </a:r>
            <a:br>
              <a:rPr lang="en-US" dirty="0"/>
            </a:br>
            <a:r>
              <a:rPr lang="en-US" dirty="0"/>
              <a:t>         Far Forward WG) </a:t>
            </a:r>
          </a:p>
        </p:txBody>
      </p:sp>
      <p:pic>
        <p:nvPicPr>
          <p:cNvPr id="11" name="Picture 10" descr="JLab and Partnership Logos | Jefferson Lab">
            <a:extLst>
              <a:ext uri="{FF2B5EF4-FFF2-40B4-BE49-F238E27FC236}">
                <a16:creationId xmlns:a16="http://schemas.microsoft.com/office/drawing/2014/main" id="{7E3E19F1-A39E-BFAA-E2DC-3285091A92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6061" y="4051642"/>
            <a:ext cx="1451333" cy="79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60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93D612A-BDC4-9A7F-C425-3B551A96E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3317" y="2321482"/>
            <a:ext cx="4733879" cy="254713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07EC061-76DF-CAA1-E019-4B58596A3592}"/>
              </a:ext>
            </a:extLst>
          </p:cNvPr>
          <p:cNvSpPr/>
          <p:nvPr/>
        </p:nvSpPr>
        <p:spPr>
          <a:xfrm>
            <a:off x="117061" y="3559409"/>
            <a:ext cx="7206604" cy="2996183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3E33A0-47EA-6A38-839A-08990D02C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 Structure Function Studies with </a:t>
            </a:r>
            <a:r>
              <a:rPr lang="en-US" dirty="0" err="1"/>
              <a:t>ePIC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C2804-FFA3-C1F9-1156-53C6FF0BD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804" y="1607860"/>
            <a:ext cx="7287396" cy="5167312"/>
          </a:xfrm>
        </p:spPr>
        <p:txBody>
          <a:bodyPr>
            <a:noAutofit/>
          </a:bodyPr>
          <a:lstStyle/>
          <a:p>
            <a:r>
              <a:rPr lang="en-US" sz="2400" dirty="0"/>
              <a:t>D. Ruth primary interest: </a:t>
            </a:r>
            <a:r>
              <a:rPr lang="en-US" sz="2400" b="1" u="sng" dirty="0"/>
              <a:t>spin-dependent structure</a:t>
            </a:r>
            <a:r>
              <a:rPr lang="en-US" sz="2400" b="1" dirty="0"/>
              <a:t> </a:t>
            </a:r>
            <a:r>
              <a:rPr lang="en-US" sz="2400" dirty="0"/>
              <a:t>of nucleons (g</a:t>
            </a:r>
            <a:r>
              <a:rPr lang="en-US" sz="2400" baseline="-25000" dirty="0"/>
              <a:t>1 </a:t>
            </a:r>
            <a:r>
              <a:rPr lang="en-US" sz="2400" dirty="0"/>
              <a:t>and g</a:t>
            </a:r>
            <a:r>
              <a:rPr lang="en-US" sz="2400" baseline="-25000" dirty="0"/>
              <a:t>2</a:t>
            </a:r>
            <a:r>
              <a:rPr lang="en-US" sz="2400" dirty="0"/>
              <a:t> SSF at </a:t>
            </a:r>
            <a:r>
              <a:rPr lang="en-US" sz="2400" dirty="0" err="1"/>
              <a:t>Jlab</a:t>
            </a:r>
            <a:r>
              <a:rPr lang="en-US" sz="2400" dirty="0"/>
              <a:t>)</a:t>
            </a:r>
          </a:p>
          <a:p>
            <a:r>
              <a:rPr lang="en-US" sz="2400" dirty="0"/>
              <a:t>Want to work with </a:t>
            </a:r>
            <a:r>
              <a:rPr lang="en-US" sz="2400" i="1" u="sng" dirty="0"/>
              <a:t>Inclusive DIS WG </a:t>
            </a:r>
            <a:r>
              <a:rPr lang="en-US" sz="2400" dirty="0"/>
              <a:t>to extend to EIC!</a:t>
            </a:r>
          </a:p>
          <a:p>
            <a:r>
              <a:rPr lang="en-US" sz="2400" b="1" dirty="0">
                <a:solidFill>
                  <a:srgbClr val="FFC000"/>
                </a:solidFill>
              </a:rPr>
              <a:t>Systematics study </a:t>
            </a:r>
            <a:r>
              <a:rPr lang="en-US" sz="2400" dirty="0"/>
              <a:t>and </a:t>
            </a:r>
            <a:r>
              <a:rPr lang="en-US" sz="2400" b="1" dirty="0">
                <a:solidFill>
                  <a:srgbClr val="C00000"/>
                </a:solidFill>
              </a:rPr>
              <a:t>radiative corrections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Parity violating structure functions </a:t>
            </a:r>
            <a:r>
              <a:rPr lang="en-US" sz="2400" b="1" dirty="0">
                <a:solidFill>
                  <a:srgbClr val="7030A0"/>
                </a:solidFill>
              </a:rPr>
              <a:t>g</a:t>
            </a:r>
            <a:r>
              <a:rPr lang="en-US" sz="2400" b="1" baseline="-25000" dirty="0">
                <a:solidFill>
                  <a:srgbClr val="7030A0"/>
                </a:solidFill>
              </a:rPr>
              <a:t>3</a:t>
            </a:r>
            <a:r>
              <a:rPr lang="en-US" sz="2400" dirty="0"/>
              <a:t>, </a:t>
            </a:r>
            <a:r>
              <a:rPr lang="en-US" sz="24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g</a:t>
            </a:r>
            <a:r>
              <a:rPr lang="en-US" sz="2400" b="1" baseline="-25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4</a:t>
            </a:r>
            <a:r>
              <a:rPr lang="en-US" sz="2400" dirty="0"/>
              <a:t>, </a:t>
            </a:r>
            <a:r>
              <a:rPr lang="en-US" sz="2400" b="1" dirty="0">
                <a:solidFill>
                  <a:schemeClr val="accent6"/>
                </a:solidFill>
              </a:rPr>
              <a:t>g</a:t>
            </a:r>
            <a:r>
              <a:rPr lang="en-US" sz="2400" b="1" baseline="-25000" dirty="0">
                <a:solidFill>
                  <a:schemeClr val="accent6"/>
                </a:solidFill>
              </a:rPr>
              <a:t>5</a:t>
            </a:r>
            <a:r>
              <a:rPr lang="en-US" sz="2400" dirty="0"/>
              <a:t>: Never measured, available in EIC w/ </a:t>
            </a:r>
            <a:r>
              <a:rPr lang="en-US" sz="2400" b="1" dirty="0">
                <a:solidFill>
                  <a:schemeClr val="accent2"/>
                </a:solidFill>
              </a:rPr>
              <a:t>Charged Current DIS</a:t>
            </a:r>
          </a:p>
          <a:p>
            <a:r>
              <a:rPr lang="en-US" sz="2400" dirty="0"/>
              <a:t>Need impact study on  </a:t>
            </a:r>
            <a:r>
              <a:rPr lang="en-US" sz="2400" b="1" dirty="0"/>
              <a:t>g</a:t>
            </a:r>
            <a:r>
              <a:rPr lang="en-US" sz="2400" b="1" baseline="-25000" dirty="0">
                <a:solidFill>
                  <a:srgbClr val="7030A0"/>
                </a:solidFill>
              </a:rPr>
              <a:t>3</a:t>
            </a:r>
            <a:r>
              <a:rPr lang="en-US" sz="2400" b="1" baseline="-25000" dirty="0"/>
              <a:t>,</a:t>
            </a:r>
            <a:r>
              <a:rPr lang="en-US" sz="2400" b="1" baseline="-25000" dirty="0">
                <a:solidFill>
                  <a:srgbClr val="0070C0"/>
                </a:solidFill>
              </a:rPr>
              <a:t>4</a:t>
            </a:r>
            <a:r>
              <a:rPr lang="en-US" sz="2400" b="1" baseline="-25000" dirty="0"/>
              <a:t>,</a:t>
            </a:r>
            <a:r>
              <a:rPr lang="en-US" sz="2400" b="1" baseline="-25000" dirty="0">
                <a:solidFill>
                  <a:schemeClr val="accent6"/>
                </a:solidFill>
              </a:rPr>
              <a:t>5</a:t>
            </a:r>
            <a:r>
              <a:rPr lang="en-US" sz="2400" dirty="0"/>
              <a:t> in anticipation of a world first measurement!!</a:t>
            </a:r>
          </a:p>
          <a:p>
            <a:r>
              <a:rPr lang="en-US" sz="2400" dirty="0"/>
              <a:t>Unique potential for </a:t>
            </a:r>
            <a:r>
              <a:rPr lang="en-US" sz="2400" u="sng" dirty="0"/>
              <a:t>quark flavor separation</a:t>
            </a:r>
          </a:p>
          <a:p>
            <a:r>
              <a:rPr lang="en-US" sz="2400" u="sng" dirty="0"/>
              <a:t>Impact study underway (C. Paudel, D. Ruth)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0E8F69-B693-CD55-1598-9444F5817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3667" y="5204825"/>
            <a:ext cx="4868333" cy="14991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10D93B-FE9B-CF61-444B-0FDE3F93FDB7}"/>
              </a:ext>
            </a:extLst>
          </p:cNvPr>
          <p:cNvSpPr txBox="1"/>
          <p:nvPr/>
        </p:nvSpPr>
        <p:spPr>
          <a:xfrm>
            <a:off x="9245513" y="5204825"/>
            <a:ext cx="10246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EIC Yellow Report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55C6379-D2F7-5F13-CB4A-F0329A6FFD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7832" y="1191626"/>
            <a:ext cx="1523276" cy="11538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61DF2E1-C89D-BAC0-9366-6C3D04E406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7595" y="1317306"/>
            <a:ext cx="1690237" cy="8468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1FB7087-6C44-8FC4-90F2-D62F8792D8D6}"/>
              </a:ext>
            </a:extLst>
          </p:cNvPr>
          <p:cNvSpPr txBox="1"/>
          <p:nvPr/>
        </p:nvSpPr>
        <p:spPr>
          <a:xfrm>
            <a:off x="8617394" y="1209584"/>
            <a:ext cx="25924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Internal/external Born Level radiative corrections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6E5480-A0FE-D375-20BC-1960EC1B9A02}"/>
              </a:ext>
            </a:extLst>
          </p:cNvPr>
          <p:cNvSpPr txBox="1"/>
          <p:nvPr/>
        </p:nvSpPr>
        <p:spPr>
          <a:xfrm>
            <a:off x="8617394" y="3935674"/>
            <a:ext cx="1393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Preliminary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27C99A-DFF6-CBDB-A634-1352A77E27D0}"/>
              </a:ext>
            </a:extLst>
          </p:cNvPr>
          <p:cNvSpPr txBox="1"/>
          <p:nvPr/>
        </p:nvSpPr>
        <p:spPr>
          <a:xfrm>
            <a:off x="9670256" y="2391526"/>
            <a:ext cx="215708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err="1">
                <a:solidFill>
                  <a:schemeClr val="accent6"/>
                </a:solidFill>
              </a:rPr>
              <a:t>Churamani</a:t>
            </a:r>
            <a:r>
              <a:rPr lang="en-US" sz="800" b="1" dirty="0">
                <a:solidFill>
                  <a:schemeClr val="accent6"/>
                </a:solidFill>
              </a:rPr>
              <a:t> Paudel – NMSU Postdoc</a:t>
            </a:r>
          </a:p>
        </p:txBody>
      </p:sp>
    </p:spTree>
    <p:extLst>
      <p:ext uri="{BB962C8B-B14F-4D97-AF65-F5344CB8AC3E}">
        <p14:creationId xmlns:p14="http://schemas.microsoft.com/office/powerpoint/2010/main" val="1090927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123F9-1B2E-EE6A-5360-DB6022F20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C57F2-8DDF-8B3D-C543-D361CCEE7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794" y="158680"/>
            <a:ext cx="11902206" cy="1325563"/>
          </a:xfrm>
        </p:spPr>
        <p:txBody>
          <a:bodyPr/>
          <a:lstStyle/>
          <a:p>
            <a:r>
              <a:rPr lang="en-US" dirty="0"/>
              <a:t>The EMC Effect at the EIC via Tagged DIS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CA327C-ACB7-126B-A6CB-8F7EB1F3D8A5}"/>
              </a:ext>
            </a:extLst>
          </p:cNvPr>
          <p:cNvSpPr txBox="1"/>
          <p:nvPr/>
        </p:nvSpPr>
        <p:spPr>
          <a:xfrm>
            <a:off x="119743" y="1364501"/>
            <a:ext cx="665117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Measure deuteron reduced cross section inside and outside the EMC effect region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Ratio allows direct comparison of the </a:t>
            </a:r>
            <a:r>
              <a:rPr lang="en-US" sz="2400" dirty="0" err="1"/>
              <a:t>xsec</a:t>
            </a:r>
            <a:r>
              <a:rPr lang="en-US" sz="2400" dirty="0"/>
              <a:t> with and without the EMC effect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Establish the required luminosity 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Needs to be redone with the updated simulation framework</a:t>
            </a:r>
          </a:p>
          <a:p>
            <a:pPr>
              <a:buClr>
                <a:schemeClr val="accent2"/>
              </a:buClr>
            </a:pPr>
            <a:r>
              <a:rPr lang="en-US" sz="2400" dirty="0"/>
              <a:t> 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FSIs expected to dominate at these kinematics – important to separate them from initial</a:t>
            </a:r>
          </a:p>
          <a:p>
            <a:pPr>
              <a:buClr>
                <a:schemeClr val="accent2"/>
              </a:buClr>
            </a:pPr>
            <a:r>
              <a:rPr lang="en-US" sz="2400" dirty="0"/>
              <a:t>modifications!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446E188-3045-499C-5071-2C73FF45E5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056" y="1676401"/>
            <a:ext cx="5826944" cy="278856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C0B86B9-1A84-18FF-5229-92AD6B3A6E57}"/>
              </a:ext>
            </a:extLst>
          </p:cNvPr>
          <p:cNvSpPr txBox="1"/>
          <p:nvPr/>
        </p:nvSpPr>
        <p:spPr>
          <a:xfrm>
            <a:off x="6981023" y="4772854"/>
            <a:ext cx="509123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Study done by </a:t>
            </a:r>
            <a:r>
              <a:rPr lang="en-US" i="1" dirty="0"/>
              <a:t>Alex Jentsch et al</a:t>
            </a:r>
          </a:p>
          <a:p>
            <a:endParaRPr lang="en-US" i="1" dirty="0"/>
          </a:p>
          <a:p>
            <a:r>
              <a:rPr lang="en-US" i="1" dirty="0"/>
              <a:t>(https://</a:t>
            </a:r>
            <a:r>
              <a:rPr lang="en-US" i="1" dirty="0" err="1"/>
              <a:t>indico.cern.ch</a:t>
            </a:r>
            <a:r>
              <a:rPr lang="en-US" i="1" dirty="0"/>
              <a:t>/event/1199314/contributions/5216823/attachments/2620644/4531026/tagged_dis_EIC_DIS_2023_v2.pdf)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807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18FB5-27AB-44A0-B9A4-70F8DE60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438880" cy="1325563"/>
          </a:xfrm>
        </p:spPr>
        <p:txBody>
          <a:bodyPr/>
          <a:lstStyle/>
          <a:p>
            <a:r>
              <a:rPr lang="en-US" dirty="0"/>
              <a:t>N-Delta Transition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5299F-7D56-43BB-2BD9-0230F680C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507" y="1529294"/>
            <a:ext cx="46990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The ratio of the electric/coulomb-quadrupole to magnetic-dipole transition amplitudes define the N-to-Delta transition form factors (EMR and CMR TFFs).</a:t>
            </a:r>
          </a:p>
          <a:p>
            <a:r>
              <a:rPr lang="en-US" sz="2400" dirty="0"/>
              <a:t>At low-Q2, pion cloud dynamics dominate.  At high-Q2, TFFs are extremely sensitive to higher order partial waves.  TFFs should also converge to perturbative predictions.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DD9640-1BE0-856B-093F-8878A4B4D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911" y="0"/>
            <a:ext cx="4658089" cy="213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49BBA5-77B1-09BB-459B-E02BD243F0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480" y="2247900"/>
            <a:ext cx="3250712" cy="46101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A12D94-E23C-4E6E-24A5-05ADB37E68E2}"/>
              </a:ext>
            </a:extLst>
          </p:cNvPr>
          <p:cNvSpPr txBox="1"/>
          <p:nvPr/>
        </p:nvSpPr>
        <p:spPr>
          <a:xfrm>
            <a:off x="9075298" y="2742112"/>
            <a:ext cx="27291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Models have shown significant sensitivity to truncation of higher-order partial wave contributions to the TFFs.  The effect grows with Q2.</a:t>
            </a:r>
          </a:p>
          <a:p>
            <a:endParaRPr lang="en-US" dirty="0"/>
          </a:p>
          <a:p>
            <a:r>
              <a:rPr lang="en-US" dirty="0"/>
              <a:t>Calculations from Lu. </a:t>
            </a:r>
            <a:r>
              <a:rPr lang="en-US" i="1" dirty="0"/>
              <a:t>et. al.</a:t>
            </a:r>
            <a:r>
              <a:rPr lang="en-US" dirty="0"/>
              <a:t> Phys. Rev. D (2019)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50953B-C95B-257A-AE7F-B7FBE20E64D5}"/>
              </a:ext>
            </a:extLst>
          </p:cNvPr>
          <p:cNvSpPr txBox="1"/>
          <p:nvPr/>
        </p:nvSpPr>
        <p:spPr>
          <a:xfrm>
            <a:off x="346153" y="5781885"/>
            <a:ext cx="54229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The EIC provides a unique opportunity to study TFFs at large Q2!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3742C0-8347-AFE7-5743-583916AF430A}"/>
              </a:ext>
            </a:extLst>
          </p:cNvPr>
          <p:cNvSpPr txBox="1"/>
          <p:nvPr/>
        </p:nvSpPr>
        <p:spPr>
          <a:xfrm rot="16200000">
            <a:off x="5308259" y="3244334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EMR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8EDC90-6E27-5C59-5CB1-DA724C69637D}"/>
              </a:ext>
            </a:extLst>
          </p:cNvPr>
          <p:cNvSpPr txBox="1"/>
          <p:nvPr/>
        </p:nvSpPr>
        <p:spPr>
          <a:xfrm rot="16200000">
            <a:off x="5278124" y="5263634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CMR</a:t>
            </a:r>
          </a:p>
        </p:txBody>
      </p:sp>
    </p:spTree>
    <p:extLst>
      <p:ext uri="{BB962C8B-B14F-4D97-AF65-F5344CB8AC3E}">
        <p14:creationId xmlns:p14="http://schemas.microsoft.com/office/powerpoint/2010/main" val="282773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75C895A-B846-0EA2-22E5-5F3553A04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885" y="2535429"/>
            <a:ext cx="3820040" cy="35545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B8B7AC-89E8-25E1-A511-62E28E121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84467" cy="1325563"/>
          </a:xfrm>
        </p:spPr>
        <p:txBody>
          <a:bodyPr/>
          <a:lstStyle/>
          <a:p>
            <a:r>
              <a:rPr lang="en-US" dirty="0"/>
              <a:t>Barrel </a:t>
            </a:r>
            <a:r>
              <a:rPr lang="en-US" dirty="0" err="1"/>
              <a:t>HCal</a:t>
            </a:r>
            <a:r>
              <a:rPr lang="en-US" dirty="0"/>
              <a:t> Machine Learning Energy Calibration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696C3-9329-70FB-F1DC-8DA158C40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886" y="1744262"/>
            <a:ext cx="5159140" cy="4883183"/>
          </a:xfrm>
        </p:spPr>
        <p:txBody>
          <a:bodyPr>
            <a:normAutofit/>
          </a:bodyPr>
          <a:lstStyle/>
          <a:p>
            <a:r>
              <a:rPr lang="en-US" dirty="0"/>
              <a:t>Barrel Hadron Calorimeter – Good Energy Resolution needed for desired physics!</a:t>
            </a:r>
          </a:p>
          <a:p>
            <a:r>
              <a:rPr lang="en-US" dirty="0"/>
              <a:t>In Progress: Neural Network (MLP) based calibration!</a:t>
            </a:r>
          </a:p>
          <a:p>
            <a:r>
              <a:rPr lang="en-US" dirty="0"/>
              <a:t>Overfitting with single particle training data, but promising potential</a:t>
            </a:r>
          </a:p>
          <a:p>
            <a:r>
              <a:rPr lang="en-US" dirty="0"/>
              <a:t>Working on changing to continuous energy spectra training data</a:t>
            </a:r>
          </a:p>
        </p:txBody>
      </p:sp>
      <p:pic>
        <p:nvPicPr>
          <p:cNvPr id="8" name="Picture 2" descr="sPHENIX Detector Upgrade Clears Assembly Milestone | BNL Newsroom">
            <a:extLst>
              <a:ext uri="{FF2B5EF4-FFF2-40B4-BE49-F238E27FC236}">
                <a16:creationId xmlns:a16="http://schemas.microsoft.com/office/drawing/2014/main" id="{239CFB3B-0401-FBFC-9930-FCBA1D5C4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626" y="1826722"/>
            <a:ext cx="3820040" cy="222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diagram of multiple layers of data&#10;&#10;Description automatically generated with medium confidence">
            <a:extLst>
              <a:ext uri="{FF2B5EF4-FFF2-40B4-BE49-F238E27FC236}">
                <a16:creationId xmlns:a16="http://schemas.microsoft.com/office/drawing/2014/main" id="{3DC4472E-0FC3-66B5-EF2A-135A785DFD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219" y="4456345"/>
            <a:ext cx="3258447" cy="203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496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FB9059A-023F-FF6E-35E6-05AF1EC5A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56" y="1690688"/>
            <a:ext cx="5361272" cy="24330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627899-2A3B-0172-01C7-6110B636A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BHCal</a:t>
            </a:r>
            <a:r>
              <a:rPr lang="en-US" dirty="0"/>
              <a:t> LED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95069-F5C2-30E6-8FF8-DF6F85FA8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2577" y="1536866"/>
            <a:ext cx="4475667" cy="5200817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sPHENIX</a:t>
            </a:r>
            <a:r>
              <a:rPr lang="en-US" dirty="0"/>
              <a:t> </a:t>
            </a:r>
            <a:r>
              <a:rPr lang="en-US" dirty="0" err="1"/>
              <a:t>oHCal</a:t>
            </a:r>
            <a:r>
              <a:rPr lang="en-US" dirty="0"/>
              <a:t> System – for monitoring of tile &amp; </a:t>
            </a:r>
            <a:r>
              <a:rPr lang="en-US" dirty="0" err="1"/>
              <a:t>SiPM</a:t>
            </a:r>
            <a:r>
              <a:rPr lang="en-US" dirty="0"/>
              <a:t> stability and performance</a:t>
            </a:r>
          </a:p>
          <a:p>
            <a:r>
              <a:rPr lang="en-US" dirty="0" err="1"/>
              <a:t>ePIC</a:t>
            </a:r>
            <a:r>
              <a:rPr lang="en-US" dirty="0"/>
              <a:t> system – also for calibration</a:t>
            </a:r>
          </a:p>
          <a:p>
            <a:r>
              <a:rPr lang="en-US" dirty="0" err="1"/>
              <a:t>ePIC</a:t>
            </a:r>
            <a:r>
              <a:rPr lang="en-US" dirty="0"/>
              <a:t> reads out every tile independently instead of using towers of 5 tiles</a:t>
            </a:r>
          </a:p>
          <a:p>
            <a:r>
              <a:rPr lang="en-US" b="1" dirty="0"/>
              <a:t>R&amp;D on LED system design and logistics needed – prototype will be constructed at NMSU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3A84F8-0691-6E1F-6677-2BEF01F64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472" y="3918301"/>
            <a:ext cx="3522802" cy="2642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B010EE22-C25A-7E7D-8A23-050E52172B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6"/>
          <a:stretch/>
        </p:blipFill>
        <p:spPr bwMode="auto">
          <a:xfrm>
            <a:off x="439554" y="4293011"/>
            <a:ext cx="2574838" cy="2199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47D489-815B-7160-D689-52B94716D9C9}"/>
              </a:ext>
            </a:extLst>
          </p:cNvPr>
          <p:cNvSpPr txBox="1"/>
          <p:nvPr/>
        </p:nvSpPr>
        <p:spPr>
          <a:xfrm>
            <a:off x="2795618" y="6554461"/>
            <a:ext cx="20425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GSU Tile Testing Stand (M. Connors Lab)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9F08F2-296E-99D2-B8B8-C54C31369899}"/>
              </a:ext>
            </a:extLst>
          </p:cNvPr>
          <p:cNvSpPr txBox="1"/>
          <p:nvPr/>
        </p:nvSpPr>
        <p:spPr>
          <a:xfrm>
            <a:off x="3598531" y="1536830"/>
            <a:ext cx="114807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err="1"/>
              <a:t>sPHENIX</a:t>
            </a:r>
            <a:r>
              <a:rPr lang="en-US" sz="800" b="1" dirty="0"/>
              <a:t> LED Design</a:t>
            </a:r>
          </a:p>
        </p:txBody>
      </p:sp>
    </p:spTree>
    <p:extLst>
      <p:ext uri="{BB962C8B-B14F-4D97-AF65-F5344CB8AC3E}">
        <p14:creationId xmlns:p14="http://schemas.microsoft.com/office/powerpoint/2010/main" val="1295006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5214C1-6B69-A724-4383-6E5ABC1DB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71987" y="1640218"/>
            <a:ext cx="3436745" cy="25775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132080-882C-3B97-A528-96765BE2E1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0401" y="4081464"/>
            <a:ext cx="3436745" cy="25775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9F52A2-B6BC-68EA-8B2F-F66057436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Far Forward Regime – Momentum Reconstruction &amp; ZDC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B705D-3627-4045-98E8-FA48F6FA5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374" y="1776530"/>
            <a:ext cx="3605210" cy="46672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Worked with A. Jentsch on a machine learning solution to momentum reconstruction for </a:t>
            </a:r>
            <a:r>
              <a:rPr lang="en-US" dirty="0" err="1"/>
              <a:t>ePIC</a:t>
            </a:r>
            <a:r>
              <a:rPr lang="en-US" dirty="0"/>
              <a:t> Far Forward Region Roman Pots</a:t>
            </a:r>
          </a:p>
          <a:p>
            <a:r>
              <a:rPr lang="en-US" b="1" dirty="0"/>
              <a:t>Needs to be integrated into </a:t>
            </a:r>
            <a:r>
              <a:rPr lang="en-US" b="1" dirty="0" err="1"/>
              <a:t>EICRecon</a:t>
            </a:r>
            <a:r>
              <a:rPr lang="en-US" b="1" dirty="0"/>
              <a:t> and extended to Off-Momentum Detectors</a:t>
            </a:r>
          </a:p>
          <a:p>
            <a:endParaRPr lang="en-US" dirty="0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79A1DC2-7389-B6CA-A23C-2C5D5563B221}"/>
              </a:ext>
            </a:extLst>
          </p:cNvPr>
          <p:cNvSpPr/>
          <p:nvPr/>
        </p:nvSpPr>
        <p:spPr>
          <a:xfrm>
            <a:off x="6879479" y="1690688"/>
            <a:ext cx="5173418" cy="486974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5CA81C6-FA5A-1C1D-57AE-0387FA63E174}"/>
              </a:ext>
            </a:extLst>
          </p:cNvPr>
          <p:cNvSpPr txBox="1"/>
          <p:nvPr/>
        </p:nvSpPr>
        <p:spPr>
          <a:xfrm>
            <a:off x="7365517" y="1718198"/>
            <a:ext cx="4511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More Recent: ZDC Involvement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B35AADD-224F-42AC-31F8-B33E347C6E40}"/>
              </a:ext>
            </a:extLst>
          </p:cNvPr>
          <p:cNvSpPr txBox="1"/>
          <p:nvPr/>
        </p:nvSpPr>
        <p:spPr>
          <a:xfrm>
            <a:off x="7075341" y="2110490"/>
            <a:ext cx="475128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C00000"/>
                </a:solidFill>
              </a:rPr>
              <a:t>NMSU</a:t>
            </a:r>
            <a:r>
              <a:rPr lang="en-US" sz="2000" dirty="0"/>
              <a:t> is helping to keep the ZDC effort moving forward in the wake of Miguel Arratia’s departure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D. Ruth working to help organize ZDC meeting and general efforts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B. Duran and D. Ruth will learn from UCR (Sean </a:t>
            </a:r>
            <a:r>
              <a:rPr lang="en-US" sz="2000" dirty="0" err="1"/>
              <a:t>Preins</a:t>
            </a:r>
            <a:r>
              <a:rPr lang="en-US" sz="2000" dirty="0"/>
              <a:t>, Ken Barish) and participate in tile testing and simulation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We will also develop and test an LED calibration system for the ZDC!</a:t>
            </a:r>
          </a:p>
        </p:txBody>
      </p:sp>
    </p:spTree>
    <p:extLst>
      <p:ext uri="{BB962C8B-B14F-4D97-AF65-F5344CB8AC3E}">
        <p14:creationId xmlns:p14="http://schemas.microsoft.com/office/powerpoint/2010/main" val="1190950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20F14F-2889-512B-1430-BF3A00D05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9520" y="4858828"/>
            <a:ext cx="3770968" cy="2471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C2572D-C980-02B2-6F94-F778A2A74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Allocation Plans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094B1AE-AF78-45A5-3602-A6FD535F9720}"/>
              </a:ext>
            </a:extLst>
          </p:cNvPr>
          <p:cNvSpPr/>
          <p:nvPr/>
        </p:nvSpPr>
        <p:spPr>
          <a:xfrm>
            <a:off x="226564" y="2550694"/>
            <a:ext cx="4196615" cy="30800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9AF7C-A1E8-EC04-2CCC-B6CA9D281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627" y="3649093"/>
            <a:ext cx="4041808" cy="1581118"/>
          </a:xfrm>
        </p:spPr>
        <p:txBody>
          <a:bodyPr/>
          <a:lstStyle/>
          <a:p>
            <a:r>
              <a:rPr lang="en-US" u="sng" dirty="0"/>
              <a:t>Barrel </a:t>
            </a:r>
            <a:r>
              <a:rPr lang="en-US" u="sng" dirty="0" err="1"/>
              <a:t>HCal</a:t>
            </a:r>
            <a:r>
              <a:rPr lang="en-US" u="sng" dirty="0"/>
              <a:t> WG</a:t>
            </a:r>
          </a:p>
          <a:p>
            <a:r>
              <a:rPr lang="en-US" u="sng" dirty="0"/>
              <a:t>Far Forward WG</a:t>
            </a:r>
          </a:p>
          <a:p>
            <a:r>
              <a:rPr lang="en-US" u="sng" dirty="0"/>
              <a:t>Inclusive WG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76B4ED-FEE9-E8D6-71AE-1E89C3D6DDAA}"/>
              </a:ext>
            </a:extLst>
          </p:cNvPr>
          <p:cNvSpPr txBox="1"/>
          <p:nvPr/>
        </p:nvSpPr>
        <p:spPr>
          <a:xfrm>
            <a:off x="483854" y="2789087"/>
            <a:ext cx="3682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Working Groups: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07C210-B945-17C6-2F9C-8841B5117413}"/>
              </a:ext>
            </a:extLst>
          </p:cNvPr>
          <p:cNvSpPr txBox="1"/>
          <p:nvPr/>
        </p:nvSpPr>
        <p:spPr>
          <a:xfrm>
            <a:off x="5034013" y="1527058"/>
            <a:ext cx="737295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Recently submitted two </a:t>
            </a:r>
            <a:r>
              <a:rPr lang="en-US" sz="2800" dirty="0" err="1"/>
              <a:t>EPSCoR</a:t>
            </a:r>
            <a:r>
              <a:rPr lang="en-US" sz="2800" dirty="0"/>
              <a:t> grant proposals to try and get funding to participate in </a:t>
            </a:r>
            <a:r>
              <a:rPr lang="en-US" sz="2800" dirty="0" err="1"/>
              <a:t>ePIC</a:t>
            </a:r>
            <a:r>
              <a:rPr lang="en-US" sz="28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DE-FOA-0003615 (4yrs support for 1 Postdoc, 2 Grad Students, D. Ruth, B. Duran)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NSF 24-528 (4 months at BNL for D. Ruth and 1 Student to help commissioning of </a:t>
            </a:r>
            <a:r>
              <a:rPr lang="en-US" sz="2400" dirty="0" err="1"/>
              <a:t>BHCal</a:t>
            </a:r>
            <a:r>
              <a:rPr lang="en-US" sz="2400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A6EB59-C0F3-433E-1BFE-093765931A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85857">
            <a:off x="7680547" y="4736678"/>
            <a:ext cx="4173200" cy="2486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3188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776</Words>
  <Application>Microsoft Office PowerPoint</Application>
  <PresentationFormat>Widescreen</PresentationFormat>
  <Paragraphs>94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NMSU             Collaboration Membership Application</vt:lpstr>
      <vt:lpstr>New Mexico State University Experimental Nuclear Physics Group</vt:lpstr>
      <vt:lpstr>Spin Structure Function Studies with ePIC</vt:lpstr>
      <vt:lpstr>The EMC Effect at the EIC via Tagged DIS</vt:lpstr>
      <vt:lpstr>N-Delta Transition</vt:lpstr>
      <vt:lpstr>Barrel HCal Machine Learning Energy Calibration</vt:lpstr>
      <vt:lpstr>BHCal LED System</vt:lpstr>
      <vt:lpstr>Far Forward Regime – Momentum Reconstruction &amp; ZDC</vt:lpstr>
      <vt:lpstr>Work Allocation Plans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Ruth</dc:creator>
  <cp:lastModifiedBy>David Ruth</cp:lastModifiedBy>
  <cp:revision>55</cp:revision>
  <dcterms:created xsi:type="dcterms:W3CDTF">2026-05-09T05:12:08Z</dcterms:created>
  <dcterms:modified xsi:type="dcterms:W3CDTF">2026-07-14T22:59:33Z</dcterms:modified>
</cp:coreProperties>
</file>