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1" r:id="rId4"/>
    <p:sldId id="262" r:id="rId5"/>
    <p:sldId id="267" r:id="rId6"/>
    <p:sldId id="263" r:id="rId7"/>
    <p:sldId id="271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/>
    <p:restoredTop sz="96281"/>
  </p:normalViewPr>
  <p:slideViewPr>
    <p:cSldViewPr snapToGrid="0">
      <p:cViewPr varScale="1">
        <p:scale>
          <a:sx n="70" d="100"/>
          <a:sy n="70" d="100"/>
        </p:scale>
        <p:origin x="3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E28FC-22C3-B747-8555-D8E95D5D0FC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D88F5-089E-6F40-ABB6-93B15448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E3BC-086F-24C8-DAEA-1AF428E3A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F1EB4-F4F5-BB66-5096-E051449E3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6AF2C-E8E8-8252-12CE-310EC129B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AEC1-B476-5B4C-9271-23DC9388A2EC}" type="datetime1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CFCC3-D144-73DE-E795-27C8E646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E1179-0BDC-372C-A9D0-451F68A4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6A7E-2915-8D46-91A8-01911ABD8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1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A4876-690F-26FA-EE91-4204E89C4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D2944-6D85-6BD0-3B29-3CDD31C11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27BF8-B019-E03D-DDE5-C2CE6D46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7116-2EC5-A34F-B445-9C7893F9000C}" type="datetime1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E9BFD-005D-73DA-004A-3D642AC6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5F679-9E98-8D80-4AE0-83E49B444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6A7E-2915-8D46-91A8-01911ABD8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9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CB3DC-A073-4B4A-37EB-6B338CC47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D63C0-FB52-129F-55EC-5EF128F28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247B7-CC66-6EEB-C5CD-7AC26590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2BB3-1392-6A46-9264-FAF30352644B}" type="datetime1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B284C-A98F-6626-4799-DD72203B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A667F-9655-CF99-4C0B-73E63BEE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6A7E-2915-8D46-91A8-01911ABD8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6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32F8-97D4-17DA-F247-057215608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8D5DB-D0C8-5219-AF2F-B0152DDBE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D0EFF-8ED7-5BBB-B6B8-7576E607C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D5A9-A64B-FF42-855C-F50986D4A8C1}" type="datetime1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1492-F14F-BB14-83E8-01603EE4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460CD-1210-5981-F333-D879F396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6A7E-2915-8D46-91A8-01911ABD8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5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50C3-E4C8-0893-ED13-47298526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EAE9A-FA1F-3E62-02A1-94C00CC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45876-C51C-4ED4-C75A-D15C3C24C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5B4-F5A4-2249-8CE8-4F2F20397FB0}" type="datetime1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08BDA-7CA0-A39E-33D5-98AA76EB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AF3B5-7687-272D-6F92-622A030E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6A7E-2915-8D46-91A8-01911ABD8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4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969B2-45D5-F0DA-D182-349A742DB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4704C-89DB-2197-C862-C695F2B02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B38E0-95BD-57EB-126E-100CBF507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8A02F-DC82-B817-F430-4A0363A6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54F6-8DEA-014F-823F-BCDA89E7A25F}" type="datetime1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D772A-C5A2-0B43-A809-6A493D3B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1A522-BEB5-6C68-F586-89715EAD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6A7E-2915-8D46-91A8-01911ABD8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B2D4E-ED36-A088-12EC-7962C485B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1EFBD-6270-DC95-FCAC-D8734619E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458EE-7B38-3FBC-54A8-20D8ACE70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42CCB-6257-CE23-3C00-FA30F5A6D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14DEB3-ED29-79D0-1D35-C437114B3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FFFD87-5E23-D1E9-D22B-4562C37E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3C26-32F0-DA45-A885-0DC3915130AF}" type="datetime1">
              <a:rPr lang="en-US" smtClean="0"/>
              <a:t>6/16/2026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EC58E-C151-658E-3976-68A791D4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787D14-8963-D431-C1FB-35A04F4F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6A7E-2915-8D46-91A8-01911ABD8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0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ADDF-80B7-6E3F-0C28-DAE1A2E56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69226-7D65-A1F4-9527-84409B4F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8D99-6980-2740-957F-5852EF2AD44C}" type="datetime1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CC8CD-5ABF-EEF9-A706-D0831BE0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D256-5846-A763-61C3-9D2F0131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6A7E-2915-8D46-91A8-01911ABD8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7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C7413-CC6A-F0B3-C5A2-85DCAEC7D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5314-0B24-A84D-AD32-B5C5093A9E35}" type="datetime1">
              <a:rPr lang="en-US" smtClean="0"/>
              <a:t>6/16/2026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CBBF6-A92B-EB41-5046-4FE614BC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ED5EF-30DA-510D-3420-27EF32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6A7E-2915-8D46-91A8-01911ABD8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2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3949-A4BC-0C28-20C1-9BDDD0784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3FDE1-25F2-B7A2-190C-184583086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23F71-3E61-55BC-79F1-1608883CD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BA489-6524-CC9E-4ECA-FE8DDBAA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DA8F-DDAE-B949-9296-45AB11A532B8}" type="datetime1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208B6-3C83-8B7E-68B3-84C4CCFB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EF2E9-6C84-1A9D-3E73-CBBBD497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6A7E-2915-8D46-91A8-01911ABD8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9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0C942-A631-3254-48B1-2CB3C62D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9C9D8-8807-E935-6E5B-4001A91E8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3CC10-8684-EDCE-9229-A2EEF8C29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42925-614D-0630-9A20-315B3561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53C5-2D3D-A844-B10D-FD3FC4AD3E91}" type="datetime1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3AFF0-2668-C3B5-E33D-933E9119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2D39D-EBC9-73E4-FF3F-3EB72D9B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6A7E-2915-8D46-91A8-01911ABD8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9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8D1E5B-2A20-35CD-D7BC-901FA9D7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9475C-4671-800B-194A-D5B188B73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239B0-7C2E-3F84-CB36-65F48677F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D77D-A7C3-384C-86A0-C7EE142D0224}" type="datetime1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5C619-E53B-69AA-D2C8-0919DD03C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A5C08-FF3A-0332-1319-953FAA58C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56A7E-2915-8D46-91A8-01911ABD8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8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pu.i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0093-3FAE-7BE1-A148-92012BA85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1348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Proposal for Joining the </a:t>
            </a:r>
            <a:r>
              <a:rPr lang="en-US" sz="3200" b="1" dirty="0" err="1">
                <a:solidFill>
                  <a:schemeClr val="accent1"/>
                </a:solidFill>
              </a:rPr>
              <a:t>ePIC</a:t>
            </a:r>
            <a:r>
              <a:rPr lang="en-US" sz="3200" b="1" dirty="0">
                <a:solidFill>
                  <a:schemeClr val="accent1"/>
                </a:solidFill>
              </a:rPr>
              <a:t> Experiment at the EIC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9B5DF-06EC-959B-D41E-DC29E56FF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058" y="3052225"/>
            <a:ext cx="9673883" cy="268341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Mriganka Mouli Mondal</a:t>
            </a: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International Center of High Energy Physics and Applications (ICHEPA)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Lovely Professional University (LPU)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Phagwara, Punjab, India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0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54795D-ED26-B0C3-601E-A3CAED4B8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4" y="33450"/>
            <a:ext cx="12020131" cy="68371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1C073A-2D64-C0C8-9436-AADD9D2141E0}"/>
              </a:ext>
            </a:extLst>
          </p:cNvPr>
          <p:cNvSpPr txBox="1"/>
          <p:nvPr/>
        </p:nvSpPr>
        <p:spPr>
          <a:xfrm>
            <a:off x="7238515" y="93084"/>
            <a:ext cx="4802020" cy="30469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Punjab, India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Nearest Airport :  Amritsar     110 km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                               Chandigarh 130 km</a:t>
            </a:r>
          </a:p>
          <a:p>
            <a:r>
              <a:rPr lang="en-US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https://www.lpu.in/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35000+ </a:t>
            </a:r>
            <a:r>
              <a:rPr lang="en-US" sz="2400" dirty="0">
                <a:solidFill>
                  <a:schemeClr val="accent1"/>
                </a:solidFill>
              </a:rPr>
              <a:t>students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3000+ </a:t>
            </a:r>
            <a:r>
              <a:rPr lang="en-US" sz="2400" dirty="0">
                <a:solidFill>
                  <a:schemeClr val="accent1"/>
                </a:solidFill>
              </a:rPr>
              <a:t>International students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150+ </a:t>
            </a:r>
            <a:r>
              <a:rPr lang="en-US" sz="2400" dirty="0" err="1">
                <a:solidFill>
                  <a:schemeClr val="accent1"/>
                </a:solidFill>
              </a:rPr>
              <a:t>Programmes</a:t>
            </a:r>
            <a:r>
              <a:rPr lang="en-US" sz="2400" dirty="0">
                <a:solidFill>
                  <a:schemeClr val="accent1"/>
                </a:solidFill>
              </a:rPr>
              <a:t> offered 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200+ </a:t>
            </a:r>
            <a:r>
              <a:rPr lang="en-US" sz="2400" dirty="0">
                <a:solidFill>
                  <a:schemeClr val="accent1"/>
                </a:solidFill>
              </a:rPr>
              <a:t>Industry Collaborations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9B6E2-02A7-6B87-C403-CF7EB5A2B453}"/>
              </a:ext>
            </a:extLst>
          </p:cNvPr>
          <p:cNvSpPr txBox="1"/>
          <p:nvPr/>
        </p:nvSpPr>
        <p:spPr>
          <a:xfrm>
            <a:off x="220394" y="5592667"/>
            <a:ext cx="8520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 of India’s largest and most prestigious private universities</a:t>
            </a:r>
            <a:r>
              <a:rPr lang="en-US" sz="2400" dirty="0">
                <a:solidFill>
                  <a:srgbClr val="FF0000"/>
                </a:solidFill>
                <a:effectLst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4627D-E6ED-8BEE-D9B9-34A78B5DA0CC}"/>
              </a:ext>
            </a:extLst>
          </p:cNvPr>
          <p:cNvSpPr txBox="1"/>
          <p:nvPr/>
        </p:nvSpPr>
        <p:spPr>
          <a:xfrm>
            <a:off x="5563654" y="6423720"/>
            <a:ext cx="6098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NAAC grade of ‘A++’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6E3B09-FF0C-7095-BB0F-D6A891354D6C}"/>
              </a:ext>
            </a:extLst>
          </p:cNvPr>
          <p:cNvSpPr txBox="1"/>
          <p:nvPr/>
        </p:nvSpPr>
        <p:spPr>
          <a:xfrm>
            <a:off x="2480017" y="6054332"/>
            <a:ext cx="6098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  <a:latin typeface="Google Sans"/>
              </a:rPr>
              <a:t>901-950 range by the QS World University Rankings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52B1E-6513-F342-B3A5-A1CB37BA77DC}"/>
              </a:ext>
            </a:extLst>
          </p:cNvPr>
          <p:cNvSpPr txBox="1"/>
          <p:nvPr/>
        </p:nvSpPr>
        <p:spPr>
          <a:xfrm>
            <a:off x="5779238" y="4623143"/>
            <a:ext cx="2622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LPU</a:t>
            </a:r>
          </a:p>
          <a:p>
            <a:r>
              <a:rPr lang="en-US" sz="2400" dirty="0">
                <a:solidFill>
                  <a:srgbClr val="FF0000"/>
                </a:solidFill>
              </a:rPr>
              <a:t>~800 Acers of Land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BCA315-EC10-3115-5D39-B0A93A09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6A7E-2915-8D46-91A8-01911ABD8A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5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9F2E5-2B20-300B-BDC6-EA632220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451" y="0"/>
            <a:ext cx="4353339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People in ICHEPA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167B4-53E2-F421-E472-A861C7447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365"/>
            <a:ext cx="10515600" cy="531225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chemeClr val="accent1"/>
                </a:solidFill>
              </a:rPr>
              <a:t>People of HEP-experiment</a:t>
            </a:r>
          </a:p>
          <a:p>
            <a:pPr lvl="1" algn="just"/>
            <a:r>
              <a:rPr lang="en-US" sz="2200" dirty="0"/>
              <a:t>Dr. Mriganka Mouli Mondal, Associate Professor, Head of ICHEPA (Physics analysis, detector simulations, detector integrations)</a:t>
            </a:r>
          </a:p>
          <a:p>
            <a:pPr lvl="1"/>
            <a:r>
              <a:rPr lang="en-US" sz="2200" dirty="0"/>
              <a:t>Dr. Tapan Nayak (Honorary Adjunct Professor) </a:t>
            </a:r>
          </a:p>
          <a:p>
            <a:pPr lvl="1"/>
            <a:r>
              <a:rPr lang="en-US" sz="2200" dirty="0"/>
              <a:t>Dr. Triloki (hardware expert)</a:t>
            </a:r>
          </a:p>
          <a:p>
            <a:pPr marL="0" indent="0">
              <a:buNone/>
            </a:pPr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sz="2400" dirty="0">
                <a:solidFill>
                  <a:schemeClr val="accent1"/>
                </a:solidFill>
              </a:rPr>
              <a:t>Current Status: </a:t>
            </a:r>
            <a:r>
              <a:rPr lang="en-US" sz="2400" dirty="0"/>
              <a:t>project students from bachelor’s and master’s are working DIS simulations using Pythia. Would get in </a:t>
            </a:r>
            <a:r>
              <a:rPr lang="en-US" sz="2400" dirty="0" err="1"/>
              <a:t>ePIC</a:t>
            </a:r>
            <a:r>
              <a:rPr lang="en-US" sz="2400" dirty="0"/>
              <a:t> simulations. We are also part of STAR experiment in forward data analysis for TSSA </a:t>
            </a:r>
          </a:p>
          <a:p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sz="2400" dirty="0">
                <a:solidFill>
                  <a:schemeClr val="accent1"/>
                </a:solidFill>
              </a:rPr>
              <a:t>Diverse Area</a:t>
            </a:r>
            <a:r>
              <a:rPr lang="en-US" sz="2400" b="1" dirty="0">
                <a:solidFill>
                  <a:schemeClr val="accent1"/>
                </a:solidFill>
              </a:rPr>
              <a:t>: </a:t>
            </a:r>
            <a:r>
              <a:rPr lang="en-US" sz="2400" dirty="0"/>
              <a:t>Few Faculties from Physics(Plasma theory),  Bio-Engineering(QDs) and Computer divisions (AI/ML) are working with the center in contributing DRD-5/</a:t>
            </a:r>
            <a:r>
              <a:rPr lang="en-US" sz="2400" dirty="0" err="1"/>
              <a:t>RDq</a:t>
            </a:r>
            <a:r>
              <a:rPr lang="en-US" sz="2400" dirty="0"/>
              <a:t> and other multidisciplinary areas.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E9FFF-2B85-568B-4C81-7AA53C98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6A7E-2915-8D46-91A8-01911ABD8A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2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55E8-0AB3-7E24-4F0C-0C0F15A1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528" y="-9128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Expertise – Mriganka Mouli Mondal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82F0-85F7-B780-DDDC-F5CF1FDA1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50" y="363763"/>
            <a:ext cx="11527971" cy="5992587"/>
          </a:xfrm>
        </p:spPr>
        <p:txBody>
          <a:bodyPr>
            <a:noAutofit/>
          </a:bodyPr>
          <a:lstStyle/>
          <a:p>
            <a:pPr algn="just"/>
            <a:endParaRPr lang="en-US" sz="2200" dirty="0"/>
          </a:p>
          <a:p>
            <a:pPr algn="just"/>
            <a:r>
              <a:rPr lang="en-US" sz="2200" dirty="0"/>
              <a:t>Experience: </a:t>
            </a:r>
            <a:r>
              <a:rPr lang="en-US" sz="2200" dirty="0">
                <a:solidFill>
                  <a:schemeClr val="accent1"/>
                </a:solidFill>
              </a:rPr>
              <a:t>ALICE-CERN, STAR-BNL, PHENIX-BNL, CREX-</a:t>
            </a:r>
            <a:r>
              <a:rPr lang="en-US" sz="2200" dirty="0" err="1">
                <a:solidFill>
                  <a:schemeClr val="accent1"/>
                </a:solidFill>
              </a:rPr>
              <a:t>Jlab</a:t>
            </a:r>
            <a:r>
              <a:rPr lang="en-US" sz="2200" dirty="0">
                <a:solidFill>
                  <a:schemeClr val="accent1"/>
                </a:solidFill>
              </a:rPr>
              <a:t>, H1-DESY </a:t>
            </a:r>
            <a:r>
              <a:rPr lang="en-US" sz="2200" dirty="0"/>
              <a:t>(Currently LPU is in STAR experiment) </a:t>
            </a:r>
          </a:p>
          <a:p>
            <a:pPr algn="just"/>
            <a:r>
              <a:rPr lang="en-US" sz="2200" b="1" dirty="0"/>
              <a:t>Detector</a:t>
            </a:r>
          </a:p>
          <a:p>
            <a:pPr lvl="1" algn="just">
              <a:buFontTx/>
              <a:buChar char="-"/>
            </a:pPr>
            <a:r>
              <a:rPr lang="en-US" sz="2000" dirty="0">
                <a:solidFill>
                  <a:schemeClr val="accent1"/>
                </a:solidFill>
              </a:rPr>
              <a:t>Photon Multiplicity Detector (PMD) at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1"/>
                </a:solidFill>
              </a:rPr>
              <a:t>ALICE and STAR</a:t>
            </a:r>
            <a:r>
              <a:rPr lang="en-US" sz="2000" dirty="0"/>
              <a:t>: R&amp;D, CERN-PS, SPS beamline test, Installations, Operations (2005-2009)</a:t>
            </a:r>
          </a:p>
          <a:p>
            <a:pPr lvl="1" algn="just">
              <a:buFontTx/>
              <a:buChar char="-"/>
            </a:pPr>
            <a:r>
              <a:rPr lang="en-US" sz="2000" dirty="0">
                <a:solidFill>
                  <a:schemeClr val="accent1"/>
                </a:solidFill>
              </a:rPr>
              <a:t>Forward Meson Spectrometer (FMS)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1"/>
                </a:solidFill>
              </a:rPr>
              <a:t>at STAR: </a:t>
            </a:r>
            <a:r>
              <a:rPr lang="en-US" sz="2000" dirty="0"/>
              <a:t>Installation, Calibration, Operation, simulations, data analysis (2011-2016)</a:t>
            </a:r>
          </a:p>
          <a:p>
            <a:pPr lvl="1" algn="just">
              <a:buFontTx/>
              <a:buChar char="-"/>
            </a:pPr>
            <a:r>
              <a:rPr lang="en-US" sz="2000" dirty="0">
                <a:solidFill>
                  <a:schemeClr val="accent1"/>
                </a:solidFill>
              </a:rPr>
              <a:t>A spaghetti calorimeter (SPACAL): </a:t>
            </a:r>
            <a:r>
              <a:rPr lang="en-US" sz="2000" dirty="0"/>
              <a:t> testing and data analysis in Fermilab (</a:t>
            </a:r>
            <a:r>
              <a:rPr lang="en-US" sz="2000" dirty="0" err="1"/>
              <a:t>sPHENIX</a:t>
            </a:r>
            <a:r>
              <a:rPr lang="en-US" sz="2000" dirty="0"/>
              <a:t>/</a:t>
            </a:r>
            <a:r>
              <a:rPr lang="en-US" sz="2000" dirty="0" err="1"/>
              <a:t>ePIC</a:t>
            </a:r>
            <a:r>
              <a:rPr lang="en-US" sz="2000" dirty="0"/>
              <a:t>) (2014)</a:t>
            </a:r>
          </a:p>
          <a:p>
            <a:pPr lvl="1" algn="just">
              <a:buFontTx/>
              <a:buChar char="-"/>
            </a:pPr>
            <a:r>
              <a:rPr lang="en-US" sz="2000" dirty="0">
                <a:solidFill>
                  <a:schemeClr val="accent1"/>
                </a:solidFill>
              </a:rPr>
              <a:t>ALICE Forward Calorimeter (</a:t>
            </a:r>
            <a:r>
              <a:rPr lang="en-US" sz="2000" dirty="0" err="1">
                <a:solidFill>
                  <a:schemeClr val="accent1"/>
                </a:solidFill>
              </a:rPr>
              <a:t>FoCal</a:t>
            </a:r>
            <a:r>
              <a:rPr lang="en-US" sz="2000" dirty="0">
                <a:solidFill>
                  <a:schemeClr val="accent1"/>
                </a:solidFill>
              </a:rPr>
              <a:t>):  </a:t>
            </a:r>
            <a:r>
              <a:rPr lang="en-US" sz="2000" dirty="0"/>
              <a:t>simulations for LOI, physics performance and TDR. (2018-2025),  in PS-T10 beamline test for </a:t>
            </a:r>
            <a:r>
              <a:rPr lang="en-US" sz="2000" dirty="0" err="1"/>
              <a:t>FoCal</a:t>
            </a:r>
            <a:r>
              <a:rPr lang="en-US" sz="2000" dirty="0"/>
              <a:t> (2024)</a:t>
            </a:r>
          </a:p>
          <a:p>
            <a:pPr algn="just"/>
            <a:r>
              <a:rPr lang="en-US" sz="2200" b="1" dirty="0"/>
              <a:t>Simulations</a:t>
            </a:r>
          </a:p>
          <a:p>
            <a:pPr lvl="1" algn="just">
              <a:buFontTx/>
              <a:buChar char="-"/>
            </a:pPr>
            <a:r>
              <a:rPr lang="en-US" sz="2200" dirty="0">
                <a:solidFill>
                  <a:schemeClr val="accent1"/>
                </a:solidFill>
              </a:rPr>
              <a:t>A</a:t>
            </a:r>
            <a:r>
              <a:rPr lang="en-US" sz="2000" dirty="0">
                <a:solidFill>
                  <a:schemeClr val="accent1"/>
                </a:solidFill>
              </a:rPr>
              <a:t>THENA proposal and fast simulations for flavor correlations within jets</a:t>
            </a:r>
            <a:r>
              <a:rPr lang="en-US" sz="2000" dirty="0"/>
              <a:t>.</a:t>
            </a:r>
          </a:p>
          <a:p>
            <a:pPr lvl="1" algn="just">
              <a:buFontTx/>
              <a:buChar char="-"/>
            </a:pPr>
            <a:r>
              <a:rPr lang="en-US" sz="2000" dirty="0"/>
              <a:t>Event generates PYTHIA, HERWIG, HIJING, </a:t>
            </a:r>
            <a:r>
              <a:rPr lang="en-US" sz="2000" dirty="0" err="1"/>
              <a:t>BeAGLE</a:t>
            </a:r>
            <a:endParaRPr lang="en-US" sz="2000" dirty="0"/>
          </a:p>
          <a:p>
            <a:pPr algn="just"/>
            <a:r>
              <a:rPr lang="en-US" sz="2200" b="1" dirty="0"/>
              <a:t>Analysis</a:t>
            </a:r>
          </a:p>
          <a:p>
            <a:pPr marL="457200" lvl="1" indent="0" algn="just">
              <a:buNone/>
            </a:pPr>
            <a:r>
              <a:rPr lang="en-US" sz="2200" dirty="0"/>
              <a:t>- </a:t>
            </a:r>
            <a:r>
              <a:rPr lang="en-US" sz="2000" dirty="0"/>
              <a:t>Jet, dihedron correlations, direct photons, TSSA in in STAR, TSSA for neutrons at PHENIX, jet substructure at H1, CGC-ALICE/STAR</a:t>
            </a:r>
            <a:r>
              <a:rPr lang="en-US" sz="2200" dirty="0"/>
              <a:t>.		</a:t>
            </a:r>
          </a:p>
          <a:p>
            <a:pPr lvl="2"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2E3C9-6807-219F-CBD4-895FB789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6A7E-2915-8D46-91A8-01911ABD8A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1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55E8-0AB3-7E24-4F0C-0C0F15A1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40" y="0"/>
            <a:ext cx="11415238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Expertise – Triloki </a:t>
            </a:r>
            <a:r>
              <a:rPr lang="en-US" sz="3200" b="1" dirty="0" err="1">
                <a:solidFill>
                  <a:schemeClr val="accent1"/>
                </a:solidFill>
              </a:rPr>
              <a:t>Triloki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82F0-85F7-B780-DDDC-F5CF1FDA1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82" y="2182074"/>
            <a:ext cx="11193236" cy="39806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chemeClr val="accent1"/>
                </a:solidFill>
              </a:rPr>
              <a:t>Expertise (UHV technology,  gas detector,  thin-film photocathode, QDs, UV monochromator)</a:t>
            </a:r>
          </a:p>
          <a:p>
            <a:pPr algn="just"/>
            <a:r>
              <a:rPr lang="en-US" sz="2000" dirty="0">
                <a:solidFill>
                  <a:schemeClr val="accent1"/>
                </a:solidFill>
              </a:rPr>
              <a:t>Developed a UHV facility at INFN Bari </a:t>
            </a:r>
            <a:r>
              <a:rPr lang="en-US" sz="2000" dirty="0"/>
              <a:t>for the outgassing study of the IRIS detector R&amp;D for ALICE3.</a:t>
            </a:r>
          </a:p>
          <a:p>
            <a:pPr algn="just"/>
            <a:r>
              <a:rPr lang="en-US" sz="2000" dirty="0">
                <a:solidFill>
                  <a:schemeClr val="accent1"/>
                </a:solidFill>
              </a:rPr>
              <a:t>Testing and characterization of the MAPS sensors </a:t>
            </a:r>
            <a:r>
              <a:rPr lang="en-US" sz="2000" dirty="0"/>
              <a:t>for the ITS3 upgrade of the ALICE experiment.	</a:t>
            </a:r>
          </a:p>
          <a:p>
            <a:pPr algn="just"/>
            <a:r>
              <a:rPr lang="en-US" sz="2000" dirty="0"/>
              <a:t>Bending, gluing, and air cooling </a:t>
            </a:r>
            <a:r>
              <a:rPr lang="en-US" sz="2000" dirty="0">
                <a:solidFill>
                  <a:schemeClr val="accent1"/>
                </a:solidFill>
              </a:rPr>
              <a:t>of dummy Si sensors for ALICE-ITS3 and </a:t>
            </a:r>
            <a:r>
              <a:rPr lang="en-US" sz="2000" dirty="0" err="1">
                <a:solidFill>
                  <a:schemeClr val="accent1"/>
                </a:solidFill>
              </a:rPr>
              <a:t>ePIC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experiments.</a:t>
            </a:r>
          </a:p>
          <a:p>
            <a:pPr algn="just"/>
            <a:r>
              <a:rPr lang="en-US" sz="2000" dirty="0"/>
              <a:t>R&amp;D on VUV-sensitive  thin film photocathode (</a:t>
            </a:r>
            <a:r>
              <a:rPr lang="en-US" sz="2000" dirty="0" err="1">
                <a:solidFill>
                  <a:schemeClr val="accent1"/>
                </a:solidFill>
              </a:rPr>
              <a:t>CsI</a:t>
            </a:r>
            <a:r>
              <a:rPr lang="en-US" sz="2000" dirty="0">
                <a:solidFill>
                  <a:schemeClr val="accent1"/>
                </a:solidFill>
              </a:rPr>
              <a:t>, KBr, ND, and hydrogenated ND)</a:t>
            </a:r>
          </a:p>
          <a:p>
            <a:pPr algn="just"/>
            <a:r>
              <a:rPr lang="en-US" sz="2000" dirty="0"/>
              <a:t>R&amp;D on an </a:t>
            </a:r>
            <a:r>
              <a:rPr lang="en-US" sz="2000" dirty="0">
                <a:solidFill>
                  <a:schemeClr val="accent1"/>
                </a:solidFill>
              </a:rPr>
              <a:t>MPGD-based single-photon </a:t>
            </a:r>
            <a:r>
              <a:rPr lang="en-US" sz="2000" dirty="0" err="1">
                <a:solidFill>
                  <a:schemeClr val="accent1"/>
                </a:solidFill>
              </a:rPr>
              <a:t>ThGEM</a:t>
            </a:r>
            <a:r>
              <a:rPr lang="en-US" sz="2000" dirty="0">
                <a:solidFill>
                  <a:schemeClr val="accent1"/>
                </a:solidFill>
              </a:rPr>
              <a:t> detecto</a:t>
            </a:r>
            <a:r>
              <a:rPr lang="en-US" sz="2000" dirty="0"/>
              <a:t>r coupled to a nanodiamond (ND) photocathode</a:t>
            </a:r>
          </a:p>
          <a:p>
            <a:pPr algn="just"/>
            <a:r>
              <a:rPr lang="en-US" sz="2000" dirty="0">
                <a:solidFill>
                  <a:schemeClr val="accent1"/>
                </a:solidFill>
              </a:rPr>
              <a:t>Installation, operation, and alignment of VUV &amp; VUVAS 1000 monochromator</a:t>
            </a:r>
            <a:r>
              <a:rPr lang="en-US" sz="2000" dirty="0"/>
              <a:t> (McPherson, USA) for the photoemission and optical properties analysis of thin film photocathodes.</a:t>
            </a:r>
          </a:p>
          <a:p>
            <a:pPr algn="just"/>
            <a:r>
              <a:rPr lang="en-US" sz="2000" dirty="0"/>
              <a:t>Mass-scale fabrication of resistive plate chamber </a:t>
            </a:r>
            <a:r>
              <a:rPr lang="en-US" sz="2000" dirty="0">
                <a:solidFill>
                  <a:schemeClr val="accent1"/>
                </a:solidFill>
              </a:rPr>
              <a:t>(RPC)</a:t>
            </a:r>
            <a:r>
              <a:rPr lang="en-US" sz="2000" dirty="0"/>
              <a:t> at SPRING-8, Japan.</a:t>
            </a:r>
          </a:p>
          <a:p>
            <a:pPr algn="just"/>
            <a:r>
              <a:rPr lang="en-US" sz="2000" dirty="0"/>
              <a:t>Optoelectronics and electroluminescent device fabrication using </a:t>
            </a:r>
            <a:r>
              <a:rPr lang="en-US" sz="2000" dirty="0">
                <a:solidFill>
                  <a:schemeClr val="accent1"/>
                </a:solidFill>
              </a:rPr>
              <a:t>quantum dots</a:t>
            </a:r>
            <a:r>
              <a:rPr lang="en-US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57701-8E73-7BA5-339D-1EE2F16924E0}"/>
              </a:ext>
            </a:extLst>
          </p:cNvPr>
          <p:cNvSpPr txBox="1"/>
          <p:nvPr/>
        </p:nvSpPr>
        <p:spPr>
          <a:xfrm>
            <a:off x="636608" y="1008909"/>
            <a:ext cx="114152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Involved in various Collaborations : COMPASS RICH, ALICE-ITS, RD51 R&amp;D for MPGDs, ND Photocathode R&amp;D (INFN),  [</a:t>
            </a:r>
            <a:r>
              <a:rPr lang="en-US" sz="2400" dirty="0">
                <a:solidFill>
                  <a:schemeClr val="accent1"/>
                </a:solidFill>
              </a:rPr>
              <a:t>NA58, </a:t>
            </a:r>
            <a:r>
              <a:rPr lang="en-US" sz="2400" dirty="0" err="1">
                <a:solidFill>
                  <a:schemeClr val="accent1"/>
                </a:solidFill>
              </a:rPr>
              <a:t>ePIC</a:t>
            </a:r>
            <a:r>
              <a:rPr lang="en-US" sz="2400" dirty="0">
                <a:solidFill>
                  <a:schemeClr val="accent1"/>
                </a:solidFill>
              </a:rPr>
              <a:t>-EIC, ALICE-CERN</a:t>
            </a:r>
            <a:r>
              <a:rPr lang="en-US" sz="2400" dirty="0"/>
              <a:t>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C67F9-C9B7-D718-EAC6-DD332BA1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6A7E-2915-8D46-91A8-01911ABD8A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0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8E3BB-90AD-B160-C9F6-A852312C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Infrastructure and Funding at LPU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F606C-BF4A-9440-55E5-D9EAB035E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" y="1462088"/>
            <a:ext cx="11114314" cy="4351338"/>
          </a:xfrm>
        </p:spPr>
        <p:txBody>
          <a:bodyPr>
            <a:normAutofit/>
          </a:bodyPr>
          <a:lstStyle/>
          <a:p>
            <a:r>
              <a:rPr lang="en-US" sz="2200" dirty="0"/>
              <a:t>LPU provides infrastructure for basic Lab setup. For the newly formed center, ICHEPA, faculties students for for HEP.</a:t>
            </a:r>
          </a:p>
          <a:p>
            <a:endParaRPr lang="en-US" sz="2200" dirty="0"/>
          </a:p>
          <a:p>
            <a:r>
              <a:rPr lang="en-US" sz="2200" dirty="0"/>
              <a:t>LPU support: Mechanical and Electronics engineering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EIC-India DPR proposal: funding options from DAE/DST (Indian Government Funding Agency).</a:t>
            </a:r>
          </a:p>
          <a:p>
            <a:endParaRPr lang="en-US" sz="2200" dirty="0"/>
          </a:p>
          <a:p>
            <a:r>
              <a:rPr lang="en-US" sz="2200" dirty="0"/>
              <a:t>Arranging equipment and forming collaborations with other institutes/universities (</a:t>
            </a:r>
            <a:r>
              <a:rPr lang="en-US" sz="2200" dirty="0" err="1"/>
              <a:t>MoUs</a:t>
            </a:r>
            <a:r>
              <a:rPr lang="en-US" sz="2200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AD29D-1785-4D8E-7A1E-5041D291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6A7E-2915-8D46-91A8-01911ABD8A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4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D3D4F-854B-6F1E-C66A-8D7DFD45A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8B36-9709-6E53-111E-E106D5E4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386" y="18255"/>
            <a:ext cx="6356838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Research Plan and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6AD72-64ED-A95C-7E01-8B2BB305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395" y="1166833"/>
            <a:ext cx="11541210" cy="4351338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Simulations</a:t>
            </a:r>
          </a:p>
          <a:p>
            <a:pPr lvl="1">
              <a:buFontTx/>
              <a:buChar char="-"/>
            </a:pPr>
            <a:r>
              <a:rPr lang="en-US" sz="2200" dirty="0"/>
              <a:t>TDR effort in PID </a:t>
            </a:r>
            <a:r>
              <a:rPr lang="en-US" sz="2200" dirty="0" err="1"/>
              <a:t>dRICH</a:t>
            </a:r>
            <a:r>
              <a:rPr lang="en-US" sz="2200" dirty="0"/>
              <a:t>, Jets, kinematics reconstruction, Exclusive/Diffraction/Tagging,</a:t>
            </a:r>
          </a:p>
          <a:p>
            <a:pPr lvl="1">
              <a:buFontTx/>
              <a:buChar char="-"/>
            </a:pPr>
            <a:r>
              <a:rPr lang="en-US" sz="2200" dirty="0"/>
              <a:t>Currently, students are trained aiming for:</a:t>
            </a:r>
          </a:p>
          <a:p>
            <a:pPr lvl="3">
              <a:buFont typeface="Wingdings" pitchFamily="2" charset="2"/>
              <a:buChar char="ü"/>
            </a:pPr>
            <a:r>
              <a:rPr lang="en-US" sz="2000" dirty="0"/>
              <a:t>H1 DIS data analysis</a:t>
            </a:r>
          </a:p>
          <a:p>
            <a:pPr lvl="3">
              <a:buFont typeface="Wingdings" pitchFamily="2" charset="2"/>
              <a:buChar char="ü"/>
            </a:pPr>
            <a:r>
              <a:rPr lang="en-US" sz="2000" dirty="0" err="1"/>
              <a:t>ePIC</a:t>
            </a:r>
            <a:r>
              <a:rPr lang="en-US" sz="2000" dirty="0"/>
              <a:t> simulations</a:t>
            </a:r>
          </a:p>
          <a:p>
            <a:pPr lvl="3">
              <a:buFont typeface="Wingdings" pitchFamily="2" charset="2"/>
              <a:buChar char="ü"/>
            </a:pPr>
            <a:endParaRPr lang="en-US" dirty="0"/>
          </a:p>
          <a:p>
            <a:pPr lvl="1">
              <a:buFontTx/>
              <a:buChar char="-"/>
            </a:pPr>
            <a:r>
              <a:rPr lang="en-US" sz="2200" dirty="0" err="1"/>
              <a:t>ePIC</a:t>
            </a:r>
            <a:r>
              <a:rPr lang="en-US" sz="2200" dirty="0"/>
              <a:t> simulations and software development to be carried out as bachelor and master projects</a:t>
            </a:r>
          </a:p>
          <a:p>
            <a:pPr lvl="1">
              <a:buFontTx/>
              <a:buChar char="-"/>
            </a:pPr>
            <a:endParaRPr lang="en-US" sz="2200" dirty="0"/>
          </a:p>
          <a:p>
            <a:r>
              <a:rPr lang="en-US" sz="2200" b="1" dirty="0">
                <a:solidFill>
                  <a:schemeClr val="accent1"/>
                </a:solidFill>
              </a:rPr>
              <a:t>Hardware</a:t>
            </a:r>
          </a:p>
          <a:p>
            <a:pPr lvl="1">
              <a:buFontTx/>
              <a:buChar char="-"/>
            </a:pPr>
            <a:r>
              <a:rPr lang="en-US" sz="2200" dirty="0"/>
              <a:t>Planning to get engaged primarily in </a:t>
            </a:r>
            <a:r>
              <a:rPr lang="en-US" sz="2200" dirty="0" err="1"/>
              <a:t>dRICH</a:t>
            </a:r>
            <a:r>
              <a:rPr lang="en-US" sz="2200" dirty="0"/>
              <a:t> </a:t>
            </a:r>
          </a:p>
          <a:p>
            <a:pPr lvl="3">
              <a:buFont typeface="Wingdings" pitchFamily="2" charset="2"/>
              <a:buChar char="ü"/>
            </a:pPr>
            <a:r>
              <a:rPr lang="en-US" sz="2000" dirty="0"/>
              <a:t> Refractive index measurement for RICH radiator gas</a:t>
            </a:r>
          </a:p>
          <a:p>
            <a:pPr lvl="3">
              <a:buFont typeface="Wingdings" pitchFamily="2" charset="2"/>
              <a:buChar char="ü"/>
            </a:pPr>
            <a:r>
              <a:rPr lang="en-US" sz="2000" dirty="0"/>
              <a:t>Contamination study of RHIC radiator gas </a:t>
            </a:r>
          </a:p>
          <a:p>
            <a:pPr marL="1371600" lvl="3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sz="2200" dirty="0"/>
              <a:t>Possibility to contribute at Forward calorimeter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377C3-941E-7B01-D599-0E1802A4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6A7E-2915-8D46-91A8-01911ABD8A2A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14A5F88-BB38-9DB1-77B4-D5A4316D2F53}"/>
              </a:ext>
            </a:extLst>
          </p:cNvPr>
          <p:cNvSpPr/>
          <p:nvPr/>
        </p:nvSpPr>
        <p:spPr>
          <a:xfrm>
            <a:off x="7419059" y="4572000"/>
            <a:ext cx="428575" cy="815546"/>
          </a:xfrm>
          <a:prstGeom prst="rightBrace">
            <a:avLst/>
          </a:prstGeom>
          <a:ln w="25400">
            <a:solidFill>
              <a:schemeClr val="accent1"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E32DD2-95EB-9C2D-41AD-64F5D4F53BF2}"/>
              </a:ext>
            </a:extLst>
          </p:cNvPr>
          <p:cNvSpPr/>
          <p:nvPr/>
        </p:nvSpPr>
        <p:spPr>
          <a:xfrm>
            <a:off x="7963382" y="4450336"/>
            <a:ext cx="3935111" cy="1234720"/>
          </a:xfrm>
          <a:prstGeom prst="rect">
            <a:avLst/>
          </a:prstGeom>
          <a:solidFill>
            <a:srgbClr val="FFFF00">
              <a:alpha val="7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C00000"/>
                </a:solidFill>
              </a:rPr>
              <a:t>Preliminary discussions were held with Marco </a:t>
            </a:r>
            <a:r>
              <a:rPr lang="en-US" dirty="0" err="1">
                <a:solidFill>
                  <a:srgbClr val="C00000"/>
                </a:solidFill>
              </a:rPr>
              <a:t>Contalbrigo</a:t>
            </a:r>
            <a:r>
              <a:rPr lang="en-US" dirty="0">
                <a:solidFill>
                  <a:srgbClr val="C00000"/>
                </a:solidFill>
              </a:rPr>
              <a:t>. We are making a preliminary plan for the interferometer setup and arranging options for C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F</a:t>
            </a:r>
            <a:r>
              <a:rPr lang="en-US" baseline="-25000" dirty="0">
                <a:solidFill>
                  <a:srgbClr val="C00000"/>
                </a:solidFill>
              </a:rPr>
              <a:t>6 </a:t>
            </a:r>
            <a:r>
              <a:rPr lang="en-US" dirty="0">
                <a:solidFill>
                  <a:srgbClr val="C00000"/>
                </a:solidFill>
              </a:rPr>
              <a:t>gas</a:t>
            </a:r>
          </a:p>
        </p:txBody>
      </p:sp>
    </p:spTree>
    <p:extLst>
      <p:ext uri="{BB962C8B-B14F-4D97-AF65-F5344CB8AC3E}">
        <p14:creationId xmlns:p14="http://schemas.microsoft.com/office/powerpoint/2010/main" val="66558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817CE-C516-5F94-8AC4-E362A023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720" y="2498725"/>
            <a:ext cx="3622040" cy="1325563"/>
          </a:xfrm>
        </p:spPr>
        <p:txBody>
          <a:bodyPr/>
          <a:lstStyle/>
          <a:p>
            <a:r>
              <a:rPr lang="en-US" dirty="0">
                <a:latin typeface="Kunstler Script" panose="030304020206070D0D06" pitchFamily="66" charset="77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FA01F-C877-BD33-63A7-0A5A8092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6A7E-2915-8D46-91A8-01911ABD8A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07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4885</TotalTime>
  <Words>762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Google Sans</vt:lpstr>
      <vt:lpstr>Kunstler Script</vt:lpstr>
      <vt:lpstr>Times New Roman</vt:lpstr>
      <vt:lpstr>Wingdings</vt:lpstr>
      <vt:lpstr>Office Theme</vt:lpstr>
      <vt:lpstr>   Proposal for Joining the ePIC Experiment at the EIC</vt:lpstr>
      <vt:lpstr>PowerPoint Presentation</vt:lpstr>
      <vt:lpstr>People in ICHEPA</vt:lpstr>
      <vt:lpstr>Expertise – Mriganka Mouli Mondal</vt:lpstr>
      <vt:lpstr>Expertise – Triloki Triloki</vt:lpstr>
      <vt:lpstr>Infrastructure and Funding at LPU</vt:lpstr>
      <vt:lpstr>Research Plan and discussions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Proposal for Joining at ePIC experiment at Brookhaven National Laboratory USA</dc:title>
  <dc:creator>Mriganka Mouli Mondal</dc:creator>
  <cp:lastModifiedBy>Triloki Pandit</cp:lastModifiedBy>
  <cp:revision>18</cp:revision>
  <dcterms:created xsi:type="dcterms:W3CDTF">2025-08-07T07:13:55Z</dcterms:created>
  <dcterms:modified xsi:type="dcterms:W3CDTF">2026-06-16T05:51:01Z</dcterms:modified>
</cp:coreProperties>
</file>