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68"/>
  </p:notesMasterIdLst>
  <p:sldIdLst>
    <p:sldId id="5910" r:id="rId5"/>
    <p:sldId id="5917" r:id="rId6"/>
    <p:sldId id="5918" r:id="rId7"/>
    <p:sldId id="5919" r:id="rId8"/>
    <p:sldId id="5911" r:id="rId9"/>
    <p:sldId id="5912" r:id="rId10"/>
    <p:sldId id="5913" r:id="rId11"/>
    <p:sldId id="5914" r:id="rId12"/>
    <p:sldId id="5915" r:id="rId13"/>
    <p:sldId id="5916" r:id="rId14"/>
    <p:sldId id="5909" r:id="rId15"/>
    <p:sldId id="5873" r:id="rId16"/>
    <p:sldId id="5877" r:id="rId17"/>
    <p:sldId id="5920" r:id="rId18"/>
    <p:sldId id="5925" r:id="rId19"/>
    <p:sldId id="5921" r:id="rId20"/>
    <p:sldId id="5922" r:id="rId21"/>
    <p:sldId id="5923" r:id="rId22"/>
    <p:sldId id="5924" r:id="rId23"/>
    <p:sldId id="5926" r:id="rId24"/>
    <p:sldId id="5905" r:id="rId25"/>
    <p:sldId id="5906" r:id="rId26"/>
    <p:sldId id="5907" r:id="rId27"/>
    <p:sldId id="5908" r:id="rId28"/>
    <p:sldId id="5885" r:id="rId29"/>
    <p:sldId id="5886" r:id="rId30"/>
    <p:sldId id="5892" r:id="rId31"/>
    <p:sldId id="5893" r:id="rId32"/>
    <p:sldId id="5894" r:id="rId33"/>
    <p:sldId id="5887" r:id="rId34"/>
    <p:sldId id="5888" r:id="rId35"/>
    <p:sldId id="5889" r:id="rId36"/>
    <p:sldId id="5890" r:id="rId37"/>
    <p:sldId id="5895" r:id="rId38"/>
    <p:sldId id="5896" r:id="rId39"/>
    <p:sldId id="5897" r:id="rId40"/>
    <p:sldId id="5898" r:id="rId41"/>
    <p:sldId id="5899" r:id="rId42"/>
    <p:sldId id="5900" r:id="rId43"/>
    <p:sldId id="5901" r:id="rId44"/>
    <p:sldId id="5902" r:id="rId45"/>
    <p:sldId id="5903" r:id="rId46"/>
    <p:sldId id="5904" r:id="rId47"/>
    <p:sldId id="5891" r:id="rId48"/>
    <p:sldId id="5876" r:id="rId49"/>
    <p:sldId id="5884" r:id="rId50"/>
    <p:sldId id="5878" r:id="rId51"/>
    <p:sldId id="5879" r:id="rId52"/>
    <p:sldId id="5882" r:id="rId53"/>
    <p:sldId id="5880" r:id="rId54"/>
    <p:sldId id="5883" r:id="rId55"/>
    <p:sldId id="5881" r:id="rId56"/>
    <p:sldId id="309" r:id="rId57"/>
    <p:sldId id="311" r:id="rId58"/>
    <p:sldId id="312" r:id="rId59"/>
    <p:sldId id="257" r:id="rId60"/>
    <p:sldId id="260" r:id="rId61"/>
    <p:sldId id="259" r:id="rId62"/>
    <p:sldId id="314" r:id="rId63"/>
    <p:sldId id="5875" r:id="rId64"/>
    <p:sldId id="308" r:id="rId65"/>
    <p:sldId id="310" r:id="rId66"/>
    <p:sldId id="31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57"/>
    <p:restoredTop sz="94694"/>
  </p:normalViewPr>
  <p:slideViewPr>
    <p:cSldViewPr snapToGrid="0" snapToObjects="1">
      <p:cViewPr>
        <p:scale>
          <a:sx n="120" d="100"/>
          <a:sy n="120" d="100"/>
        </p:scale>
        <p:origin x="2168"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746261" y="649287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p:nvPr>
        </p:nvSpPr>
        <p:spPr>
          <a:xfrm>
            <a:off x="361846" y="6538242"/>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endParaRPr lang="en-US" dirty="0"/>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96000" y="6538241"/>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Alex Jentsch (BNL)</a:t>
            </a: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746261" y="649287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370113" y="6553200"/>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r>
              <a:rPr lang="en-US" dirty="0"/>
              <a:t>TOF Peer Review, Dec. 3</a:t>
            </a:r>
            <a:r>
              <a:rPr lang="en-US" baseline="30000" dirty="0"/>
              <a:t>rd</a:t>
            </a:r>
            <a:r>
              <a:rPr lang="en-US" dirty="0"/>
              <a:t>, 2025</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6096000" y="6544843"/>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Alex Jentsch (BNL)</a:t>
            </a:r>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746261" y="649287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3" name="Text Placeholder 2">
            <a:extLst>
              <a:ext uri="{FF2B5EF4-FFF2-40B4-BE49-F238E27FC236}">
                <a16:creationId xmlns:a16="http://schemas.microsoft.com/office/drawing/2014/main" id="{388DB6E2-DDA3-22B8-7251-F0B132B676AF}"/>
              </a:ext>
            </a:extLst>
          </p:cNvPr>
          <p:cNvSpPr>
            <a:spLocks noGrp="1"/>
          </p:cNvSpPr>
          <p:nvPr>
            <p:ph type="body" sz="quarter" idx="10" hasCustomPrompt="1"/>
          </p:nvPr>
        </p:nvSpPr>
        <p:spPr>
          <a:xfrm>
            <a:off x="396842" y="6548516"/>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r>
              <a:rPr lang="en-US" dirty="0"/>
              <a:t>TOF Peer Review, Dec. 3</a:t>
            </a:r>
            <a:r>
              <a:rPr lang="en-US" baseline="30000" dirty="0"/>
              <a:t>rd</a:t>
            </a:r>
            <a:r>
              <a:rPr lang="en-US" dirty="0"/>
              <a:t>, 2025</a:t>
            </a:r>
          </a:p>
        </p:txBody>
      </p:sp>
      <p:sp>
        <p:nvSpPr>
          <p:cNvPr id="4" name="Text Placeholder 2">
            <a:extLst>
              <a:ext uri="{FF2B5EF4-FFF2-40B4-BE49-F238E27FC236}">
                <a16:creationId xmlns:a16="http://schemas.microsoft.com/office/drawing/2014/main" id="{E439522C-42D3-98C9-C46E-2F2D03D4359E}"/>
              </a:ext>
            </a:extLst>
          </p:cNvPr>
          <p:cNvSpPr>
            <a:spLocks noGrp="1"/>
          </p:cNvSpPr>
          <p:nvPr>
            <p:ph type="body" sz="quarter" idx="11" hasCustomPrompt="1"/>
          </p:nvPr>
        </p:nvSpPr>
        <p:spPr>
          <a:xfrm>
            <a:off x="6096000" y="6553200"/>
            <a:ext cx="2659380" cy="365125"/>
          </a:xfrm>
        </p:spPr>
        <p:txBody>
          <a:bodyPr>
            <a:noAutofit/>
          </a:bodyPr>
          <a:lstStyle>
            <a:lvl1pPr marL="0" indent="0" algn="l">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Alex Jentsch (BNL)</a:t>
            </a:r>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BA84-6338-B97B-25C3-D7EC4FE23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F91457-BAA2-F829-2901-EA4C5EDABF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10FF-06B9-1EE4-3FFD-6CC03E474F8E}"/>
              </a:ext>
            </a:extLst>
          </p:cNvPr>
          <p:cNvSpPr>
            <a:spLocks noGrp="1"/>
          </p:cNvSpPr>
          <p:nvPr>
            <p:ph type="dt" sz="half" idx="10"/>
          </p:nvPr>
        </p:nvSpPr>
        <p:spPr/>
        <p:txBody>
          <a:bodyPr/>
          <a:lstStyle/>
          <a:p>
            <a:fld id="{0AA38054-B879-2249-8CE8-E23B5D24BCB7}" type="datetimeFigureOut">
              <a:rPr lang="en-US" smtClean="0"/>
              <a:t>6/22/26</a:t>
            </a:fld>
            <a:endParaRPr lang="en-US"/>
          </a:p>
        </p:txBody>
      </p:sp>
      <p:sp>
        <p:nvSpPr>
          <p:cNvPr id="5" name="Footer Placeholder 4">
            <a:extLst>
              <a:ext uri="{FF2B5EF4-FFF2-40B4-BE49-F238E27FC236}">
                <a16:creationId xmlns:a16="http://schemas.microsoft.com/office/drawing/2014/main" id="{C52A5156-3571-3144-EAB3-ED639BB72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96143-927B-48B9-F909-58DC49BA9099}"/>
              </a:ext>
            </a:extLst>
          </p:cNvPr>
          <p:cNvSpPr>
            <a:spLocks noGrp="1"/>
          </p:cNvSpPr>
          <p:nvPr>
            <p:ph type="sldNum" sz="quarter" idx="12"/>
          </p:nvPr>
        </p:nvSpPr>
        <p:spPr/>
        <p:txBody>
          <a:bodyPr/>
          <a:lstStyle/>
          <a:p>
            <a:fld id="{2C2F2D9F-D2C1-644E-AEF0-B899264F8821}" type="slidenum">
              <a:rPr lang="en-US" smtClean="0"/>
              <a:t>‹#›</a:t>
            </a:fld>
            <a:endParaRPr lang="en-US"/>
          </a:p>
        </p:txBody>
      </p:sp>
    </p:spTree>
    <p:extLst>
      <p:ext uri="{BB962C8B-B14F-4D97-AF65-F5344CB8AC3E}">
        <p14:creationId xmlns:p14="http://schemas.microsoft.com/office/powerpoint/2010/main" val="41441734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100" b="1">
                <a:solidFill>
                  <a:schemeClr val="bg2"/>
                </a:solidFill>
              </a:defRPr>
            </a:lvl1pPr>
          </a:lstStyle>
          <a:p>
            <a:fld id="{933A556B-7C63-244D-9B7C-B0EA8042B330}" type="slidenum">
              <a:rPr lang="en-US" smtClean="0"/>
              <a:pPr/>
              <a:t>‹#›</a:t>
            </a:fld>
            <a:endParaRPr lang="en-US" dirty="0"/>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BC4F22-E46B-9F53-7C8F-DFCE9C98C88F}"/>
              </a:ext>
            </a:extLst>
          </p:cNvPr>
          <p:cNvSpPr>
            <a:spLocks noGrp="1"/>
          </p:cNvSpPr>
          <p:nvPr>
            <p:ph type="sldNum" sz="quarter" idx="4"/>
          </p:nvPr>
        </p:nvSpPr>
        <p:spPr/>
        <p:txBody>
          <a:bodyPr/>
          <a:lstStyle/>
          <a:p>
            <a:pPr algn="ctr"/>
            <a:fld id="{933A556B-7C63-244D-9B7C-B0EA8042B330}" type="slidenum">
              <a:rPr lang="en-US" smtClean="0"/>
              <a:pPr algn="ctr"/>
              <a:t>1</a:t>
            </a:fld>
            <a:endParaRPr lang="en-US" dirty="0"/>
          </a:p>
        </p:txBody>
      </p:sp>
      <p:sp>
        <p:nvSpPr>
          <p:cNvPr id="3" name="Title 2">
            <a:extLst>
              <a:ext uri="{FF2B5EF4-FFF2-40B4-BE49-F238E27FC236}">
                <a16:creationId xmlns:a16="http://schemas.microsoft.com/office/drawing/2014/main" id="{3E2B9B20-C78E-09CC-2852-3270739E9372}"/>
              </a:ext>
            </a:extLst>
          </p:cNvPr>
          <p:cNvSpPr>
            <a:spLocks noGrp="1"/>
          </p:cNvSpPr>
          <p:nvPr>
            <p:ph type="title"/>
          </p:nvPr>
        </p:nvSpPr>
        <p:spPr/>
        <p:txBody>
          <a:bodyPr>
            <a:normAutofit fontScale="90000"/>
          </a:bodyPr>
          <a:lstStyle/>
          <a:p>
            <a:r>
              <a:rPr lang="en-US" dirty="0"/>
              <a:t>Auxiliary Det. Preliminary Design Review (part 2)</a:t>
            </a:r>
          </a:p>
        </p:txBody>
      </p:sp>
      <p:sp>
        <p:nvSpPr>
          <p:cNvPr id="4" name="Content Placeholder 3">
            <a:extLst>
              <a:ext uri="{FF2B5EF4-FFF2-40B4-BE49-F238E27FC236}">
                <a16:creationId xmlns:a16="http://schemas.microsoft.com/office/drawing/2014/main" id="{DFB887E7-E122-49E2-0E14-E7E0B28949BC}"/>
              </a:ext>
            </a:extLst>
          </p:cNvPr>
          <p:cNvSpPr>
            <a:spLocks noGrp="1"/>
          </p:cNvSpPr>
          <p:nvPr>
            <p:ph idx="1"/>
          </p:nvPr>
        </p:nvSpPr>
        <p:spPr/>
        <p:txBody>
          <a:bodyPr/>
          <a:lstStyle/>
          <a:p>
            <a:r>
              <a:rPr lang="en-US" dirty="0"/>
              <a:t>Sometime in October.</a:t>
            </a:r>
          </a:p>
          <a:p>
            <a:pPr lvl="1"/>
            <a:r>
              <a:rPr lang="en-US" dirty="0"/>
              <a:t>Focus is RP, OMD, and B0.</a:t>
            </a:r>
          </a:p>
          <a:p>
            <a:pPr lvl="1"/>
            <a:r>
              <a:rPr lang="en-US" dirty="0"/>
              <a:t>Emphasis on engineering designs and IR constraints.</a:t>
            </a:r>
          </a:p>
          <a:p>
            <a:pPr lvl="1"/>
            <a:r>
              <a:rPr lang="en-US" dirty="0"/>
              <a:t>Need to demonstrate 60-70% design readiness.</a:t>
            </a:r>
          </a:p>
        </p:txBody>
      </p:sp>
      <p:sp>
        <p:nvSpPr>
          <p:cNvPr id="6" name="Text Placeholder 5">
            <a:extLst>
              <a:ext uri="{FF2B5EF4-FFF2-40B4-BE49-F238E27FC236}">
                <a16:creationId xmlns:a16="http://schemas.microsoft.com/office/drawing/2014/main" id="{A7D19D86-7C56-44B1-EEDA-0DD50FD67004}"/>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143CE81A-2E6A-8484-4515-214539582AC4}"/>
              </a:ext>
            </a:extLst>
          </p:cNvPr>
          <p:cNvSpPr txBox="1"/>
          <p:nvPr/>
        </p:nvSpPr>
        <p:spPr>
          <a:xfrm>
            <a:off x="462579" y="2484537"/>
            <a:ext cx="11006406" cy="3139321"/>
          </a:xfrm>
          <a:prstGeom prst="rect">
            <a:avLst/>
          </a:prstGeom>
          <a:noFill/>
        </p:spPr>
        <p:txBody>
          <a:bodyPr wrap="square">
            <a:spAutoFit/>
          </a:bodyPr>
          <a:lstStyle/>
          <a:p>
            <a:pPr marL="0" marR="0">
              <a:buNone/>
            </a:pPr>
            <a:r>
              <a:rPr lang="en-US" sz="1800" b="1" u="sng" dirty="0">
                <a:solidFill>
                  <a:srgbClr val="000000"/>
                </a:solidFill>
                <a:effectLst/>
              </a:rPr>
              <a:t>Charge questions:</a:t>
            </a:r>
          </a:p>
          <a:p>
            <a:pPr marL="342900" marR="0" indent="-342900">
              <a:buFont typeface="+mj-lt"/>
              <a:buAutoNum type="arabicPeriod"/>
            </a:pPr>
            <a:r>
              <a:rPr lang="en-US" sz="1800" dirty="0">
                <a:solidFill>
                  <a:srgbClr val="000000"/>
                </a:solidFill>
                <a:effectLst/>
              </a:rPr>
              <a:t>Are the technical performance requirements appropriately defined and complete for this stage of the project?</a:t>
            </a:r>
          </a:p>
          <a:p>
            <a:pPr marL="342900" marR="0" indent="-342900">
              <a:buFont typeface="+mj-lt"/>
              <a:buAutoNum type="arabicPeriod"/>
            </a:pPr>
            <a:r>
              <a:rPr lang="en-US" sz="1800" dirty="0">
                <a:solidFill>
                  <a:srgbClr val="000000"/>
                </a:solidFill>
                <a:effectLst/>
              </a:rPr>
              <a:t>Are the plans for the various sub-systems appropriately documented and complete for this stage of the project?</a:t>
            </a:r>
          </a:p>
          <a:p>
            <a:pPr marL="342900" marR="0" indent="-342900">
              <a:buFont typeface="+mj-lt"/>
              <a:buAutoNum type="arabicPeriod"/>
            </a:pPr>
            <a:r>
              <a:rPr lang="en-US" sz="1800" dirty="0">
                <a:solidFill>
                  <a:srgbClr val="000000"/>
                </a:solidFill>
                <a:effectLst/>
              </a:rPr>
              <a:t>Are the current plans for the detector likely to achieve the technical performance requirements, with a low risk for cost increases, schedule delays, and technical problems?</a:t>
            </a:r>
          </a:p>
          <a:p>
            <a:pPr marL="342900" marR="0" indent="-342900">
              <a:buFont typeface="+mj-lt"/>
              <a:buAutoNum type="arabicPeriod"/>
            </a:pPr>
            <a:r>
              <a:rPr lang="en-US" sz="1800" dirty="0">
                <a:solidFill>
                  <a:srgbClr val="000000"/>
                </a:solidFill>
                <a:effectLst/>
              </a:rPr>
              <a:t>Are the schedule assumptions for the fabrication of the various sub-systems and assembly plans reasonable and consistent with the overall detector schedule?</a:t>
            </a:r>
          </a:p>
          <a:p>
            <a:pPr marL="342900" marR="0" indent="-342900">
              <a:buFont typeface="+mj-lt"/>
              <a:buAutoNum type="arabicPeriod"/>
            </a:pPr>
            <a:r>
              <a:rPr lang="en-US" sz="1800" dirty="0">
                <a:solidFill>
                  <a:srgbClr val="000000"/>
                </a:solidFill>
                <a:effectLst/>
              </a:rPr>
              <a:t>Have ESH and QA considerations been adequately incorporated into the plans at their present stage? </a:t>
            </a:r>
          </a:p>
          <a:p>
            <a:pPr marL="342900" marR="0" indent="-342900">
              <a:buFont typeface="+mj-lt"/>
              <a:buAutoNum type="arabicPeriod"/>
            </a:pPr>
            <a:r>
              <a:rPr lang="en-US" sz="1800" dirty="0">
                <a:solidFill>
                  <a:srgbClr val="000000"/>
                </a:solidFill>
                <a:effectLst/>
              </a:rPr>
              <a:t>Have the recommendations from previous reviews been adequately addressed?</a:t>
            </a:r>
          </a:p>
        </p:txBody>
      </p:sp>
    </p:spTree>
    <p:extLst>
      <p:ext uri="{BB962C8B-B14F-4D97-AF65-F5344CB8AC3E}">
        <p14:creationId xmlns:p14="http://schemas.microsoft.com/office/powerpoint/2010/main" val="425988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1D1E2E-2E50-F4AA-B483-DA88F92DF2A0}"/>
              </a:ext>
            </a:extLst>
          </p:cNvPr>
          <p:cNvSpPr>
            <a:spLocks noGrp="1"/>
          </p:cNvSpPr>
          <p:nvPr>
            <p:ph type="sldNum" sz="quarter" idx="4"/>
          </p:nvPr>
        </p:nvSpPr>
        <p:spPr/>
        <p:txBody>
          <a:bodyPr/>
          <a:lstStyle/>
          <a:p>
            <a:pPr algn="ctr"/>
            <a:fld id="{933A556B-7C63-244D-9B7C-B0EA8042B330}" type="slidenum">
              <a:rPr lang="en-US" smtClean="0"/>
              <a:pPr algn="ctr"/>
              <a:t>10</a:t>
            </a:fld>
            <a:endParaRPr lang="en-US" dirty="0"/>
          </a:p>
        </p:txBody>
      </p:sp>
      <p:sp>
        <p:nvSpPr>
          <p:cNvPr id="3" name="Title 2">
            <a:extLst>
              <a:ext uri="{FF2B5EF4-FFF2-40B4-BE49-F238E27FC236}">
                <a16:creationId xmlns:a16="http://schemas.microsoft.com/office/drawing/2014/main" id="{C2E7AF97-746D-D4AB-CC14-3D5306A12752}"/>
              </a:ext>
            </a:extLst>
          </p:cNvPr>
          <p:cNvSpPr>
            <a:spLocks noGrp="1"/>
          </p:cNvSpPr>
          <p:nvPr>
            <p:ph type="title"/>
          </p:nvPr>
        </p:nvSpPr>
        <p:spPr/>
        <p:txBody>
          <a:bodyPr/>
          <a:lstStyle/>
          <a:p>
            <a:r>
              <a:rPr lang="en-US" dirty="0"/>
              <a:t>July Collaboration Meeting</a:t>
            </a:r>
          </a:p>
        </p:txBody>
      </p:sp>
      <p:sp>
        <p:nvSpPr>
          <p:cNvPr id="4" name="Content Placeholder 3">
            <a:extLst>
              <a:ext uri="{FF2B5EF4-FFF2-40B4-BE49-F238E27FC236}">
                <a16:creationId xmlns:a16="http://schemas.microsoft.com/office/drawing/2014/main" id="{2D846AD3-7820-724C-C49F-B3CC1001FC94}"/>
              </a:ext>
            </a:extLst>
          </p:cNvPr>
          <p:cNvSpPr>
            <a:spLocks noGrp="1"/>
          </p:cNvSpPr>
          <p:nvPr>
            <p:ph idx="1"/>
          </p:nvPr>
        </p:nvSpPr>
        <p:spPr/>
        <p:txBody>
          <a:bodyPr/>
          <a:lstStyle/>
          <a:p>
            <a:r>
              <a:rPr lang="en-US" dirty="0"/>
              <a:t>AC-LGAD </a:t>
            </a:r>
            <a:r>
              <a:rPr lang="en-US" dirty="0" err="1"/>
              <a:t>workfest</a:t>
            </a:r>
            <a:r>
              <a:rPr lang="en-US" dirty="0"/>
              <a:t>, Thursday July 16</a:t>
            </a:r>
            <a:r>
              <a:rPr lang="en-US" baseline="30000" dirty="0"/>
              <a:t>th</a:t>
            </a:r>
            <a:r>
              <a:rPr lang="en-US" dirty="0"/>
              <a:t> from 1:30pm to 5:00pm (local Glasgow time)</a:t>
            </a:r>
          </a:p>
        </p:txBody>
      </p:sp>
      <p:sp>
        <p:nvSpPr>
          <p:cNvPr id="6" name="Text Placeholder 5">
            <a:extLst>
              <a:ext uri="{FF2B5EF4-FFF2-40B4-BE49-F238E27FC236}">
                <a16:creationId xmlns:a16="http://schemas.microsoft.com/office/drawing/2014/main" id="{3E2389C2-6DD6-0006-C85E-A74CDBCB13E6}"/>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7556B10A-5D70-394E-A920-66772916DE9E}"/>
              </a:ext>
            </a:extLst>
          </p:cNvPr>
          <p:cNvSpPr txBox="1"/>
          <p:nvPr/>
        </p:nvSpPr>
        <p:spPr>
          <a:xfrm>
            <a:off x="462579" y="1943156"/>
            <a:ext cx="11403356" cy="3539430"/>
          </a:xfrm>
          <a:prstGeom prst="rect">
            <a:avLst/>
          </a:prstGeom>
          <a:noFill/>
        </p:spPr>
        <p:txBody>
          <a:bodyPr wrap="square">
            <a:spAutoFit/>
          </a:bodyPr>
          <a:lstStyle/>
          <a:p>
            <a:pPr marL="171450" indent="-171450" algn="l" rtl="0">
              <a:buFont typeface="Arial" panose="020B0604020202020204" pitchFamily="34" charset="0"/>
              <a:buChar char="•"/>
            </a:pPr>
            <a:r>
              <a:rPr lang="en-US" sz="1400" b="1" i="0" u="sng" strike="noStrike" dirty="0">
                <a:solidFill>
                  <a:srgbClr val="000000"/>
                </a:solidFill>
                <a:effectLst/>
                <a:latin typeface="Aptos" panose="020B0004020202020204" pitchFamily="34" charset="0"/>
              </a:rPr>
              <a:t>1:30pm - 1:35pm</a:t>
            </a:r>
            <a:r>
              <a:rPr lang="en-US" sz="1400" b="0" i="0" u="none" strike="noStrike" dirty="0">
                <a:solidFill>
                  <a:srgbClr val="000000"/>
                </a:solidFill>
                <a:effectLst/>
                <a:latin typeface="Aptos" panose="020B0004020202020204" pitchFamily="34" charset="0"/>
              </a:rPr>
              <a:t> - quick introduction of the work fest (</a:t>
            </a:r>
            <a:r>
              <a:rPr lang="en-US" sz="1400" b="0" i="0" u="none" strike="noStrike" dirty="0">
                <a:solidFill>
                  <a:srgbClr val="ED5C57"/>
                </a:solidFill>
                <a:effectLst/>
                <a:latin typeface="Aptos" panose="020B0004020202020204" pitchFamily="34" charset="0"/>
              </a:rPr>
              <a:t>Satoshi?</a:t>
            </a:r>
            <a:r>
              <a:rPr lang="en-US" sz="1400" b="0" i="0" u="none" strike="noStrike" dirty="0">
                <a:solidFill>
                  <a:srgbClr val="000000"/>
                </a:solidFill>
                <a:effectLst/>
                <a:latin typeface="Aptos" panose="020B0004020202020204" pitchFamily="34" charset="0"/>
              </a:rPr>
              <a:t>)</a:t>
            </a:r>
          </a:p>
          <a:p>
            <a:pPr marL="171450" indent="-171450" algn="l" rtl="0">
              <a:buFont typeface="Arial" panose="020B0604020202020204" pitchFamily="34" charset="0"/>
              <a:buChar char="•"/>
            </a:pPr>
            <a:r>
              <a:rPr lang="en-US" sz="1400" b="1" i="0" u="sng" strike="noStrike" dirty="0">
                <a:solidFill>
                  <a:srgbClr val="000000"/>
                </a:solidFill>
                <a:effectLst/>
                <a:latin typeface="Aptos" panose="020B0004020202020204" pitchFamily="34" charset="0"/>
              </a:rPr>
              <a:t>1:35pm - 2:05pm</a:t>
            </a:r>
            <a:r>
              <a:rPr lang="en-US" sz="1400" b="0" i="0" u="none" strike="noStrike" dirty="0">
                <a:solidFill>
                  <a:srgbClr val="000000"/>
                </a:solidFill>
                <a:effectLst/>
                <a:latin typeface="Aptos" panose="020B0004020202020204" pitchFamily="34" charset="0"/>
              </a:rPr>
              <a:t> - Pixel AC-LGADs, status, testing plans, next production, QA and EICROC testing at BNL (</a:t>
            </a:r>
            <a:r>
              <a:rPr lang="en-US" sz="1400" b="0" i="0" u="none" strike="noStrike" dirty="0">
                <a:solidFill>
                  <a:srgbClr val="ED5C57"/>
                </a:solidFill>
                <a:effectLst/>
                <a:latin typeface="Aptos" panose="020B0004020202020204" pitchFamily="34" charset="0"/>
              </a:rPr>
              <a:t>Alex Jentsch</a:t>
            </a:r>
            <a:r>
              <a:rPr lang="en-US" sz="1400" b="0" i="0" u="none" strike="noStrike" dirty="0">
                <a:solidFill>
                  <a:srgbClr val="000000"/>
                </a:solidFill>
                <a:effectLst/>
                <a:latin typeface="Aptos" panose="020B0004020202020204" pitchFamily="34" charset="0"/>
              </a:rPr>
              <a:t>)</a:t>
            </a:r>
          </a:p>
          <a:p>
            <a:pPr marL="628650" lvl="1" indent="-171450">
              <a:buFont typeface="Arial" panose="020B0604020202020204" pitchFamily="34" charset="0"/>
              <a:buChar char="•"/>
            </a:pPr>
            <a:r>
              <a:rPr lang="en-US" sz="1400" b="0" i="0" u="none" strike="noStrike" dirty="0">
                <a:solidFill>
                  <a:srgbClr val="000000"/>
                </a:solidFill>
                <a:effectLst/>
                <a:latin typeface="Aptos" panose="020B0004020202020204" pitchFamily="34" charset="0"/>
              </a:rPr>
              <a:t>I will also get some input from UIC, UCSC, U. Hawaii, ORNL on the QA, testing, etc. plans for the talk, like we did for the review, but for the broader attendees to see. I think we can also easily include the QA/testing plans for the strip AC-LGADs in this discussion, since there will be overlap in this testing among the institutions.</a:t>
            </a:r>
          </a:p>
          <a:p>
            <a:pPr marL="171450" indent="-171450">
              <a:buFont typeface="Arial" panose="020B0604020202020204" pitchFamily="34" charset="0"/>
              <a:buChar char="•"/>
            </a:pPr>
            <a:r>
              <a:rPr lang="en-US" sz="1400" b="1" i="0" u="sng" strike="noStrike" dirty="0">
                <a:solidFill>
                  <a:srgbClr val="000000"/>
                </a:solidFill>
                <a:effectLst/>
                <a:latin typeface="Aptos" panose="020B0004020202020204" pitchFamily="34" charset="0"/>
              </a:rPr>
              <a:t>2:05pm - 2:25pm</a:t>
            </a:r>
            <a:r>
              <a:rPr lang="en-US" sz="1400" b="0" i="0" u="none" strike="noStrike" dirty="0">
                <a:solidFill>
                  <a:srgbClr val="000000"/>
                </a:solidFill>
                <a:effectLst/>
                <a:latin typeface="Aptos" panose="020B0004020202020204" pitchFamily="34" charset="0"/>
              </a:rPr>
              <a:t> - EICROC testing status from </a:t>
            </a:r>
            <a:r>
              <a:rPr lang="en-US" sz="1400" b="0" i="0" u="none" strike="noStrike" dirty="0" err="1">
                <a:solidFill>
                  <a:srgbClr val="000000"/>
                </a:solidFill>
                <a:effectLst/>
                <a:latin typeface="Aptos" panose="020B0004020202020204" pitchFamily="34" charset="0"/>
              </a:rPr>
              <a:t>IJCLab</a:t>
            </a:r>
            <a:r>
              <a:rPr lang="en-US" sz="1400" b="0" i="0" u="none" strike="noStrike" dirty="0">
                <a:solidFill>
                  <a:srgbClr val="000000"/>
                </a:solidFill>
                <a:effectLst/>
                <a:latin typeface="Aptos" panose="020B0004020202020204" pitchFamily="34" charset="0"/>
              </a:rPr>
              <a:t> (</a:t>
            </a:r>
            <a:r>
              <a:rPr lang="en-US" sz="1400" b="0" i="0" u="none" strike="noStrike" dirty="0" err="1">
                <a:solidFill>
                  <a:srgbClr val="ED5C57"/>
                </a:solidFill>
                <a:effectLst/>
                <a:latin typeface="Aptos" panose="020B0004020202020204" pitchFamily="34" charset="0"/>
              </a:rPr>
              <a:t>IJCLab</a:t>
            </a:r>
            <a:r>
              <a:rPr lang="en-US" sz="1400" b="0" i="0" u="none" strike="noStrike" dirty="0">
                <a:solidFill>
                  <a:srgbClr val="000000"/>
                </a:solidFill>
                <a:effectLst/>
                <a:latin typeface="Aptos" panose="020B0004020202020204" pitchFamily="34" charset="0"/>
              </a:rPr>
              <a:t>)</a:t>
            </a:r>
          </a:p>
          <a:p>
            <a:pPr marL="171450" indent="-171450">
              <a:buFont typeface="Arial" panose="020B0604020202020204" pitchFamily="34" charset="0"/>
              <a:buChar char="•"/>
            </a:pPr>
            <a:r>
              <a:rPr lang="en-US" sz="1400" b="1" i="0" u="sng" strike="noStrike" dirty="0">
                <a:solidFill>
                  <a:srgbClr val="000000"/>
                </a:solidFill>
                <a:effectLst/>
                <a:latin typeface="Aptos" panose="020B0004020202020204" pitchFamily="34" charset="0"/>
              </a:rPr>
              <a:t>2:25pm - 2:45pm</a:t>
            </a:r>
            <a:r>
              <a:rPr lang="en-US" sz="1400" b="0" i="0" u="none" strike="noStrike" dirty="0">
                <a:solidFill>
                  <a:srgbClr val="000000"/>
                </a:solidFill>
                <a:effectLst/>
                <a:latin typeface="Aptos" panose="020B0004020202020204" pitchFamily="34" charset="0"/>
              </a:rPr>
              <a:t> - EICROC1 and EICROC2  status and plans from Omega (</a:t>
            </a:r>
            <a:r>
              <a:rPr lang="en-US" sz="1400" b="0" i="0" u="none" strike="noStrike" dirty="0">
                <a:solidFill>
                  <a:srgbClr val="ED5C57"/>
                </a:solidFill>
                <a:effectLst/>
                <a:latin typeface="Aptos" panose="020B0004020202020204" pitchFamily="34" charset="0"/>
              </a:rPr>
              <a:t>Christophe de la Taille</a:t>
            </a:r>
            <a:r>
              <a:rPr lang="en-US" sz="1400" b="0" i="0" u="none" strike="noStrike" dirty="0">
                <a:solidFill>
                  <a:srgbClr val="000000"/>
                </a:solidFill>
                <a:effectLst/>
                <a:latin typeface="Aptos" panose="020B0004020202020204" pitchFamily="34" charset="0"/>
              </a:rPr>
              <a:t>)</a:t>
            </a:r>
          </a:p>
          <a:p>
            <a:pPr marL="171450" indent="-171450">
              <a:buFont typeface="Arial" panose="020B0604020202020204" pitchFamily="34" charset="0"/>
              <a:buChar char="•"/>
            </a:pPr>
            <a:r>
              <a:rPr lang="en-US" sz="1400" b="1" i="0" u="sng" strike="noStrike" dirty="0">
                <a:solidFill>
                  <a:srgbClr val="000000"/>
                </a:solidFill>
                <a:effectLst/>
                <a:latin typeface="Aptos" panose="020B0004020202020204" pitchFamily="34" charset="0"/>
              </a:rPr>
              <a:t>2:45pm - 3:05pm</a:t>
            </a:r>
            <a:r>
              <a:rPr lang="en-US" sz="1400" b="0" i="0" u="none" strike="noStrike" dirty="0">
                <a:solidFill>
                  <a:srgbClr val="000000"/>
                </a:solidFill>
                <a:effectLst/>
                <a:latin typeface="Aptos" panose="020B0004020202020204" pitchFamily="34" charset="0"/>
              </a:rPr>
              <a:t> - discussion of testing plans for pixel AC-LGADs and future EICROC versions (follow-up from previous discussions) —&gt; this can be used to fill in missing </a:t>
            </a:r>
            <a:r>
              <a:rPr lang="en-US" sz="1400" b="1" i="0" u="none" strike="noStrike" dirty="0">
                <a:solidFill>
                  <a:srgbClr val="000000"/>
                </a:solidFill>
                <a:effectLst/>
                <a:latin typeface="Aptos" panose="020B0004020202020204" pitchFamily="34" charset="0"/>
              </a:rPr>
              <a:t>technical</a:t>
            </a:r>
            <a:r>
              <a:rPr lang="en-US" sz="1400" b="0" i="0" u="none" strike="noStrike" dirty="0">
                <a:solidFill>
                  <a:srgbClr val="000000"/>
                </a:solidFill>
                <a:effectLst/>
                <a:latin typeface="Aptos" panose="020B0004020202020204" pitchFamily="34" charset="0"/>
              </a:rPr>
              <a:t>​ details for the QA process for the sensors and ASICs </a:t>
            </a:r>
            <a:r>
              <a:rPr lang="en-US" sz="1400" b="0" i="0" u="none" strike="noStrike" dirty="0">
                <a:solidFill>
                  <a:srgbClr val="ED5C57"/>
                </a:solidFill>
                <a:effectLst/>
                <a:latin typeface="Aptos" panose="020B0004020202020204" pitchFamily="34" charset="0"/>
              </a:rPr>
              <a:t>(maybe </a:t>
            </a:r>
            <a:r>
              <a:rPr lang="en-US" sz="1400" b="1" i="0" u="sng" strike="noStrike" dirty="0">
                <a:solidFill>
                  <a:srgbClr val="ED5C57"/>
                </a:solidFill>
                <a:effectLst/>
                <a:latin typeface="Aptos" panose="020B0004020202020204" pitchFamily="34" charset="0"/>
              </a:rPr>
              <a:t>Jenni Ott</a:t>
            </a:r>
            <a:r>
              <a:rPr lang="en-US" sz="1400" b="0" i="0" u="none" strike="noStrike" dirty="0">
                <a:solidFill>
                  <a:srgbClr val="ED5C57"/>
                </a:solidFill>
                <a:effectLst/>
                <a:latin typeface="Aptos" panose="020B0004020202020204" pitchFamily="34" charset="0"/>
              </a:rPr>
              <a:t> can lead this discussion and give a talk since she put in a PED request for this? If Jenni will not be there, </a:t>
            </a:r>
            <a:r>
              <a:rPr lang="en-US" sz="1400" b="1" i="0" u="sng" strike="noStrike" dirty="0">
                <a:solidFill>
                  <a:srgbClr val="ED5C57"/>
                </a:solidFill>
                <a:effectLst/>
                <a:latin typeface="Aptos" panose="020B0004020202020204" pitchFamily="34" charset="0"/>
              </a:rPr>
              <a:t>maybe Simone or Mathieu?</a:t>
            </a:r>
            <a:r>
              <a:rPr lang="en-US" sz="1400" b="0" i="0" u="none" strike="noStrike" dirty="0">
                <a:solidFill>
                  <a:srgbClr val="000000"/>
                </a:solidFill>
                <a:effectLst/>
                <a:latin typeface="Aptos" panose="020B0004020202020204" pitchFamily="34" charset="0"/>
              </a:rPr>
              <a:t>)</a:t>
            </a:r>
          </a:p>
          <a:p>
            <a:pPr marL="171450" indent="-171450">
              <a:buFont typeface="Arial" panose="020B0604020202020204" pitchFamily="34" charset="0"/>
              <a:buChar char="•"/>
            </a:pPr>
            <a:r>
              <a:rPr lang="en-US" sz="1400" b="1" i="0" u="sng" strike="noStrike" dirty="0">
                <a:solidFill>
                  <a:srgbClr val="0F5C1A"/>
                </a:solidFill>
                <a:effectLst/>
                <a:latin typeface="Aptos" panose="020B0004020202020204" pitchFamily="34" charset="0"/>
              </a:rPr>
              <a:t>3:05pm to 3:20pm</a:t>
            </a:r>
            <a:r>
              <a:rPr lang="en-US" sz="1400" b="0" i="0" u="none" strike="noStrike" dirty="0">
                <a:solidFill>
                  <a:srgbClr val="0F5C1A"/>
                </a:solidFill>
                <a:effectLst/>
                <a:latin typeface="Aptos" panose="020B0004020202020204" pitchFamily="34" charset="0"/>
              </a:rPr>
              <a:t> - coffee break + further discussion</a:t>
            </a:r>
          </a:p>
          <a:p>
            <a:pPr marL="171450" indent="-171450">
              <a:buFont typeface="Arial" panose="020B0604020202020204" pitchFamily="34" charset="0"/>
              <a:buChar char="•"/>
            </a:pPr>
            <a:r>
              <a:rPr lang="en-US" sz="1400" b="1" i="0" u="sng" strike="noStrike" dirty="0">
                <a:solidFill>
                  <a:srgbClr val="000000"/>
                </a:solidFill>
                <a:effectLst/>
                <a:latin typeface="Aptos" panose="020B0004020202020204" pitchFamily="34" charset="0"/>
              </a:rPr>
              <a:t>3:20pm to 3:40pm</a:t>
            </a:r>
            <a:r>
              <a:rPr lang="en-US" sz="1400" b="0" i="0" u="none" strike="noStrike" dirty="0">
                <a:solidFill>
                  <a:srgbClr val="000000"/>
                </a:solidFill>
                <a:effectLst/>
                <a:latin typeface="Aptos" panose="020B0004020202020204" pitchFamily="34" charset="0"/>
              </a:rPr>
              <a:t> - Strip AC-LGADs, status, plans, production, etc. (</a:t>
            </a:r>
            <a:r>
              <a:rPr lang="en-US" sz="1400" b="0" i="0" u="none" strike="noStrike" dirty="0">
                <a:solidFill>
                  <a:srgbClr val="ED5C57"/>
                </a:solidFill>
                <a:effectLst/>
                <a:latin typeface="Aptos" panose="020B0004020202020204" pitchFamily="34" charset="0"/>
              </a:rPr>
              <a:t>Satoshi Yano</a:t>
            </a:r>
            <a:r>
              <a:rPr lang="en-US" sz="1400" b="0" i="0" u="none" strike="noStrike" dirty="0">
                <a:solidFill>
                  <a:srgbClr val="000000"/>
                </a:solidFill>
                <a:effectLst/>
                <a:latin typeface="Aptos" panose="020B0004020202020204" pitchFamily="34" charset="0"/>
              </a:rPr>
              <a:t>)</a:t>
            </a:r>
          </a:p>
          <a:p>
            <a:pPr marL="171450" indent="-171450">
              <a:buFont typeface="Arial" panose="020B0604020202020204" pitchFamily="34" charset="0"/>
              <a:buChar char="•"/>
            </a:pPr>
            <a:r>
              <a:rPr lang="en-US" sz="1400" b="1" i="0" u="sng" strike="noStrike" dirty="0">
                <a:solidFill>
                  <a:srgbClr val="000000"/>
                </a:solidFill>
                <a:effectLst/>
                <a:latin typeface="Aptos" panose="020B0004020202020204" pitchFamily="34" charset="0"/>
              </a:rPr>
              <a:t>3:40pm to 4:00pm</a:t>
            </a:r>
            <a:r>
              <a:rPr lang="en-US" sz="1400" b="0" i="0" u="none" strike="noStrike" dirty="0">
                <a:solidFill>
                  <a:srgbClr val="000000"/>
                </a:solidFill>
                <a:effectLst/>
                <a:latin typeface="Aptos" panose="020B0004020202020204" pitchFamily="34" charset="0"/>
              </a:rPr>
              <a:t> - Strip AC-LGADs QA, plans, etc. (</a:t>
            </a:r>
            <a:r>
              <a:rPr lang="en-US" sz="1400" b="0" i="0" u="none" strike="noStrike" dirty="0">
                <a:solidFill>
                  <a:srgbClr val="ED5C57"/>
                </a:solidFill>
                <a:effectLst/>
                <a:latin typeface="Aptos" panose="020B0004020202020204" pitchFamily="34" charset="0"/>
              </a:rPr>
              <a:t>Simone? Or combine with previous talk and add more time?</a:t>
            </a:r>
            <a:r>
              <a:rPr lang="en-US" sz="1400" b="0" i="0" u="none" strike="noStrike" dirty="0">
                <a:solidFill>
                  <a:srgbClr val="000000"/>
                </a:solidFill>
                <a:effectLst/>
                <a:latin typeface="Aptos" panose="020B0004020202020204" pitchFamily="34" charset="0"/>
              </a:rPr>
              <a:t>)</a:t>
            </a:r>
          </a:p>
          <a:p>
            <a:pPr marL="171450" indent="-171450">
              <a:buFont typeface="Arial" panose="020B0604020202020204" pitchFamily="34" charset="0"/>
              <a:buChar char="•"/>
            </a:pPr>
            <a:r>
              <a:rPr lang="en-US" sz="1400" b="1" i="0" u="sng" strike="noStrike" dirty="0">
                <a:solidFill>
                  <a:srgbClr val="000000"/>
                </a:solidFill>
                <a:effectLst/>
                <a:latin typeface="Aptos" panose="020B0004020202020204" pitchFamily="34" charset="0"/>
              </a:rPr>
              <a:t>4:40pm to 4:20pm</a:t>
            </a:r>
            <a:r>
              <a:rPr lang="en-US" sz="1400" b="0" i="0" u="none" strike="noStrike" dirty="0">
                <a:solidFill>
                  <a:srgbClr val="000000"/>
                </a:solidFill>
                <a:effectLst/>
                <a:latin typeface="Aptos" panose="020B0004020202020204" pitchFamily="34" charset="0"/>
              </a:rPr>
              <a:t> - FCFD, status, plans, next steps, etc. (</a:t>
            </a:r>
            <a:r>
              <a:rPr lang="en-US" sz="1400" b="0" i="0" u="none" strike="noStrike" dirty="0">
                <a:solidFill>
                  <a:srgbClr val="ED5C57"/>
                </a:solidFill>
                <a:effectLst/>
                <a:latin typeface="Aptos" panose="020B0004020202020204" pitchFamily="34" charset="0"/>
              </a:rPr>
              <a:t>Artur?</a:t>
            </a:r>
            <a:r>
              <a:rPr lang="en-US" sz="1400" b="0" i="0" u="none" strike="noStrike" dirty="0">
                <a:solidFill>
                  <a:srgbClr val="000000"/>
                </a:solidFill>
                <a:effectLst/>
                <a:latin typeface="Aptos" panose="020B0004020202020204" pitchFamily="34" charset="0"/>
              </a:rPr>
              <a:t>)</a:t>
            </a:r>
          </a:p>
          <a:p>
            <a:pPr marL="171450" indent="-171450">
              <a:buFont typeface="Arial" panose="020B0604020202020204" pitchFamily="34" charset="0"/>
              <a:buChar char="•"/>
            </a:pPr>
            <a:r>
              <a:rPr lang="en-US" sz="1400" b="1" i="0" u="sng" strike="noStrike" dirty="0">
                <a:solidFill>
                  <a:srgbClr val="000000"/>
                </a:solidFill>
                <a:effectLst/>
                <a:latin typeface="Aptos" panose="020B0004020202020204" pitchFamily="34" charset="0"/>
              </a:rPr>
              <a:t>4:20pm to 4:45pm</a:t>
            </a:r>
            <a:r>
              <a:rPr lang="en-US" sz="1400" b="0" i="0" u="none" strike="noStrike" dirty="0">
                <a:solidFill>
                  <a:srgbClr val="000000"/>
                </a:solidFill>
                <a:effectLst/>
                <a:latin typeface="Aptos" panose="020B0004020202020204" pitchFamily="34" charset="0"/>
              </a:rPr>
              <a:t> - Discussion of FCFD variant for Cherenkov detectors (</a:t>
            </a:r>
            <a:r>
              <a:rPr lang="en-US" sz="1400" b="0" i="0" u="none" strike="noStrike" dirty="0">
                <a:solidFill>
                  <a:srgbClr val="ED5C57"/>
                </a:solidFill>
                <a:effectLst/>
                <a:latin typeface="Aptos" panose="020B0004020202020204" pitchFamily="34" charset="0"/>
              </a:rPr>
              <a:t>Who will give this talk?</a:t>
            </a:r>
            <a:r>
              <a:rPr lang="en-US" sz="1400" b="0" i="0" u="none" strike="noStrike" dirty="0">
                <a:solidFill>
                  <a:srgbClr val="000000"/>
                </a:solidFill>
                <a:effectLst/>
                <a:latin typeface="Aptos" panose="020B0004020202020204" pitchFamily="34" charset="0"/>
              </a:rPr>
              <a:t>)</a:t>
            </a:r>
          </a:p>
          <a:p>
            <a:pPr marL="171450" indent="-171450">
              <a:buFont typeface="Arial" panose="020B0604020202020204" pitchFamily="34" charset="0"/>
              <a:buChar char="•"/>
            </a:pPr>
            <a:r>
              <a:rPr lang="en-US" sz="1400" b="1" i="0" u="sng" strike="noStrike" dirty="0">
                <a:solidFill>
                  <a:srgbClr val="000000"/>
                </a:solidFill>
                <a:effectLst/>
                <a:latin typeface="Aptos" panose="020B0004020202020204" pitchFamily="34" charset="0"/>
              </a:rPr>
              <a:t>4:45pm to 5:00pm</a:t>
            </a:r>
            <a:r>
              <a:rPr lang="en-US" sz="1400" b="0" i="0" u="none" strike="noStrike" dirty="0">
                <a:solidFill>
                  <a:srgbClr val="000000"/>
                </a:solidFill>
                <a:effectLst/>
                <a:latin typeface="Aptos" panose="020B0004020202020204" pitchFamily="34" charset="0"/>
              </a:rPr>
              <a:t> - final discussions</a:t>
            </a:r>
          </a:p>
        </p:txBody>
      </p:sp>
    </p:spTree>
    <p:extLst>
      <p:ext uri="{BB962C8B-B14F-4D97-AF65-F5344CB8AC3E}">
        <p14:creationId xmlns:p14="http://schemas.microsoft.com/office/powerpoint/2010/main" val="292724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722EA-D3A9-9291-8ADA-DF181FAE6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B5349-4EAF-2493-6CA3-248A79A862B8}"/>
              </a:ext>
            </a:extLst>
          </p:cNvPr>
          <p:cNvSpPr>
            <a:spLocks noGrp="1"/>
          </p:cNvSpPr>
          <p:nvPr>
            <p:ph type="ctrTitle"/>
          </p:nvPr>
        </p:nvSpPr>
        <p:spPr>
          <a:xfrm>
            <a:off x="584572" y="1204183"/>
            <a:ext cx="10334625" cy="1947460"/>
          </a:xfrm>
        </p:spPr>
        <p:txBody>
          <a:bodyPr/>
          <a:lstStyle/>
          <a:p>
            <a:r>
              <a:rPr lang="en-US" dirty="0"/>
              <a:t>AC-LGAD + EICROC testing @ BNL</a:t>
            </a:r>
          </a:p>
        </p:txBody>
      </p:sp>
      <p:sp>
        <p:nvSpPr>
          <p:cNvPr id="3" name="Subtitle 2">
            <a:extLst>
              <a:ext uri="{FF2B5EF4-FFF2-40B4-BE49-F238E27FC236}">
                <a16:creationId xmlns:a16="http://schemas.microsoft.com/office/drawing/2014/main" id="{52CA509D-8894-434A-EB2A-CB537A7A470E}"/>
              </a:ext>
            </a:extLst>
          </p:cNvPr>
          <p:cNvSpPr>
            <a:spLocks noGrp="1"/>
          </p:cNvSpPr>
          <p:nvPr>
            <p:ph type="subTitle" idx="1"/>
          </p:nvPr>
        </p:nvSpPr>
        <p:spPr>
          <a:xfrm>
            <a:off x="505058" y="5383395"/>
            <a:ext cx="10334625" cy="746185"/>
          </a:xfrm>
        </p:spPr>
        <p:txBody>
          <a:bodyPr>
            <a:normAutofit/>
          </a:bodyPr>
          <a:lstStyle/>
          <a:p>
            <a:r>
              <a:rPr lang="en-US" dirty="0"/>
              <a:t>EICROC meeting	</a:t>
            </a:r>
          </a:p>
          <a:p>
            <a:r>
              <a:rPr lang="en-US" dirty="0"/>
              <a:t>June 23</a:t>
            </a:r>
            <a:r>
              <a:rPr lang="en-US" baseline="30000" dirty="0"/>
              <a:t>rd</a:t>
            </a:r>
            <a:r>
              <a:rPr lang="en-US" dirty="0"/>
              <a:t>, 2026</a:t>
            </a:r>
          </a:p>
        </p:txBody>
      </p:sp>
      <p:sp>
        <p:nvSpPr>
          <p:cNvPr id="4" name="Text Placeholder 3">
            <a:extLst>
              <a:ext uri="{FF2B5EF4-FFF2-40B4-BE49-F238E27FC236}">
                <a16:creationId xmlns:a16="http://schemas.microsoft.com/office/drawing/2014/main" id="{AFECA7CE-E2DF-FCC1-72B3-59894A67F361}"/>
              </a:ext>
            </a:extLst>
          </p:cNvPr>
          <p:cNvSpPr>
            <a:spLocks noGrp="1"/>
          </p:cNvSpPr>
          <p:nvPr>
            <p:ph type="body" sz="quarter" idx="10"/>
          </p:nvPr>
        </p:nvSpPr>
        <p:spPr>
          <a:xfrm>
            <a:off x="584571" y="3151643"/>
            <a:ext cx="8012777" cy="1947460"/>
          </a:xfrm>
        </p:spPr>
        <p:txBody>
          <a:bodyPr/>
          <a:lstStyle/>
          <a:p>
            <a:r>
              <a:rPr lang="en-US" dirty="0"/>
              <a:t>Alex Jentsch (BNL) </a:t>
            </a:r>
            <a:r>
              <a:rPr lang="en-US" i="1" dirty="0"/>
              <a:t>on behalf of the BNL team</a:t>
            </a:r>
          </a:p>
          <a:p>
            <a:r>
              <a:rPr lang="en-US" dirty="0"/>
              <a:t>Alessandro Tricoli, Gabriele Giacomini, Ashik Ikbal (Kent), Souvik Paul (Stony Brook), Maya Mancini (Brandeis), Prashanth Shanmuganathan, Prithwish </a:t>
            </a:r>
            <a:r>
              <a:rPr lang="en-US" dirty="0" err="1"/>
              <a:t>Tribedy</a:t>
            </a:r>
            <a:r>
              <a:rPr lang="en-US" dirty="0"/>
              <a:t>, Rachel Kovach-Fuentes (Rice)</a:t>
            </a:r>
          </a:p>
        </p:txBody>
      </p:sp>
    </p:spTree>
    <p:extLst>
      <p:ext uri="{BB962C8B-B14F-4D97-AF65-F5344CB8AC3E}">
        <p14:creationId xmlns:p14="http://schemas.microsoft.com/office/powerpoint/2010/main" val="591658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79872-F8D4-BF67-A1AF-12EE47DF7CFC}"/>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868ECD17-15CA-428B-520E-278E6C34E7EE}"/>
              </a:ext>
            </a:extLst>
          </p:cNvPr>
          <p:cNvSpPr>
            <a:spLocks noGrp="1"/>
          </p:cNvSpPr>
          <p:nvPr>
            <p:ph type="body" sz="quarter" idx="11"/>
          </p:nvPr>
        </p:nvSpPr>
        <p:spPr/>
        <p:txBody>
          <a:bodyPr/>
          <a:lstStyle/>
          <a:p>
            <a:endParaRPr lang="en-US"/>
          </a:p>
        </p:txBody>
      </p:sp>
      <p:sp>
        <p:nvSpPr>
          <p:cNvPr id="13" name="Title 2">
            <a:extLst>
              <a:ext uri="{FF2B5EF4-FFF2-40B4-BE49-F238E27FC236}">
                <a16:creationId xmlns:a16="http://schemas.microsoft.com/office/drawing/2014/main" id="{A45387FC-3163-EC78-7C85-9A4554BB26C6}"/>
              </a:ext>
            </a:extLst>
          </p:cNvPr>
          <p:cNvSpPr>
            <a:spLocks noGrp="1"/>
          </p:cNvSpPr>
          <p:nvPr>
            <p:ph type="title"/>
          </p:nvPr>
        </p:nvSpPr>
        <p:spPr>
          <a:xfrm>
            <a:off x="462579" y="0"/>
            <a:ext cx="11499925" cy="825178"/>
          </a:xfrm>
        </p:spPr>
        <p:txBody>
          <a:bodyPr/>
          <a:lstStyle/>
          <a:p>
            <a:r>
              <a:rPr lang="en-US" dirty="0"/>
              <a:t>Overview of BNL work (EICROC + ACLGAD)</a:t>
            </a:r>
          </a:p>
        </p:txBody>
      </p:sp>
      <p:sp>
        <p:nvSpPr>
          <p:cNvPr id="14" name="Content Placeholder 3">
            <a:extLst>
              <a:ext uri="{FF2B5EF4-FFF2-40B4-BE49-F238E27FC236}">
                <a16:creationId xmlns:a16="http://schemas.microsoft.com/office/drawing/2014/main" id="{EC618195-78C1-12FD-A947-635A4F3FE2C9}"/>
              </a:ext>
            </a:extLst>
          </p:cNvPr>
          <p:cNvSpPr>
            <a:spLocks noGrp="1"/>
          </p:cNvSpPr>
          <p:nvPr>
            <p:ph idx="1"/>
          </p:nvPr>
        </p:nvSpPr>
        <p:spPr>
          <a:xfrm>
            <a:off x="462578" y="887203"/>
            <a:ext cx="11499925" cy="5155787"/>
          </a:xfrm>
        </p:spPr>
        <p:txBody>
          <a:bodyPr>
            <a:normAutofit/>
          </a:bodyPr>
          <a:lstStyle/>
          <a:p>
            <a:r>
              <a:rPr lang="en-US" b="1" u="sng" dirty="0"/>
              <a:t>Analog testing:</a:t>
            </a:r>
          </a:p>
          <a:p>
            <a:pPr lvl="1"/>
            <a:r>
              <a:rPr lang="en-US" dirty="0"/>
              <a:t>Jitter from AC-LGAD+EICROC via analog output of EICROC.</a:t>
            </a:r>
          </a:p>
          <a:p>
            <a:pPr lvl="1"/>
            <a:r>
              <a:rPr lang="en-US" dirty="0"/>
              <a:t>Jitter from AC-LGAD+FNAL board.</a:t>
            </a:r>
          </a:p>
          <a:p>
            <a:pPr lvl="1"/>
            <a:r>
              <a:rPr lang="en-US" dirty="0"/>
              <a:t>Working on order of UCSC </a:t>
            </a:r>
            <a:r>
              <a:rPr lang="en-US" dirty="0" err="1"/>
              <a:t>testboards</a:t>
            </a:r>
            <a:r>
              <a:rPr lang="en-US" dirty="0"/>
              <a:t> for usage with large pixel sensors (in-progress).</a:t>
            </a:r>
          </a:p>
          <a:p>
            <a:r>
              <a:rPr lang="en-US" b="1" u="sng" dirty="0"/>
              <a:t>Digital testing:</a:t>
            </a:r>
          </a:p>
          <a:p>
            <a:pPr lvl="1"/>
            <a:r>
              <a:rPr lang="en-US" dirty="0">
                <a:sym typeface="Wingdings" pitchFamily="2" charset="2"/>
              </a:rPr>
              <a:t>New firmware setup on ZU706 and ZCU106 boards for testing (Jan. 2026).</a:t>
            </a:r>
          </a:p>
          <a:p>
            <a:pPr lvl="2"/>
            <a:r>
              <a:rPr lang="en-US" dirty="0">
                <a:sym typeface="Wingdings" pitchFamily="2" charset="2"/>
              </a:rPr>
              <a:t>Tested preamp output with charge injection to ensure the charge makes it into the circuit.</a:t>
            </a:r>
          </a:p>
          <a:p>
            <a:pPr lvl="2"/>
            <a:r>
              <a:rPr lang="en-US" dirty="0">
                <a:sym typeface="Wingdings" pitchFamily="2" charset="2"/>
              </a:rPr>
              <a:t>Have not been able to produce reasonable ADC/TDC distributions with charge injection.</a:t>
            </a:r>
          </a:p>
          <a:p>
            <a:pPr lvl="2"/>
            <a:r>
              <a:rPr lang="en-US" dirty="0">
                <a:sym typeface="Wingdings" pitchFamily="2" charset="2"/>
              </a:rPr>
              <a:t>Likely an issue with the configuration files we have.</a:t>
            </a:r>
          </a:p>
          <a:p>
            <a:pPr lvl="2"/>
            <a:r>
              <a:rPr lang="en-US" dirty="0">
                <a:sym typeface="Wingdings" pitchFamily="2" charset="2"/>
              </a:rPr>
              <a:t>Will work with </a:t>
            </a:r>
            <a:r>
              <a:rPr lang="en-US" dirty="0" err="1">
                <a:sym typeface="Wingdings" pitchFamily="2" charset="2"/>
              </a:rPr>
              <a:t>IJCLab</a:t>
            </a:r>
            <a:r>
              <a:rPr lang="en-US" dirty="0">
                <a:sym typeface="Wingdings" pitchFamily="2" charset="2"/>
              </a:rPr>
              <a:t> to solve issues  expect results in the next week or two.</a:t>
            </a:r>
          </a:p>
          <a:p>
            <a:pPr lvl="1"/>
            <a:r>
              <a:rPr lang="en-US" dirty="0">
                <a:sym typeface="Wingdings" pitchFamily="2" charset="2"/>
              </a:rPr>
              <a:t>Once above is solved, focus on data collection with Sr-90 and TCT.</a:t>
            </a:r>
          </a:p>
          <a:p>
            <a:pPr lvl="2"/>
            <a:r>
              <a:rPr lang="en-US" dirty="0">
                <a:sym typeface="Wingdings" pitchFamily="2" charset="2"/>
              </a:rPr>
              <a:t>Spatial and timing resolution.</a:t>
            </a:r>
          </a:p>
          <a:p>
            <a:pPr lvl="2"/>
            <a:r>
              <a:rPr lang="en-US" dirty="0">
                <a:sym typeface="Wingdings" pitchFamily="2" charset="2"/>
              </a:rPr>
              <a:t>Integration with borrowed telescope from BNL colleagues to begin testing system with external trigger in preparation for test beams</a:t>
            </a:r>
          </a:p>
          <a:p>
            <a:endParaRPr lang="en-US" dirty="0">
              <a:sym typeface="Wingdings" pitchFamily="2" charset="2"/>
            </a:endParaRPr>
          </a:p>
          <a:p>
            <a:pPr marL="0" indent="0">
              <a:buNone/>
            </a:pPr>
            <a:endParaRPr lang="en-US" dirty="0"/>
          </a:p>
        </p:txBody>
      </p:sp>
    </p:spTree>
    <p:extLst>
      <p:ext uri="{BB962C8B-B14F-4D97-AF65-F5344CB8AC3E}">
        <p14:creationId xmlns:p14="http://schemas.microsoft.com/office/powerpoint/2010/main" val="2895136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FDB77-FD9E-3F8A-C331-D915783E0223}"/>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1A9585AE-E04B-8A7B-5050-8315EA1FA2C5}"/>
              </a:ext>
            </a:extLst>
          </p:cNvPr>
          <p:cNvSpPr>
            <a:spLocks noGrp="1"/>
          </p:cNvSpPr>
          <p:nvPr>
            <p:ph type="body" sz="quarter" idx="11"/>
          </p:nvPr>
        </p:nvSpPr>
        <p:spPr/>
        <p:txBody>
          <a:bodyPr/>
          <a:lstStyle/>
          <a:p>
            <a:endParaRPr lang="en-US"/>
          </a:p>
        </p:txBody>
      </p:sp>
      <p:sp>
        <p:nvSpPr>
          <p:cNvPr id="13" name="Title 2">
            <a:extLst>
              <a:ext uri="{FF2B5EF4-FFF2-40B4-BE49-F238E27FC236}">
                <a16:creationId xmlns:a16="http://schemas.microsoft.com/office/drawing/2014/main" id="{8C170133-29E2-32DA-12C2-7E5F7A5359EA}"/>
              </a:ext>
            </a:extLst>
          </p:cNvPr>
          <p:cNvSpPr>
            <a:spLocks noGrp="1"/>
          </p:cNvSpPr>
          <p:nvPr>
            <p:ph type="title"/>
          </p:nvPr>
        </p:nvSpPr>
        <p:spPr>
          <a:xfrm>
            <a:off x="462579" y="0"/>
            <a:ext cx="11499925" cy="825178"/>
          </a:xfrm>
        </p:spPr>
        <p:txBody>
          <a:bodyPr/>
          <a:lstStyle/>
          <a:p>
            <a:r>
              <a:rPr lang="en-US" dirty="0"/>
              <a:t>Overview of BNL work (EICROC + ACLGAD)</a:t>
            </a:r>
          </a:p>
        </p:txBody>
      </p:sp>
      <p:sp>
        <p:nvSpPr>
          <p:cNvPr id="14" name="Content Placeholder 3">
            <a:extLst>
              <a:ext uri="{FF2B5EF4-FFF2-40B4-BE49-F238E27FC236}">
                <a16:creationId xmlns:a16="http://schemas.microsoft.com/office/drawing/2014/main" id="{90D6EDA6-DF99-4B5E-98E6-491BCDB21631}"/>
              </a:ext>
            </a:extLst>
          </p:cNvPr>
          <p:cNvSpPr>
            <a:spLocks noGrp="1"/>
          </p:cNvSpPr>
          <p:nvPr>
            <p:ph idx="1"/>
          </p:nvPr>
        </p:nvSpPr>
        <p:spPr>
          <a:xfrm>
            <a:off x="462578" y="887203"/>
            <a:ext cx="11499925" cy="5155787"/>
          </a:xfrm>
        </p:spPr>
        <p:txBody>
          <a:bodyPr>
            <a:normAutofit fontScale="92500" lnSpcReduction="10000"/>
          </a:bodyPr>
          <a:lstStyle/>
          <a:p>
            <a:r>
              <a:rPr lang="en-US" b="1" u="sng" dirty="0"/>
              <a:t>Analog testing:</a:t>
            </a:r>
          </a:p>
          <a:p>
            <a:pPr lvl="1">
              <a:buFont typeface="Wingdings" pitchFamily="2" charset="2"/>
              <a:buChar char="ü"/>
            </a:pPr>
            <a:r>
              <a:rPr lang="en-US" dirty="0"/>
              <a:t>Jitter from AC-LGAD+EICROC via analog output of EICROC.</a:t>
            </a:r>
          </a:p>
          <a:p>
            <a:pPr lvl="1">
              <a:buFont typeface="Wingdings" pitchFamily="2" charset="2"/>
              <a:buChar char="ü"/>
            </a:pPr>
            <a:r>
              <a:rPr lang="en-US" dirty="0"/>
              <a:t>Jitter from AC-LGAD+FNAL board.</a:t>
            </a:r>
          </a:p>
          <a:p>
            <a:pPr lvl="1"/>
            <a:r>
              <a:rPr lang="en-US" dirty="0">
                <a:solidFill>
                  <a:srgbClr val="00B050"/>
                </a:solidFill>
              </a:rPr>
              <a:t>Working on order of UCSC </a:t>
            </a:r>
            <a:r>
              <a:rPr lang="en-US" dirty="0" err="1">
                <a:solidFill>
                  <a:srgbClr val="00B050"/>
                </a:solidFill>
              </a:rPr>
              <a:t>testboards</a:t>
            </a:r>
            <a:r>
              <a:rPr lang="en-US" dirty="0">
                <a:solidFill>
                  <a:srgbClr val="00B050"/>
                </a:solidFill>
              </a:rPr>
              <a:t> for usage with large pixel sensors (final assembly in progress).</a:t>
            </a:r>
          </a:p>
          <a:p>
            <a:r>
              <a:rPr lang="en-US" b="1" u="sng" dirty="0"/>
              <a:t>Digital testing:</a:t>
            </a:r>
          </a:p>
          <a:p>
            <a:pPr lvl="1"/>
            <a:r>
              <a:rPr lang="en-US" dirty="0">
                <a:sym typeface="Wingdings" pitchFamily="2" charset="2"/>
              </a:rPr>
              <a:t>New firmware setup on ZU706 and ZCU106 boards for testing (Jan. 2026).</a:t>
            </a:r>
          </a:p>
          <a:p>
            <a:pPr lvl="2">
              <a:buFont typeface="Wingdings" pitchFamily="2" charset="2"/>
              <a:buChar char="ü"/>
            </a:pPr>
            <a:r>
              <a:rPr lang="en-US" dirty="0">
                <a:sym typeface="Wingdings" pitchFamily="2" charset="2"/>
              </a:rPr>
              <a:t>Tested preamp output with charge injection to ensure the charge makes it into the circuit.</a:t>
            </a:r>
          </a:p>
          <a:p>
            <a:pPr lvl="2">
              <a:buFont typeface="Wingdings" pitchFamily="2" charset="2"/>
              <a:buChar char="ü"/>
            </a:pPr>
            <a:r>
              <a:rPr lang="en-US" dirty="0">
                <a:sym typeface="Wingdings" pitchFamily="2" charset="2"/>
              </a:rPr>
              <a:t>Trigger window issue resolved, and I2C communication issues resolved.</a:t>
            </a:r>
          </a:p>
          <a:p>
            <a:pPr lvl="2">
              <a:buFont typeface="Wingdings" pitchFamily="2" charset="2"/>
              <a:buChar char="ü"/>
            </a:pPr>
            <a:r>
              <a:rPr lang="en-US" dirty="0">
                <a:sym typeface="Wingdings" pitchFamily="2" charset="2"/>
              </a:rPr>
              <a:t>Testing working okay with ZU706 board.</a:t>
            </a:r>
          </a:p>
          <a:p>
            <a:pPr lvl="2">
              <a:buFont typeface="Wingdings" pitchFamily="2" charset="2"/>
              <a:buChar char="ü"/>
            </a:pPr>
            <a:r>
              <a:rPr lang="en-US" dirty="0">
                <a:sym typeface="Wingdings" pitchFamily="2" charset="2"/>
              </a:rPr>
              <a:t>Measure calibration (threshold) offsets.</a:t>
            </a:r>
          </a:p>
          <a:p>
            <a:pPr lvl="1"/>
            <a:r>
              <a:rPr lang="en-US" dirty="0">
                <a:sym typeface="Wingdings" pitchFamily="2" charset="2"/>
              </a:rPr>
              <a:t>Once above is complete, focus on data collection with Sr-90 and TCT.</a:t>
            </a:r>
          </a:p>
          <a:p>
            <a:pPr lvl="2"/>
            <a:r>
              <a:rPr lang="en-US" b="1" dirty="0">
                <a:solidFill>
                  <a:srgbClr val="FF0000"/>
                </a:solidFill>
                <a:sym typeface="Wingdings" pitchFamily="2" charset="2"/>
              </a:rPr>
              <a:t>Internal trigger to reproduce </a:t>
            </a:r>
            <a:r>
              <a:rPr lang="en-US" b="1" dirty="0" err="1">
                <a:solidFill>
                  <a:srgbClr val="FF0000"/>
                </a:solidFill>
                <a:sym typeface="Wingdings" pitchFamily="2" charset="2"/>
              </a:rPr>
              <a:t>IJCLab</a:t>
            </a:r>
            <a:r>
              <a:rPr lang="en-US" b="1" dirty="0">
                <a:solidFill>
                  <a:srgbClr val="FF0000"/>
                </a:solidFill>
                <a:sym typeface="Wingdings" pitchFamily="2" charset="2"/>
              </a:rPr>
              <a:t> results and measure charge sharing.</a:t>
            </a:r>
          </a:p>
          <a:p>
            <a:pPr lvl="2"/>
            <a:r>
              <a:rPr lang="en-US" dirty="0">
                <a:sym typeface="Wingdings" pitchFamily="2" charset="2"/>
              </a:rPr>
              <a:t>Setup with DC-LGAD trigger to work on full-chain testing.</a:t>
            </a:r>
          </a:p>
          <a:p>
            <a:pPr lvl="1"/>
            <a:r>
              <a:rPr lang="en-US" dirty="0">
                <a:sym typeface="Wingdings" pitchFamily="2" charset="2"/>
              </a:rPr>
              <a:t>EICROC1 </a:t>
            </a:r>
            <a:r>
              <a:rPr lang="en-US" dirty="0" err="1">
                <a:sym typeface="Wingdings" pitchFamily="2" charset="2"/>
              </a:rPr>
              <a:t>testboard</a:t>
            </a:r>
            <a:r>
              <a:rPr lang="en-US" dirty="0">
                <a:sym typeface="Wingdings" pitchFamily="2" charset="2"/>
              </a:rPr>
              <a:t> received at BNL, work beginning on integration with RBv1.</a:t>
            </a:r>
          </a:p>
          <a:p>
            <a:pPr lvl="1"/>
            <a:r>
              <a:rPr lang="en-US" b="1" dirty="0">
                <a:solidFill>
                  <a:srgbClr val="00B050"/>
                </a:solidFill>
                <a:sym typeface="Wingdings" pitchFamily="2" charset="2"/>
              </a:rPr>
              <a:t>Stave/module board for far-forward detectors under design – expect physical board by end of Summer.</a:t>
            </a:r>
          </a:p>
          <a:p>
            <a:endParaRPr lang="en-US" dirty="0">
              <a:sym typeface="Wingdings" pitchFamily="2" charset="2"/>
            </a:endParaRPr>
          </a:p>
          <a:p>
            <a:pPr marL="0" indent="0">
              <a:buNone/>
            </a:pPr>
            <a:endParaRPr lang="en-US" dirty="0"/>
          </a:p>
        </p:txBody>
      </p:sp>
    </p:spTree>
    <p:extLst>
      <p:ext uri="{BB962C8B-B14F-4D97-AF65-F5344CB8AC3E}">
        <p14:creationId xmlns:p14="http://schemas.microsoft.com/office/powerpoint/2010/main" val="54272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D1748E-59BB-CE37-C595-811A34812D29}"/>
              </a:ext>
            </a:extLst>
          </p:cNvPr>
          <p:cNvSpPr>
            <a:spLocks noGrp="1"/>
          </p:cNvSpPr>
          <p:nvPr>
            <p:ph type="sldNum" sz="quarter" idx="4"/>
          </p:nvPr>
        </p:nvSpPr>
        <p:spPr/>
        <p:txBody>
          <a:bodyPr/>
          <a:lstStyle/>
          <a:p>
            <a:pPr algn="ctr"/>
            <a:fld id="{933A556B-7C63-244D-9B7C-B0EA8042B330}" type="slidenum">
              <a:rPr lang="en-US" smtClean="0"/>
              <a:pPr algn="ctr"/>
              <a:t>14</a:t>
            </a:fld>
            <a:endParaRPr lang="en-US" dirty="0"/>
          </a:p>
        </p:txBody>
      </p:sp>
      <p:sp>
        <p:nvSpPr>
          <p:cNvPr id="3" name="Title 2">
            <a:extLst>
              <a:ext uri="{FF2B5EF4-FFF2-40B4-BE49-F238E27FC236}">
                <a16:creationId xmlns:a16="http://schemas.microsoft.com/office/drawing/2014/main" id="{801270BC-0038-2690-23B5-D8D25BFCD91B}"/>
              </a:ext>
            </a:extLst>
          </p:cNvPr>
          <p:cNvSpPr>
            <a:spLocks noGrp="1"/>
          </p:cNvSpPr>
          <p:nvPr>
            <p:ph type="title"/>
          </p:nvPr>
        </p:nvSpPr>
        <p:spPr/>
        <p:txBody>
          <a:bodyPr/>
          <a:lstStyle/>
          <a:p>
            <a:r>
              <a:rPr lang="en-US" dirty="0"/>
              <a:t>EICROC0 testing @ BNL</a:t>
            </a:r>
          </a:p>
        </p:txBody>
      </p:sp>
      <p:sp>
        <p:nvSpPr>
          <p:cNvPr id="4" name="Content Placeholder 3">
            <a:extLst>
              <a:ext uri="{FF2B5EF4-FFF2-40B4-BE49-F238E27FC236}">
                <a16:creationId xmlns:a16="http://schemas.microsoft.com/office/drawing/2014/main" id="{C6AF7387-6796-E672-C119-3184D353E7E3}"/>
              </a:ext>
            </a:extLst>
          </p:cNvPr>
          <p:cNvSpPr>
            <a:spLocks noGrp="1"/>
          </p:cNvSpPr>
          <p:nvPr>
            <p:ph idx="1"/>
          </p:nvPr>
        </p:nvSpPr>
        <p:spPr>
          <a:xfrm>
            <a:off x="462579" y="975365"/>
            <a:ext cx="11499925" cy="825178"/>
          </a:xfrm>
        </p:spPr>
        <p:txBody>
          <a:bodyPr/>
          <a:lstStyle/>
          <a:p>
            <a:r>
              <a:rPr lang="en-US" dirty="0"/>
              <a:t>Using bump-bonded (30um gain layer) sensor to EICROC0 @ -170V.</a:t>
            </a:r>
          </a:p>
          <a:p>
            <a:pPr marL="0" indent="0">
              <a:buNone/>
            </a:pPr>
            <a:endParaRPr lang="en-US" dirty="0"/>
          </a:p>
        </p:txBody>
      </p:sp>
      <p:sp>
        <p:nvSpPr>
          <p:cNvPr id="6" name="Text Placeholder 5">
            <a:extLst>
              <a:ext uri="{FF2B5EF4-FFF2-40B4-BE49-F238E27FC236}">
                <a16:creationId xmlns:a16="http://schemas.microsoft.com/office/drawing/2014/main" id="{7A584E3E-3C10-EAB1-5B94-65D4EEB2AD8E}"/>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0330453B-F8B4-228C-A197-2EC2BE818103}"/>
              </a:ext>
            </a:extLst>
          </p:cNvPr>
          <p:cNvPicPr>
            <a:picLocks noChangeAspect="1"/>
          </p:cNvPicPr>
          <p:nvPr/>
        </p:nvPicPr>
        <p:blipFill>
          <a:blip r:embed="rId2"/>
          <a:stretch>
            <a:fillRect/>
          </a:stretch>
        </p:blipFill>
        <p:spPr>
          <a:xfrm>
            <a:off x="462579" y="1520455"/>
            <a:ext cx="4944170" cy="4476307"/>
          </a:xfrm>
          <a:prstGeom prst="rect">
            <a:avLst/>
          </a:prstGeom>
        </p:spPr>
      </p:pic>
      <p:sp>
        <p:nvSpPr>
          <p:cNvPr id="8" name="TextBox 7">
            <a:extLst>
              <a:ext uri="{FF2B5EF4-FFF2-40B4-BE49-F238E27FC236}">
                <a16:creationId xmlns:a16="http://schemas.microsoft.com/office/drawing/2014/main" id="{568EC7DF-58A9-BC40-7B99-EEDEE1F116E9}"/>
              </a:ext>
            </a:extLst>
          </p:cNvPr>
          <p:cNvSpPr txBox="1"/>
          <p:nvPr/>
        </p:nvSpPr>
        <p:spPr>
          <a:xfrm>
            <a:off x="5518297" y="2870861"/>
            <a:ext cx="5592726" cy="646331"/>
          </a:xfrm>
          <a:prstGeom prst="rect">
            <a:avLst/>
          </a:prstGeom>
          <a:noFill/>
        </p:spPr>
        <p:txBody>
          <a:bodyPr wrap="square" rtlCol="0">
            <a:spAutoFit/>
          </a:bodyPr>
          <a:lstStyle/>
          <a:p>
            <a:pPr marL="285750" indent="-285750">
              <a:buFont typeface="Arial" panose="020B0604020202020204" pitchFamily="34" charset="0"/>
              <a:buChar char="•"/>
            </a:pPr>
            <a:r>
              <a:rPr lang="en-US" dirty="0"/>
              <a:t>Calibration performed successfully.</a:t>
            </a:r>
          </a:p>
          <a:p>
            <a:pPr marL="285750" indent="-285750">
              <a:buFont typeface="Arial" panose="020B0604020202020204" pitchFamily="34" charset="0"/>
              <a:buChar char="•"/>
            </a:pPr>
            <a:r>
              <a:rPr lang="en-US" dirty="0"/>
              <a:t>Focus is now on Sr-90 measurements.</a:t>
            </a:r>
          </a:p>
        </p:txBody>
      </p:sp>
      <p:sp>
        <p:nvSpPr>
          <p:cNvPr id="9" name="TextBox 8">
            <a:extLst>
              <a:ext uri="{FF2B5EF4-FFF2-40B4-BE49-F238E27FC236}">
                <a16:creationId xmlns:a16="http://schemas.microsoft.com/office/drawing/2014/main" id="{156F4354-A608-DF5A-C11C-99894B76F1F9}"/>
              </a:ext>
            </a:extLst>
          </p:cNvPr>
          <p:cNvSpPr txBox="1"/>
          <p:nvPr/>
        </p:nvSpPr>
        <p:spPr>
          <a:xfrm>
            <a:off x="3221664" y="1967023"/>
            <a:ext cx="1924493" cy="369332"/>
          </a:xfrm>
          <a:prstGeom prst="rect">
            <a:avLst/>
          </a:prstGeom>
          <a:noFill/>
        </p:spPr>
        <p:txBody>
          <a:bodyPr wrap="square" rtlCol="0">
            <a:spAutoFit/>
          </a:bodyPr>
          <a:lstStyle/>
          <a:p>
            <a:r>
              <a:rPr lang="en-US" dirty="0"/>
              <a:t>Q = 45 </a:t>
            </a:r>
            <a:r>
              <a:rPr lang="en-US" dirty="0" err="1"/>
              <a:t>DACu</a:t>
            </a:r>
            <a:endParaRPr lang="en-US" dirty="0"/>
          </a:p>
        </p:txBody>
      </p:sp>
    </p:spTree>
    <p:extLst>
      <p:ext uri="{BB962C8B-B14F-4D97-AF65-F5344CB8AC3E}">
        <p14:creationId xmlns:p14="http://schemas.microsoft.com/office/powerpoint/2010/main" val="2944432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861F66-C0F1-82EF-F98F-EC5200A43F81}"/>
              </a:ext>
            </a:extLst>
          </p:cNvPr>
          <p:cNvSpPr>
            <a:spLocks noGrp="1"/>
          </p:cNvSpPr>
          <p:nvPr>
            <p:ph type="sldNum" sz="quarter" idx="4"/>
          </p:nvPr>
        </p:nvSpPr>
        <p:spPr/>
        <p:txBody>
          <a:bodyPr/>
          <a:lstStyle/>
          <a:p>
            <a:pPr algn="ctr"/>
            <a:fld id="{933A556B-7C63-244D-9B7C-B0EA8042B330}" type="slidenum">
              <a:rPr lang="en-US" smtClean="0"/>
              <a:pPr algn="ctr"/>
              <a:t>15</a:t>
            </a:fld>
            <a:endParaRPr lang="en-US" dirty="0"/>
          </a:p>
        </p:txBody>
      </p:sp>
      <p:sp>
        <p:nvSpPr>
          <p:cNvPr id="3" name="Title 2">
            <a:extLst>
              <a:ext uri="{FF2B5EF4-FFF2-40B4-BE49-F238E27FC236}">
                <a16:creationId xmlns:a16="http://schemas.microsoft.com/office/drawing/2014/main" id="{A1840A3E-57C1-8DB9-5E1F-37A7CF6934FB}"/>
              </a:ext>
            </a:extLst>
          </p:cNvPr>
          <p:cNvSpPr>
            <a:spLocks noGrp="1"/>
          </p:cNvSpPr>
          <p:nvPr>
            <p:ph type="title"/>
          </p:nvPr>
        </p:nvSpPr>
        <p:spPr/>
        <p:txBody>
          <a:bodyPr/>
          <a:lstStyle/>
          <a:p>
            <a:r>
              <a:rPr lang="en-US" dirty="0"/>
              <a:t>EICROC0 testing @ BNL: Sr-90 source</a:t>
            </a:r>
          </a:p>
        </p:txBody>
      </p:sp>
      <p:sp>
        <p:nvSpPr>
          <p:cNvPr id="5" name="Text Placeholder 4">
            <a:extLst>
              <a:ext uri="{FF2B5EF4-FFF2-40B4-BE49-F238E27FC236}">
                <a16:creationId xmlns:a16="http://schemas.microsoft.com/office/drawing/2014/main" id="{17D681D3-C99C-4287-BAB1-9280E799471E}"/>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54C50963-3E73-C0B7-59CD-120322433C8F}"/>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BCE081CF-1D5A-4E51-B2B6-343CE72E3FEA}"/>
              </a:ext>
            </a:extLst>
          </p:cNvPr>
          <p:cNvPicPr>
            <a:picLocks noChangeAspect="1"/>
          </p:cNvPicPr>
          <p:nvPr/>
        </p:nvPicPr>
        <p:blipFill>
          <a:blip r:embed="rId2"/>
          <a:stretch>
            <a:fillRect/>
          </a:stretch>
        </p:blipFill>
        <p:spPr>
          <a:xfrm>
            <a:off x="462579" y="1082107"/>
            <a:ext cx="7772400" cy="4693785"/>
          </a:xfrm>
          <a:prstGeom prst="rect">
            <a:avLst/>
          </a:prstGeom>
        </p:spPr>
      </p:pic>
      <p:sp>
        <p:nvSpPr>
          <p:cNvPr id="8" name="TextBox 7">
            <a:extLst>
              <a:ext uri="{FF2B5EF4-FFF2-40B4-BE49-F238E27FC236}">
                <a16:creationId xmlns:a16="http://schemas.microsoft.com/office/drawing/2014/main" id="{4895B84E-58CB-214B-0E80-575A704E4AC6}"/>
              </a:ext>
            </a:extLst>
          </p:cNvPr>
          <p:cNvSpPr txBox="1"/>
          <p:nvPr/>
        </p:nvSpPr>
        <p:spPr>
          <a:xfrm>
            <a:off x="8144540" y="2364069"/>
            <a:ext cx="37699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”trigger” pixel = 5</a:t>
            </a:r>
          </a:p>
          <a:p>
            <a:pPr marL="285750" indent="-285750">
              <a:buFont typeface="Arial" panose="020B0604020202020204" pitchFamily="34" charset="0"/>
              <a:buChar char="•"/>
            </a:pPr>
            <a:r>
              <a:rPr lang="en-US" dirty="0"/>
              <a:t>Running in mode where ACQ window is always “open”, closes only when TRGOUT received from any pixel.</a:t>
            </a:r>
          </a:p>
          <a:p>
            <a:pPr marL="285750" indent="-285750">
              <a:buFont typeface="Arial" panose="020B0604020202020204" pitchFamily="34" charset="0"/>
              <a:buChar char="•"/>
            </a:pPr>
            <a:r>
              <a:rPr lang="en-US" dirty="0"/>
              <a:t>Offline, only look at events where pixel five is over threshold, </a:t>
            </a:r>
            <a:r>
              <a:rPr lang="en-US" b="1" u="sng" dirty="0"/>
              <a:t>ONLY</a:t>
            </a:r>
          </a:p>
          <a:p>
            <a:pPr marL="285750" indent="-285750">
              <a:buFont typeface="Arial" panose="020B0604020202020204" pitchFamily="34" charset="0"/>
              <a:buChar char="•"/>
            </a:pPr>
            <a:r>
              <a:rPr lang="en-US" dirty="0"/>
              <a:t>NO pedestal subtraction</a:t>
            </a:r>
          </a:p>
        </p:txBody>
      </p:sp>
    </p:spTree>
    <p:extLst>
      <p:ext uri="{BB962C8B-B14F-4D97-AF65-F5344CB8AC3E}">
        <p14:creationId xmlns:p14="http://schemas.microsoft.com/office/powerpoint/2010/main" val="202934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0A0E0-E26B-2FE2-4242-29F3047A7A9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8EAD0-38F7-04DF-EAB0-1542DCD57DEE}"/>
              </a:ext>
            </a:extLst>
          </p:cNvPr>
          <p:cNvSpPr>
            <a:spLocks noGrp="1"/>
          </p:cNvSpPr>
          <p:nvPr>
            <p:ph type="sldNum" sz="quarter" idx="4"/>
          </p:nvPr>
        </p:nvSpPr>
        <p:spPr/>
        <p:txBody>
          <a:bodyPr/>
          <a:lstStyle/>
          <a:p>
            <a:pPr algn="ctr"/>
            <a:fld id="{933A556B-7C63-244D-9B7C-B0EA8042B330}" type="slidenum">
              <a:rPr lang="en-US" smtClean="0"/>
              <a:pPr algn="ctr"/>
              <a:t>16</a:t>
            </a:fld>
            <a:endParaRPr lang="en-US" dirty="0"/>
          </a:p>
        </p:txBody>
      </p:sp>
      <p:sp>
        <p:nvSpPr>
          <p:cNvPr id="3" name="Title 2">
            <a:extLst>
              <a:ext uri="{FF2B5EF4-FFF2-40B4-BE49-F238E27FC236}">
                <a16:creationId xmlns:a16="http://schemas.microsoft.com/office/drawing/2014/main" id="{B90A4134-3633-41E4-13C0-06C18191079F}"/>
              </a:ext>
            </a:extLst>
          </p:cNvPr>
          <p:cNvSpPr>
            <a:spLocks noGrp="1"/>
          </p:cNvSpPr>
          <p:nvPr>
            <p:ph type="title"/>
          </p:nvPr>
        </p:nvSpPr>
        <p:spPr/>
        <p:txBody>
          <a:bodyPr/>
          <a:lstStyle/>
          <a:p>
            <a:r>
              <a:rPr lang="en-US" dirty="0"/>
              <a:t>EICROC0 testing @ BNL: Sr-90 source</a:t>
            </a:r>
          </a:p>
        </p:txBody>
      </p:sp>
      <p:sp>
        <p:nvSpPr>
          <p:cNvPr id="4" name="Content Placeholder 3">
            <a:extLst>
              <a:ext uri="{FF2B5EF4-FFF2-40B4-BE49-F238E27FC236}">
                <a16:creationId xmlns:a16="http://schemas.microsoft.com/office/drawing/2014/main" id="{EC166505-6C94-3A97-9253-F49DD136A2E1}"/>
              </a:ext>
            </a:extLst>
          </p:cNvPr>
          <p:cNvSpPr>
            <a:spLocks noGrp="1"/>
          </p:cNvSpPr>
          <p:nvPr>
            <p:ph idx="1"/>
          </p:nvPr>
        </p:nvSpPr>
        <p:spPr>
          <a:xfrm>
            <a:off x="462579" y="975365"/>
            <a:ext cx="11499925" cy="825178"/>
          </a:xfrm>
        </p:spPr>
        <p:txBody>
          <a:bodyPr/>
          <a:lstStyle/>
          <a:p>
            <a:r>
              <a:rPr lang="en-US" dirty="0"/>
              <a:t>Using bump-bonded (30um gain layer) sensor to EICROC0 @ -170V.</a:t>
            </a:r>
          </a:p>
          <a:p>
            <a:pPr lvl="1"/>
            <a:r>
              <a:rPr lang="en-US" dirty="0"/>
              <a:t>Internal trigger</a:t>
            </a:r>
          </a:p>
          <a:p>
            <a:pPr marL="0" indent="0">
              <a:buNone/>
            </a:pPr>
            <a:endParaRPr lang="en-US" dirty="0"/>
          </a:p>
        </p:txBody>
      </p:sp>
      <p:sp>
        <p:nvSpPr>
          <p:cNvPr id="6" name="Text Placeholder 5">
            <a:extLst>
              <a:ext uri="{FF2B5EF4-FFF2-40B4-BE49-F238E27FC236}">
                <a16:creationId xmlns:a16="http://schemas.microsoft.com/office/drawing/2014/main" id="{21DC0771-1560-B140-454E-6C3B1A834F64}"/>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4CFA7421-6EF6-C407-2FC2-B2444CBCBFB4}"/>
              </a:ext>
            </a:extLst>
          </p:cNvPr>
          <p:cNvPicPr>
            <a:picLocks noChangeAspect="1"/>
          </p:cNvPicPr>
          <p:nvPr/>
        </p:nvPicPr>
        <p:blipFill>
          <a:blip r:embed="rId2"/>
          <a:stretch>
            <a:fillRect/>
          </a:stretch>
        </p:blipFill>
        <p:spPr>
          <a:xfrm>
            <a:off x="462579" y="1777860"/>
            <a:ext cx="6845595" cy="4104775"/>
          </a:xfrm>
          <a:prstGeom prst="rect">
            <a:avLst/>
          </a:prstGeom>
        </p:spPr>
      </p:pic>
      <p:sp>
        <p:nvSpPr>
          <p:cNvPr id="10" name="TextBox 9">
            <a:extLst>
              <a:ext uri="{FF2B5EF4-FFF2-40B4-BE49-F238E27FC236}">
                <a16:creationId xmlns:a16="http://schemas.microsoft.com/office/drawing/2014/main" id="{B3151ECA-3BF2-D2A3-4600-69A05BCF8556}"/>
              </a:ext>
            </a:extLst>
          </p:cNvPr>
          <p:cNvSpPr txBox="1"/>
          <p:nvPr/>
        </p:nvSpPr>
        <p:spPr>
          <a:xfrm>
            <a:off x="7356237" y="2364069"/>
            <a:ext cx="455820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”trigger” pixel = 5</a:t>
            </a:r>
          </a:p>
          <a:p>
            <a:pPr marL="285750" indent="-285750">
              <a:buFont typeface="Arial" panose="020B0604020202020204" pitchFamily="34" charset="0"/>
              <a:buChar char="•"/>
            </a:pPr>
            <a:r>
              <a:rPr lang="en-US" dirty="0"/>
              <a:t>Running in mode where ACQ window is always “open”, closes only when TRGOUT received from any pixel.</a:t>
            </a:r>
          </a:p>
          <a:p>
            <a:pPr marL="285750" indent="-285750">
              <a:buFont typeface="Arial" panose="020B0604020202020204" pitchFamily="34" charset="0"/>
              <a:buChar char="•"/>
            </a:pPr>
            <a:r>
              <a:rPr lang="en-US" dirty="0"/>
              <a:t>Offline, only look at events where pixel five is over threshold, </a:t>
            </a:r>
            <a:r>
              <a:rPr lang="en-US" b="1" u="sng" dirty="0"/>
              <a:t>ONLY</a:t>
            </a:r>
          </a:p>
          <a:p>
            <a:pPr marL="285750" indent="-285750">
              <a:buFont typeface="Arial" panose="020B0604020202020204" pitchFamily="34" charset="0"/>
              <a:buChar char="•"/>
            </a:pPr>
            <a:r>
              <a:rPr lang="en-US" dirty="0"/>
              <a:t>Pedestal is average of far pixels (far pixel 15 is very noisy).</a:t>
            </a:r>
          </a:p>
        </p:txBody>
      </p:sp>
      <p:sp>
        <p:nvSpPr>
          <p:cNvPr id="11" name="Rectangle 10">
            <a:extLst>
              <a:ext uri="{FF2B5EF4-FFF2-40B4-BE49-F238E27FC236}">
                <a16:creationId xmlns:a16="http://schemas.microsoft.com/office/drawing/2014/main" id="{553C8C37-20BC-B4B0-C94B-D6D2678CEB8A}"/>
              </a:ext>
            </a:extLst>
          </p:cNvPr>
          <p:cNvSpPr/>
          <p:nvPr/>
        </p:nvSpPr>
        <p:spPr>
          <a:xfrm>
            <a:off x="2179674" y="2785730"/>
            <a:ext cx="1705702" cy="104451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966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E512-F0B1-BD09-C4AC-F722B8885D7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371F6-8374-7CD1-9D8B-852073591020}"/>
              </a:ext>
            </a:extLst>
          </p:cNvPr>
          <p:cNvSpPr>
            <a:spLocks noGrp="1"/>
          </p:cNvSpPr>
          <p:nvPr>
            <p:ph type="sldNum" sz="quarter" idx="4"/>
          </p:nvPr>
        </p:nvSpPr>
        <p:spPr/>
        <p:txBody>
          <a:bodyPr/>
          <a:lstStyle/>
          <a:p>
            <a:pPr algn="ctr"/>
            <a:fld id="{933A556B-7C63-244D-9B7C-B0EA8042B330}" type="slidenum">
              <a:rPr lang="en-US" smtClean="0"/>
              <a:pPr algn="ctr"/>
              <a:t>17</a:t>
            </a:fld>
            <a:endParaRPr lang="en-US" dirty="0"/>
          </a:p>
        </p:txBody>
      </p:sp>
      <p:sp>
        <p:nvSpPr>
          <p:cNvPr id="3" name="Title 2">
            <a:extLst>
              <a:ext uri="{FF2B5EF4-FFF2-40B4-BE49-F238E27FC236}">
                <a16:creationId xmlns:a16="http://schemas.microsoft.com/office/drawing/2014/main" id="{19F3C8BF-1200-3D54-05FF-1AF842E58ED0}"/>
              </a:ext>
            </a:extLst>
          </p:cNvPr>
          <p:cNvSpPr>
            <a:spLocks noGrp="1"/>
          </p:cNvSpPr>
          <p:nvPr>
            <p:ph type="title"/>
          </p:nvPr>
        </p:nvSpPr>
        <p:spPr/>
        <p:txBody>
          <a:bodyPr/>
          <a:lstStyle/>
          <a:p>
            <a:r>
              <a:rPr lang="en-US" dirty="0"/>
              <a:t>EICROC0 testing @ BNL: pedestal behavior</a:t>
            </a:r>
          </a:p>
        </p:txBody>
      </p:sp>
      <p:sp>
        <p:nvSpPr>
          <p:cNvPr id="4" name="Content Placeholder 3">
            <a:extLst>
              <a:ext uri="{FF2B5EF4-FFF2-40B4-BE49-F238E27FC236}">
                <a16:creationId xmlns:a16="http://schemas.microsoft.com/office/drawing/2014/main" id="{990684E6-B4BB-F496-2451-B87502D4BEAE}"/>
              </a:ext>
            </a:extLst>
          </p:cNvPr>
          <p:cNvSpPr>
            <a:spLocks noGrp="1"/>
          </p:cNvSpPr>
          <p:nvPr>
            <p:ph idx="1"/>
          </p:nvPr>
        </p:nvSpPr>
        <p:spPr>
          <a:xfrm>
            <a:off x="462579" y="975365"/>
            <a:ext cx="11499925" cy="825178"/>
          </a:xfrm>
        </p:spPr>
        <p:txBody>
          <a:bodyPr/>
          <a:lstStyle/>
          <a:p>
            <a:r>
              <a:rPr lang="en-US" dirty="0"/>
              <a:t>Using bump-bonded (30um gain layer) sensor to EICROC0 @ -170V.</a:t>
            </a:r>
          </a:p>
          <a:p>
            <a:pPr lvl="1"/>
            <a:r>
              <a:rPr lang="en-US" dirty="0"/>
              <a:t>Internal trigger</a:t>
            </a:r>
          </a:p>
          <a:p>
            <a:pPr marL="0" indent="0">
              <a:buNone/>
            </a:pPr>
            <a:endParaRPr lang="en-US" dirty="0"/>
          </a:p>
        </p:txBody>
      </p:sp>
      <p:sp>
        <p:nvSpPr>
          <p:cNvPr id="6" name="Text Placeholder 5">
            <a:extLst>
              <a:ext uri="{FF2B5EF4-FFF2-40B4-BE49-F238E27FC236}">
                <a16:creationId xmlns:a16="http://schemas.microsoft.com/office/drawing/2014/main" id="{48852255-99BD-56A5-A347-BA4ECAFF12CB}"/>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97B0A3A9-23C2-1D88-0CF1-F5F24AED371F}"/>
              </a:ext>
            </a:extLst>
          </p:cNvPr>
          <p:cNvPicPr>
            <a:picLocks noChangeAspect="1"/>
          </p:cNvPicPr>
          <p:nvPr/>
        </p:nvPicPr>
        <p:blipFill>
          <a:blip r:embed="rId2"/>
          <a:stretch>
            <a:fillRect/>
          </a:stretch>
        </p:blipFill>
        <p:spPr>
          <a:xfrm>
            <a:off x="277560" y="1898284"/>
            <a:ext cx="7018625" cy="3664592"/>
          </a:xfrm>
          <a:prstGeom prst="rect">
            <a:avLst/>
          </a:prstGeom>
        </p:spPr>
      </p:pic>
      <p:sp>
        <p:nvSpPr>
          <p:cNvPr id="8" name="TextBox 7">
            <a:extLst>
              <a:ext uri="{FF2B5EF4-FFF2-40B4-BE49-F238E27FC236}">
                <a16:creationId xmlns:a16="http://schemas.microsoft.com/office/drawing/2014/main" id="{F67C766D-9491-94D5-461F-905CBA7ED3B0}"/>
              </a:ext>
            </a:extLst>
          </p:cNvPr>
          <p:cNvSpPr txBox="1"/>
          <p:nvPr/>
        </p:nvSpPr>
        <p:spPr>
          <a:xfrm>
            <a:off x="7356237" y="2499921"/>
            <a:ext cx="455820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Measure of pedestals (no source).</a:t>
            </a:r>
          </a:p>
          <a:p>
            <a:pPr marL="285750" indent="-285750">
              <a:buFont typeface="Arial" panose="020B0604020202020204" pitchFamily="34" charset="0"/>
              <a:buChar char="•"/>
            </a:pPr>
            <a:r>
              <a:rPr lang="en-US" dirty="0"/>
              <a:t>Delays set to have defined time window (causes pedestals to stay “in-phase”).</a:t>
            </a:r>
          </a:p>
          <a:p>
            <a:pPr marL="285750" indent="-285750">
              <a:buFont typeface="Arial" panose="020B0604020202020204" pitchFamily="34" charset="0"/>
              <a:buChar char="•"/>
            </a:pPr>
            <a:r>
              <a:rPr lang="en-US" dirty="0"/>
              <a:t>Large ADC waveforms from pedestal.</a:t>
            </a:r>
          </a:p>
          <a:p>
            <a:pPr marL="742950" lvl="1" indent="-285750">
              <a:buFont typeface="Arial" panose="020B0604020202020204" pitchFamily="34" charset="0"/>
              <a:buChar char="•"/>
            </a:pPr>
            <a:r>
              <a:rPr lang="en-US" dirty="0"/>
              <a:t>Have found we can “subtract” these pedestal runs from Sr-90 data IF we match the pedestal phase to the data collected with the source.</a:t>
            </a:r>
          </a:p>
        </p:txBody>
      </p:sp>
    </p:spTree>
    <p:extLst>
      <p:ext uri="{BB962C8B-B14F-4D97-AF65-F5344CB8AC3E}">
        <p14:creationId xmlns:p14="http://schemas.microsoft.com/office/powerpoint/2010/main" val="2273117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5BE15-FDC5-04BF-D6C7-82113DB11AE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6484B3-1DDF-0E59-D749-C2F3660B9798}"/>
              </a:ext>
            </a:extLst>
          </p:cNvPr>
          <p:cNvSpPr>
            <a:spLocks noGrp="1"/>
          </p:cNvSpPr>
          <p:nvPr>
            <p:ph type="sldNum" sz="quarter" idx="4"/>
          </p:nvPr>
        </p:nvSpPr>
        <p:spPr/>
        <p:txBody>
          <a:bodyPr/>
          <a:lstStyle/>
          <a:p>
            <a:pPr algn="ctr"/>
            <a:fld id="{933A556B-7C63-244D-9B7C-B0EA8042B330}" type="slidenum">
              <a:rPr lang="en-US" smtClean="0"/>
              <a:pPr algn="ctr"/>
              <a:t>18</a:t>
            </a:fld>
            <a:endParaRPr lang="en-US" dirty="0"/>
          </a:p>
        </p:txBody>
      </p:sp>
      <p:sp>
        <p:nvSpPr>
          <p:cNvPr id="3" name="Title 2">
            <a:extLst>
              <a:ext uri="{FF2B5EF4-FFF2-40B4-BE49-F238E27FC236}">
                <a16:creationId xmlns:a16="http://schemas.microsoft.com/office/drawing/2014/main" id="{D8921008-24FE-5116-B4F3-A4866A43B5E7}"/>
              </a:ext>
            </a:extLst>
          </p:cNvPr>
          <p:cNvSpPr>
            <a:spLocks noGrp="1"/>
          </p:cNvSpPr>
          <p:nvPr>
            <p:ph type="title"/>
          </p:nvPr>
        </p:nvSpPr>
        <p:spPr/>
        <p:txBody>
          <a:bodyPr/>
          <a:lstStyle/>
          <a:p>
            <a:r>
              <a:rPr lang="en-US" dirty="0"/>
              <a:t>EICROC0 testing @ BNL: ADC issue</a:t>
            </a:r>
          </a:p>
        </p:txBody>
      </p:sp>
      <p:sp>
        <p:nvSpPr>
          <p:cNvPr id="4" name="Content Placeholder 3">
            <a:extLst>
              <a:ext uri="{FF2B5EF4-FFF2-40B4-BE49-F238E27FC236}">
                <a16:creationId xmlns:a16="http://schemas.microsoft.com/office/drawing/2014/main" id="{F00CF864-98A6-5F0B-29A1-09DA1B81A4EF}"/>
              </a:ext>
            </a:extLst>
          </p:cNvPr>
          <p:cNvSpPr>
            <a:spLocks noGrp="1"/>
          </p:cNvSpPr>
          <p:nvPr>
            <p:ph idx="1"/>
          </p:nvPr>
        </p:nvSpPr>
        <p:spPr>
          <a:xfrm>
            <a:off x="462579" y="975365"/>
            <a:ext cx="11499925" cy="825178"/>
          </a:xfrm>
        </p:spPr>
        <p:txBody>
          <a:bodyPr/>
          <a:lstStyle/>
          <a:p>
            <a:r>
              <a:rPr lang="en-US" dirty="0"/>
              <a:t>Using bump-bonded (30um gain layer) sensor to EICROC0 @ -170V.</a:t>
            </a:r>
          </a:p>
          <a:p>
            <a:pPr lvl="1"/>
            <a:r>
              <a:rPr lang="en-US" dirty="0"/>
              <a:t>Internal trigger</a:t>
            </a:r>
          </a:p>
          <a:p>
            <a:pPr marL="0" indent="0">
              <a:buNone/>
            </a:pPr>
            <a:endParaRPr lang="en-US" dirty="0"/>
          </a:p>
        </p:txBody>
      </p:sp>
      <p:sp>
        <p:nvSpPr>
          <p:cNvPr id="6" name="Text Placeholder 5">
            <a:extLst>
              <a:ext uri="{FF2B5EF4-FFF2-40B4-BE49-F238E27FC236}">
                <a16:creationId xmlns:a16="http://schemas.microsoft.com/office/drawing/2014/main" id="{4E382138-4CEF-9641-CE81-FBDCAAFE09EB}"/>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92E4A2AA-4CB0-972E-DC40-714BE7FD5C79}"/>
              </a:ext>
            </a:extLst>
          </p:cNvPr>
          <p:cNvSpPr txBox="1"/>
          <p:nvPr/>
        </p:nvSpPr>
        <p:spPr>
          <a:xfrm>
            <a:off x="7287950" y="3058862"/>
            <a:ext cx="455820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Multimodal ADC distribution.</a:t>
            </a:r>
          </a:p>
          <a:p>
            <a:pPr marL="742950" lvl="1" indent="-285750">
              <a:buFont typeface="Arial" panose="020B0604020202020204" pitchFamily="34" charset="0"/>
              <a:buChar char="•"/>
            </a:pPr>
            <a:r>
              <a:rPr lang="en-US" dirty="0"/>
              <a:t>Seemed “fixed” when we used “</a:t>
            </a:r>
            <a:r>
              <a:rPr lang="en-US" dirty="0" err="1"/>
              <a:t>ceic.reset_before_acq</a:t>
            </a:r>
            <a:r>
              <a:rPr lang="en-US" dirty="0"/>
              <a:t>(1)”</a:t>
            </a:r>
          </a:p>
          <a:p>
            <a:pPr marL="742950" lvl="1" indent="-285750">
              <a:buFont typeface="Arial" panose="020B0604020202020204" pitchFamily="34" charset="0"/>
              <a:buChar char="•"/>
            </a:pPr>
            <a:r>
              <a:rPr lang="en-US" dirty="0"/>
              <a:t>What does this actually do?</a:t>
            </a:r>
          </a:p>
        </p:txBody>
      </p:sp>
      <p:pic>
        <p:nvPicPr>
          <p:cNvPr id="5" name="Picture 4">
            <a:extLst>
              <a:ext uri="{FF2B5EF4-FFF2-40B4-BE49-F238E27FC236}">
                <a16:creationId xmlns:a16="http://schemas.microsoft.com/office/drawing/2014/main" id="{7FAFA971-BDB0-4EE1-06EB-DBF89265CFAF}"/>
              </a:ext>
            </a:extLst>
          </p:cNvPr>
          <p:cNvPicPr>
            <a:picLocks noChangeAspect="1"/>
          </p:cNvPicPr>
          <p:nvPr/>
        </p:nvPicPr>
        <p:blipFill>
          <a:blip r:embed="rId2"/>
          <a:stretch>
            <a:fillRect/>
          </a:stretch>
        </p:blipFill>
        <p:spPr>
          <a:xfrm>
            <a:off x="277560" y="2072471"/>
            <a:ext cx="7010390" cy="3490405"/>
          </a:xfrm>
          <a:prstGeom prst="rect">
            <a:avLst/>
          </a:prstGeom>
        </p:spPr>
      </p:pic>
    </p:spTree>
    <p:extLst>
      <p:ext uri="{BB962C8B-B14F-4D97-AF65-F5344CB8AC3E}">
        <p14:creationId xmlns:p14="http://schemas.microsoft.com/office/powerpoint/2010/main" val="196083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0C860-3BA9-AB97-399B-9744B89734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4F0B84-D5E9-B50E-066F-0CDBC3AF9F96}"/>
              </a:ext>
            </a:extLst>
          </p:cNvPr>
          <p:cNvSpPr>
            <a:spLocks noGrp="1"/>
          </p:cNvSpPr>
          <p:nvPr>
            <p:ph type="sldNum" sz="quarter" idx="4"/>
          </p:nvPr>
        </p:nvSpPr>
        <p:spPr/>
        <p:txBody>
          <a:bodyPr/>
          <a:lstStyle/>
          <a:p>
            <a:pPr algn="ctr"/>
            <a:fld id="{933A556B-7C63-244D-9B7C-B0EA8042B330}" type="slidenum">
              <a:rPr lang="en-US" smtClean="0"/>
              <a:pPr algn="ctr"/>
              <a:t>19</a:t>
            </a:fld>
            <a:endParaRPr lang="en-US" dirty="0"/>
          </a:p>
        </p:txBody>
      </p:sp>
      <p:sp>
        <p:nvSpPr>
          <p:cNvPr id="3" name="Title 2">
            <a:extLst>
              <a:ext uri="{FF2B5EF4-FFF2-40B4-BE49-F238E27FC236}">
                <a16:creationId xmlns:a16="http://schemas.microsoft.com/office/drawing/2014/main" id="{D795EBC5-ACF1-304A-1992-3C61678666FF}"/>
              </a:ext>
            </a:extLst>
          </p:cNvPr>
          <p:cNvSpPr>
            <a:spLocks noGrp="1"/>
          </p:cNvSpPr>
          <p:nvPr>
            <p:ph type="title"/>
          </p:nvPr>
        </p:nvSpPr>
        <p:spPr/>
        <p:txBody>
          <a:bodyPr/>
          <a:lstStyle/>
          <a:p>
            <a:r>
              <a:rPr lang="en-US" dirty="0"/>
              <a:t>EICROC0 testing @ BNL: ADC issue</a:t>
            </a:r>
          </a:p>
        </p:txBody>
      </p:sp>
      <p:sp>
        <p:nvSpPr>
          <p:cNvPr id="4" name="Content Placeholder 3">
            <a:extLst>
              <a:ext uri="{FF2B5EF4-FFF2-40B4-BE49-F238E27FC236}">
                <a16:creationId xmlns:a16="http://schemas.microsoft.com/office/drawing/2014/main" id="{5208377C-3EBF-B174-864C-FE45C287DF46}"/>
              </a:ext>
            </a:extLst>
          </p:cNvPr>
          <p:cNvSpPr>
            <a:spLocks noGrp="1"/>
          </p:cNvSpPr>
          <p:nvPr>
            <p:ph idx="1"/>
          </p:nvPr>
        </p:nvSpPr>
        <p:spPr>
          <a:xfrm>
            <a:off x="462579" y="975365"/>
            <a:ext cx="11499925" cy="825178"/>
          </a:xfrm>
        </p:spPr>
        <p:txBody>
          <a:bodyPr/>
          <a:lstStyle/>
          <a:p>
            <a:r>
              <a:rPr lang="en-US" dirty="0"/>
              <a:t>Using bump-bonded (30um gain layer) sensor to EICROC0 @ -170V.</a:t>
            </a:r>
          </a:p>
          <a:p>
            <a:pPr lvl="1"/>
            <a:r>
              <a:rPr lang="en-US" dirty="0"/>
              <a:t>Internal trigger</a:t>
            </a:r>
          </a:p>
          <a:p>
            <a:pPr marL="0" indent="0">
              <a:buNone/>
            </a:pPr>
            <a:endParaRPr lang="en-US" dirty="0"/>
          </a:p>
        </p:txBody>
      </p:sp>
      <p:sp>
        <p:nvSpPr>
          <p:cNvPr id="6" name="Text Placeholder 5">
            <a:extLst>
              <a:ext uri="{FF2B5EF4-FFF2-40B4-BE49-F238E27FC236}">
                <a16:creationId xmlns:a16="http://schemas.microsoft.com/office/drawing/2014/main" id="{2C27C586-D0DE-9C84-018D-E8BF4BFF8186}"/>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7E5D04F3-3C8E-D79C-CDE5-2C15E1CA83A8}"/>
              </a:ext>
            </a:extLst>
          </p:cNvPr>
          <p:cNvSpPr txBox="1"/>
          <p:nvPr/>
        </p:nvSpPr>
        <p:spPr>
          <a:xfrm>
            <a:off x="7287950" y="3058862"/>
            <a:ext cx="4558203" cy="923330"/>
          </a:xfrm>
          <a:prstGeom prst="rect">
            <a:avLst/>
          </a:prstGeom>
          <a:noFill/>
        </p:spPr>
        <p:txBody>
          <a:bodyPr wrap="square" rtlCol="0">
            <a:spAutoFit/>
          </a:bodyPr>
          <a:lstStyle/>
          <a:p>
            <a:pPr marL="742950" lvl="1" indent="-285750">
              <a:buFont typeface="Arial" panose="020B0604020202020204" pitchFamily="34" charset="0"/>
              <a:buChar char="•"/>
            </a:pPr>
            <a:r>
              <a:rPr lang="en-US" dirty="0"/>
              <a:t>Seemed “fixed” when we used “</a:t>
            </a:r>
            <a:r>
              <a:rPr lang="en-US" dirty="0" err="1"/>
              <a:t>ceic.reset_before_acq</a:t>
            </a:r>
            <a:r>
              <a:rPr lang="en-US" dirty="0"/>
              <a:t>(1)”</a:t>
            </a:r>
          </a:p>
          <a:p>
            <a:pPr marL="742950" lvl="1" indent="-285750">
              <a:buFont typeface="Arial" panose="020B0604020202020204" pitchFamily="34" charset="0"/>
              <a:buChar char="•"/>
            </a:pPr>
            <a:r>
              <a:rPr lang="en-US" dirty="0"/>
              <a:t>What does this actually do?</a:t>
            </a:r>
          </a:p>
        </p:txBody>
      </p:sp>
      <p:pic>
        <p:nvPicPr>
          <p:cNvPr id="7" name="Picture 6">
            <a:extLst>
              <a:ext uri="{FF2B5EF4-FFF2-40B4-BE49-F238E27FC236}">
                <a16:creationId xmlns:a16="http://schemas.microsoft.com/office/drawing/2014/main" id="{9682B6B8-D3F5-5816-6348-DA7D3C95DC12}"/>
              </a:ext>
            </a:extLst>
          </p:cNvPr>
          <p:cNvPicPr>
            <a:picLocks noChangeAspect="1"/>
          </p:cNvPicPr>
          <p:nvPr/>
        </p:nvPicPr>
        <p:blipFill>
          <a:blip r:embed="rId2"/>
          <a:stretch>
            <a:fillRect/>
          </a:stretch>
        </p:blipFill>
        <p:spPr>
          <a:xfrm>
            <a:off x="462579" y="2160425"/>
            <a:ext cx="6912254" cy="3230281"/>
          </a:xfrm>
          <a:prstGeom prst="rect">
            <a:avLst/>
          </a:prstGeom>
        </p:spPr>
      </p:pic>
    </p:spTree>
    <p:extLst>
      <p:ext uri="{BB962C8B-B14F-4D97-AF65-F5344CB8AC3E}">
        <p14:creationId xmlns:p14="http://schemas.microsoft.com/office/powerpoint/2010/main" val="413924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F04737-F71E-4FB4-FEBA-BA29A39AF514}"/>
              </a:ext>
            </a:extLst>
          </p:cNvPr>
          <p:cNvSpPr>
            <a:spLocks noGrp="1"/>
          </p:cNvSpPr>
          <p:nvPr>
            <p:ph type="sldNum" sz="quarter" idx="4"/>
          </p:nvPr>
        </p:nvSpPr>
        <p:spPr/>
        <p:txBody>
          <a:bodyPr/>
          <a:lstStyle/>
          <a:p>
            <a:pPr algn="ctr"/>
            <a:fld id="{933A556B-7C63-244D-9B7C-B0EA8042B330}" type="slidenum">
              <a:rPr lang="en-US" smtClean="0"/>
              <a:pPr algn="ctr"/>
              <a:t>2</a:t>
            </a:fld>
            <a:endParaRPr lang="en-US" dirty="0"/>
          </a:p>
        </p:txBody>
      </p:sp>
      <p:sp>
        <p:nvSpPr>
          <p:cNvPr id="3" name="Title 2">
            <a:extLst>
              <a:ext uri="{FF2B5EF4-FFF2-40B4-BE49-F238E27FC236}">
                <a16:creationId xmlns:a16="http://schemas.microsoft.com/office/drawing/2014/main" id="{F5D0B195-F592-8230-F9F5-0DDDDAC67A92}"/>
              </a:ext>
            </a:extLst>
          </p:cNvPr>
          <p:cNvSpPr>
            <a:spLocks noGrp="1"/>
          </p:cNvSpPr>
          <p:nvPr>
            <p:ph type="title"/>
          </p:nvPr>
        </p:nvSpPr>
        <p:spPr/>
        <p:txBody>
          <a:bodyPr/>
          <a:lstStyle/>
          <a:p>
            <a:r>
              <a:rPr lang="en-US" dirty="0"/>
              <a:t>Roman pots/OMD mechanical design</a:t>
            </a:r>
          </a:p>
        </p:txBody>
      </p:sp>
      <p:sp>
        <p:nvSpPr>
          <p:cNvPr id="6" name="Text Placeholder 5">
            <a:extLst>
              <a:ext uri="{FF2B5EF4-FFF2-40B4-BE49-F238E27FC236}">
                <a16:creationId xmlns:a16="http://schemas.microsoft.com/office/drawing/2014/main" id="{000D8B17-6BB5-3B11-AE7E-D721FA900E33}"/>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30A0F190-7FB1-F6F8-1874-B2F39A70CFDD}"/>
              </a:ext>
            </a:extLst>
          </p:cNvPr>
          <p:cNvPicPr>
            <a:picLocks noChangeAspect="1"/>
          </p:cNvPicPr>
          <p:nvPr/>
        </p:nvPicPr>
        <p:blipFill>
          <a:blip r:embed="rId2"/>
          <a:stretch>
            <a:fillRect/>
          </a:stretch>
        </p:blipFill>
        <p:spPr>
          <a:xfrm>
            <a:off x="542260" y="825178"/>
            <a:ext cx="9324754" cy="5246749"/>
          </a:xfrm>
          <a:prstGeom prst="rect">
            <a:avLst/>
          </a:prstGeom>
        </p:spPr>
      </p:pic>
      <p:sp>
        <p:nvSpPr>
          <p:cNvPr id="8" name="TextBox 7">
            <a:extLst>
              <a:ext uri="{FF2B5EF4-FFF2-40B4-BE49-F238E27FC236}">
                <a16:creationId xmlns:a16="http://schemas.microsoft.com/office/drawing/2014/main" id="{10289C75-DBF8-53A8-D33A-8CEA5C77331B}"/>
              </a:ext>
            </a:extLst>
          </p:cNvPr>
          <p:cNvSpPr txBox="1"/>
          <p:nvPr/>
        </p:nvSpPr>
        <p:spPr>
          <a:xfrm>
            <a:off x="9647322" y="5654840"/>
            <a:ext cx="2315182" cy="369332"/>
          </a:xfrm>
          <a:prstGeom prst="rect">
            <a:avLst/>
          </a:prstGeom>
          <a:noFill/>
        </p:spPr>
        <p:txBody>
          <a:bodyPr wrap="square" rtlCol="0">
            <a:spAutoFit/>
          </a:bodyPr>
          <a:lstStyle/>
          <a:p>
            <a:r>
              <a:rPr lang="en-US" b="1" dirty="0"/>
              <a:t>Karim Hamdi (BNL)</a:t>
            </a:r>
          </a:p>
        </p:txBody>
      </p:sp>
    </p:spTree>
    <p:extLst>
      <p:ext uri="{BB962C8B-B14F-4D97-AF65-F5344CB8AC3E}">
        <p14:creationId xmlns:p14="http://schemas.microsoft.com/office/powerpoint/2010/main" val="254597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9BABB-E8F8-6832-9319-B854E41071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81AAA-7EA0-192F-0B22-EB722A36A43C}"/>
              </a:ext>
            </a:extLst>
          </p:cNvPr>
          <p:cNvSpPr>
            <a:spLocks noGrp="1"/>
          </p:cNvSpPr>
          <p:nvPr>
            <p:ph type="ctrTitle"/>
          </p:nvPr>
        </p:nvSpPr>
        <p:spPr>
          <a:xfrm>
            <a:off x="1031139" y="2363132"/>
            <a:ext cx="10334625" cy="1947460"/>
          </a:xfrm>
        </p:spPr>
        <p:txBody>
          <a:bodyPr/>
          <a:lstStyle/>
          <a:p>
            <a:r>
              <a:rPr lang="en-US" dirty="0"/>
              <a:t>AC-LGAD + EICROC testing @ BNL (previous results)</a:t>
            </a:r>
          </a:p>
        </p:txBody>
      </p:sp>
    </p:spTree>
    <p:extLst>
      <p:ext uri="{BB962C8B-B14F-4D97-AF65-F5344CB8AC3E}">
        <p14:creationId xmlns:p14="http://schemas.microsoft.com/office/powerpoint/2010/main" val="3385231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4AB03-CA2C-5C01-DC15-AFC975B1171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1BE318-3CAF-75F9-B026-55D59DDA1711}"/>
              </a:ext>
            </a:extLst>
          </p:cNvPr>
          <p:cNvSpPr>
            <a:spLocks noGrp="1"/>
          </p:cNvSpPr>
          <p:nvPr>
            <p:ph type="sldNum" sz="quarter" idx="4"/>
          </p:nvPr>
        </p:nvSpPr>
        <p:spPr/>
        <p:txBody>
          <a:bodyPr/>
          <a:lstStyle/>
          <a:p>
            <a:pPr algn="ctr"/>
            <a:fld id="{933A556B-7C63-244D-9B7C-B0EA8042B330}" type="slidenum">
              <a:rPr lang="en-US" smtClean="0"/>
              <a:pPr algn="ctr"/>
              <a:t>21</a:t>
            </a:fld>
            <a:endParaRPr lang="en-US" dirty="0"/>
          </a:p>
        </p:txBody>
      </p:sp>
      <p:sp>
        <p:nvSpPr>
          <p:cNvPr id="3" name="Title 2">
            <a:extLst>
              <a:ext uri="{FF2B5EF4-FFF2-40B4-BE49-F238E27FC236}">
                <a16:creationId xmlns:a16="http://schemas.microsoft.com/office/drawing/2014/main" id="{447EAD95-2821-D0BA-6B17-AEDD58965231}"/>
              </a:ext>
            </a:extLst>
          </p:cNvPr>
          <p:cNvSpPr>
            <a:spLocks noGrp="1"/>
          </p:cNvSpPr>
          <p:nvPr>
            <p:ph type="title"/>
          </p:nvPr>
        </p:nvSpPr>
        <p:spPr/>
        <p:txBody>
          <a:bodyPr/>
          <a:lstStyle/>
          <a:p>
            <a:r>
              <a:rPr lang="en-US" dirty="0"/>
              <a:t>Trigger Issue</a:t>
            </a:r>
          </a:p>
        </p:txBody>
      </p:sp>
      <p:sp>
        <p:nvSpPr>
          <p:cNvPr id="5" name="Text Placeholder 4">
            <a:extLst>
              <a:ext uri="{FF2B5EF4-FFF2-40B4-BE49-F238E27FC236}">
                <a16:creationId xmlns:a16="http://schemas.microsoft.com/office/drawing/2014/main" id="{BA28A0B8-4211-6DAE-1B54-69D2EFF0A328}"/>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C9EF8B00-00EA-E740-9794-163F9CBCC0DC}"/>
              </a:ext>
            </a:extLst>
          </p:cNvPr>
          <p:cNvSpPr>
            <a:spLocks noGrp="1"/>
          </p:cNvSpPr>
          <p:nvPr>
            <p:ph type="body" sz="quarter" idx="11"/>
          </p:nvPr>
        </p:nvSpPr>
        <p:spPr/>
        <p:txBody>
          <a:bodyPr/>
          <a:lstStyle/>
          <a:p>
            <a:endParaRPr lang="en-US"/>
          </a:p>
        </p:txBody>
      </p:sp>
      <p:pic>
        <p:nvPicPr>
          <p:cNvPr id="11" name="Picture 10" descr="Graphical user interface&#10;&#10;AI-generated content may be incorrect.">
            <a:extLst>
              <a:ext uri="{FF2B5EF4-FFF2-40B4-BE49-F238E27FC236}">
                <a16:creationId xmlns:a16="http://schemas.microsoft.com/office/drawing/2014/main" id="{98EC7E82-D039-3473-D879-967BCA835B42}"/>
              </a:ext>
            </a:extLst>
          </p:cNvPr>
          <p:cNvPicPr>
            <a:picLocks noChangeAspect="1"/>
          </p:cNvPicPr>
          <p:nvPr/>
        </p:nvPicPr>
        <p:blipFill>
          <a:blip r:embed="rId2"/>
          <a:stretch>
            <a:fillRect/>
          </a:stretch>
        </p:blipFill>
        <p:spPr>
          <a:xfrm>
            <a:off x="3811693" y="825178"/>
            <a:ext cx="8380307" cy="5237692"/>
          </a:xfrm>
          <a:prstGeom prst="rect">
            <a:avLst/>
          </a:prstGeom>
        </p:spPr>
      </p:pic>
      <p:sp>
        <p:nvSpPr>
          <p:cNvPr id="14" name="Content Placeholder 3">
            <a:extLst>
              <a:ext uri="{FF2B5EF4-FFF2-40B4-BE49-F238E27FC236}">
                <a16:creationId xmlns:a16="http://schemas.microsoft.com/office/drawing/2014/main" id="{1EECEDFE-D169-1AD9-35A3-998A013A173E}"/>
              </a:ext>
            </a:extLst>
          </p:cNvPr>
          <p:cNvSpPr>
            <a:spLocks noGrp="1"/>
          </p:cNvSpPr>
          <p:nvPr>
            <p:ph idx="1"/>
          </p:nvPr>
        </p:nvSpPr>
        <p:spPr>
          <a:xfrm>
            <a:off x="475832" y="932984"/>
            <a:ext cx="3354047" cy="4931103"/>
          </a:xfrm>
        </p:spPr>
        <p:txBody>
          <a:bodyPr>
            <a:normAutofit fontScale="85000" lnSpcReduction="20000"/>
          </a:bodyPr>
          <a:lstStyle/>
          <a:p>
            <a:r>
              <a:rPr lang="en-US" dirty="0"/>
              <a:t>Using the ZU706</a:t>
            </a:r>
          </a:p>
          <a:p>
            <a:pPr lvl="1"/>
            <a:r>
              <a:rPr lang="en-US" dirty="0"/>
              <a:t>Delays set incorrectly in script to interact with firmware.</a:t>
            </a:r>
          </a:p>
          <a:p>
            <a:pPr lvl="1"/>
            <a:r>
              <a:rPr lang="en-US" dirty="0">
                <a:solidFill>
                  <a:schemeClr val="bg2">
                    <a:lumMod val="60000"/>
                    <a:lumOff val="40000"/>
                  </a:schemeClr>
                </a:solidFill>
              </a:rPr>
              <a:t>Blue:</a:t>
            </a:r>
            <a:r>
              <a:rPr lang="en-US" dirty="0"/>
              <a:t> J67 output from FPGA board (start and stop ACQ?)</a:t>
            </a:r>
          </a:p>
          <a:p>
            <a:pPr lvl="1"/>
            <a:r>
              <a:rPr lang="en-US" dirty="0">
                <a:solidFill>
                  <a:srgbClr val="00B050"/>
                </a:solidFill>
              </a:rPr>
              <a:t>Green:</a:t>
            </a:r>
            <a:r>
              <a:rPr lang="en-US" dirty="0"/>
              <a:t> analog output from preamp.</a:t>
            </a:r>
          </a:p>
          <a:p>
            <a:pPr lvl="1"/>
            <a:r>
              <a:rPr lang="en-US" dirty="0">
                <a:solidFill>
                  <a:srgbClr val="FFFF00"/>
                </a:solidFill>
                <a:highlight>
                  <a:srgbClr val="000000"/>
                </a:highlight>
              </a:rPr>
              <a:t>Yellow:</a:t>
            </a:r>
            <a:r>
              <a:rPr lang="en-US" dirty="0"/>
              <a:t> command pulse output from </a:t>
            </a:r>
            <a:r>
              <a:rPr lang="en-US" dirty="0" err="1"/>
              <a:t>testboard</a:t>
            </a:r>
            <a:r>
              <a:rPr lang="en-US" dirty="0"/>
              <a:t>.</a:t>
            </a:r>
          </a:p>
          <a:p>
            <a:pPr lvl="1"/>
            <a:r>
              <a:rPr lang="en-US" dirty="0">
                <a:solidFill>
                  <a:schemeClr val="accent5"/>
                </a:solidFill>
              </a:rPr>
              <a:t>Magenta:</a:t>
            </a:r>
            <a:r>
              <a:rPr lang="en-US" dirty="0"/>
              <a:t> TRG_OUT from test board.</a:t>
            </a:r>
          </a:p>
          <a:p>
            <a:r>
              <a:rPr lang="en-US" dirty="0"/>
              <a:t>When scope looks like this, events do not look like they should (the blue output pulse exceeds the 200ns window expected for a shaped event?)</a:t>
            </a:r>
          </a:p>
          <a:p>
            <a:pPr lvl="1"/>
            <a:r>
              <a:rPr lang="en-US" dirty="0"/>
              <a:t>What actually happens? Does it overwrite ADC/TDC values?</a:t>
            </a:r>
          </a:p>
        </p:txBody>
      </p:sp>
    </p:spTree>
    <p:extLst>
      <p:ext uri="{BB962C8B-B14F-4D97-AF65-F5344CB8AC3E}">
        <p14:creationId xmlns:p14="http://schemas.microsoft.com/office/powerpoint/2010/main" val="578422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AB07E1-1CA9-76D4-0DEF-A26C2E146038}"/>
              </a:ext>
            </a:extLst>
          </p:cNvPr>
          <p:cNvSpPr>
            <a:spLocks noGrp="1"/>
          </p:cNvSpPr>
          <p:nvPr>
            <p:ph type="sldNum" sz="quarter" idx="4"/>
          </p:nvPr>
        </p:nvSpPr>
        <p:spPr/>
        <p:txBody>
          <a:bodyPr/>
          <a:lstStyle/>
          <a:p>
            <a:pPr algn="ctr"/>
            <a:fld id="{933A556B-7C63-244D-9B7C-B0EA8042B330}" type="slidenum">
              <a:rPr lang="en-US" smtClean="0"/>
              <a:pPr algn="ctr"/>
              <a:t>22</a:t>
            </a:fld>
            <a:endParaRPr lang="en-US" dirty="0"/>
          </a:p>
        </p:txBody>
      </p:sp>
      <p:sp>
        <p:nvSpPr>
          <p:cNvPr id="3" name="Title 2">
            <a:extLst>
              <a:ext uri="{FF2B5EF4-FFF2-40B4-BE49-F238E27FC236}">
                <a16:creationId xmlns:a16="http://schemas.microsoft.com/office/drawing/2014/main" id="{EF6EB1A9-EA1D-BED3-0A64-CABE5DC3EF9C}"/>
              </a:ext>
            </a:extLst>
          </p:cNvPr>
          <p:cNvSpPr>
            <a:spLocks noGrp="1"/>
          </p:cNvSpPr>
          <p:nvPr>
            <p:ph type="title"/>
          </p:nvPr>
        </p:nvSpPr>
        <p:spPr/>
        <p:txBody>
          <a:bodyPr/>
          <a:lstStyle/>
          <a:p>
            <a:r>
              <a:rPr lang="en-US" dirty="0"/>
              <a:t>Trigger Issue</a:t>
            </a:r>
          </a:p>
        </p:txBody>
      </p:sp>
      <p:sp>
        <p:nvSpPr>
          <p:cNvPr id="4" name="Content Placeholder 3">
            <a:extLst>
              <a:ext uri="{FF2B5EF4-FFF2-40B4-BE49-F238E27FC236}">
                <a16:creationId xmlns:a16="http://schemas.microsoft.com/office/drawing/2014/main" id="{FDA98B3F-DC3D-86C7-821F-2EDB7AD11EC2}"/>
              </a:ext>
            </a:extLst>
          </p:cNvPr>
          <p:cNvSpPr>
            <a:spLocks noGrp="1"/>
          </p:cNvSpPr>
          <p:nvPr>
            <p:ph idx="1"/>
          </p:nvPr>
        </p:nvSpPr>
        <p:spPr>
          <a:xfrm>
            <a:off x="475832" y="932984"/>
            <a:ext cx="3354047" cy="4931103"/>
          </a:xfrm>
        </p:spPr>
        <p:txBody>
          <a:bodyPr>
            <a:normAutofit fontScale="85000" lnSpcReduction="20000"/>
          </a:bodyPr>
          <a:lstStyle/>
          <a:p>
            <a:r>
              <a:rPr lang="en-US" dirty="0"/>
              <a:t>Using the ZU706</a:t>
            </a:r>
          </a:p>
          <a:p>
            <a:pPr lvl="1"/>
            <a:r>
              <a:rPr lang="en-US" dirty="0"/>
              <a:t>Delays set incorrectly in script to interact with firmware.</a:t>
            </a:r>
          </a:p>
          <a:p>
            <a:pPr lvl="1"/>
            <a:r>
              <a:rPr lang="en-US" dirty="0">
                <a:solidFill>
                  <a:schemeClr val="bg2">
                    <a:lumMod val="60000"/>
                    <a:lumOff val="40000"/>
                  </a:schemeClr>
                </a:solidFill>
              </a:rPr>
              <a:t>Blue:</a:t>
            </a:r>
            <a:r>
              <a:rPr lang="en-US" dirty="0"/>
              <a:t> J67 output from FPGA board (start and stop ACQ?)</a:t>
            </a:r>
          </a:p>
          <a:p>
            <a:pPr lvl="1"/>
            <a:r>
              <a:rPr lang="en-US" dirty="0">
                <a:solidFill>
                  <a:srgbClr val="00B050"/>
                </a:solidFill>
              </a:rPr>
              <a:t>Green:</a:t>
            </a:r>
            <a:r>
              <a:rPr lang="en-US" dirty="0"/>
              <a:t> analog output from preamp.</a:t>
            </a:r>
          </a:p>
          <a:p>
            <a:pPr lvl="1"/>
            <a:r>
              <a:rPr lang="en-US" dirty="0">
                <a:solidFill>
                  <a:srgbClr val="FFFF00"/>
                </a:solidFill>
                <a:highlight>
                  <a:srgbClr val="000000"/>
                </a:highlight>
              </a:rPr>
              <a:t>Yellow:</a:t>
            </a:r>
            <a:r>
              <a:rPr lang="en-US" dirty="0"/>
              <a:t> command pulse output from </a:t>
            </a:r>
            <a:r>
              <a:rPr lang="en-US" dirty="0" err="1"/>
              <a:t>testboard</a:t>
            </a:r>
            <a:r>
              <a:rPr lang="en-US" dirty="0"/>
              <a:t>.</a:t>
            </a:r>
          </a:p>
          <a:p>
            <a:pPr lvl="1"/>
            <a:r>
              <a:rPr lang="en-US" dirty="0">
                <a:solidFill>
                  <a:schemeClr val="accent5"/>
                </a:solidFill>
              </a:rPr>
              <a:t>Magenta:</a:t>
            </a:r>
            <a:r>
              <a:rPr lang="en-US" dirty="0"/>
              <a:t> TRG_OUT from test board.</a:t>
            </a:r>
          </a:p>
          <a:p>
            <a:r>
              <a:rPr lang="en-US" dirty="0"/>
              <a:t>“guessed” that the blue trigger window established by the FPGA needed to be the same width as a shaped “event” (200ns; 8 time samples).</a:t>
            </a:r>
          </a:p>
          <a:p>
            <a:pPr lvl="1"/>
            <a:r>
              <a:rPr lang="en-US" dirty="0"/>
              <a:t>Adjusted delays until this was true, then tried taking data.</a:t>
            </a:r>
          </a:p>
        </p:txBody>
      </p:sp>
      <p:sp>
        <p:nvSpPr>
          <p:cNvPr id="5" name="Text Placeholder 4">
            <a:extLst>
              <a:ext uri="{FF2B5EF4-FFF2-40B4-BE49-F238E27FC236}">
                <a16:creationId xmlns:a16="http://schemas.microsoft.com/office/drawing/2014/main" id="{B6E57272-00F4-298B-57D2-07E7161F64FE}"/>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34F353CB-C84C-CEFB-2373-E233F6F32660}"/>
              </a:ext>
            </a:extLst>
          </p:cNvPr>
          <p:cNvSpPr>
            <a:spLocks noGrp="1"/>
          </p:cNvSpPr>
          <p:nvPr>
            <p:ph type="body" sz="quarter" idx="11"/>
          </p:nvPr>
        </p:nvSpPr>
        <p:spPr/>
        <p:txBody>
          <a:bodyPr/>
          <a:lstStyle/>
          <a:p>
            <a:endParaRPr lang="en-US"/>
          </a:p>
        </p:txBody>
      </p:sp>
      <p:pic>
        <p:nvPicPr>
          <p:cNvPr id="8" name="Picture 7" descr="Graphical user interface&#10;&#10;AI-generated content may be incorrect.">
            <a:extLst>
              <a:ext uri="{FF2B5EF4-FFF2-40B4-BE49-F238E27FC236}">
                <a16:creationId xmlns:a16="http://schemas.microsoft.com/office/drawing/2014/main" id="{BAD51CAD-678C-6EF1-AC7A-B0E2B1EC1E32}"/>
              </a:ext>
            </a:extLst>
          </p:cNvPr>
          <p:cNvPicPr>
            <a:picLocks noChangeAspect="1"/>
          </p:cNvPicPr>
          <p:nvPr/>
        </p:nvPicPr>
        <p:blipFill>
          <a:blip r:embed="rId2"/>
          <a:stretch>
            <a:fillRect/>
          </a:stretch>
        </p:blipFill>
        <p:spPr>
          <a:xfrm>
            <a:off x="3829879" y="825178"/>
            <a:ext cx="8362121" cy="5226326"/>
          </a:xfrm>
          <a:prstGeom prst="rect">
            <a:avLst/>
          </a:prstGeom>
        </p:spPr>
      </p:pic>
    </p:spTree>
    <p:extLst>
      <p:ext uri="{BB962C8B-B14F-4D97-AF65-F5344CB8AC3E}">
        <p14:creationId xmlns:p14="http://schemas.microsoft.com/office/powerpoint/2010/main" val="3905594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38D81-CA26-171C-8FAC-7B78921D40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08B564-3C3E-CD37-BEC4-EF64E8F0DBCE}"/>
              </a:ext>
            </a:extLst>
          </p:cNvPr>
          <p:cNvSpPr>
            <a:spLocks noGrp="1"/>
          </p:cNvSpPr>
          <p:nvPr>
            <p:ph type="sldNum" sz="quarter" idx="4"/>
          </p:nvPr>
        </p:nvSpPr>
        <p:spPr/>
        <p:txBody>
          <a:bodyPr/>
          <a:lstStyle/>
          <a:p>
            <a:pPr algn="ctr"/>
            <a:fld id="{933A556B-7C63-244D-9B7C-B0EA8042B330}" type="slidenum">
              <a:rPr lang="en-US" smtClean="0"/>
              <a:pPr algn="ctr"/>
              <a:t>23</a:t>
            </a:fld>
            <a:endParaRPr lang="en-US" dirty="0"/>
          </a:p>
        </p:txBody>
      </p:sp>
      <p:sp>
        <p:nvSpPr>
          <p:cNvPr id="3" name="Title 2">
            <a:extLst>
              <a:ext uri="{FF2B5EF4-FFF2-40B4-BE49-F238E27FC236}">
                <a16:creationId xmlns:a16="http://schemas.microsoft.com/office/drawing/2014/main" id="{7FF14134-F8B6-C10E-DF04-94F5F4CE4DBB}"/>
              </a:ext>
            </a:extLst>
          </p:cNvPr>
          <p:cNvSpPr>
            <a:spLocks noGrp="1"/>
          </p:cNvSpPr>
          <p:nvPr>
            <p:ph type="title"/>
          </p:nvPr>
        </p:nvSpPr>
        <p:spPr/>
        <p:txBody>
          <a:bodyPr/>
          <a:lstStyle/>
          <a:p>
            <a:r>
              <a:rPr lang="en-US" dirty="0"/>
              <a:t>Trigger Issue – </a:t>
            </a:r>
            <a:r>
              <a:rPr lang="en-US" dirty="0">
                <a:solidFill>
                  <a:srgbClr val="00B050"/>
                </a:solidFill>
              </a:rPr>
              <a:t>shift to reduce noise</a:t>
            </a:r>
          </a:p>
        </p:txBody>
      </p:sp>
      <p:sp>
        <p:nvSpPr>
          <p:cNvPr id="4" name="Content Placeholder 3">
            <a:extLst>
              <a:ext uri="{FF2B5EF4-FFF2-40B4-BE49-F238E27FC236}">
                <a16:creationId xmlns:a16="http://schemas.microsoft.com/office/drawing/2014/main" id="{EB59296D-5DBE-DA1F-2DD5-228EA7DC1475}"/>
              </a:ext>
            </a:extLst>
          </p:cNvPr>
          <p:cNvSpPr>
            <a:spLocks noGrp="1"/>
          </p:cNvSpPr>
          <p:nvPr>
            <p:ph idx="1"/>
          </p:nvPr>
        </p:nvSpPr>
        <p:spPr>
          <a:xfrm>
            <a:off x="475832" y="932984"/>
            <a:ext cx="3354047" cy="4931103"/>
          </a:xfrm>
        </p:spPr>
        <p:txBody>
          <a:bodyPr>
            <a:normAutofit fontScale="85000" lnSpcReduction="20000"/>
          </a:bodyPr>
          <a:lstStyle/>
          <a:p>
            <a:r>
              <a:rPr lang="en-US" dirty="0"/>
              <a:t>Using the ZU706</a:t>
            </a:r>
          </a:p>
          <a:p>
            <a:pPr lvl="1"/>
            <a:r>
              <a:rPr lang="en-US" dirty="0"/>
              <a:t>Delays set incorrectly in script to interact with firmware.</a:t>
            </a:r>
          </a:p>
          <a:p>
            <a:pPr lvl="1"/>
            <a:r>
              <a:rPr lang="en-US" dirty="0">
                <a:solidFill>
                  <a:schemeClr val="bg2">
                    <a:lumMod val="60000"/>
                    <a:lumOff val="40000"/>
                  </a:schemeClr>
                </a:solidFill>
              </a:rPr>
              <a:t>Blue:</a:t>
            </a:r>
            <a:r>
              <a:rPr lang="en-US" dirty="0"/>
              <a:t> J67 output from FPGA board (start and stop ACQ?)</a:t>
            </a:r>
          </a:p>
          <a:p>
            <a:pPr lvl="1"/>
            <a:r>
              <a:rPr lang="en-US" dirty="0">
                <a:solidFill>
                  <a:srgbClr val="00B050"/>
                </a:solidFill>
              </a:rPr>
              <a:t>Green:</a:t>
            </a:r>
            <a:r>
              <a:rPr lang="en-US" dirty="0"/>
              <a:t> analog output from preamp.</a:t>
            </a:r>
          </a:p>
          <a:p>
            <a:pPr lvl="1"/>
            <a:r>
              <a:rPr lang="en-US" dirty="0">
                <a:solidFill>
                  <a:srgbClr val="FFFF00"/>
                </a:solidFill>
                <a:highlight>
                  <a:srgbClr val="000000"/>
                </a:highlight>
              </a:rPr>
              <a:t>Yellow:</a:t>
            </a:r>
            <a:r>
              <a:rPr lang="en-US" dirty="0"/>
              <a:t> command pulse output from </a:t>
            </a:r>
            <a:r>
              <a:rPr lang="en-US" dirty="0" err="1"/>
              <a:t>testboard</a:t>
            </a:r>
            <a:r>
              <a:rPr lang="en-US" dirty="0"/>
              <a:t>.</a:t>
            </a:r>
          </a:p>
          <a:p>
            <a:pPr lvl="1"/>
            <a:r>
              <a:rPr lang="en-US" dirty="0">
                <a:solidFill>
                  <a:schemeClr val="accent5"/>
                </a:solidFill>
              </a:rPr>
              <a:t>Magenta:</a:t>
            </a:r>
            <a:r>
              <a:rPr lang="en-US" dirty="0"/>
              <a:t> TRG_OUT from test board.</a:t>
            </a:r>
          </a:p>
          <a:p>
            <a:r>
              <a:rPr lang="en-US" dirty="0"/>
              <a:t>“guessed” that the blue trigger window established by the FPGA needed to be the same width as a shaped “event” (200ns; 8 time samples).</a:t>
            </a:r>
          </a:p>
          <a:p>
            <a:pPr lvl="1"/>
            <a:r>
              <a:rPr lang="en-US" dirty="0"/>
              <a:t>Adjusted delays until this was true, then tried taking data.</a:t>
            </a:r>
          </a:p>
        </p:txBody>
      </p:sp>
      <p:sp>
        <p:nvSpPr>
          <p:cNvPr id="5" name="Text Placeholder 4">
            <a:extLst>
              <a:ext uri="{FF2B5EF4-FFF2-40B4-BE49-F238E27FC236}">
                <a16:creationId xmlns:a16="http://schemas.microsoft.com/office/drawing/2014/main" id="{F9134DB5-2604-1272-9726-1F5D363BC7F0}"/>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6598DD0E-149E-613C-CFDE-8E3E021ECA4A}"/>
              </a:ext>
            </a:extLst>
          </p:cNvPr>
          <p:cNvSpPr>
            <a:spLocks noGrp="1"/>
          </p:cNvSpPr>
          <p:nvPr>
            <p:ph type="body" sz="quarter" idx="11"/>
          </p:nvPr>
        </p:nvSpPr>
        <p:spPr/>
        <p:txBody>
          <a:bodyPr/>
          <a:lstStyle/>
          <a:p>
            <a:endParaRPr lang="en-US"/>
          </a:p>
        </p:txBody>
      </p:sp>
      <p:pic>
        <p:nvPicPr>
          <p:cNvPr id="8" name="Picture 7" descr="Graphical user interface&#10;&#10;AI-generated content may be incorrect.">
            <a:extLst>
              <a:ext uri="{FF2B5EF4-FFF2-40B4-BE49-F238E27FC236}">
                <a16:creationId xmlns:a16="http://schemas.microsoft.com/office/drawing/2014/main" id="{E68CCBA8-888E-66F4-B636-53A549632D0A}"/>
              </a:ext>
            </a:extLst>
          </p:cNvPr>
          <p:cNvPicPr>
            <a:picLocks noChangeAspect="1"/>
          </p:cNvPicPr>
          <p:nvPr/>
        </p:nvPicPr>
        <p:blipFill>
          <a:blip r:embed="rId2"/>
          <a:stretch>
            <a:fillRect/>
          </a:stretch>
        </p:blipFill>
        <p:spPr>
          <a:xfrm>
            <a:off x="3829879" y="825178"/>
            <a:ext cx="8362121" cy="5226326"/>
          </a:xfrm>
          <a:prstGeom prst="rect">
            <a:avLst/>
          </a:prstGeom>
        </p:spPr>
      </p:pic>
      <p:cxnSp>
        <p:nvCxnSpPr>
          <p:cNvPr id="9" name="Straight Arrow Connector 8">
            <a:extLst>
              <a:ext uri="{FF2B5EF4-FFF2-40B4-BE49-F238E27FC236}">
                <a16:creationId xmlns:a16="http://schemas.microsoft.com/office/drawing/2014/main" id="{F3AC8837-398F-68AD-686F-C863D3C21326}"/>
              </a:ext>
            </a:extLst>
          </p:cNvPr>
          <p:cNvCxnSpPr/>
          <p:nvPr/>
        </p:nvCxnSpPr>
        <p:spPr>
          <a:xfrm>
            <a:off x="8755380" y="3014505"/>
            <a:ext cx="981473" cy="0"/>
          </a:xfrm>
          <a:prstGeom prst="straightConnector1">
            <a:avLst/>
          </a:prstGeom>
          <a:ln w="5715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A85A160-9C71-1B19-CBA5-33E11C38EEE7}"/>
              </a:ext>
            </a:extLst>
          </p:cNvPr>
          <p:cNvSpPr txBox="1"/>
          <p:nvPr/>
        </p:nvSpPr>
        <p:spPr>
          <a:xfrm>
            <a:off x="8755380" y="3035378"/>
            <a:ext cx="1235947" cy="646331"/>
          </a:xfrm>
          <a:prstGeom prst="rect">
            <a:avLst/>
          </a:prstGeom>
          <a:noFill/>
        </p:spPr>
        <p:txBody>
          <a:bodyPr wrap="square" rtlCol="0">
            <a:spAutoFit/>
          </a:bodyPr>
          <a:lstStyle/>
          <a:p>
            <a:r>
              <a:rPr lang="en-US" b="1" dirty="0">
                <a:solidFill>
                  <a:srgbClr val="00B050"/>
                </a:solidFill>
              </a:rPr>
              <a:t>1 time bin</a:t>
            </a:r>
          </a:p>
        </p:txBody>
      </p:sp>
    </p:spTree>
    <p:extLst>
      <p:ext uri="{BB962C8B-B14F-4D97-AF65-F5344CB8AC3E}">
        <p14:creationId xmlns:p14="http://schemas.microsoft.com/office/powerpoint/2010/main" val="644022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D62B5-BCC1-6EDA-CBFE-524182EDC1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B719D-D525-BBAC-3797-9A5781F0E46B}"/>
              </a:ext>
            </a:extLst>
          </p:cNvPr>
          <p:cNvSpPr>
            <a:spLocks noGrp="1"/>
          </p:cNvSpPr>
          <p:nvPr>
            <p:ph type="ctrTitle"/>
          </p:nvPr>
        </p:nvSpPr>
        <p:spPr>
          <a:xfrm>
            <a:off x="2079594" y="2867252"/>
            <a:ext cx="8032811" cy="1123496"/>
          </a:xfrm>
        </p:spPr>
        <p:txBody>
          <a:bodyPr>
            <a:normAutofit/>
          </a:bodyPr>
          <a:lstStyle/>
          <a:p>
            <a:r>
              <a:rPr lang="en-US" dirty="0"/>
              <a:t>ADC distributions</a:t>
            </a:r>
          </a:p>
        </p:txBody>
      </p:sp>
    </p:spTree>
    <p:extLst>
      <p:ext uri="{BB962C8B-B14F-4D97-AF65-F5344CB8AC3E}">
        <p14:creationId xmlns:p14="http://schemas.microsoft.com/office/powerpoint/2010/main" val="2743205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8805E-9A0F-3447-DCE3-C26207E94A81}"/>
              </a:ext>
            </a:extLst>
          </p:cNvPr>
          <p:cNvSpPr>
            <a:spLocks noGrp="1"/>
          </p:cNvSpPr>
          <p:nvPr>
            <p:ph type="sldNum" sz="quarter" idx="4"/>
          </p:nvPr>
        </p:nvSpPr>
        <p:spPr/>
        <p:txBody>
          <a:bodyPr/>
          <a:lstStyle/>
          <a:p>
            <a:pPr algn="ctr"/>
            <a:fld id="{933A556B-7C63-244D-9B7C-B0EA8042B330}" type="slidenum">
              <a:rPr lang="en-US" smtClean="0"/>
              <a:pPr algn="ctr"/>
              <a:t>25</a:t>
            </a:fld>
            <a:endParaRPr lang="en-US" dirty="0"/>
          </a:p>
        </p:txBody>
      </p:sp>
      <p:sp>
        <p:nvSpPr>
          <p:cNvPr id="3" name="Title 2">
            <a:extLst>
              <a:ext uri="{FF2B5EF4-FFF2-40B4-BE49-F238E27FC236}">
                <a16:creationId xmlns:a16="http://schemas.microsoft.com/office/drawing/2014/main" id="{FFE78C71-7857-8573-BDE1-90D1C9C5764E}"/>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41EDE1C1-3905-93A6-BCD6-7E22CDD564DF}"/>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CC1FECD3-1701-30B0-1A4F-BF211C554BE0}"/>
              </a:ext>
            </a:extLst>
          </p:cNvPr>
          <p:cNvSpPr>
            <a:spLocks noGrp="1"/>
          </p:cNvSpPr>
          <p:nvPr>
            <p:ph type="body" sz="quarter" idx="11"/>
          </p:nvPr>
        </p:nvSpPr>
        <p:spPr/>
        <p:txBody>
          <a:bodyPr/>
          <a:lstStyle/>
          <a:p>
            <a:endParaRPr lang="en-US"/>
          </a:p>
        </p:txBody>
      </p:sp>
      <p:pic>
        <p:nvPicPr>
          <p:cNvPr id="10" name="Picture 9">
            <a:extLst>
              <a:ext uri="{FF2B5EF4-FFF2-40B4-BE49-F238E27FC236}">
                <a16:creationId xmlns:a16="http://schemas.microsoft.com/office/drawing/2014/main" id="{8DAAE028-673E-716B-C8EF-4DDE12E92B98}"/>
              </a:ext>
            </a:extLst>
          </p:cNvPr>
          <p:cNvPicPr>
            <a:picLocks noChangeAspect="1"/>
          </p:cNvPicPr>
          <p:nvPr/>
        </p:nvPicPr>
        <p:blipFill>
          <a:blip r:embed="rId2"/>
          <a:stretch>
            <a:fillRect/>
          </a:stretch>
        </p:blipFill>
        <p:spPr>
          <a:xfrm>
            <a:off x="4316895" y="944219"/>
            <a:ext cx="7570305" cy="4582404"/>
          </a:xfrm>
          <a:prstGeom prst="rect">
            <a:avLst/>
          </a:prstGeom>
        </p:spPr>
      </p:pic>
      <p:graphicFrame>
        <p:nvGraphicFramePr>
          <p:cNvPr id="13" name="Table 12">
            <a:extLst>
              <a:ext uri="{FF2B5EF4-FFF2-40B4-BE49-F238E27FC236}">
                <a16:creationId xmlns:a16="http://schemas.microsoft.com/office/drawing/2014/main" id="{3054BE17-809F-AA0A-0D78-C325B7584B0E}"/>
              </a:ext>
            </a:extLst>
          </p:cNvPr>
          <p:cNvGraphicFramePr>
            <a:graphicFrameLocks noGrp="1"/>
          </p:cNvGraphicFramePr>
          <p:nvPr>
            <p:extLst>
              <p:ext uri="{D42A27DB-BD31-4B8C-83A1-F6EECF244321}">
                <p14:modId xmlns:p14="http://schemas.microsoft.com/office/powerpoint/2010/main" val="1101660899"/>
              </p:ext>
            </p:extLst>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14" name="Content Placeholder 3">
            <a:extLst>
              <a:ext uri="{FF2B5EF4-FFF2-40B4-BE49-F238E27FC236}">
                <a16:creationId xmlns:a16="http://schemas.microsoft.com/office/drawing/2014/main" id="{050B1326-DA3D-BA1D-2983-4652216466D9}"/>
              </a:ext>
            </a:extLst>
          </p:cNvPr>
          <p:cNvSpPr>
            <a:spLocks noGrp="1"/>
          </p:cNvSpPr>
          <p:nvPr>
            <p:ph idx="1"/>
          </p:nvPr>
        </p:nvSpPr>
        <p:spPr>
          <a:xfrm>
            <a:off x="462579" y="898456"/>
            <a:ext cx="3354047" cy="2530543"/>
          </a:xfrm>
        </p:spPr>
        <p:txBody>
          <a:bodyPr>
            <a:normAutofit fontScale="92500" lnSpcReduction="20000"/>
          </a:bodyPr>
          <a:lstStyle/>
          <a:p>
            <a:r>
              <a:rPr lang="en-US" dirty="0"/>
              <a:t>All pixels show linear ADC response with increasing charge.</a:t>
            </a:r>
          </a:p>
          <a:p>
            <a:pPr lvl="1"/>
            <a:r>
              <a:rPr lang="en-US" dirty="0"/>
              <a:t>Distributions are noisy due to combination of unbiased sensor, and potentially the location of the pulse within the trigger window (will adjust and re-take data).</a:t>
            </a:r>
          </a:p>
        </p:txBody>
      </p:sp>
      <p:sp>
        <p:nvSpPr>
          <p:cNvPr id="15" name="TextBox 14">
            <a:extLst>
              <a:ext uri="{FF2B5EF4-FFF2-40B4-BE49-F238E27FC236}">
                <a16:creationId xmlns:a16="http://schemas.microsoft.com/office/drawing/2014/main" id="{1707CB03-E28E-3E08-8AF4-D375872464B2}"/>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spTree>
    <p:extLst>
      <p:ext uri="{BB962C8B-B14F-4D97-AF65-F5344CB8AC3E}">
        <p14:creationId xmlns:p14="http://schemas.microsoft.com/office/powerpoint/2010/main" val="3609933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4B6A4-1350-D5A7-FB68-58D45EF067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89F2C-CB3C-12A3-5C58-A61B5C76D6E1}"/>
              </a:ext>
            </a:extLst>
          </p:cNvPr>
          <p:cNvSpPr>
            <a:spLocks noGrp="1"/>
          </p:cNvSpPr>
          <p:nvPr>
            <p:ph type="sldNum" sz="quarter" idx="4"/>
          </p:nvPr>
        </p:nvSpPr>
        <p:spPr/>
        <p:txBody>
          <a:bodyPr/>
          <a:lstStyle/>
          <a:p>
            <a:pPr algn="ctr"/>
            <a:fld id="{933A556B-7C63-244D-9B7C-B0EA8042B330}" type="slidenum">
              <a:rPr lang="en-US" smtClean="0"/>
              <a:pPr algn="ctr"/>
              <a:t>26</a:t>
            </a:fld>
            <a:endParaRPr lang="en-US" dirty="0"/>
          </a:p>
        </p:txBody>
      </p:sp>
      <p:sp>
        <p:nvSpPr>
          <p:cNvPr id="3" name="Title 2">
            <a:extLst>
              <a:ext uri="{FF2B5EF4-FFF2-40B4-BE49-F238E27FC236}">
                <a16:creationId xmlns:a16="http://schemas.microsoft.com/office/drawing/2014/main" id="{8F466EDA-F5C4-EBC2-9612-3A051DB3B6C7}"/>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D390D799-1FD9-9093-BE81-9B6819D5A40D}"/>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7C186088-0A47-7182-61DF-77F1C3F0B646}"/>
              </a:ext>
            </a:extLst>
          </p:cNvPr>
          <p:cNvSpPr>
            <a:spLocks noGrp="1"/>
          </p:cNvSpPr>
          <p:nvPr>
            <p:ph type="body" sz="quarter" idx="11"/>
          </p:nvPr>
        </p:nvSpPr>
        <p:spPr/>
        <p:txBody>
          <a:bodyPr/>
          <a:lstStyle/>
          <a:p>
            <a:endParaRPr lang="en-US"/>
          </a:p>
        </p:txBody>
      </p:sp>
      <p:pic>
        <p:nvPicPr>
          <p:cNvPr id="10" name="Picture 9">
            <a:extLst>
              <a:ext uri="{FF2B5EF4-FFF2-40B4-BE49-F238E27FC236}">
                <a16:creationId xmlns:a16="http://schemas.microsoft.com/office/drawing/2014/main" id="{661DF43A-0539-1A16-5EEE-8BE110169EE5}"/>
              </a:ext>
            </a:extLst>
          </p:cNvPr>
          <p:cNvPicPr>
            <a:picLocks noChangeAspect="1"/>
          </p:cNvPicPr>
          <p:nvPr/>
        </p:nvPicPr>
        <p:blipFill>
          <a:blip r:embed="rId2"/>
          <a:stretch>
            <a:fillRect/>
          </a:stretch>
        </p:blipFill>
        <p:spPr>
          <a:xfrm>
            <a:off x="4316895" y="944219"/>
            <a:ext cx="7570305" cy="4582404"/>
          </a:xfrm>
          <a:prstGeom prst="rect">
            <a:avLst/>
          </a:prstGeom>
        </p:spPr>
      </p:pic>
      <p:sp>
        <p:nvSpPr>
          <p:cNvPr id="14" name="Content Placeholder 3">
            <a:extLst>
              <a:ext uri="{FF2B5EF4-FFF2-40B4-BE49-F238E27FC236}">
                <a16:creationId xmlns:a16="http://schemas.microsoft.com/office/drawing/2014/main" id="{C0964811-B90C-B9CE-F785-B5CC2DD5CE13}"/>
              </a:ext>
            </a:extLst>
          </p:cNvPr>
          <p:cNvSpPr>
            <a:spLocks noGrp="1"/>
          </p:cNvSpPr>
          <p:nvPr>
            <p:ph idx="1"/>
          </p:nvPr>
        </p:nvSpPr>
        <p:spPr>
          <a:xfrm>
            <a:off x="462579" y="898456"/>
            <a:ext cx="3354047" cy="2530543"/>
          </a:xfrm>
        </p:spPr>
        <p:txBody>
          <a:bodyPr>
            <a:normAutofit fontScale="92500" lnSpcReduction="20000"/>
          </a:bodyPr>
          <a:lstStyle/>
          <a:p>
            <a:r>
              <a:rPr lang="en-US" dirty="0"/>
              <a:t>All pixels show linear ADC response with increasing charge.</a:t>
            </a:r>
          </a:p>
          <a:p>
            <a:pPr lvl="1"/>
            <a:r>
              <a:rPr lang="en-US" dirty="0"/>
              <a:t>Distributions are noisy due to combination of unbiased sensor, and potentially the location of the pulse within the trigger window (will adjust and re-take data).</a:t>
            </a:r>
          </a:p>
        </p:txBody>
      </p:sp>
      <p:sp>
        <p:nvSpPr>
          <p:cNvPr id="15" name="TextBox 14">
            <a:extLst>
              <a:ext uri="{FF2B5EF4-FFF2-40B4-BE49-F238E27FC236}">
                <a16:creationId xmlns:a16="http://schemas.microsoft.com/office/drawing/2014/main" id="{3D25D493-A74D-215F-4E0A-CC36CBF6FD97}"/>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graphicFrame>
        <p:nvGraphicFramePr>
          <p:cNvPr id="4" name="Table 3">
            <a:extLst>
              <a:ext uri="{FF2B5EF4-FFF2-40B4-BE49-F238E27FC236}">
                <a16:creationId xmlns:a16="http://schemas.microsoft.com/office/drawing/2014/main" id="{67B79C45-7154-0C28-D78A-8A52AC32112F}"/>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B46BBA5E-6246-7206-8F53-BE58333A1EE1}"/>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8" name="Rectangle 7">
            <a:extLst>
              <a:ext uri="{FF2B5EF4-FFF2-40B4-BE49-F238E27FC236}">
                <a16:creationId xmlns:a16="http://schemas.microsoft.com/office/drawing/2014/main" id="{2316B147-42CF-FDF5-213F-28287F80777C}"/>
              </a:ext>
            </a:extLst>
          </p:cNvPr>
          <p:cNvSpPr/>
          <p:nvPr/>
        </p:nvSpPr>
        <p:spPr>
          <a:xfrm>
            <a:off x="1818861" y="5614904"/>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9763E8-7E6D-8FB1-2B70-5C771967D23C}"/>
              </a:ext>
            </a:extLst>
          </p:cNvPr>
          <p:cNvSpPr/>
          <p:nvPr/>
        </p:nvSpPr>
        <p:spPr>
          <a:xfrm>
            <a:off x="3077382" y="5614903"/>
            <a:ext cx="386986"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11800C-B9D5-6FF7-E582-5C8C0C724506}"/>
              </a:ext>
            </a:extLst>
          </p:cNvPr>
          <p:cNvSpPr/>
          <p:nvPr/>
        </p:nvSpPr>
        <p:spPr>
          <a:xfrm>
            <a:off x="4295507" y="5614903"/>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680A81-FBED-5639-A586-D7634367129A}"/>
              </a:ext>
            </a:extLst>
          </p:cNvPr>
          <p:cNvSpPr/>
          <p:nvPr/>
        </p:nvSpPr>
        <p:spPr>
          <a:xfrm>
            <a:off x="5526158" y="5614902"/>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3804864-E610-46D5-8126-BE60373C91B4}"/>
              </a:ext>
            </a:extLst>
          </p:cNvPr>
          <p:cNvSpPr/>
          <p:nvPr/>
        </p:nvSpPr>
        <p:spPr>
          <a:xfrm>
            <a:off x="6784679"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368B18-3F0A-AECD-B200-27817F2043FE}"/>
              </a:ext>
            </a:extLst>
          </p:cNvPr>
          <p:cNvSpPr/>
          <p:nvPr/>
        </p:nvSpPr>
        <p:spPr>
          <a:xfrm>
            <a:off x="7988869" y="5606269"/>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DD56F2-9B99-A582-91B1-010D527CA0B2}"/>
              </a:ext>
            </a:extLst>
          </p:cNvPr>
          <p:cNvSpPr/>
          <p:nvPr/>
        </p:nvSpPr>
        <p:spPr>
          <a:xfrm>
            <a:off x="9233455" y="5617516"/>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2C2446D-ADCD-9D9F-6D6B-0D71E1A3FE50}"/>
              </a:ext>
            </a:extLst>
          </p:cNvPr>
          <p:cNvSpPr/>
          <p:nvPr/>
        </p:nvSpPr>
        <p:spPr>
          <a:xfrm>
            <a:off x="10478041" y="5623539"/>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51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0B563-6277-CD56-7337-52677DA22E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BA8F3D-9A24-B340-D01F-F86D914690F8}"/>
              </a:ext>
            </a:extLst>
          </p:cNvPr>
          <p:cNvSpPr>
            <a:spLocks noGrp="1"/>
          </p:cNvSpPr>
          <p:nvPr>
            <p:ph type="sldNum" sz="quarter" idx="4"/>
          </p:nvPr>
        </p:nvSpPr>
        <p:spPr/>
        <p:txBody>
          <a:bodyPr/>
          <a:lstStyle/>
          <a:p>
            <a:pPr algn="ctr"/>
            <a:fld id="{933A556B-7C63-244D-9B7C-B0EA8042B330}" type="slidenum">
              <a:rPr lang="en-US" smtClean="0"/>
              <a:pPr algn="ctr"/>
              <a:t>27</a:t>
            </a:fld>
            <a:endParaRPr lang="en-US" dirty="0"/>
          </a:p>
        </p:txBody>
      </p:sp>
      <p:sp>
        <p:nvSpPr>
          <p:cNvPr id="3" name="Title 2">
            <a:extLst>
              <a:ext uri="{FF2B5EF4-FFF2-40B4-BE49-F238E27FC236}">
                <a16:creationId xmlns:a16="http://schemas.microsoft.com/office/drawing/2014/main" id="{419D6A65-605E-70B2-3D68-A435F4330962}"/>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BF5C8720-23BA-D993-4943-F6B1EEA15D52}"/>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DCD02F39-4D9B-4184-57B7-7F83F677CE08}"/>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1C64C01E-4E16-D42E-AD93-67116EE741F5}"/>
              </a:ext>
            </a:extLst>
          </p:cNvPr>
          <p:cNvSpPr>
            <a:spLocks noGrp="1"/>
          </p:cNvSpPr>
          <p:nvPr>
            <p:ph idx="1"/>
          </p:nvPr>
        </p:nvSpPr>
        <p:spPr>
          <a:xfrm>
            <a:off x="462579" y="898456"/>
            <a:ext cx="3354047" cy="2530543"/>
          </a:xfrm>
        </p:spPr>
        <p:txBody>
          <a:bodyPr>
            <a:normAutofit/>
          </a:bodyPr>
          <a:lstStyle/>
          <a:p>
            <a:r>
              <a:rPr lang="en-US" dirty="0"/>
              <a:t>All pixels show linear ADC response with increasing charge.</a:t>
            </a:r>
          </a:p>
          <a:p>
            <a:pPr lvl="1"/>
            <a:r>
              <a:rPr lang="en-US" b="1" dirty="0">
                <a:solidFill>
                  <a:srgbClr val="00B050"/>
                </a:solidFill>
              </a:rPr>
              <a:t>Adjusted trigger window </a:t>
            </a:r>
            <a:r>
              <a:rPr lang="en-US" b="1" dirty="0">
                <a:solidFill>
                  <a:srgbClr val="00B050"/>
                </a:solidFill>
                <a:sym typeface="Wingdings" pitchFamily="2" charset="2"/>
              </a:rPr>
              <a:t> shift pulse to center of acquisition window.</a:t>
            </a:r>
            <a:endParaRPr lang="en-US" b="1" dirty="0">
              <a:solidFill>
                <a:srgbClr val="00B050"/>
              </a:solidFill>
            </a:endParaRPr>
          </a:p>
        </p:txBody>
      </p:sp>
      <p:sp>
        <p:nvSpPr>
          <p:cNvPr id="15" name="TextBox 14">
            <a:extLst>
              <a:ext uri="{FF2B5EF4-FFF2-40B4-BE49-F238E27FC236}">
                <a16:creationId xmlns:a16="http://schemas.microsoft.com/office/drawing/2014/main" id="{C2AD71A5-2CE9-A5B9-12C4-F1FAC5D7ED0D}"/>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graphicFrame>
        <p:nvGraphicFramePr>
          <p:cNvPr id="4" name="Table 3">
            <a:extLst>
              <a:ext uri="{FF2B5EF4-FFF2-40B4-BE49-F238E27FC236}">
                <a16:creationId xmlns:a16="http://schemas.microsoft.com/office/drawing/2014/main" id="{DB82982C-D8F1-29C9-EE72-8AD6AD16B260}"/>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96867E5E-7AC9-575A-706C-799784097206}"/>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8" name="Rectangle 7">
            <a:extLst>
              <a:ext uri="{FF2B5EF4-FFF2-40B4-BE49-F238E27FC236}">
                <a16:creationId xmlns:a16="http://schemas.microsoft.com/office/drawing/2014/main" id="{3D2F5EA8-2268-D54D-2E38-47C4DC9063CE}"/>
              </a:ext>
            </a:extLst>
          </p:cNvPr>
          <p:cNvSpPr/>
          <p:nvPr/>
        </p:nvSpPr>
        <p:spPr>
          <a:xfrm>
            <a:off x="1818861" y="5614904"/>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98E662-FC7C-A314-E3DB-CF5EB0F03624}"/>
              </a:ext>
            </a:extLst>
          </p:cNvPr>
          <p:cNvSpPr/>
          <p:nvPr/>
        </p:nvSpPr>
        <p:spPr>
          <a:xfrm>
            <a:off x="3077382" y="5614903"/>
            <a:ext cx="386986"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12BC83-3E4D-6213-E7BA-BA3936D27C42}"/>
              </a:ext>
            </a:extLst>
          </p:cNvPr>
          <p:cNvSpPr/>
          <p:nvPr/>
        </p:nvSpPr>
        <p:spPr>
          <a:xfrm>
            <a:off x="4295507" y="5614903"/>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3F81D6-2CB4-2BB9-0592-D69A73D1BEE8}"/>
              </a:ext>
            </a:extLst>
          </p:cNvPr>
          <p:cNvSpPr/>
          <p:nvPr/>
        </p:nvSpPr>
        <p:spPr>
          <a:xfrm>
            <a:off x="5526158" y="5614902"/>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FFB8AC9-407B-CC4D-684F-A9EB7F2150D7}"/>
              </a:ext>
            </a:extLst>
          </p:cNvPr>
          <p:cNvSpPr/>
          <p:nvPr/>
        </p:nvSpPr>
        <p:spPr>
          <a:xfrm>
            <a:off x="6784679"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EC271B-12DD-D0E8-E108-35874AE928AA}"/>
              </a:ext>
            </a:extLst>
          </p:cNvPr>
          <p:cNvSpPr/>
          <p:nvPr/>
        </p:nvSpPr>
        <p:spPr>
          <a:xfrm>
            <a:off x="7988869" y="5606269"/>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3963F68-AF9A-E864-AA8C-2B55CE0F3E1B}"/>
              </a:ext>
            </a:extLst>
          </p:cNvPr>
          <p:cNvSpPr/>
          <p:nvPr/>
        </p:nvSpPr>
        <p:spPr>
          <a:xfrm>
            <a:off x="9233455" y="5617516"/>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680CB1-B65D-957F-F676-AB494319F3B2}"/>
              </a:ext>
            </a:extLst>
          </p:cNvPr>
          <p:cNvSpPr/>
          <p:nvPr/>
        </p:nvSpPr>
        <p:spPr>
          <a:xfrm>
            <a:off x="10478041" y="5623539"/>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034CBFF-D56C-58F2-7D10-FF8E15C42B4C}"/>
              </a:ext>
            </a:extLst>
          </p:cNvPr>
          <p:cNvPicPr>
            <a:picLocks noChangeAspect="1"/>
          </p:cNvPicPr>
          <p:nvPr/>
        </p:nvPicPr>
        <p:blipFill>
          <a:blip r:embed="rId2"/>
          <a:stretch>
            <a:fillRect/>
          </a:stretch>
        </p:blipFill>
        <p:spPr>
          <a:xfrm>
            <a:off x="4295507" y="905549"/>
            <a:ext cx="7666997" cy="4620348"/>
          </a:xfrm>
          <a:prstGeom prst="rect">
            <a:avLst/>
          </a:prstGeom>
        </p:spPr>
      </p:pic>
    </p:spTree>
    <p:extLst>
      <p:ext uri="{BB962C8B-B14F-4D97-AF65-F5344CB8AC3E}">
        <p14:creationId xmlns:p14="http://schemas.microsoft.com/office/powerpoint/2010/main" val="3623709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B0E64-7A25-6ACA-3FE1-978F9CA5603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96921C-8B36-29D1-44B8-9F77B81FFC4B}"/>
              </a:ext>
            </a:extLst>
          </p:cNvPr>
          <p:cNvSpPr>
            <a:spLocks noGrp="1"/>
          </p:cNvSpPr>
          <p:nvPr>
            <p:ph type="sldNum" sz="quarter" idx="4"/>
          </p:nvPr>
        </p:nvSpPr>
        <p:spPr/>
        <p:txBody>
          <a:bodyPr/>
          <a:lstStyle/>
          <a:p>
            <a:pPr algn="ctr"/>
            <a:fld id="{933A556B-7C63-244D-9B7C-B0EA8042B330}" type="slidenum">
              <a:rPr lang="en-US" smtClean="0"/>
              <a:pPr algn="ctr"/>
              <a:t>28</a:t>
            </a:fld>
            <a:endParaRPr lang="en-US" dirty="0"/>
          </a:p>
        </p:txBody>
      </p:sp>
      <p:sp>
        <p:nvSpPr>
          <p:cNvPr id="3" name="Title 2">
            <a:extLst>
              <a:ext uri="{FF2B5EF4-FFF2-40B4-BE49-F238E27FC236}">
                <a16:creationId xmlns:a16="http://schemas.microsoft.com/office/drawing/2014/main" id="{3B934C77-8AD5-15EE-F8A9-5466EC04C058}"/>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ED647439-3874-739D-FE72-044B7D772AFA}"/>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2265C9FD-8C9E-D9A6-89CD-D37CCF3DD99B}"/>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4A33804D-70FC-AD3C-715A-F36522EEA57D}"/>
              </a:ext>
            </a:extLst>
          </p:cNvPr>
          <p:cNvSpPr>
            <a:spLocks noGrp="1"/>
          </p:cNvSpPr>
          <p:nvPr>
            <p:ph idx="1"/>
          </p:nvPr>
        </p:nvSpPr>
        <p:spPr>
          <a:xfrm>
            <a:off x="462579" y="898456"/>
            <a:ext cx="3354047" cy="2530543"/>
          </a:xfrm>
        </p:spPr>
        <p:txBody>
          <a:bodyPr>
            <a:normAutofit/>
          </a:bodyPr>
          <a:lstStyle/>
          <a:p>
            <a:r>
              <a:rPr lang="en-US" dirty="0"/>
              <a:t>All pixels show linear ADC response with increasing charge.</a:t>
            </a:r>
          </a:p>
          <a:p>
            <a:pPr lvl="1"/>
            <a:r>
              <a:rPr lang="en-US" b="1" dirty="0">
                <a:solidFill>
                  <a:srgbClr val="00B050"/>
                </a:solidFill>
              </a:rPr>
              <a:t>Adjusted trigger window </a:t>
            </a:r>
            <a:r>
              <a:rPr lang="en-US" b="1" dirty="0">
                <a:solidFill>
                  <a:srgbClr val="00B050"/>
                </a:solidFill>
                <a:sym typeface="Wingdings" pitchFamily="2" charset="2"/>
              </a:rPr>
              <a:t> shift pulse to center of acquisition window.</a:t>
            </a:r>
            <a:endParaRPr lang="en-US" b="1" dirty="0">
              <a:solidFill>
                <a:srgbClr val="00B050"/>
              </a:solidFill>
            </a:endParaRPr>
          </a:p>
        </p:txBody>
      </p:sp>
      <p:sp>
        <p:nvSpPr>
          <p:cNvPr id="15" name="TextBox 14">
            <a:extLst>
              <a:ext uri="{FF2B5EF4-FFF2-40B4-BE49-F238E27FC236}">
                <a16:creationId xmlns:a16="http://schemas.microsoft.com/office/drawing/2014/main" id="{A7224D85-7BF7-A653-341D-3409CA315AF3}"/>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a:t>
            </a:r>
            <a:r>
              <a:rPr lang="en-US" b="1" dirty="0">
                <a:solidFill>
                  <a:srgbClr val="00B050"/>
                </a:solidFill>
              </a:rPr>
              <a:t>BIASED</a:t>
            </a:r>
          </a:p>
        </p:txBody>
      </p:sp>
      <p:graphicFrame>
        <p:nvGraphicFramePr>
          <p:cNvPr id="4" name="Table 3">
            <a:extLst>
              <a:ext uri="{FF2B5EF4-FFF2-40B4-BE49-F238E27FC236}">
                <a16:creationId xmlns:a16="http://schemas.microsoft.com/office/drawing/2014/main" id="{D959D70F-5961-F1D3-0ED4-9C138D1282B4}"/>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EE16439D-DB05-BC91-54BA-7C18981E63F7}"/>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8" name="Rectangle 7">
            <a:extLst>
              <a:ext uri="{FF2B5EF4-FFF2-40B4-BE49-F238E27FC236}">
                <a16:creationId xmlns:a16="http://schemas.microsoft.com/office/drawing/2014/main" id="{B9BE18F5-7800-6970-EC22-BB8F358315FD}"/>
              </a:ext>
            </a:extLst>
          </p:cNvPr>
          <p:cNvSpPr/>
          <p:nvPr/>
        </p:nvSpPr>
        <p:spPr>
          <a:xfrm>
            <a:off x="1818861" y="5614904"/>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48EE56-9563-0221-A567-3101A7CE4FF0}"/>
              </a:ext>
            </a:extLst>
          </p:cNvPr>
          <p:cNvSpPr/>
          <p:nvPr/>
        </p:nvSpPr>
        <p:spPr>
          <a:xfrm>
            <a:off x="3077382" y="5614903"/>
            <a:ext cx="386986"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1343D7-A02A-D969-9A7A-5D4044C00D8C}"/>
              </a:ext>
            </a:extLst>
          </p:cNvPr>
          <p:cNvSpPr/>
          <p:nvPr/>
        </p:nvSpPr>
        <p:spPr>
          <a:xfrm>
            <a:off x="4295507" y="5614903"/>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E5E885-5450-B2CD-EE25-670B3BDC2242}"/>
              </a:ext>
            </a:extLst>
          </p:cNvPr>
          <p:cNvSpPr/>
          <p:nvPr/>
        </p:nvSpPr>
        <p:spPr>
          <a:xfrm>
            <a:off x="5526158" y="5614902"/>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9007B5-D5E1-094A-E2C5-3617CCA86139}"/>
              </a:ext>
            </a:extLst>
          </p:cNvPr>
          <p:cNvSpPr/>
          <p:nvPr/>
        </p:nvSpPr>
        <p:spPr>
          <a:xfrm>
            <a:off x="6784679"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10FF32-0C6D-D659-55F7-23349C8D2B43}"/>
              </a:ext>
            </a:extLst>
          </p:cNvPr>
          <p:cNvSpPr/>
          <p:nvPr/>
        </p:nvSpPr>
        <p:spPr>
          <a:xfrm>
            <a:off x="7988869" y="5606269"/>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40AC2A-B8CA-1BD7-ACC4-860946C5BE75}"/>
              </a:ext>
            </a:extLst>
          </p:cNvPr>
          <p:cNvSpPr/>
          <p:nvPr/>
        </p:nvSpPr>
        <p:spPr>
          <a:xfrm>
            <a:off x="9233455" y="5617516"/>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12E92A-3A1E-66A5-4942-4C9DF5EFC924}"/>
              </a:ext>
            </a:extLst>
          </p:cNvPr>
          <p:cNvSpPr/>
          <p:nvPr/>
        </p:nvSpPr>
        <p:spPr>
          <a:xfrm>
            <a:off x="10478041" y="5623539"/>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553399E-4F2C-F9F5-E891-A7BD665BB04D}"/>
              </a:ext>
            </a:extLst>
          </p:cNvPr>
          <p:cNvPicPr>
            <a:picLocks noChangeAspect="1"/>
          </p:cNvPicPr>
          <p:nvPr/>
        </p:nvPicPr>
        <p:blipFill>
          <a:blip r:embed="rId2"/>
          <a:stretch>
            <a:fillRect/>
          </a:stretch>
        </p:blipFill>
        <p:spPr>
          <a:xfrm>
            <a:off x="4316360" y="880287"/>
            <a:ext cx="7646144" cy="4611655"/>
          </a:xfrm>
          <a:prstGeom prst="rect">
            <a:avLst/>
          </a:prstGeom>
        </p:spPr>
      </p:pic>
    </p:spTree>
    <p:extLst>
      <p:ext uri="{BB962C8B-B14F-4D97-AF65-F5344CB8AC3E}">
        <p14:creationId xmlns:p14="http://schemas.microsoft.com/office/powerpoint/2010/main" val="3749010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1343-77E9-6115-B1AE-1E3FDB2DDF13}"/>
              </a:ext>
            </a:extLst>
          </p:cNvPr>
          <p:cNvSpPr>
            <a:spLocks noGrp="1"/>
          </p:cNvSpPr>
          <p:nvPr>
            <p:ph type="ctrTitle"/>
          </p:nvPr>
        </p:nvSpPr>
        <p:spPr>
          <a:xfrm>
            <a:off x="1275399" y="2305504"/>
            <a:ext cx="10334625" cy="2377027"/>
          </a:xfrm>
        </p:spPr>
        <p:txBody>
          <a:bodyPr>
            <a:normAutofit fontScale="90000"/>
          </a:bodyPr>
          <a:lstStyle/>
          <a:p>
            <a:r>
              <a:rPr lang="en-US" dirty="0"/>
              <a:t>TDC distributions – first trigger window, unbiased sensor</a:t>
            </a:r>
          </a:p>
        </p:txBody>
      </p:sp>
    </p:spTree>
    <p:extLst>
      <p:ext uri="{BB962C8B-B14F-4D97-AF65-F5344CB8AC3E}">
        <p14:creationId xmlns:p14="http://schemas.microsoft.com/office/powerpoint/2010/main" val="387219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4483C-185A-C703-EEB3-A511FDA01F7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22292-F494-0DA4-0145-F4D746D99ECD}"/>
              </a:ext>
            </a:extLst>
          </p:cNvPr>
          <p:cNvSpPr>
            <a:spLocks noGrp="1"/>
          </p:cNvSpPr>
          <p:nvPr>
            <p:ph type="sldNum" sz="quarter" idx="4"/>
          </p:nvPr>
        </p:nvSpPr>
        <p:spPr/>
        <p:txBody>
          <a:bodyPr/>
          <a:lstStyle/>
          <a:p>
            <a:pPr algn="ctr"/>
            <a:fld id="{933A556B-7C63-244D-9B7C-B0EA8042B330}" type="slidenum">
              <a:rPr lang="en-US" smtClean="0"/>
              <a:pPr algn="ctr"/>
              <a:t>3</a:t>
            </a:fld>
            <a:endParaRPr lang="en-US" dirty="0"/>
          </a:p>
        </p:txBody>
      </p:sp>
      <p:sp>
        <p:nvSpPr>
          <p:cNvPr id="3" name="Title 2">
            <a:extLst>
              <a:ext uri="{FF2B5EF4-FFF2-40B4-BE49-F238E27FC236}">
                <a16:creationId xmlns:a16="http://schemas.microsoft.com/office/drawing/2014/main" id="{043F3C07-3028-A5A5-494C-F8CC37599B88}"/>
              </a:ext>
            </a:extLst>
          </p:cNvPr>
          <p:cNvSpPr>
            <a:spLocks noGrp="1"/>
          </p:cNvSpPr>
          <p:nvPr>
            <p:ph type="title"/>
          </p:nvPr>
        </p:nvSpPr>
        <p:spPr/>
        <p:txBody>
          <a:bodyPr/>
          <a:lstStyle/>
          <a:p>
            <a:r>
              <a:rPr lang="en-US" dirty="0"/>
              <a:t>Roman pots/OMD mechanical design</a:t>
            </a:r>
          </a:p>
        </p:txBody>
      </p:sp>
      <p:sp>
        <p:nvSpPr>
          <p:cNvPr id="6" name="Text Placeholder 5">
            <a:extLst>
              <a:ext uri="{FF2B5EF4-FFF2-40B4-BE49-F238E27FC236}">
                <a16:creationId xmlns:a16="http://schemas.microsoft.com/office/drawing/2014/main" id="{C2604350-C84A-F418-2FC5-A76824D81FD0}"/>
              </a:ext>
            </a:extLst>
          </p:cNvPr>
          <p:cNvSpPr>
            <a:spLocks noGrp="1"/>
          </p:cNvSpPr>
          <p:nvPr>
            <p:ph type="body" sz="quarter" idx="11"/>
          </p:nvPr>
        </p:nvSpPr>
        <p:spPr/>
        <p:txBody>
          <a:bodyPr/>
          <a:lstStyle/>
          <a:p>
            <a:endParaRPr lang="en-US"/>
          </a:p>
        </p:txBody>
      </p:sp>
      <p:sp>
        <p:nvSpPr>
          <p:cNvPr id="5" name="TextBox 4">
            <a:extLst>
              <a:ext uri="{FF2B5EF4-FFF2-40B4-BE49-F238E27FC236}">
                <a16:creationId xmlns:a16="http://schemas.microsoft.com/office/drawing/2014/main" id="{7890BEC1-478A-AFAE-6F5B-7C2D9DF8CF72}"/>
              </a:ext>
            </a:extLst>
          </p:cNvPr>
          <p:cNvSpPr txBox="1"/>
          <p:nvPr/>
        </p:nvSpPr>
        <p:spPr>
          <a:xfrm>
            <a:off x="9647322" y="5654840"/>
            <a:ext cx="2315182" cy="369332"/>
          </a:xfrm>
          <a:prstGeom prst="rect">
            <a:avLst/>
          </a:prstGeom>
          <a:noFill/>
        </p:spPr>
        <p:txBody>
          <a:bodyPr wrap="square" rtlCol="0">
            <a:spAutoFit/>
          </a:bodyPr>
          <a:lstStyle/>
          <a:p>
            <a:r>
              <a:rPr lang="en-US" b="1" dirty="0"/>
              <a:t>Karim Hamdi (BNL)</a:t>
            </a:r>
          </a:p>
        </p:txBody>
      </p:sp>
      <p:pic>
        <p:nvPicPr>
          <p:cNvPr id="8" name="Picture 7">
            <a:extLst>
              <a:ext uri="{FF2B5EF4-FFF2-40B4-BE49-F238E27FC236}">
                <a16:creationId xmlns:a16="http://schemas.microsoft.com/office/drawing/2014/main" id="{9E5E1A04-B1C0-3B85-B3E4-C13FB4E1A3BC}"/>
              </a:ext>
            </a:extLst>
          </p:cNvPr>
          <p:cNvPicPr>
            <a:picLocks noChangeAspect="1"/>
          </p:cNvPicPr>
          <p:nvPr/>
        </p:nvPicPr>
        <p:blipFill>
          <a:blip r:embed="rId2"/>
          <a:stretch>
            <a:fillRect/>
          </a:stretch>
        </p:blipFill>
        <p:spPr>
          <a:xfrm>
            <a:off x="583017" y="1051864"/>
            <a:ext cx="8507819" cy="4790370"/>
          </a:xfrm>
          <a:prstGeom prst="rect">
            <a:avLst/>
          </a:prstGeom>
        </p:spPr>
      </p:pic>
    </p:spTree>
    <p:extLst>
      <p:ext uri="{BB962C8B-B14F-4D97-AF65-F5344CB8AC3E}">
        <p14:creationId xmlns:p14="http://schemas.microsoft.com/office/powerpoint/2010/main" val="3450025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281C-89D9-4EBC-68F8-ED5E67A68A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439395-DAFE-6348-70BE-8D4F9519096C}"/>
              </a:ext>
            </a:extLst>
          </p:cNvPr>
          <p:cNvSpPr>
            <a:spLocks noGrp="1"/>
          </p:cNvSpPr>
          <p:nvPr>
            <p:ph type="sldNum" sz="quarter" idx="4"/>
          </p:nvPr>
        </p:nvSpPr>
        <p:spPr/>
        <p:txBody>
          <a:bodyPr/>
          <a:lstStyle/>
          <a:p>
            <a:pPr algn="ctr"/>
            <a:fld id="{933A556B-7C63-244D-9B7C-B0EA8042B330}" type="slidenum">
              <a:rPr lang="en-US" smtClean="0"/>
              <a:pPr algn="ctr"/>
              <a:t>30</a:t>
            </a:fld>
            <a:endParaRPr lang="en-US" dirty="0"/>
          </a:p>
        </p:txBody>
      </p:sp>
      <p:sp>
        <p:nvSpPr>
          <p:cNvPr id="3" name="Title 2">
            <a:extLst>
              <a:ext uri="{FF2B5EF4-FFF2-40B4-BE49-F238E27FC236}">
                <a16:creationId xmlns:a16="http://schemas.microsoft.com/office/drawing/2014/main" id="{9929DBD3-069B-642C-3681-85964348B79F}"/>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3879DA1B-ED72-7F47-4F69-54972B80EC3A}"/>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277440A7-593A-F74F-0D57-2E3C5F6298DA}"/>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18B329E3-1621-D57D-8279-DC812175A172}"/>
              </a:ext>
            </a:extLst>
          </p:cNvPr>
          <p:cNvSpPr>
            <a:spLocks noGrp="1"/>
          </p:cNvSpPr>
          <p:nvPr>
            <p:ph idx="1"/>
          </p:nvPr>
        </p:nvSpPr>
        <p:spPr>
          <a:xfrm>
            <a:off x="462579" y="898456"/>
            <a:ext cx="3354047" cy="2807549"/>
          </a:xfrm>
        </p:spPr>
        <p:txBody>
          <a:bodyPr>
            <a:normAutofit/>
          </a:bodyPr>
          <a:lstStyle/>
          <a:p>
            <a:r>
              <a:rPr lang="en-US" dirty="0"/>
              <a:t>TDC distributions for low (Q = 12 </a:t>
            </a:r>
            <a:r>
              <a:rPr lang="en-US" dirty="0" err="1"/>
              <a:t>DACu</a:t>
            </a:r>
            <a:r>
              <a:rPr lang="en-US" dirty="0"/>
              <a:t> ~ 5.3 </a:t>
            </a:r>
            <a:r>
              <a:rPr lang="en-US" dirty="0" err="1"/>
              <a:t>fC</a:t>
            </a:r>
            <a:r>
              <a:rPr lang="en-US" dirty="0"/>
              <a:t>) charge.</a:t>
            </a:r>
          </a:p>
          <a:p>
            <a:pPr lvl="1"/>
            <a:r>
              <a:rPr lang="en-US" dirty="0"/>
              <a:t>Higher threshold causes come channels to never record TDC </a:t>
            </a:r>
            <a:r>
              <a:rPr lang="en-US" dirty="0">
                <a:sym typeface="Wingdings" pitchFamily="2" charset="2"/>
              </a:rPr>
              <a:t> this is what the offsets correct for.</a:t>
            </a:r>
            <a:endParaRPr lang="en-US" dirty="0"/>
          </a:p>
        </p:txBody>
      </p:sp>
      <p:sp>
        <p:nvSpPr>
          <p:cNvPr id="15" name="TextBox 14">
            <a:extLst>
              <a:ext uri="{FF2B5EF4-FFF2-40B4-BE49-F238E27FC236}">
                <a16:creationId xmlns:a16="http://schemas.microsoft.com/office/drawing/2014/main" id="{8DD52490-4AC5-2BD3-9739-5EF2E80E60B8}"/>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graphicFrame>
        <p:nvGraphicFramePr>
          <p:cNvPr id="4" name="Table 3">
            <a:extLst>
              <a:ext uri="{FF2B5EF4-FFF2-40B4-BE49-F238E27FC236}">
                <a16:creationId xmlns:a16="http://schemas.microsoft.com/office/drawing/2014/main" id="{1E736E91-C7D2-D0D4-A1FE-542DB8823461}"/>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5828A0EE-146D-3143-1766-F99E21A11D64}"/>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D3B4AAA2-FC2B-6C51-1626-F1EDE22CE6A6}"/>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DD696F-6426-54A8-D74D-0EF051140986}"/>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6561-CA28-2E19-ABE0-97C4304E2EBE}"/>
              </a:ext>
            </a:extLst>
          </p:cNvPr>
          <p:cNvPicPr>
            <a:picLocks noChangeAspect="1"/>
          </p:cNvPicPr>
          <p:nvPr/>
        </p:nvPicPr>
        <p:blipFill>
          <a:blip r:embed="rId2"/>
          <a:stretch>
            <a:fillRect/>
          </a:stretch>
        </p:blipFill>
        <p:spPr>
          <a:xfrm>
            <a:off x="4338047" y="898456"/>
            <a:ext cx="7540442" cy="4548051"/>
          </a:xfrm>
          <a:prstGeom prst="rect">
            <a:avLst/>
          </a:prstGeom>
        </p:spPr>
      </p:pic>
    </p:spTree>
    <p:extLst>
      <p:ext uri="{BB962C8B-B14F-4D97-AF65-F5344CB8AC3E}">
        <p14:creationId xmlns:p14="http://schemas.microsoft.com/office/powerpoint/2010/main" val="2671127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BBAFB-1EF6-D770-15CF-8AA02FC998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F641FA-95A2-034D-71B7-385150C57130}"/>
              </a:ext>
            </a:extLst>
          </p:cNvPr>
          <p:cNvSpPr>
            <a:spLocks noGrp="1"/>
          </p:cNvSpPr>
          <p:nvPr>
            <p:ph type="sldNum" sz="quarter" idx="4"/>
          </p:nvPr>
        </p:nvSpPr>
        <p:spPr/>
        <p:txBody>
          <a:bodyPr/>
          <a:lstStyle/>
          <a:p>
            <a:pPr algn="ctr"/>
            <a:fld id="{933A556B-7C63-244D-9B7C-B0EA8042B330}" type="slidenum">
              <a:rPr lang="en-US" smtClean="0"/>
              <a:pPr algn="ctr"/>
              <a:t>31</a:t>
            </a:fld>
            <a:endParaRPr lang="en-US" dirty="0"/>
          </a:p>
        </p:txBody>
      </p:sp>
      <p:sp>
        <p:nvSpPr>
          <p:cNvPr id="3" name="Title 2">
            <a:extLst>
              <a:ext uri="{FF2B5EF4-FFF2-40B4-BE49-F238E27FC236}">
                <a16:creationId xmlns:a16="http://schemas.microsoft.com/office/drawing/2014/main" id="{3159F74D-5503-4E59-1796-79712381534E}"/>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854F6C02-4D12-FDBF-AF65-E6470BE1BFA3}"/>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C77736D5-5863-595A-E7CD-E7FBB3F0AB74}"/>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C6881EFB-A8F2-824C-D970-E8FC684E4082}"/>
              </a:ext>
            </a:extLst>
          </p:cNvPr>
          <p:cNvSpPr>
            <a:spLocks noGrp="1"/>
          </p:cNvSpPr>
          <p:nvPr>
            <p:ph idx="1"/>
          </p:nvPr>
        </p:nvSpPr>
        <p:spPr>
          <a:xfrm>
            <a:off x="462579" y="898456"/>
            <a:ext cx="3354047" cy="2807549"/>
          </a:xfrm>
        </p:spPr>
        <p:txBody>
          <a:bodyPr>
            <a:normAutofit/>
          </a:bodyPr>
          <a:lstStyle/>
          <a:p>
            <a:r>
              <a:rPr lang="en-US" dirty="0"/>
              <a:t>TDC distributions for high (Q = 45 </a:t>
            </a:r>
            <a:r>
              <a:rPr lang="en-US" dirty="0" err="1"/>
              <a:t>DACu</a:t>
            </a:r>
            <a:r>
              <a:rPr lang="en-US" dirty="0"/>
              <a:t> ~18.4 </a:t>
            </a:r>
            <a:r>
              <a:rPr lang="en-US" dirty="0" err="1"/>
              <a:t>fC</a:t>
            </a:r>
            <a:r>
              <a:rPr lang="en-US" dirty="0"/>
              <a:t>) charge.</a:t>
            </a:r>
          </a:p>
          <a:p>
            <a:pPr lvl="1"/>
            <a:r>
              <a:rPr lang="en-US" dirty="0"/>
              <a:t>Sharper TDC distribution (smaller sigma); channel 0 has an issue with its TDC.</a:t>
            </a:r>
          </a:p>
        </p:txBody>
      </p:sp>
      <p:sp>
        <p:nvSpPr>
          <p:cNvPr id="15" name="TextBox 14">
            <a:extLst>
              <a:ext uri="{FF2B5EF4-FFF2-40B4-BE49-F238E27FC236}">
                <a16:creationId xmlns:a16="http://schemas.microsoft.com/office/drawing/2014/main" id="{DCE3239B-E928-0D9F-CCF3-23CCF3DC84AA}"/>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graphicFrame>
        <p:nvGraphicFramePr>
          <p:cNvPr id="4" name="Table 3">
            <a:extLst>
              <a:ext uri="{FF2B5EF4-FFF2-40B4-BE49-F238E27FC236}">
                <a16:creationId xmlns:a16="http://schemas.microsoft.com/office/drawing/2014/main" id="{54BD011B-1903-67F0-8F43-0E89D53DA5A3}"/>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6FE40154-BEDA-57D0-065B-BB8E5BC9F4C3}"/>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B117BFEC-6F49-FD29-BC59-2D5786ED1AA1}"/>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176B3CA-919F-CBE5-3AD4-FAD1C85BE4C0}"/>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3EC2FF3-F1CC-8B1A-292A-F3BE912E4CD0}"/>
              </a:ext>
            </a:extLst>
          </p:cNvPr>
          <p:cNvPicPr>
            <a:picLocks noChangeAspect="1"/>
          </p:cNvPicPr>
          <p:nvPr/>
        </p:nvPicPr>
        <p:blipFill>
          <a:blip r:embed="rId2"/>
          <a:stretch>
            <a:fillRect/>
          </a:stretch>
        </p:blipFill>
        <p:spPr>
          <a:xfrm>
            <a:off x="4333736" y="887338"/>
            <a:ext cx="7628767" cy="4579184"/>
          </a:xfrm>
          <a:prstGeom prst="rect">
            <a:avLst/>
          </a:prstGeom>
        </p:spPr>
      </p:pic>
    </p:spTree>
    <p:extLst>
      <p:ext uri="{BB962C8B-B14F-4D97-AF65-F5344CB8AC3E}">
        <p14:creationId xmlns:p14="http://schemas.microsoft.com/office/powerpoint/2010/main" val="1898971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5D22D-73A8-787F-DA0E-9632E1A97CE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6985B9-EE9D-1AC4-9598-E0B22B73FB59}"/>
              </a:ext>
            </a:extLst>
          </p:cNvPr>
          <p:cNvSpPr>
            <a:spLocks noGrp="1"/>
          </p:cNvSpPr>
          <p:nvPr>
            <p:ph type="sldNum" sz="quarter" idx="4"/>
          </p:nvPr>
        </p:nvSpPr>
        <p:spPr/>
        <p:txBody>
          <a:bodyPr/>
          <a:lstStyle/>
          <a:p>
            <a:pPr algn="ctr"/>
            <a:fld id="{933A556B-7C63-244D-9B7C-B0EA8042B330}" type="slidenum">
              <a:rPr lang="en-US" smtClean="0"/>
              <a:pPr algn="ctr"/>
              <a:t>32</a:t>
            </a:fld>
            <a:endParaRPr lang="en-US" dirty="0"/>
          </a:p>
        </p:txBody>
      </p:sp>
      <p:sp>
        <p:nvSpPr>
          <p:cNvPr id="3" name="Title 2">
            <a:extLst>
              <a:ext uri="{FF2B5EF4-FFF2-40B4-BE49-F238E27FC236}">
                <a16:creationId xmlns:a16="http://schemas.microsoft.com/office/drawing/2014/main" id="{8DF57F24-3B15-4DB2-D199-8C78AA374FFF}"/>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A9D01DB0-1ADB-2AA5-91C2-4C70A07896CA}"/>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E4D38DBC-E0F4-7F3F-3217-9C3B31733AE3}"/>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8D47A675-4FE9-3F61-F271-073C480C6198}"/>
              </a:ext>
            </a:extLst>
          </p:cNvPr>
          <p:cNvSpPr>
            <a:spLocks noGrp="1"/>
          </p:cNvSpPr>
          <p:nvPr>
            <p:ph idx="1"/>
          </p:nvPr>
        </p:nvSpPr>
        <p:spPr>
          <a:xfrm>
            <a:off x="462579" y="898457"/>
            <a:ext cx="4497047" cy="646332"/>
          </a:xfrm>
        </p:spPr>
        <p:txBody>
          <a:bodyPr>
            <a:normAutofit/>
          </a:bodyPr>
          <a:lstStyle/>
          <a:p>
            <a:r>
              <a:rPr lang="en-US" dirty="0"/>
              <a:t>TDC jitter distributions</a:t>
            </a:r>
          </a:p>
        </p:txBody>
      </p:sp>
      <p:sp>
        <p:nvSpPr>
          <p:cNvPr id="15" name="TextBox 14">
            <a:extLst>
              <a:ext uri="{FF2B5EF4-FFF2-40B4-BE49-F238E27FC236}">
                <a16:creationId xmlns:a16="http://schemas.microsoft.com/office/drawing/2014/main" id="{5B5AC580-A8D6-9B27-C8E5-5F0FCC767254}"/>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graphicFrame>
        <p:nvGraphicFramePr>
          <p:cNvPr id="4" name="Table 3">
            <a:extLst>
              <a:ext uri="{FF2B5EF4-FFF2-40B4-BE49-F238E27FC236}">
                <a16:creationId xmlns:a16="http://schemas.microsoft.com/office/drawing/2014/main" id="{5D09EE10-BFF9-B588-AD4C-5BB1A5E94E46}"/>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4A50114A-F5B3-E93E-1BA4-881AC99EF2DA}"/>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185552E2-A0A9-C726-E9E1-1463E79A9E36}"/>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D7AD0B-D2DA-0ED7-7B98-906B61AAE327}"/>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819A316-B566-A65D-5A1D-7CA1771D4F16}"/>
              </a:ext>
            </a:extLst>
          </p:cNvPr>
          <p:cNvPicPr>
            <a:picLocks noChangeAspect="1"/>
          </p:cNvPicPr>
          <p:nvPr/>
        </p:nvPicPr>
        <p:blipFill>
          <a:blip r:embed="rId2"/>
          <a:stretch>
            <a:fillRect/>
          </a:stretch>
        </p:blipFill>
        <p:spPr>
          <a:xfrm>
            <a:off x="4398400" y="896222"/>
            <a:ext cx="7663495" cy="4647632"/>
          </a:xfrm>
          <a:prstGeom prst="rect">
            <a:avLst/>
          </a:prstGeom>
        </p:spPr>
      </p:pic>
    </p:spTree>
    <p:extLst>
      <p:ext uri="{BB962C8B-B14F-4D97-AF65-F5344CB8AC3E}">
        <p14:creationId xmlns:p14="http://schemas.microsoft.com/office/powerpoint/2010/main" val="1422501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8FA62-8D6E-A582-3E52-259FBBB013D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041632-9C74-12DA-3A16-326D906E1864}"/>
              </a:ext>
            </a:extLst>
          </p:cNvPr>
          <p:cNvSpPr>
            <a:spLocks noGrp="1"/>
          </p:cNvSpPr>
          <p:nvPr>
            <p:ph type="sldNum" sz="quarter" idx="4"/>
          </p:nvPr>
        </p:nvSpPr>
        <p:spPr/>
        <p:txBody>
          <a:bodyPr/>
          <a:lstStyle/>
          <a:p>
            <a:pPr algn="ctr"/>
            <a:fld id="{933A556B-7C63-244D-9B7C-B0EA8042B330}" type="slidenum">
              <a:rPr lang="en-US" smtClean="0"/>
              <a:pPr algn="ctr"/>
              <a:t>33</a:t>
            </a:fld>
            <a:endParaRPr lang="en-US" dirty="0"/>
          </a:p>
        </p:txBody>
      </p:sp>
      <p:sp>
        <p:nvSpPr>
          <p:cNvPr id="3" name="Title 2">
            <a:extLst>
              <a:ext uri="{FF2B5EF4-FFF2-40B4-BE49-F238E27FC236}">
                <a16:creationId xmlns:a16="http://schemas.microsoft.com/office/drawing/2014/main" id="{2542D47B-83DC-83BD-9633-55E96EB27BDE}"/>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89220158-B20F-04E1-F406-70FC70A3CE42}"/>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A9BBF25F-3690-79C7-C630-117213F7B95C}"/>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3B7BCE49-9C5C-50FE-FD5E-689F1442A4AD}"/>
              </a:ext>
            </a:extLst>
          </p:cNvPr>
          <p:cNvSpPr>
            <a:spLocks noGrp="1"/>
          </p:cNvSpPr>
          <p:nvPr>
            <p:ph idx="1"/>
          </p:nvPr>
        </p:nvSpPr>
        <p:spPr>
          <a:xfrm>
            <a:off x="462579" y="898457"/>
            <a:ext cx="4497047" cy="646332"/>
          </a:xfrm>
        </p:spPr>
        <p:txBody>
          <a:bodyPr>
            <a:normAutofit/>
          </a:bodyPr>
          <a:lstStyle/>
          <a:p>
            <a:r>
              <a:rPr lang="en-US" dirty="0"/>
              <a:t>TDC jitter distributions</a:t>
            </a:r>
          </a:p>
        </p:txBody>
      </p:sp>
      <p:sp>
        <p:nvSpPr>
          <p:cNvPr id="15" name="TextBox 14">
            <a:extLst>
              <a:ext uri="{FF2B5EF4-FFF2-40B4-BE49-F238E27FC236}">
                <a16:creationId xmlns:a16="http://schemas.microsoft.com/office/drawing/2014/main" id="{0373AACF-AED8-BC26-A4ED-DA603E21B442}"/>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graphicFrame>
        <p:nvGraphicFramePr>
          <p:cNvPr id="4" name="Table 3">
            <a:extLst>
              <a:ext uri="{FF2B5EF4-FFF2-40B4-BE49-F238E27FC236}">
                <a16:creationId xmlns:a16="http://schemas.microsoft.com/office/drawing/2014/main" id="{29ACA0DD-B055-C652-6DA6-B61B4476EE58}"/>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75BEA9C7-3BA2-3C6E-64E5-837F9A3EFCEF}"/>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1C67D795-7FB0-8DB7-6F53-1F652A8C6405}"/>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E968B3-9C13-C037-2720-B0C6D2EC0207}"/>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9B86099-0234-D0FB-F118-920CAA26F98B}"/>
              </a:ext>
            </a:extLst>
          </p:cNvPr>
          <p:cNvPicPr>
            <a:picLocks noChangeAspect="1"/>
          </p:cNvPicPr>
          <p:nvPr/>
        </p:nvPicPr>
        <p:blipFill>
          <a:blip r:embed="rId2"/>
          <a:stretch>
            <a:fillRect/>
          </a:stretch>
        </p:blipFill>
        <p:spPr>
          <a:xfrm>
            <a:off x="4398400" y="896222"/>
            <a:ext cx="7663495" cy="4647632"/>
          </a:xfrm>
          <a:prstGeom prst="rect">
            <a:avLst/>
          </a:prstGeom>
        </p:spPr>
      </p:pic>
      <p:pic>
        <p:nvPicPr>
          <p:cNvPr id="13" name="Picture 12">
            <a:extLst>
              <a:ext uri="{FF2B5EF4-FFF2-40B4-BE49-F238E27FC236}">
                <a16:creationId xmlns:a16="http://schemas.microsoft.com/office/drawing/2014/main" id="{CCA5858D-D9CA-DAAE-06AB-9474539313B8}"/>
              </a:ext>
            </a:extLst>
          </p:cNvPr>
          <p:cNvPicPr>
            <a:picLocks noChangeAspect="1"/>
          </p:cNvPicPr>
          <p:nvPr/>
        </p:nvPicPr>
        <p:blipFill>
          <a:blip r:embed="rId3"/>
          <a:stretch>
            <a:fillRect/>
          </a:stretch>
        </p:blipFill>
        <p:spPr>
          <a:xfrm>
            <a:off x="584175" y="1623746"/>
            <a:ext cx="3547117" cy="2723270"/>
          </a:xfrm>
          <a:prstGeom prst="rect">
            <a:avLst/>
          </a:prstGeom>
        </p:spPr>
      </p:pic>
      <p:sp>
        <p:nvSpPr>
          <p:cNvPr id="8" name="Rectangle 7">
            <a:extLst>
              <a:ext uri="{FF2B5EF4-FFF2-40B4-BE49-F238E27FC236}">
                <a16:creationId xmlns:a16="http://schemas.microsoft.com/office/drawing/2014/main" id="{AD3286A8-DEF8-FC0F-3A05-F7F4FAE9B7FF}"/>
              </a:ext>
            </a:extLst>
          </p:cNvPr>
          <p:cNvSpPr/>
          <p:nvPr/>
        </p:nvSpPr>
        <p:spPr>
          <a:xfrm>
            <a:off x="8309113" y="2037522"/>
            <a:ext cx="1818861" cy="1192695"/>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4A63470-D583-5DCB-6593-175352DF78AE}"/>
              </a:ext>
            </a:extLst>
          </p:cNvPr>
          <p:cNvCxnSpPr/>
          <p:nvPr/>
        </p:nvCxnSpPr>
        <p:spPr>
          <a:xfrm flipH="1">
            <a:off x="4083734" y="2276061"/>
            <a:ext cx="4215440" cy="30811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224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ED6FE-F2A8-9565-D81A-F842C8962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0819C-247E-22A4-08C3-6050737C4635}"/>
              </a:ext>
            </a:extLst>
          </p:cNvPr>
          <p:cNvSpPr>
            <a:spLocks noGrp="1"/>
          </p:cNvSpPr>
          <p:nvPr>
            <p:ph type="ctrTitle"/>
          </p:nvPr>
        </p:nvSpPr>
        <p:spPr>
          <a:xfrm>
            <a:off x="1275399" y="2305504"/>
            <a:ext cx="10334625" cy="2377027"/>
          </a:xfrm>
        </p:spPr>
        <p:txBody>
          <a:bodyPr>
            <a:normAutofit fontScale="90000"/>
          </a:bodyPr>
          <a:lstStyle/>
          <a:p>
            <a:r>
              <a:rPr lang="en-US" dirty="0"/>
              <a:t>TDC distributions – </a:t>
            </a:r>
            <a:r>
              <a:rPr lang="en-US" dirty="0">
                <a:solidFill>
                  <a:srgbClr val="00B050"/>
                </a:solidFill>
              </a:rPr>
              <a:t>shifted</a:t>
            </a:r>
            <a:r>
              <a:rPr lang="en-US" dirty="0"/>
              <a:t> trigger window, unbiased sensor</a:t>
            </a:r>
          </a:p>
        </p:txBody>
      </p:sp>
    </p:spTree>
    <p:extLst>
      <p:ext uri="{BB962C8B-B14F-4D97-AF65-F5344CB8AC3E}">
        <p14:creationId xmlns:p14="http://schemas.microsoft.com/office/powerpoint/2010/main" val="1767410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40C9-EFEB-EB0C-B9C5-F855C1FB6F7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8D6C35-090E-30CE-95CD-67AE9C2BDE04}"/>
              </a:ext>
            </a:extLst>
          </p:cNvPr>
          <p:cNvSpPr>
            <a:spLocks noGrp="1"/>
          </p:cNvSpPr>
          <p:nvPr>
            <p:ph type="sldNum" sz="quarter" idx="4"/>
          </p:nvPr>
        </p:nvSpPr>
        <p:spPr/>
        <p:txBody>
          <a:bodyPr/>
          <a:lstStyle/>
          <a:p>
            <a:pPr algn="ctr"/>
            <a:fld id="{933A556B-7C63-244D-9B7C-B0EA8042B330}" type="slidenum">
              <a:rPr lang="en-US" smtClean="0"/>
              <a:pPr algn="ctr"/>
              <a:t>35</a:t>
            </a:fld>
            <a:endParaRPr lang="en-US" dirty="0"/>
          </a:p>
        </p:txBody>
      </p:sp>
      <p:sp>
        <p:nvSpPr>
          <p:cNvPr id="3" name="Title 2">
            <a:extLst>
              <a:ext uri="{FF2B5EF4-FFF2-40B4-BE49-F238E27FC236}">
                <a16:creationId xmlns:a16="http://schemas.microsoft.com/office/drawing/2014/main" id="{7BBB2965-972F-3B6A-74CA-0BE5333199DB}"/>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E59D4865-BD6C-8081-3777-1BA6628C6DE3}"/>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FC925023-E90B-A9FA-E17B-B5F9FFA19E7A}"/>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B3130739-3BA0-280A-DB40-2C56DB75CE94}"/>
              </a:ext>
            </a:extLst>
          </p:cNvPr>
          <p:cNvSpPr>
            <a:spLocks noGrp="1"/>
          </p:cNvSpPr>
          <p:nvPr>
            <p:ph idx="1"/>
          </p:nvPr>
        </p:nvSpPr>
        <p:spPr>
          <a:xfrm>
            <a:off x="462579" y="898456"/>
            <a:ext cx="3354047" cy="2807549"/>
          </a:xfrm>
        </p:spPr>
        <p:txBody>
          <a:bodyPr>
            <a:normAutofit/>
          </a:bodyPr>
          <a:lstStyle/>
          <a:p>
            <a:r>
              <a:rPr lang="en-US" dirty="0"/>
              <a:t>TDC distributions for low (Q = 12 </a:t>
            </a:r>
            <a:r>
              <a:rPr lang="en-US" dirty="0" err="1"/>
              <a:t>DACu</a:t>
            </a:r>
            <a:r>
              <a:rPr lang="en-US" dirty="0"/>
              <a:t> ~ 5.3 </a:t>
            </a:r>
            <a:r>
              <a:rPr lang="en-US" dirty="0" err="1"/>
              <a:t>fC</a:t>
            </a:r>
            <a:r>
              <a:rPr lang="en-US" dirty="0"/>
              <a:t>) charge.</a:t>
            </a:r>
          </a:p>
          <a:p>
            <a:pPr lvl="1"/>
            <a:r>
              <a:rPr lang="en-US" dirty="0"/>
              <a:t>Higher threshold causes come channels to never record TDC </a:t>
            </a:r>
            <a:r>
              <a:rPr lang="en-US" dirty="0">
                <a:sym typeface="Wingdings" pitchFamily="2" charset="2"/>
              </a:rPr>
              <a:t> this is what the offsets correct for.</a:t>
            </a:r>
            <a:endParaRPr lang="en-US" dirty="0"/>
          </a:p>
        </p:txBody>
      </p:sp>
      <p:sp>
        <p:nvSpPr>
          <p:cNvPr id="15" name="TextBox 14">
            <a:extLst>
              <a:ext uri="{FF2B5EF4-FFF2-40B4-BE49-F238E27FC236}">
                <a16:creationId xmlns:a16="http://schemas.microsoft.com/office/drawing/2014/main" id="{5F4C9EEA-56FD-FF51-D440-C17AA34B101F}"/>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graphicFrame>
        <p:nvGraphicFramePr>
          <p:cNvPr id="4" name="Table 3">
            <a:extLst>
              <a:ext uri="{FF2B5EF4-FFF2-40B4-BE49-F238E27FC236}">
                <a16:creationId xmlns:a16="http://schemas.microsoft.com/office/drawing/2014/main" id="{CFD6466C-05E7-E8B2-988B-29BD3F40F8E1}"/>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84A3F35E-1ED6-1510-F861-C5466CB26066}"/>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52F7ECE8-04A3-20BA-9326-116071F38E22}"/>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469B00-09E9-4091-ACE0-C97255538D0B}"/>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D57942B-6664-9B3D-EF12-27EF2AD5486C}"/>
              </a:ext>
            </a:extLst>
          </p:cNvPr>
          <p:cNvPicPr>
            <a:picLocks noChangeAspect="1"/>
          </p:cNvPicPr>
          <p:nvPr/>
        </p:nvPicPr>
        <p:blipFill>
          <a:blip r:embed="rId2"/>
          <a:stretch>
            <a:fillRect/>
          </a:stretch>
        </p:blipFill>
        <p:spPr>
          <a:xfrm>
            <a:off x="4222068" y="861553"/>
            <a:ext cx="7772400" cy="4706538"/>
          </a:xfrm>
          <a:prstGeom prst="rect">
            <a:avLst/>
          </a:prstGeom>
        </p:spPr>
      </p:pic>
    </p:spTree>
    <p:extLst>
      <p:ext uri="{BB962C8B-B14F-4D97-AF65-F5344CB8AC3E}">
        <p14:creationId xmlns:p14="http://schemas.microsoft.com/office/powerpoint/2010/main" val="290904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594E-30ED-D97C-7FDF-3581B55747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B60974-E5B4-1F32-3B1D-78ECE1A31250}"/>
              </a:ext>
            </a:extLst>
          </p:cNvPr>
          <p:cNvSpPr>
            <a:spLocks noGrp="1"/>
          </p:cNvSpPr>
          <p:nvPr>
            <p:ph type="sldNum" sz="quarter" idx="4"/>
          </p:nvPr>
        </p:nvSpPr>
        <p:spPr/>
        <p:txBody>
          <a:bodyPr/>
          <a:lstStyle/>
          <a:p>
            <a:pPr algn="ctr"/>
            <a:fld id="{933A556B-7C63-244D-9B7C-B0EA8042B330}" type="slidenum">
              <a:rPr lang="en-US" smtClean="0"/>
              <a:pPr algn="ctr"/>
              <a:t>36</a:t>
            </a:fld>
            <a:endParaRPr lang="en-US" dirty="0"/>
          </a:p>
        </p:txBody>
      </p:sp>
      <p:sp>
        <p:nvSpPr>
          <p:cNvPr id="3" name="Title 2">
            <a:extLst>
              <a:ext uri="{FF2B5EF4-FFF2-40B4-BE49-F238E27FC236}">
                <a16:creationId xmlns:a16="http://schemas.microsoft.com/office/drawing/2014/main" id="{D23897C1-E4ED-4EE0-7235-A525FBEE9FAF}"/>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4274FBC2-2B60-9DEB-6FE4-D564F4C08360}"/>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0B7CE7A0-F58F-40ED-803C-F129FCD0FF35}"/>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6ABBAA59-F798-245E-8959-273DAE2B8854}"/>
              </a:ext>
            </a:extLst>
          </p:cNvPr>
          <p:cNvSpPr>
            <a:spLocks noGrp="1"/>
          </p:cNvSpPr>
          <p:nvPr>
            <p:ph idx="1"/>
          </p:nvPr>
        </p:nvSpPr>
        <p:spPr>
          <a:xfrm>
            <a:off x="462579" y="898456"/>
            <a:ext cx="3354047" cy="2807549"/>
          </a:xfrm>
        </p:spPr>
        <p:txBody>
          <a:bodyPr>
            <a:normAutofit/>
          </a:bodyPr>
          <a:lstStyle/>
          <a:p>
            <a:r>
              <a:rPr lang="en-US" dirty="0"/>
              <a:t>TDC distributions for high (Q = 45 </a:t>
            </a:r>
            <a:r>
              <a:rPr lang="en-US" dirty="0" err="1"/>
              <a:t>DACu</a:t>
            </a:r>
            <a:r>
              <a:rPr lang="en-US" dirty="0"/>
              <a:t> ~18.4 </a:t>
            </a:r>
            <a:r>
              <a:rPr lang="en-US" dirty="0" err="1"/>
              <a:t>fC</a:t>
            </a:r>
            <a:r>
              <a:rPr lang="en-US" dirty="0"/>
              <a:t>) charge.</a:t>
            </a:r>
          </a:p>
          <a:p>
            <a:pPr lvl="1"/>
            <a:r>
              <a:rPr lang="en-US" dirty="0"/>
              <a:t>Sharper TDC distribution (smaller sigma); channel 0 has an issue with its TDC.</a:t>
            </a:r>
          </a:p>
        </p:txBody>
      </p:sp>
      <p:sp>
        <p:nvSpPr>
          <p:cNvPr id="15" name="TextBox 14">
            <a:extLst>
              <a:ext uri="{FF2B5EF4-FFF2-40B4-BE49-F238E27FC236}">
                <a16:creationId xmlns:a16="http://schemas.microsoft.com/office/drawing/2014/main" id="{718C42E2-4452-7A58-1B98-1733AB0AD8A8}"/>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graphicFrame>
        <p:nvGraphicFramePr>
          <p:cNvPr id="4" name="Table 3">
            <a:extLst>
              <a:ext uri="{FF2B5EF4-FFF2-40B4-BE49-F238E27FC236}">
                <a16:creationId xmlns:a16="http://schemas.microsoft.com/office/drawing/2014/main" id="{078167CF-001F-1483-CA31-A67B5E8E82B7}"/>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8551D6B5-56E8-E8CB-D6D7-779F866F9D2B}"/>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4242A22F-E0E5-78E7-02E7-67E1AB1EDCA5}"/>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673B52-A52D-E63B-9DDF-B4F174C2253B}"/>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159CD1D-0949-4FEF-C6E0-831EA02B4361}"/>
              </a:ext>
            </a:extLst>
          </p:cNvPr>
          <p:cNvPicPr>
            <a:picLocks noChangeAspect="1"/>
          </p:cNvPicPr>
          <p:nvPr/>
        </p:nvPicPr>
        <p:blipFill>
          <a:blip r:embed="rId2"/>
          <a:stretch>
            <a:fillRect/>
          </a:stretch>
        </p:blipFill>
        <p:spPr>
          <a:xfrm>
            <a:off x="4222068" y="881009"/>
            <a:ext cx="7772400" cy="4678059"/>
          </a:xfrm>
          <a:prstGeom prst="rect">
            <a:avLst/>
          </a:prstGeom>
        </p:spPr>
      </p:pic>
    </p:spTree>
    <p:extLst>
      <p:ext uri="{BB962C8B-B14F-4D97-AF65-F5344CB8AC3E}">
        <p14:creationId xmlns:p14="http://schemas.microsoft.com/office/powerpoint/2010/main" val="834632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C709E-1E44-7417-E474-259AAC7E36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CCF911-E84D-BAD0-6BD6-FEA0015B0A47}"/>
              </a:ext>
            </a:extLst>
          </p:cNvPr>
          <p:cNvSpPr>
            <a:spLocks noGrp="1"/>
          </p:cNvSpPr>
          <p:nvPr>
            <p:ph type="sldNum" sz="quarter" idx="4"/>
          </p:nvPr>
        </p:nvSpPr>
        <p:spPr/>
        <p:txBody>
          <a:bodyPr/>
          <a:lstStyle/>
          <a:p>
            <a:pPr algn="ctr"/>
            <a:fld id="{933A556B-7C63-244D-9B7C-B0EA8042B330}" type="slidenum">
              <a:rPr lang="en-US" smtClean="0"/>
              <a:pPr algn="ctr"/>
              <a:t>37</a:t>
            </a:fld>
            <a:endParaRPr lang="en-US" dirty="0"/>
          </a:p>
        </p:txBody>
      </p:sp>
      <p:sp>
        <p:nvSpPr>
          <p:cNvPr id="3" name="Title 2">
            <a:extLst>
              <a:ext uri="{FF2B5EF4-FFF2-40B4-BE49-F238E27FC236}">
                <a16:creationId xmlns:a16="http://schemas.microsoft.com/office/drawing/2014/main" id="{309F0E5B-23AA-5293-5A92-9AB9E203C96E}"/>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E02F6622-57A7-B682-9656-F0C56A659204}"/>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3319D380-23F7-0741-CE13-8CE353966377}"/>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75F72908-84B6-E861-CA08-9310BF338989}"/>
              </a:ext>
            </a:extLst>
          </p:cNvPr>
          <p:cNvSpPr>
            <a:spLocks noGrp="1"/>
          </p:cNvSpPr>
          <p:nvPr>
            <p:ph idx="1"/>
          </p:nvPr>
        </p:nvSpPr>
        <p:spPr>
          <a:xfrm>
            <a:off x="462579" y="898457"/>
            <a:ext cx="4497047" cy="646332"/>
          </a:xfrm>
        </p:spPr>
        <p:txBody>
          <a:bodyPr>
            <a:normAutofit/>
          </a:bodyPr>
          <a:lstStyle/>
          <a:p>
            <a:r>
              <a:rPr lang="en-US" dirty="0"/>
              <a:t>TDC jitter distributions</a:t>
            </a:r>
          </a:p>
        </p:txBody>
      </p:sp>
      <p:sp>
        <p:nvSpPr>
          <p:cNvPr id="15" name="TextBox 14">
            <a:extLst>
              <a:ext uri="{FF2B5EF4-FFF2-40B4-BE49-F238E27FC236}">
                <a16:creationId xmlns:a16="http://schemas.microsoft.com/office/drawing/2014/main" id="{79EDE2EE-D686-4CA6-D99C-FE7FE5C141AE}"/>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graphicFrame>
        <p:nvGraphicFramePr>
          <p:cNvPr id="4" name="Table 3">
            <a:extLst>
              <a:ext uri="{FF2B5EF4-FFF2-40B4-BE49-F238E27FC236}">
                <a16:creationId xmlns:a16="http://schemas.microsoft.com/office/drawing/2014/main" id="{6B6BC103-11E1-B084-2D49-7E5DCC023035}"/>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805C999B-A796-935B-4B19-80CF01E2894E}"/>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E494AE90-2F2D-93A7-D692-C3B566C769C5}"/>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F06B9E-14A9-A58E-6343-C35558501321}"/>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E1288B4-4A80-AAEB-6A13-108494A83159}"/>
              </a:ext>
            </a:extLst>
          </p:cNvPr>
          <p:cNvPicPr>
            <a:picLocks noChangeAspect="1"/>
          </p:cNvPicPr>
          <p:nvPr/>
        </p:nvPicPr>
        <p:blipFill>
          <a:blip r:embed="rId2"/>
          <a:stretch>
            <a:fillRect/>
          </a:stretch>
        </p:blipFill>
        <p:spPr>
          <a:xfrm>
            <a:off x="4248015" y="898457"/>
            <a:ext cx="7772400" cy="4674173"/>
          </a:xfrm>
          <a:prstGeom prst="rect">
            <a:avLst/>
          </a:prstGeom>
        </p:spPr>
      </p:pic>
    </p:spTree>
    <p:extLst>
      <p:ext uri="{BB962C8B-B14F-4D97-AF65-F5344CB8AC3E}">
        <p14:creationId xmlns:p14="http://schemas.microsoft.com/office/powerpoint/2010/main" val="2838584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3D08D-BBF1-3AC9-3F09-0CD36E84B69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3959E23-9326-DD84-C776-7EBA4E1A83C3}"/>
              </a:ext>
            </a:extLst>
          </p:cNvPr>
          <p:cNvPicPr>
            <a:picLocks noChangeAspect="1"/>
          </p:cNvPicPr>
          <p:nvPr/>
        </p:nvPicPr>
        <p:blipFill>
          <a:blip r:embed="rId2"/>
          <a:stretch>
            <a:fillRect/>
          </a:stretch>
        </p:blipFill>
        <p:spPr>
          <a:xfrm>
            <a:off x="4248015" y="898457"/>
            <a:ext cx="7772400" cy="4674173"/>
          </a:xfrm>
          <a:prstGeom prst="rect">
            <a:avLst/>
          </a:prstGeom>
        </p:spPr>
      </p:pic>
      <p:sp>
        <p:nvSpPr>
          <p:cNvPr id="2" name="Slide Number Placeholder 1">
            <a:extLst>
              <a:ext uri="{FF2B5EF4-FFF2-40B4-BE49-F238E27FC236}">
                <a16:creationId xmlns:a16="http://schemas.microsoft.com/office/drawing/2014/main" id="{A904AF29-2F59-4E1B-FED1-D25DACF2E546}"/>
              </a:ext>
            </a:extLst>
          </p:cNvPr>
          <p:cNvSpPr>
            <a:spLocks noGrp="1"/>
          </p:cNvSpPr>
          <p:nvPr>
            <p:ph type="sldNum" sz="quarter" idx="4"/>
          </p:nvPr>
        </p:nvSpPr>
        <p:spPr/>
        <p:txBody>
          <a:bodyPr/>
          <a:lstStyle/>
          <a:p>
            <a:pPr algn="ctr"/>
            <a:fld id="{933A556B-7C63-244D-9B7C-B0EA8042B330}" type="slidenum">
              <a:rPr lang="en-US" smtClean="0"/>
              <a:pPr algn="ctr"/>
              <a:t>38</a:t>
            </a:fld>
            <a:endParaRPr lang="en-US" dirty="0"/>
          </a:p>
        </p:txBody>
      </p:sp>
      <p:sp>
        <p:nvSpPr>
          <p:cNvPr id="3" name="Title 2">
            <a:extLst>
              <a:ext uri="{FF2B5EF4-FFF2-40B4-BE49-F238E27FC236}">
                <a16:creationId xmlns:a16="http://schemas.microsoft.com/office/drawing/2014/main" id="{3183768A-51ED-D848-85EE-A42563E66CE9}"/>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1A283717-D39A-7A92-DD35-471C35F36494}"/>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B47653B9-69DD-2ED4-334B-1C8795EDFDEF}"/>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52191045-58A1-8954-E740-849DA4EE5BC1}"/>
              </a:ext>
            </a:extLst>
          </p:cNvPr>
          <p:cNvSpPr>
            <a:spLocks noGrp="1"/>
          </p:cNvSpPr>
          <p:nvPr>
            <p:ph idx="1"/>
          </p:nvPr>
        </p:nvSpPr>
        <p:spPr>
          <a:xfrm>
            <a:off x="462579" y="898457"/>
            <a:ext cx="4497047" cy="781380"/>
          </a:xfrm>
        </p:spPr>
        <p:txBody>
          <a:bodyPr>
            <a:normAutofit fontScale="85000" lnSpcReduction="20000"/>
          </a:bodyPr>
          <a:lstStyle/>
          <a:p>
            <a:r>
              <a:rPr lang="en-US" dirty="0"/>
              <a:t>TDC jitter distributions </a:t>
            </a:r>
          </a:p>
          <a:p>
            <a:pPr lvl="1"/>
            <a:r>
              <a:rPr lang="en-US" b="1" dirty="0">
                <a:solidFill>
                  <a:srgbClr val="00B050"/>
                </a:solidFill>
              </a:rPr>
              <a:t>Worse overall jitter with shifted pulse in ACQ window</a:t>
            </a:r>
          </a:p>
        </p:txBody>
      </p:sp>
      <p:sp>
        <p:nvSpPr>
          <p:cNvPr id="15" name="TextBox 14">
            <a:extLst>
              <a:ext uri="{FF2B5EF4-FFF2-40B4-BE49-F238E27FC236}">
                <a16:creationId xmlns:a16="http://schemas.microsoft.com/office/drawing/2014/main" id="{96F40646-CE23-FBAD-A155-9221DAC72749}"/>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unbiased</a:t>
            </a:r>
          </a:p>
        </p:txBody>
      </p:sp>
      <p:graphicFrame>
        <p:nvGraphicFramePr>
          <p:cNvPr id="4" name="Table 3">
            <a:extLst>
              <a:ext uri="{FF2B5EF4-FFF2-40B4-BE49-F238E27FC236}">
                <a16:creationId xmlns:a16="http://schemas.microsoft.com/office/drawing/2014/main" id="{13D8D850-2FF5-CD69-9FA6-3DCF3E53DA05}"/>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3750A936-2F3C-0656-C528-6D247F930175}"/>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4F86B82A-0BED-5664-8BC4-FA786E13EC91}"/>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09251A-0935-F383-0634-C1A4C8BA96CF}"/>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DA69DA-9DB3-781C-AE89-96E6CFB176BD}"/>
              </a:ext>
            </a:extLst>
          </p:cNvPr>
          <p:cNvSpPr/>
          <p:nvPr/>
        </p:nvSpPr>
        <p:spPr>
          <a:xfrm>
            <a:off x="8134215" y="2042848"/>
            <a:ext cx="1818861" cy="1192695"/>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CD8EF65-3E2E-82FD-304A-A1EDE25A7840}"/>
              </a:ext>
            </a:extLst>
          </p:cNvPr>
          <p:cNvCxnSpPr>
            <a:cxnSpLocks/>
          </p:cNvCxnSpPr>
          <p:nvPr/>
        </p:nvCxnSpPr>
        <p:spPr>
          <a:xfrm flipH="1">
            <a:off x="4083734" y="2311121"/>
            <a:ext cx="4050481" cy="27305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C3FDB5B-94B8-3DCC-C113-DBC9534A3F1A}"/>
              </a:ext>
            </a:extLst>
          </p:cNvPr>
          <p:cNvPicPr>
            <a:picLocks noChangeAspect="1"/>
          </p:cNvPicPr>
          <p:nvPr/>
        </p:nvPicPr>
        <p:blipFill>
          <a:blip r:embed="rId3"/>
          <a:stretch>
            <a:fillRect/>
          </a:stretch>
        </p:blipFill>
        <p:spPr>
          <a:xfrm>
            <a:off x="327019" y="1746181"/>
            <a:ext cx="3756715" cy="2389716"/>
          </a:xfrm>
          <a:prstGeom prst="rect">
            <a:avLst/>
          </a:prstGeom>
        </p:spPr>
      </p:pic>
    </p:spTree>
    <p:extLst>
      <p:ext uri="{BB962C8B-B14F-4D97-AF65-F5344CB8AC3E}">
        <p14:creationId xmlns:p14="http://schemas.microsoft.com/office/powerpoint/2010/main" val="2791165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9A0FC-DC9B-0C85-9508-75C9B7BF9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E78B07-E9BD-52E0-8A6A-8DCBE605EE1F}"/>
              </a:ext>
            </a:extLst>
          </p:cNvPr>
          <p:cNvSpPr>
            <a:spLocks noGrp="1"/>
          </p:cNvSpPr>
          <p:nvPr>
            <p:ph type="ctrTitle"/>
          </p:nvPr>
        </p:nvSpPr>
        <p:spPr>
          <a:xfrm>
            <a:off x="1275399" y="2305504"/>
            <a:ext cx="10334625" cy="2377027"/>
          </a:xfrm>
        </p:spPr>
        <p:txBody>
          <a:bodyPr>
            <a:normAutofit fontScale="90000"/>
          </a:bodyPr>
          <a:lstStyle/>
          <a:p>
            <a:r>
              <a:rPr lang="en-US" dirty="0"/>
              <a:t>TDC distributions – </a:t>
            </a:r>
            <a:r>
              <a:rPr lang="en-US" dirty="0">
                <a:solidFill>
                  <a:srgbClr val="00B050"/>
                </a:solidFill>
              </a:rPr>
              <a:t>shifted</a:t>
            </a:r>
            <a:r>
              <a:rPr lang="en-US" dirty="0"/>
              <a:t> trigger window, </a:t>
            </a:r>
            <a:r>
              <a:rPr lang="en-US" dirty="0">
                <a:solidFill>
                  <a:srgbClr val="00B050"/>
                </a:solidFill>
              </a:rPr>
              <a:t>biased</a:t>
            </a:r>
            <a:r>
              <a:rPr lang="en-US" dirty="0"/>
              <a:t> sensor</a:t>
            </a:r>
          </a:p>
        </p:txBody>
      </p:sp>
    </p:spTree>
    <p:extLst>
      <p:ext uri="{BB962C8B-B14F-4D97-AF65-F5344CB8AC3E}">
        <p14:creationId xmlns:p14="http://schemas.microsoft.com/office/powerpoint/2010/main" val="924177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A3E3-05E8-0C41-2853-AF165345A1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39136A-6CFB-E463-7C34-9C8829EC73E3}"/>
              </a:ext>
            </a:extLst>
          </p:cNvPr>
          <p:cNvSpPr>
            <a:spLocks noGrp="1"/>
          </p:cNvSpPr>
          <p:nvPr>
            <p:ph type="sldNum" sz="quarter" idx="4"/>
          </p:nvPr>
        </p:nvSpPr>
        <p:spPr/>
        <p:txBody>
          <a:bodyPr/>
          <a:lstStyle/>
          <a:p>
            <a:pPr algn="ctr"/>
            <a:fld id="{933A556B-7C63-244D-9B7C-B0EA8042B330}" type="slidenum">
              <a:rPr lang="en-US" smtClean="0"/>
              <a:pPr algn="ctr"/>
              <a:t>4</a:t>
            </a:fld>
            <a:endParaRPr lang="en-US" dirty="0"/>
          </a:p>
        </p:txBody>
      </p:sp>
      <p:sp>
        <p:nvSpPr>
          <p:cNvPr id="3" name="Title 2">
            <a:extLst>
              <a:ext uri="{FF2B5EF4-FFF2-40B4-BE49-F238E27FC236}">
                <a16:creationId xmlns:a16="http://schemas.microsoft.com/office/drawing/2014/main" id="{3AA6DB38-F581-9A66-8444-3DAD003F33C1}"/>
              </a:ext>
            </a:extLst>
          </p:cNvPr>
          <p:cNvSpPr>
            <a:spLocks noGrp="1"/>
          </p:cNvSpPr>
          <p:nvPr>
            <p:ph type="title"/>
          </p:nvPr>
        </p:nvSpPr>
        <p:spPr/>
        <p:txBody>
          <a:bodyPr/>
          <a:lstStyle/>
          <a:p>
            <a:r>
              <a:rPr lang="en-US" dirty="0"/>
              <a:t>Roman pots/OMD mechanical design</a:t>
            </a:r>
          </a:p>
        </p:txBody>
      </p:sp>
      <p:sp>
        <p:nvSpPr>
          <p:cNvPr id="6" name="Text Placeholder 5">
            <a:extLst>
              <a:ext uri="{FF2B5EF4-FFF2-40B4-BE49-F238E27FC236}">
                <a16:creationId xmlns:a16="http://schemas.microsoft.com/office/drawing/2014/main" id="{4F77EE87-27B6-2DD6-21EA-7D20B4B2BC13}"/>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669526D8-4A72-5FE1-7892-AA8F92392164}"/>
              </a:ext>
            </a:extLst>
          </p:cNvPr>
          <p:cNvPicPr>
            <a:picLocks noChangeAspect="1"/>
          </p:cNvPicPr>
          <p:nvPr/>
        </p:nvPicPr>
        <p:blipFill>
          <a:blip r:embed="rId2"/>
          <a:stretch>
            <a:fillRect/>
          </a:stretch>
        </p:blipFill>
        <p:spPr>
          <a:xfrm>
            <a:off x="1469951" y="857132"/>
            <a:ext cx="9252097" cy="5143735"/>
          </a:xfrm>
          <a:prstGeom prst="rect">
            <a:avLst/>
          </a:prstGeom>
        </p:spPr>
      </p:pic>
      <p:sp>
        <p:nvSpPr>
          <p:cNvPr id="7" name="TextBox 6">
            <a:extLst>
              <a:ext uri="{FF2B5EF4-FFF2-40B4-BE49-F238E27FC236}">
                <a16:creationId xmlns:a16="http://schemas.microsoft.com/office/drawing/2014/main" id="{304665E3-1C21-971A-64C2-9DA5B1ADD961}"/>
              </a:ext>
            </a:extLst>
          </p:cNvPr>
          <p:cNvSpPr txBox="1"/>
          <p:nvPr/>
        </p:nvSpPr>
        <p:spPr>
          <a:xfrm>
            <a:off x="9647322" y="5654840"/>
            <a:ext cx="2315182" cy="369332"/>
          </a:xfrm>
          <a:prstGeom prst="rect">
            <a:avLst/>
          </a:prstGeom>
          <a:noFill/>
        </p:spPr>
        <p:txBody>
          <a:bodyPr wrap="square" rtlCol="0">
            <a:spAutoFit/>
          </a:bodyPr>
          <a:lstStyle/>
          <a:p>
            <a:r>
              <a:rPr lang="en-US" b="1" dirty="0"/>
              <a:t>Karim Hamdi (BNL)</a:t>
            </a:r>
          </a:p>
        </p:txBody>
      </p:sp>
    </p:spTree>
    <p:extLst>
      <p:ext uri="{BB962C8B-B14F-4D97-AF65-F5344CB8AC3E}">
        <p14:creationId xmlns:p14="http://schemas.microsoft.com/office/powerpoint/2010/main" val="2341489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B9235-4D6F-8A1E-9EF3-B48B424774A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5F3DBB-98FB-BBD5-3195-269F5B4DFE54}"/>
              </a:ext>
            </a:extLst>
          </p:cNvPr>
          <p:cNvSpPr>
            <a:spLocks noGrp="1"/>
          </p:cNvSpPr>
          <p:nvPr>
            <p:ph type="sldNum" sz="quarter" idx="4"/>
          </p:nvPr>
        </p:nvSpPr>
        <p:spPr/>
        <p:txBody>
          <a:bodyPr/>
          <a:lstStyle/>
          <a:p>
            <a:pPr algn="ctr"/>
            <a:fld id="{933A556B-7C63-244D-9B7C-B0EA8042B330}" type="slidenum">
              <a:rPr lang="en-US" smtClean="0"/>
              <a:pPr algn="ctr"/>
              <a:t>40</a:t>
            </a:fld>
            <a:endParaRPr lang="en-US" dirty="0"/>
          </a:p>
        </p:txBody>
      </p:sp>
      <p:sp>
        <p:nvSpPr>
          <p:cNvPr id="3" name="Title 2">
            <a:extLst>
              <a:ext uri="{FF2B5EF4-FFF2-40B4-BE49-F238E27FC236}">
                <a16:creationId xmlns:a16="http://schemas.microsoft.com/office/drawing/2014/main" id="{B5A6DCE2-B655-DF16-3FDC-C5455AFF3534}"/>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5A85BCC6-DE93-11CC-CCDE-73E39914608D}"/>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3C80433B-BB9B-B481-2780-D6D855EBDE3C}"/>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8C385624-2003-BA1A-959E-298C256C9020}"/>
              </a:ext>
            </a:extLst>
          </p:cNvPr>
          <p:cNvSpPr>
            <a:spLocks noGrp="1"/>
          </p:cNvSpPr>
          <p:nvPr>
            <p:ph idx="1"/>
          </p:nvPr>
        </p:nvSpPr>
        <p:spPr>
          <a:xfrm>
            <a:off x="462579" y="898456"/>
            <a:ext cx="3354047" cy="2807549"/>
          </a:xfrm>
        </p:spPr>
        <p:txBody>
          <a:bodyPr>
            <a:normAutofit/>
          </a:bodyPr>
          <a:lstStyle/>
          <a:p>
            <a:r>
              <a:rPr lang="en-US" dirty="0"/>
              <a:t>TDC distributions for low (Q = 12 </a:t>
            </a:r>
            <a:r>
              <a:rPr lang="en-US" dirty="0" err="1"/>
              <a:t>DACu</a:t>
            </a:r>
            <a:r>
              <a:rPr lang="en-US" dirty="0"/>
              <a:t> ~ 5.3 </a:t>
            </a:r>
            <a:r>
              <a:rPr lang="en-US" dirty="0" err="1"/>
              <a:t>fC</a:t>
            </a:r>
            <a:r>
              <a:rPr lang="en-US" dirty="0"/>
              <a:t>) charge.</a:t>
            </a:r>
          </a:p>
          <a:p>
            <a:pPr lvl="1"/>
            <a:r>
              <a:rPr lang="en-US" dirty="0"/>
              <a:t>Higher threshold causes come channels to never record TDC </a:t>
            </a:r>
            <a:r>
              <a:rPr lang="en-US" dirty="0">
                <a:sym typeface="Wingdings" pitchFamily="2" charset="2"/>
              </a:rPr>
              <a:t> this is what the offsets correct for.</a:t>
            </a:r>
            <a:endParaRPr lang="en-US" dirty="0"/>
          </a:p>
        </p:txBody>
      </p:sp>
      <p:sp>
        <p:nvSpPr>
          <p:cNvPr id="15" name="TextBox 14">
            <a:extLst>
              <a:ext uri="{FF2B5EF4-FFF2-40B4-BE49-F238E27FC236}">
                <a16:creationId xmlns:a16="http://schemas.microsoft.com/office/drawing/2014/main" id="{CB9AFA51-3EFC-79F3-0565-80FB31530DEA}"/>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a:t>
            </a:r>
            <a:r>
              <a:rPr lang="en-US" b="1" dirty="0">
                <a:solidFill>
                  <a:srgbClr val="00B050"/>
                </a:solidFill>
              </a:rPr>
              <a:t>BIASED</a:t>
            </a:r>
          </a:p>
        </p:txBody>
      </p:sp>
      <p:graphicFrame>
        <p:nvGraphicFramePr>
          <p:cNvPr id="4" name="Table 3">
            <a:extLst>
              <a:ext uri="{FF2B5EF4-FFF2-40B4-BE49-F238E27FC236}">
                <a16:creationId xmlns:a16="http://schemas.microsoft.com/office/drawing/2014/main" id="{E635DB06-F9A6-B424-FBBC-3475B877628B}"/>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E9CD97FD-5C93-D13E-C3E2-41E61B8BF1D2}"/>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C3E2A1B2-9BD9-0413-5974-15B1C88F0018}"/>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8D9D27-0D05-EDA6-3036-B2AF76FB4A39}"/>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F2790A-E5B8-6C37-B787-2175F18D6E95}"/>
              </a:ext>
            </a:extLst>
          </p:cNvPr>
          <p:cNvPicPr>
            <a:picLocks noChangeAspect="1"/>
          </p:cNvPicPr>
          <p:nvPr/>
        </p:nvPicPr>
        <p:blipFill>
          <a:blip r:embed="rId2"/>
          <a:stretch>
            <a:fillRect/>
          </a:stretch>
        </p:blipFill>
        <p:spPr>
          <a:xfrm>
            <a:off x="4222068" y="869731"/>
            <a:ext cx="7772400" cy="4700614"/>
          </a:xfrm>
          <a:prstGeom prst="rect">
            <a:avLst/>
          </a:prstGeom>
        </p:spPr>
      </p:pic>
    </p:spTree>
    <p:extLst>
      <p:ext uri="{BB962C8B-B14F-4D97-AF65-F5344CB8AC3E}">
        <p14:creationId xmlns:p14="http://schemas.microsoft.com/office/powerpoint/2010/main" val="2573695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C3AB6-D724-0709-5DEA-604A4F4250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B8DE3C-17EE-5D7C-77B2-917BA27C3C51}"/>
              </a:ext>
            </a:extLst>
          </p:cNvPr>
          <p:cNvSpPr>
            <a:spLocks noGrp="1"/>
          </p:cNvSpPr>
          <p:nvPr>
            <p:ph type="sldNum" sz="quarter" idx="4"/>
          </p:nvPr>
        </p:nvSpPr>
        <p:spPr/>
        <p:txBody>
          <a:bodyPr/>
          <a:lstStyle/>
          <a:p>
            <a:pPr algn="ctr"/>
            <a:fld id="{933A556B-7C63-244D-9B7C-B0EA8042B330}" type="slidenum">
              <a:rPr lang="en-US" smtClean="0"/>
              <a:pPr algn="ctr"/>
              <a:t>41</a:t>
            </a:fld>
            <a:endParaRPr lang="en-US" dirty="0"/>
          </a:p>
        </p:txBody>
      </p:sp>
      <p:sp>
        <p:nvSpPr>
          <p:cNvPr id="3" name="Title 2">
            <a:extLst>
              <a:ext uri="{FF2B5EF4-FFF2-40B4-BE49-F238E27FC236}">
                <a16:creationId xmlns:a16="http://schemas.microsoft.com/office/drawing/2014/main" id="{D586CADE-F363-6A25-4B6B-2FCFEA5EFA00}"/>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B84847E5-6228-1301-DC62-0E0DC9D28718}"/>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D90835C5-3F85-016C-DE48-BAE1DAFE78DF}"/>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2DF92673-2E02-2EA3-ECA3-66E4FAAE17A2}"/>
              </a:ext>
            </a:extLst>
          </p:cNvPr>
          <p:cNvSpPr>
            <a:spLocks noGrp="1"/>
          </p:cNvSpPr>
          <p:nvPr>
            <p:ph idx="1"/>
          </p:nvPr>
        </p:nvSpPr>
        <p:spPr>
          <a:xfrm>
            <a:off x="462579" y="898456"/>
            <a:ext cx="3354047" cy="2807549"/>
          </a:xfrm>
        </p:spPr>
        <p:txBody>
          <a:bodyPr>
            <a:normAutofit/>
          </a:bodyPr>
          <a:lstStyle/>
          <a:p>
            <a:r>
              <a:rPr lang="en-US" dirty="0"/>
              <a:t>TDC distributions for high (Q = 45 </a:t>
            </a:r>
            <a:r>
              <a:rPr lang="en-US" dirty="0" err="1"/>
              <a:t>DACu</a:t>
            </a:r>
            <a:r>
              <a:rPr lang="en-US" dirty="0"/>
              <a:t> ~18.4 </a:t>
            </a:r>
            <a:r>
              <a:rPr lang="en-US" dirty="0" err="1"/>
              <a:t>fC</a:t>
            </a:r>
            <a:r>
              <a:rPr lang="en-US" dirty="0"/>
              <a:t>) charge.</a:t>
            </a:r>
          </a:p>
          <a:p>
            <a:pPr lvl="1"/>
            <a:r>
              <a:rPr lang="en-US" dirty="0"/>
              <a:t>Sharper TDC distribution (smaller sigma); channel 0 has an issue with its TDC.</a:t>
            </a:r>
          </a:p>
        </p:txBody>
      </p:sp>
      <p:sp>
        <p:nvSpPr>
          <p:cNvPr id="15" name="TextBox 14">
            <a:extLst>
              <a:ext uri="{FF2B5EF4-FFF2-40B4-BE49-F238E27FC236}">
                <a16:creationId xmlns:a16="http://schemas.microsoft.com/office/drawing/2014/main" id="{4E41DEC2-4FCA-9202-718F-077C0E29AE1E}"/>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a:t>
            </a:r>
            <a:r>
              <a:rPr lang="en-US" b="1" dirty="0">
                <a:solidFill>
                  <a:srgbClr val="00B050"/>
                </a:solidFill>
              </a:rPr>
              <a:t>BIASED</a:t>
            </a:r>
          </a:p>
        </p:txBody>
      </p:sp>
      <p:graphicFrame>
        <p:nvGraphicFramePr>
          <p:cNvPr id="4" name="Table 3">
            <a:extLst>
              <a:ext uri="{FF2B5EF4-FFF2-40B4-BE49-F238E27FC236}">
                <a16:creationId xmlns:a16="http://schemas.microsoft.com/office/drawing/2014/main" id="{607D159A-271A-DBB5-76DC-4EEFE4B246D1}"/>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917C852C-FF20-CB3D-1D54-2E0C899A3873}"/>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2FDC1EC1-7B55-D8AF-7D07-E57683E8A4E2}"/>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C01EB9-86A0-8C96-6872-864882017A9F}"/>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99CE25-C95E-E7D5-1B2C-C1B21D335488}"/>
              </a:ext>
            </a:extLst>
          </p:cNvPr>
          <p:cNvPicPr>
            <a:picLocks noChangeAspect="1"/>
          </p:cNvPicPr>
          <p:nvPr/>
        </p:nvPicPr>
        <p:blipFill>
          <a:blip r:embed="rId2"/>
          <a:stretch>
            <a:fillRect/>
          </a:stretch>
        </p:blipFill>
        <p:spPr>
          <a:xfrm>
            <a:off x="4222068" y="870643"/>
            <a:ext cx="7772400" cy="4698791"/>
          </a:xfrm>
          <a:prstGeom prst="rect">
            <a:avLst/>
          </a:prstGeom>
        </p:spPr>
      </p:pic>
    </p:spTree>
    <p:extLst>
      <p:ext uri="{BB962C8B-B14F-4D97-AF65-F5344CB8AC3E}">
        <p14:creationId xmlns:p14="http://schemas.microsoft.com/office/powerpoint/2010/main" val="2520480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00615-873A-A051-07AA-EC3E69E9DD1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4C372-E66D-0E3C-7EB2-C16C975D109A}"/>
              </a:ext>
            </a:extLst>
          </p:cNvPr>
          <p:cNvSpPr>
            <a:spLocks noGrp="1"/>
          </p:cNvSpPr>
          <p:nvPr>
            <p:ph type="sldNum" sz="quarter" idx="4"/>
          </p:nvPr>
        </p:nvSpPr>
        <p:spPr/>
        <p:txBody>
          <a:bodyPr/>
          <a:lstStyle/>
          <a:p>
            <a:pPr algn="ctr"/>
            <a:fld id="{933A556B-7C63-244D-9B7C-B0EA8042B330}" type="slidenum">
              <a:rPr lang="en-US" smtClean="0"/>
              <a:pPr algn="ctr"/>
              <a:t>42</a:t>
            </a:fld>
            <a:endParaRPr lang="en-US" dirty="0"/>
          </a:p>
        </p:txBody>
      </p:sp>
      <p:sp>
        <p:nvSpPr>
          <p:cNvPr id="3" name="Title 2">
            <a:extLst>
              <a:ext uri="{FF2B5EF4-FFF2-40B4-BE49-F238E27FC236}">
                <a16:creationId xmlns:a16="http://schemas.microsoft.com/office/drawing/2014/main" id="{3F942AA9-C4C5-F19D-FC2F-D773A8A9EBF9}"/>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F9D05E4C-7057-4287-C2AF-98E59CEACC57}"/>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D5809ACA-1343-B23C-E18F-D22E6FE2F9BE}"/>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3E9CE471-8026-DB6C-1776-C52C813F4A00}"/>
              </a:ext>
            </a:extLst>
          </p:cNvPr>
          <p:cNvSpPr>
            <a:spLocks noGrp="1"/>
          </p:cNvSpPr>
          <p:nvPr>
            <p:ph idx="1"/>
          </p:nvPr>
        </p:nvSpPr>
        <p:spPr>
          <a:xfrm>
            <a:off x="462579" y="898457"/>
            <a:ext cx="4497047" cy="646332"/>
          </a:xfrm>
        </p:spPr>
        <p:txBody>
          <a:bodyPr>
            <a:normAutofit/>
          </a:bodyPr>
          <a:lstStyle/>
          <a:p>
            <a:r>
              <a:rPr lang="en-US" dirty="0"/>
              <a:t>TDC jitter distributions</a:t>
            </a:r>
          </a:p>
        </p:txBody>
      </p:sp>
      <p:sp>
        <p:nvSpPr>
          <p:cNvPr id="15" name="TextBox 14">
            <a:extLst>
              <a:ext uri="{FF2B5EF4-FFF2-40B4-BE49-F238E27FC236}">
                <a16:creationId xmlns:a16="http://schemas.microsoft.com/office/drawing/2014/main" id="{DC492E90-2899-B9CC-F4C5-E533323D7B83}"/>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a:t>
            </a:r>
            <a:r>
              <a:rPr lang="en-US" b="1" dirty="0">
                <a:solidFill>
                  <a:srgbClr val="00B050"/>
                </a:solidFill>
              </a:rPr>
              <a:t>BIASED</a:t>
            </a:r>
          </a:p>
        </p:txBody>
      </p:sp>
      <p:graphicFrame>
        <p:nvGraphicFramePr>
          <p:cNvPr id="4" name="Table 3">
            <a:extLst>
              <a:ext uri="{FF2B5EF4-FFF2-40B4-BE49-F238E27FC236}">
                <a16:creationId xmlns:a16="http://schemas.microsoft.com/office/drawing/2014/main" id="{40713923-9C68-8A93-457D-0191100134CF}"/>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85046BF5-6A8E-2721-C744-DE2D2C121899}"/>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E4E33937-0EE8-F09F-ACAE-D98B29B99CD5}"/>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54EFC9-120A-AD75-706E-9DF051CAA213}"/>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1FE2D48-AEA2-5EB2-8AE4-449F8A982E90}"/>
              </a:ext>
            </a:extLst>
          </p:cNvPr>
          <p:cNvPicPr>
            <a:picLocks noChangeAspect="1"/>
          </p:cNvPicPr>
          <p:nvPr/>
        </p:nvPicPr>
        <p:blipFill>
          <a:blip r:embed="rId2"/>
          <a:stretch>
            <a:fillRect/>
          </a:stretch>
        </p:blipFill>
        <p:spPr>
          <a:xfrm>
            <a:off x="4299009" y="865545"/>
            <a:ext cx="7772400" cy="4702546"/>
          </a:xfrm>
          <a:prstGeom prst="rect">
            <a:avLst/>
          </a:prstGeom>
        </p:spPr>
      </p:pic>
    </p:spTree>
    <p:extLst>
      <p:ext uri="{BB962C8B-B14F-4D97-AF65-F5344CB8AC3E}">
        <p14:creationId xmlns:p14="http://schemas.microsoft.com/office/powerpoint/2010/main" val="1200487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9D676-115E-5F95-C45D-E544A435EDE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97E0357-5E68-C56D-7B90-FC359A57B3F3}"/>
              </a:ext>
            </a:extLst>
          </p:cNvPr>
          <p:cNvPicPr>
            <a:picLocks noChangeAspect="1"/>
          </p:cNvPicPr>
          <p:nvPr/>
        </p:nvPicPr>
        <p:blipFill>
          <a:blip r:embed="rId2"/>
          <a:stretch>
            <a:fillRect/>
          </a:stretch>
        </p:blipFill>
        <p:spPr>
          <a:xfrm>
            <a:off x="4299009" y="865545"/>
            <a:ext cx="7772400" cy="4702546"/>
          </a:xfrm>
          <a:prstGeom prst="rect">
            <a:avLst/>
          </a:prstGeom>
        </p:spPr>
      </p:pic>
      <p:sp>
        <p:nvSpPr>
          <p:cNvPr id="2" name="Slide Number Placeholder 1">
            <a:extLst>
              <a:ext uri="{FF2B5EF4-FFF2-40B4-BE49-F238E27FC236}">
                <a16:creationId xmlns:a16="http://schemas.microsoft.com/office/drawing/2014/main" id="{6249407A-4F2F-06E4-2D8B-799BB1D6472D}"/>
              </a:ext>
            </a:extLst>
          </p:cNvPr>
          <p:cNvSpPr>
            <a:spLocks noGrp="1"/>
          </p:cNvSpPr>
          <p:nvPr>
            <p:ph type="sldNum" sz="quarter" idx="4"/>
          </p:nvPr>
        </p:nvSpPr>
        <p:spPr/>
        <p:txBody>
          <a:bodyPr/>
          <a:lstStyle/>
          <a:p>
            <a:pPr algn="ctr"/>
            <a:fld id="{933A556B-7C63-244D-9B7C-B0EA8042B330}" type="slidenum">
              <a:rPr lang="en-US" smtClean="0"/>
              <a:pPr algn="ctr"/>
              <a:t>43</a:t>
            </a:fld>
            <a:endParaRPr lang="en-US" dirty="0"/>
          </a:p>
        </p:txBody>
      </p:sp>
      <p:sp>
        <p:nvSpPr>
          <p:cNvPr id="3" name="Title 2">
            <a:extLst>
              <a:ext uri="{FF2B5EF4-FFF2-40B4-BE49-F238E27FC236}">
                <a16:creationId xmlns:a16="http://schemas.microsoft.com/office/drawing/2014/main" id="{0194B909-2636-2A7E-7107-7B1381EFF2FF}"/>
              </a:ext>
            </a:extLst>
          </p:cNvPr>
          <p:cNvSpPr>
            <a:spLocks noGrp="1"/>
          </p:cNvSpPr>
          <p:nvPr>
            <p:ph type="title"/>
          </p:nvPr>
        </p:nvSpPr>
        <p:spPr/>
        <p:txBody>
          <a:bodyPr/>
          <a:lstStyle/>
          <a:p>
            <a:r>
              <a:rPr lang="en-US" dirty="0"/>
              <a:t>Snapshot of results after fixing trigger issue</a:t>
            </a:r>
          </a:p>
        </p:txBody>
      </p:sp>
      <p:sp>
        <p:nvSpPr>
          <p:cNvPr id="5" name="Text Placeholder 4">
            <a:extLst>
              <a:ext uri="{FF2B5EF4-FFF2-40B4-BE49-F238E27FC236}">
                <a16:creationId xmlns:a16="http://schemas.microsoft.com/office/drawing/2014/main" id="{1627FF28-CE19-ADC4-EB1A-FC632F77ECBD}"/>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5983624F-79BF-5088-8EE1-5D44FA5C5E0C}"/>
              </a:ext>
            </a:extLst>
          </p:cNvPr>
          <p:cNvSpPr>
            <a:spLocks noGrp="1"/>
          </p:cNvSpPr>
          <p:nvPr>
            <p:ph type="body" sz="quarter" idx="11"/>
          </p:nvPr>
        </p:nvSpPr>
        <p:spPr/>
        <p:txBody>
          <a:bodyPr/>
          <a:lstStyle/>
          <a:p>
            <a:endParaRPr lang="en-US"/>
          </a:p>
        </p:txBody>
      </p:sp>
      <p:sp>
        <p:nvSpPr>
          <p:cNvPr id="14" name="Content Placeholder 3">
            <a:extLst>
              <a:ext uri="{FF2B5EF4-FFF2-40B4-BE49-F238E27FC236}">
                <a16:creationId xmlns:a16="http://schemas.microsoft.com/office/drawing/2014/main" id="{F4424F5C-2F79-E508-BE87-41F9ED3816E7}"/>
              </a:ext>
            </a:extLst>
          </p:cNvPr>
          <p:cNvSpPr>
            <a:spLocks noGrp="1"/>
          </p:cNvSpPr>
          <p:nvPr>
            <p:ph idx="1"/>
          </p:nvPr>
        </p:nvSpPr>
        <p:spPr>
          <a:xfrm>
            <a:off x="462579" y="898457"/>
            <a:ext cx="4497047" cy="781380"/>
          </a:xfrm>
        </p:spPr>
        <p:txBody>
          <a:bodyPr>
            <a:normAutofit fontScale="85000" lnSpcReduction="20000"/>
          </a:bodyPr>
          <a:lstStyle/>
          <a:p>
            <a:r>
              <a:rPr lang="en-US" dirty="0"/>
              <a:t>TDC jitter distributions </a:t>
            </a:r>
          </a:p>
          <a:p>
            <a:pPr lvl="1"/>
            <a:r>
              <a:rPr lang="en-US" b="1" dirty="0">
                <a:solidFill>
                  <a:srgbClr val="00B050"/>
                </a:solidFill>
              </a:rPr>
              <a:t>Worse overall jitter with shifted pulse in ACQ window</a:t>
            </a:r>
          </a:p>
        </p:txBody>
      </p:sp>
      <p:sp>
        <p:nvSpPr>
          <p:cNvPr id="15" name="TextBox 14">
            <a:extLst>
              <a:ext uri="{FF2B5EF4-FFF2-40B4-BE49-F238E27FC236}">
                <a16:creationId xmlns:a16="http://schemas.microsoft.com/office/drawing/2014/main" id="{55B2B6B5-FE36-75A4-6388-60B637E7FE53}"/>
              </a:ext>
            </a:extLst>
          </p:cNvPr>
          <p:cNvSpPr txBox="1"/>
          <p:nvPr/>
        </p:nvSpPr>
        <p:spPr>
          <a:xfrm>
            <a:off x="462579" y="4337289"/>
            <a:ext cx="3621155" cy="646331"/>
          </a:xfrm>
          <a:prstGeom prst="rect">
            <a:avLst/>
          </a:prstGeom>
          <a:noFill/>
        </p:spPr>
        <p:txBody>
          <a:bodyPr wrap="square" rtlCol="0">
            <a:spAutoFit/>
          </a:bodyPr>
          <a:lstStyle/>
          <a:p>
            <a:r>
              <a:rPr lang="en-US" dirty="0"/>
              <a:t>Threshold = 350 </a:t>
            </a:r>
            <a:r>
              <a:rPr lang="en-US" dirty="0" err="1"/>
              <a:t>DACu</a:t>
            </a:r>
            <a:endParaRPr lang="en-US" dirty="0"/>
          </a:p>
          <a:p>
            <a:r>
              <a:rPr lang="en-US" dirty="0"/>
              <a:t>(bump-bonded) Sensor </a:t>
            </a:r>
            <a:r>
              <a:rPr lang="en-US" b="1" dirty="0">
                <a:solidFill>
                  <a:srgbClr val="00B050"/>
                </a:solidFill>
              </a:rPr>
              <a:t>BIASED</a:t>
            </a:r>
          </a:p>
        </p:txBody>
      </p:sp>
      <p:graphicFrame>
        <p:nvGraphicFramePr>
          <p:cNvPr id="4" name="Table 3">
            <a:extLst>
              <a:ext uri="{FF2B5EF4-FFF2-40B4-BE49-F238E27FC236}">
                <a16:creationId xmlns:a16="http://schemas.microsoft.com/office/drawing/2014/main" id="{B9AE80DD-030E-8F9F-7B55-3DA106359898}"/>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7" name="TextBox 6">
            <a:extLst>
              <a:ext uri="{FF2B5EF4-FFF2-40B4-BE49-F238E27FC236}">
                <a16:creationId xmlns:a16="http://schemas.microsoft.com/office/drawing/2014/main" id="{A4B6319E-4FD4-8793-8325-8FEF0742815E}"/>
              </a:ext>
            </a:extLst>
          </p:cNvPr>
          <p:cNvSpPr txBox="1"/>
          <p:nvPr/>
        </p:nvSpPr>
        <p:spPr>
          <a:xfrm>
            <a:off x="10042912" y="5888596"/>
            <a:ext cx="1297639" cy="276999"/>
          </a:xfrm>
          <a:prstGeom prst="rect">
            <a:avLst/>
          </a:prstGeom>
          <a:noFill/>
        </p:spPr>
        <p:txBody>
          <a:bodyPr wrap="square" rtlCol="0">
            <a:spAutoFit/>
          </a:bodyPr>
          <a:lstStyle/>
          <a:p>
            <a:r>
              <a:rPr lang="en-US" sz="1200" dirty="0"/>
              <a:t>TDC   ADC    H</a:t>
            </a:r>
          </a:p>
        </p:txBody>
      </p:sp>
      <p:sp>
        <p:nvSpPr>
          <p:cNvPr id="11" name="Rectangle 10">
            <a:extLst>
              <a:ext uri="{FF2B5EF4-FFF2-40B4-BE49-F238E27FC236}">
                <a16:creationId xmlns:a16="http://schemas.microsoft.com/office/drawing/2014/main" id="{46D0C89A-1094-1167-67D0-EC3226D18661}"/>
              </a:ext>
            </a:extLst>
          </p:cNvPr>
          <p:cNvSpPr/>
          <p:nvPr/>
        </p:nvSpPr>
        <p:spPr>
          <a:xfrm>
            <a:off x="3899497" y="5614901"/>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CD5D0F-562C-476B-1334-A859F16A5B95}"/>
              </a:ext>
            </a:extLst>
          </p:cNvPr>
          <p:cNvSpPr/>
          <p:nvPr/>
        </p:nvSpPr>
        <p:spPr>
          <a:xfrm>
            <a:off x="7171665"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995E4A-F11C-8247-621B-EA290CEB0C9A}"/>
              </a:ext>
            </a:extLst>
          </p:cNvPr>
          <p:cNvSpPr/>
          <p:nvPr/>
        </p:nvSpPr>
        <p:spPr>
          <a:xfrm>
            <a:off x="8134215" y="2042848"/>
            <a:ext cx="1818861" cy="1192695"/>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3D4C0E48-8E0B-701F-6682-3FB4C6B5221D}"/>
              </a:ext>
            </a:extLst>
          </p:cNvPr>
          <p:cNvCxnSpPr>
            <a:cxnSpLocks/>
          </p:cNvCxnSpPr>
          <p:nvPr/>
        </p:nvCxnSpPr>
        <p:spPr>
          <a:xfrm flipH="1">
            <a:off x="4083734" y="2311121"/>
            <a:ext cx="4050481" cy="27305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427787B-7D88-9132-0651-3CE3996F0F60}"/>
              </a:ext>
            </a:extLst>
          </p:cNvPr>
          <p:cNvPicPr>
            <a:picLocks noChangeAspect="1"/>
          </p:cNvPicPr>
          <p:nvPr/>
        </p:nvPicPr>
        <p:blipFill>
          <a:blip r:embed="rId3"/>
          <a:stretch>
            <a:fillRect/>
          </a:stretch>
        </p:blipFill>
        <p:spPr>
          <a:xfrm>
            <a:off x="387874" y="1814019"/>
            <a:ext cx="3702100" cy="2389088"/>
          </a:xfrm>
          <a:prstGeom prst="rect">
            <a:avLst/>
          </a:prstGeom>
        </p:spPr>
      </p:pic>
    </p:spTree>
    <p:extLst>
      <p:ext uri="{BB962C8B-B14F-4D97-AF65-F5344CB8AC3E}">
        <p14:creationId xmlns:p14="http://schemas.microsoft.com/office/powerpoint/2010/main" val="2499146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CA3DAE-655F-5FA9-14C4-13E7D28615CD}"/>
              </a:ext>
            </a:extLst>
          </p:cNvPr>
          <p:cNvSpPr>
            <a:spLocks noGrp="1"/>
          </p:cNvSpPr>
          <p:nvPr>
            <p:ph type="sldNum" sz="quarter" idx="4"/>
          </p:nvPr>
        </p:nvSpPr>
        <p:spPr/>
        <p:txBody>
          <a:bodyPr/>
          <a:lstStyle/>
          <a:p>
            <a:pPr algn="ctr"/>
            <a:fld id="{933A556B-7C63-244D-9B7C-B0EA8042B330}" type="slidenum">
              <a:rPr lang="en-US" smtClean="0"/>
              <a:pPr algn="ctr"/>
              <a:t>44</a:t>
            </a:fld>
            <a:endParaRPr lang="en-US" dirty="0"/>
          </a:p>
        </p:txBody>
      </p:sp>
      <p:sp>
        <p:nvSpPr>
          <p:cNvPr id="3" name="Title 2">
            <a:extLst>
              <a:ext uri="{FF2B5EF4-FFF2-40B4-BE49-F238E27FC236}">
                <a16:creationId xmlns:a16="http://schemas.microsoft.com/office/drawing/2014/main" id="{1B5DF56A-E09E-B847-0194-9F7CDDE65A1B}"/>
              </a:ext>
            </a:extLst>
          </p:cNvPr>
          <p:cNvSpPr>
            <a:spLocks noGrp="1"/>
          </p:cNvSpPr>
          <p:nvPr>
            <p:ph type="title"/>
          </p:nvPr>
        </p:nvSpPr>
        <p:spPr/>
        <p:txBody>
          <a:bodyPr/>
          <a:lstStyle/>
          <a:p>
            <a:r>
              <a:rPr lang="en-US" dirty="0"/>
              <a:t>Summary and outlook</a:t>
            </a:r>
          </a:p>
        </p:txBody>
      </p:sp>
      <p:sp>
        <p:nvSpPr>
          <p:cNvPr id="4" name="Content Placeholder 3">
            <a:extLst>
              <a:ext uri="{FF2B5EF4-FFF2-40B4-BE49-F238E27FC236}">
                <a16:creationId xmlns:a16="http://schemas.microsoft.com/office/drawing/2014/main" id="{70C85103-6C5C-E4F1-5EAA-7C1F38E6F53A}"/>
              </a:ext>
            </a:extLst>
          </p:cNvPr>
          <p:cNvSpPr>
            <a:spLocks noGrp="1"/>
          </p:cNvSpPr>
          <p:nvPr>
            <p:ph idx="1"/>
          </p:nvPr>
        </p:nvSpPr>
        <p:spPr>
          <a:xfrm>
            <a:off x="361846" y="1735043"/>
            <a:ext cx="11499925" cy="3671844"/>
          </a:xfrm>
        </p:spPr>
        <p:txBody>
          <a:bodyPr>
            <a:normAutofit lnSpcReduction="10000"/>
          </a:bodyPr>
          <a:lstStyle/>
          <a:p>
            <a:r>
              <a:rPr lang="en-US" dirty="0"/>
              <a:t>Major trigger window issues + I2C issues ironed-out for now (thanks to Dominique </a:t>
            </a:r>
            <a:r>
              <a:rPr lang="en-US" i="1" dirty="0"/>
              <a:t>et al</a:t>
            </a:r>
            <a:r>
              <a:rPr lang="en-US" dirty="0"/>
              <a:t> for some firmware updates which fixed the I2C issues).</a:t>
            </a:r>
          </a:p>
          <a:p>
            <a:r>
              <a:rPr lang="en-US" dirty="0"/>
              <a:t>Should have initial calibrations done in a few days, and will start setting up the Sr-90 data-taking with </a:t>
            </a:r>
            <a:r>
              <a:rPr lang="en-US" i="1" dirty="0"/>
              <a:t>internal</a:t>
            </a:r>
            <a:r>
              <a:rPr lang="en-US" dirty="0"/>
              <a:t> trigger.</a:t>
            </a:r>
          </a:p>
          <a:p>
            <a:pPr lvl="1"/>
            <a:r>
              <a:rPr lang="en-US" dirty="0"/>
              <a:t>External trigger testing will follow soon after.</a:t>
            </a:r>
          </a:p>
          <a:p>
            <a:r>
              <a:rPr lang="en-US" dirty="0"/>
              <a:t>Order is ready for the analog preamp boards for large sensors (just need some boiler plate text added to drawings for export control).</a:t>
            </a:r>
          </a:p>
          <a:p>
            <a:pPr lvl="1"/>
            <a:r>
              <a:rPr lang="en-US" dirty="0"/>
              <a:t>Ordering 25, but the company is local, so we can order more if needed down the road.</a:t>
            </a:r>
          </a:p>
          <a:p>
            <a:r>
              <a:rPr lang="en-US" dirty="0"/>
              <a:t>Stave/module board design for FF detectors in-progress, first version expected in 1-2 weeks (fabrication of v0 soon after).</a:t>
            </a:r>
          </a:p>
          <a:p>
            <a:pPr marL="0" indent="0">
              <a:buNone/>
            </a:pPr>
            <a:endParaRPr lang="en-US" dirty="0"/>
          </a:p>
        </p:txBody>
      </p:sp>
      <p:sp>
        <p:nvSpPr>
          <p:cNvPr id="5" name="Text Placeholder 4">
            <a:extLst>
              <a:ext uri="{FF2B5EF4-FFF2-40B4-BE49-F238E27FC236}">
                <a16:creationId xmlns:a16="http://schemas.microsoft.com/office/drawing/2014/main" id="{A0B8AC8F-4A41-1DE4-2C48-EAC7531DCFEE}"/>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DFB3CD8B-DADB-CE56-AD71-6DEFCAB4D13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86633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BE47-1A7C-E1E2-B599-169C14D122C9}"/>
              </a:ext>
            </a:extLst>
          </p:cNvPr>
          <p:cNvSpPr>
            <a:spLocks noGrp="1"/>
          </p:cNvSpPr>
          <p:nvPr>
            <p:ph type="ctrTitle"/>
          </p:nvPr>
        </p:nvSpPr>
        <p:spPr>
          <a:xfrm>
            <a:off x="4472904" y="2882348"/>
            <a:ext cx="3246191" cy="1093304"/>
          </a:xfrm>
        </p:spPr>
        <p:txBody>
          <a:bodyPr/>
          <a:lstStyle/>
          <a:p>
            <a:r>
              <a:rPr lang="en-US" dirty="0"/>
              <a:t>Backup</a:t>
            </a:r>
          </a:p>
        </p:txBody>
      </p:sp>
    </p:spTree>
    <p:extLst>
      <p:ext uri="{BB962C8B-B14F-4D97-AF65-F5344CB8AC3E}">
        <p14:creationId xmlns:p14="http://schemas.microsoft.com/office/powerpoint/2010/main" val="1013409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4AB03-CA2C-5C01-DC15-AFC975B1171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1BE318-3CAF-75F9-B026-55D59DDA1711}"/>
              </a:ext>
            </a:extLst>
          </p:cNvPr>
          <p:cNvSpPr>
            <a:spLocks noGrp="1"/>
          </p:cNvSpPr>
          <p:nvPr>
            <p:ph type="sldNum" sz="quarter" idx="4"/>
          </p:nvPr>
        </p:nvSpPr>
        <p:spPr/>
        <p:txBody>
          <a:bodyPr/>
          <a:lstStyle/>
          <a:p>
            <a:pPr algn="ctr"/>
            <a:fld id="{933A556B-7C63-244D-9B7C-B0EA8042B330}" type="slidenum">
              <a:rPr lang="en-US" smtClean="0"/>
              <a:pPr algn="ctr"/>
              <a:t>46</a:t>
            </a:fld>
            <a:endParaRPr lang="en-US" dirty="0"/>
          </a:p>
        </p:txBody>
      </p:sp>
      <p:sp>
        <p:nvSpPr>
          <p:cNvPr id="3" name="Title 2">
            <a:extLst>
              <a:ext uri="{FF2B5EF4-FFF2-40B4-BE49-F238E27FC236}">
                <a16:creationId xmlns:a16="http://schemas.microsoft.com/office/drawing/2014/main" id="{447EAD95-2821-D0BA-6B17-AEDD58965231}"/>
              </a:ext>
            </a:extLst>
          </p:cNvPr>
          <p:cNvSpPr>
            <a:spLocks noGrp="1"/>
          </p:cNvSpPr>
          <p:nvPr>
            <p:ph type="title"/>
          </p:nvPr>
        </p:nvSpPr>
        <p:spPr/>
        <p:txBody>
          <a:bodyPr/>
          <a:lstStyle/>
          <a:p>
            <a:r>
              <a:rPr lang="en-US" dirty="0"/>
              <a:t>Trigger Issue</a:t>
            </a:r>
          </a:p>
        </p:txBody>
      </p:sp>
      <p:sp>
        <p:nvSpPr>
          <p:cNvPr id="5" name="Text Placeholder 4">
            <a:extLst>
              <a:ext uri="{FF2B5EF4-FFF2-40B4-BE49-F238E27FC236}">
                <a16:creationId xmlns:a16="http://schemas.microsoft.com/office/drawing/2014/main" id="{BA28A0B8-4211-6DAE-1B54-69D2EFF0A328}"/>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C9EF8B00-00EA-E740-9794-163F9CBCC0DC}"/>
              </a:ext>
            </a:extLst>
          </p:cNvPr>
          <p:cNvSpPr>
            <a:spLocks noGrp="1"/>
          </p:cNvSpPr>
          <p:nvPr>
            <p:ph type="body" sz="quarter" idx="11"/>
          </p:nvPr>
        </p:nvSpPr>
        <p:spPr/>
        <p:txBody>
          <a:bodyPr/>
          <a:lstStyle/>
          <a:p>
            <a:endParaRPr lang="en-US"/>
          </a:p>
        </p:txBody>
      </p:sp>
      <p:pic>
        <p:nvPicPr>
          <p:cNvPr id="11" name="Picture 10" descr="Graphical user interface&#10;&#10;AI-generated content may be incorrect.">
            <a:extLst>
              <a:ext uri="{FF2B5EF4-FFF2-40B4-BE49-F238E27FC236}">
                <a16:creationId xmlns:a16="http://schemas.microsoft.com/office/drawing/2014/main" id="{98EC7E82-D039-3473-D879-967BCA835B42}"/>
              </a:ext>
            </a:extLst>
          </p:cNvPr>
          <p:cNvPicPr>
            <a:picLocks noChangeAspect="1"/>
          </p:cNvPicPr>
          <p:nvPr/>
        </p:nvPicPr>
        <p:blipFill>
          <a:blip r:embed="rId2"/>
          <a:stretch>
            <a:fillRect/>
          </a:stretch>
        </p:blipFill>
        <p:spPr>
          <a:xfrm>
            <a:off x="3811693" y="825178"/>
            <a:ext cx="8380307" cy="5237692"/>
          </a:xfrm>
          <a:prstGeom prst="rect">
            <a:avLst/>
          </a:prstGeom>
        </p:spPr>
      </p:pic>
      <p:sp>
        <p:nvSpPr>
          <p:cNvPr id="14" name="Content Placeholder 3">
            <a:extLst>
              <a:ext uri="{FF2B5EF4-FFF2-40B4-BE49-F238E27FC236}">
                <a16:creationId xmlns:a16="http://schemas.microsoft.com/office/drawing/2014/main" id="{1EECEDFE-D169-1AD9-35A3-998A013A173E}"/>
              </a:ext>
            </a:extLst>
          </p:cNvPr>
          <p:cNvSpPr>
            <a:spLocks noGrp="1"/>
          </p:cNvSpPr>
          <p:nvPr>
            <p:ph idx="1"/>
          </p:nvPr>
        </p:nvSpPr>
        <p:spPr>
          <a:xfrm>
            <a:off x="475832" y="932984"/>
            <a:ext cx="3354047" cy="4931103"/>
          </a:xfrm>
        </p:spPr>
        <p:txBody>
          <a:bodyPr>
            <a:normAutofit fontScale="85000" lnSpcReduction="20000"/>
          </a:bodyPr>
          <a:lstStyle/>
          <a:p>
            <a:r>
              <a:rPr lang="en-US" dirty="0"/>
              <a:t>Using the ZU706</a:t>
            </a:r>
          </a:p>
          <a:p>
            <a:pPr lvl="1"/>
            <a:r>
              <a:rPr lang="en-US" dirty="0"/>
              <a:t>Delays set incorrectly in script to interact with firmware.</a:t>
            </a:r>
          </a:p>
          <a:p>
            <a:pPr lvl="1"/>
            <a:r>
              <a:rPr lang="en-US" dirty="0">
                <a:solidFill>
                  <a:schemeClr val="bg2">
                    <a:lumMod val="60000"/>
                    <a:lumOff val="40000"/>
                  </a:schemeClr>
                </a:solidFill>
              </a:rPr>
              <a:t>Blue:</a:t>
            </a:r>
            <a:r>
              <a:rPr lang="en-US" dirty="0"/>
              <a:t> J67 output from FPGA board (start and stop ACQ?)</a:t>
            </a:r>
          </a:p>
          <a:p>
            <a:pPr lvl="1"/>
            <a:r>
              <a:rPr lang="en-US" dirty="0">
                <a:solidFill>
                  <a:srgbClr val="00B050"/>
                </a:solidFill>
              </a:rPr>
              <a:t>Green:</a:t>
            </a:r>
            <a:r>
              <a:rPr lang="en-US" dirty="0"/>
              <a:t> analog output from preamp.</a:t>
            </a:r>
          </a:p>
          <a:p>
            <a:pPr lvl="1"/>
            <a:r>
              <a:rPr lang="en-US" dirty="0">
                <a:solidFill>
                  <a:srgbClr val="FFFF00"/>
                </a:solidFill>
                <a:highlight>
                  <a:srgbClr val="000000"/>
                </a:highlight>
              </a:rPr>
              <a:t>Yellow:</a:t>
            </a:r>
            <a:r>
              <a:rPr lang="en-US" dirty="0"/>
              <a:t> command pulse output from </a:t>
            </a:r>
            <a:r>
              <a:rPr lang="en-US" dirty="0" err="1"/>
              <a:t>testboard</a:t>
            </a:r>
            <a:r>
              <a:rPr lang="en-US" dirty="0"/>
              <a:t>.</a:t>
            </a:r>
          </a:p>
          <a:p>
            <a:pPr lvl="1"/>
            <a:r>
              <a:rPr lang="en-US" dirty="0">
                <a:solidFill>
                  <a:schemeClr val="accent5"/>
                </a:solidFill>
              </a:rPr>
              <a:t>Magenta:</a:t>
            </a:r>
            <a:r>
              <a:rPr lang="en-US" dirty="0"/>
              <a:t> TRG_OUT from test board.</a:t>
            </a:r>
          </a:p>
          <a:p>
            <a:r>
              <a:rPr lang="en-US" dirty="0"/>
              <a:t>When scope looks like this, events do not look like they should (the blue output pulse exceeds the 200ns window expected for a shaped event?)</a:t>
            </a:r>
          </a:p>
          <a:p>
            <a:pPr lvl="1"/>
            <a:r>
              <a:rPr lang="en-US" dirty="0"/>
              <a:t>What actually happens? Does it overwrite ADC/TDC values?</a:t>
            </a:r>
          </a:p>
        </p:txBody>
      </p:sp>
    </p:spTree>
    <p:extLst>
      <p:ext uri="{BB962C8B-B14F-4D97-AF65-F5344CB8AC3E}">
        <p14:creationId xmlns:p14="http://schemas.microsoft.com/office/powerpoint/2010/main" val="4019047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AB07E1-1CA9-76D4-0DEF-A26C2E146038}"/>
              </a:ext>
            </a:extLst>
          </p:cNvPr>
          <p:cNvSpPr>
            <a:spLocks noGrp="1"/>
          </p:cNvSpPr>
          <p:nvPr>
            <p:ph type="sldNum" sz="quarter" idx="4"/>
          </p:nvPr>
        </p:nvSpPr>
        <p:spPr/>
        <p:txBody>
          <a:bodyPr/>
          <a:lstStyle/>
          <a:p>
            <a:pPr algn="ctr"/>
            <a:fld id="{933A556B-7C63-244D-9B7C-B0EA8042B330}" type="slidenum">
              <a:rPr lang="en-US" smtClean="0"/>
              <a:pPr algn="ctr"/>
              <a:t>47</a:t>
            </a:fld>
            <a:endParaRPr lang="en-US" dirty="0"/>
          </a:p>
        </p:txBody>
      </p:sp>
      <p:sp>
        <p:nvSpPr>
          <p:cNvPr id="3" name="Title 2">
            <a:extLst>
              <a:ext uri="{FF2B5EF4-FFF2-40B4-BE49-F238E27FC236}">
                <a16:creationId xmlns:a16="http://schemas.microsoft.com/office/drawing/2014/main" id="{EF6EB1A9-EA1D-BED3-0A64-CABE5DC3EF9C}"/>
              </a:ext>
            </a:extLst>
          </p:cNvPr>
          <p:cNvSpPr>
            <a:spLocks noGrp="1"/>
          </p:cNvSpPr>
          <p:nvPr>
            <p:ph type="title"/>
          </p:nvPr>
        </p:nvSpPr>
        <p:spPr/>
        <p:txBody>
          <a:bodyPr/>
          <a:lstStyle/>
          <a:p>
            <a:r>
              <a:rPr lang="en-US" dirty="0"/>
              <a:t>Trigger Issue</a:t>
            </a:r>
          </a:p>
        </p:txBody>
      </p:sp>
      <p:sp>
        <p:nvSpPr>
          <p:cNvPr id="4" name="Content Placeholder 3">
            <a:extLst>
              <a:ext uri="{FF2B5EF4-FFF2-40B4-BE49-F238E27FC236}">
                <a16:creationId xmlns:a16="http://schemas.microsoft.com/office/drawing/2014/main" id="{FDA98B3F-DC3D-86C7-821F-2EDB7AD11EC2}"/>
              </a:ext>
            </a:extLst>
          </p:cNvPr>
          <p:cNvSpPr>
            <a:spLocks noGrp="1"/>
          </p:cNvSpPr>
          <p:nvPr>
            <p:ph idx="1"/>
          </p:nvPr>
        </p:nvSpPr>
        <p:spPr>
          <a:xfrm>
            <a:off x="475832" y="932984"/>
            <a:ext cx="3354047" cy="4931103"/>
          </a:xfrm>
        </p:spPr>
        <p:txBody>
          <a:bodyPr>
            <a:normAutofit fontScale="85000" lnSpcReduction="20000"/>
          </a:bodyPr>
          <a:lstStyle/>
          <a:p>
            <a:r>
              <a:rPr lang="en-US" dirty="0"/>
              <a:t>Using the ZU706</a:t>
            </a:r>
          </a:p>
          <a:p>
            <a:pPr lvl="1"/>
            <a:r>
              <a:rPr lang="en-US" dirty="0"/>
              <a:t>Delays set incorrectly in script to interact with firmware.</a:t>
            </a:r>
          </a:p>
          <a:p>
            <a:pPr lvl="1"/>
            <a:r>
              <a:rPr lang="en-US" dirty="0">
                <a:solidFill>
                  <a:schemeClr val="bg2">
                    <a:lumMod val="60000"/>
                    <a:lumOff val="40000"/>
                  </a:schemeClr>
                </a:solidFill>
              </a:rPr>
              <a:t>Blue:</a:t>
            </a:r>
            <a:r>
              <a:rPr lang="en-US" dirty="0"/>
              <a:t> J67 output from FPGA board (start and stop ACQ?)</a:t>
            </a:r>
          </a:p>
          <a:p>
            <a:pPr lvl="1"/>
            <a:r>
              <a:rPr lang="en-US" dirty="0">
                <a:solidFill>
                  <a:srgbClr val="00B050"/>
                </a:solidFill>
              </a:rPr>
              <a:t>Green:</a:t>
            </a:r>
            <a:r>
              <a:rPr lang="en-US" dirty="0"/>
              <a:t> analog output from preamp.</a:t>
            </a:r>
          </a:p>
          <a:p>
            <a:pPr lvl="1"/>
            <a:r>
              <a:rPr lang="en-US" dirty="0">
                <a:solidFill>
                  <a:srgbClr val="FFFF00"/>
                </a:solidFill>
                <a:highlight>
                  <a:srgbClr val="000000"/>
                </a:highlight>
              </a:rPr>
              <a:t>Yellow:</a:t>
            </a:r>
            <a:r>
              <a:rPr lang="en-US" dirty="0"/>
              <a:t> command pulse output from </a:t>
            </a:r>
            <a:r>
              <a:rPr lang="en-US" dirty="0" err="1"/>
              <a:t>testboard</a:t>
            </a:r>
            <a:r>
              <a:rPr lang="en-US" dirty="0"/>
              <a:t>.</a:t>
            </a:r>
          </a:p>
          <a:p>
            <a:pPr lvl="1"/>
            <a:r>
              <a:rPr lang="en-US" dirty="0">
                <a:solidFill>
                  <a:schemeClr val="accent5"/>
                </a:solidFill>
              </a:rPr>
              <a:t>Magenta:</a:t>
            </a:r>
            <a:r>
              <a:rPr lang="en-US" dirty="0"/>
              <a:t> TRG_OUT from test board.</a:t>
            </a:r>
          </a:p>
          <a:p>
            <a:r>
              <a:rPr lang="en-US" dirty="0"/>
              <a:t>“guessed” that the blue trigger window established by the FPGA needed to be the same width as a shaped “event” (200ns; 8 time samples).</a:t>
            </a:r>
          </a:p>
          <a:p>
            <a:pPr lvl="1"/>
            <a:r>
              <a:rPr lang="en-US" dirty="0"/>
              <a:t>Adjusted delays until this was true, then tried taking data.</a:t>
            </a:r>
          </a:p>
        </p:txBody>
      </p:sp>
      <p:sp>
        <p:nvSpPr>
          <p:cNvPr id="5" name="Text Placeholder 4">
            <a:extLst>
              <a:ext uri="{FF2B5EF4-FFF2-40B4-BE49-F238E27FC236}">
                <a16:creationId xmlns:a16="http://schemas.microsoft.com/office/drawing/2014/main" id="{B6E57272-00F4-298B-57D2-07E7161F64FE}"/>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34F353CB-C84C-CEFB-2373-E233F6F32660}"/>
              </a:ext>
            </a:extLst>
          </p:cNvPr>
          <p:cNvSpPr>
            <a:spLocks noGrp="1"/>
          </p:cNvSpPr>
          <p:nvPr>
            <p:ph type="body" sz="quarter" idx="11"/>
          </p:nvPr>
        </p:nvSpPr>
        <p:spPr/>
        <p:txBody>
          <a:bodyPr/>
          <a:lstStyle/>
          <a:p>
            <a:endParaRPr lang="en-US"/>
          </a:p>
        </p:txBody>
      </p:sp>
      <p:pic>
        <p:nvPicPr>
          <p:cNvPr id="8" name="Picture 7" descr="Graphical user interface&#10;&#10;AI-generated content may be incorrect.">
            <a:extLst>
              <a:ext uri="{FF2B5EF4-FFF2-40B4-BE49-F238E27FC236}">
                <a16:creationId xmlns:a16="http://schemas.microsoft.com/office/drawing/2014/main" id="{BAD51CAD-678C-6EF1-AC7A-B0E2B1EC1E32}"/>
              </a:ext>
            </a:extLst>
          </p:cNvPr>
          <p:cNvPicPr>
            <a:picLocks noChangeAspect="1"/>
          </p:cNvPicPr>
          <p:nvPr/>
        </p:nvPicPr>
        <p:blipFill>
          <a:blip r:embed="rId2"/>
          <a:stretch>
            <a:fillRect/>
          </a:stretch>
        </p:blipFill>
        <p:spPr>
          <a:xfrm>
            <a:off x="3829879" y="825178"/>
            <a:ext cx="8362121" cy="5226326"/>
          </a:xfrm>
          <a:prstGeom prst="rect">
            <a:avLst/>
          </a:prstGeom>
        </p:spPr>
      </p:pic>
    </p:spTree>
    <p:extLst>
      <p:ext uri="{BB962C8B-B14F-4D97-AF65-F5344CB8AC3E}">
        <p14:creationId xmlns:p14="http://schemas.microsoft.com/office/powerpoint/2010/main" val="3711442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71B64-BE2E-00DE-653D-F679F1D3364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F56E7B-10C6-1923-19C6-83C3CC8B12B1}"/>
              </a:ext>
            </a:extLst>
          </p:cNvPr>
          <p:cNvSpPr>
            <a:spLocks noGrp="1"/>
          </p:cNvSpPr>
          <p:nvPr>
            <p:ph type="sldNum" sz="quarter" idx="4"/>
          </p:nvPr>
        </p:nvSpPr>
        <p:spPr/>
        <p:txBody>
          <a:bodyPr/>
          <a:lstStyle/>
          <a:p>
            <a:pPr algn="ctr"/>
            <a:fld id="{933A556B-7C63-244D-9B7C-B0EA8042B330}" type="slidenum">
              <a:rPr lang="en-US" smtClean="0"/>
              <a:pPr algn="ctr"/>
              <a:t>48</a:t>
            </a:fld>
            <a:endParaRPr lang="en-US" dirty="0"/>
          </a:p>
        </p:txBody>
      </p:sp>
      <p:sp>
        <p:nvSpPr>
          <p:cNvPr id="3" name="Title 2">
            <a:extLst>
              <a:ext uri="{FF2B5EF4-FFF2-40B4-BE49-F238E27FC236}">
                <a16:creationId xmlns:a16="http://schemas.microsoft.com/office/drawing/2014/main" id="{A6546DB0-1F38-9ECD-EF6E-AAEC238374D0}"/>
              </a:ext>
            </a:extLst>
          </p:cNvPr>
          <p:cNvSpPr>
            <a:spLocks noGrp="1"/>
          </p:cNvSpPr>
          <p:nvPr>
            <p:ph type="title"/>
          </p:nvPr>
        </p:nvSpPr>
        <p:spPr/>
        <p:txBody>
          <a:bodyPr/>
          <a:lstStyle/>
          <a:p>
            <a:r>
              <a:rPr lang="en-US" dirty="0"/>
              <a:t>Trigger Issue</a:t>
            </a:r>
          </a:p>
        </p:txBody>
      </p:sp>
      <p:sp>
        <p:nvSpPr>
          <p:cNvPr id="4" name="Content Placeholder 3">
            <a:extLst>
              <a:ext uri="{FF2B5EF4-FFF2-40B4-BE49-F238E27FC236}">
                <a16:creationId xmlns:a16="http://schemas.microsoft.com/office/drawing/2014/main" id="{31BBB68D-6C4F-A805-BE93-4274F5D4325E}"/>
              </a:ext>
            </a:extLst>
          </p:cNvPr>
          <p:cNvSpPr>
            <a:spLocks noGrp="1"/>
          </p:cNvSpPr>
          <p:nvPr>
            <p:ph idx="1"/>
          </p:nvPr>
        </p:nvSpPr>
        <p:spPr>
          <a:xfrm>
            <a:off x="462579" y="898457"/>
            <a:ext cx="3354047" cy="2142918"/>
          </a:xfrm>
        </p:spPr>
        <p:txBody>
          <a:bodyPr>
            <a:normAutofit fontScale="92500" lnSpcReduction="10000"/>
          </a:bodyPr>
          <a:lstStyle/>
          <a:p>
            <a:r>
              <a:rPr lang="en-US" dirty="0"/>
              <a:t>After this tinkering, finally got some results with charged injection that were not complete nonsense.</a:t>
            </a:r>
          </a:p>
          <a:p>
            <a:pPr lvl="1"/>
            <a:r>
              <a:rPr lang="en-US" dirty="0"/>
              <a:t>ADC vs. injected charge.</a:t>
            </a:r>
          </a:p>
        </p:txBody>
      </p:sp>
      <p:sp>
        <p:nvSpPr>
          <p:cNvPr id="5" name="Text Placeholder 4">
            <a:extLst>
              <a:ext uri="{FF2B5EF4-FFF2-40B4-BE49-F238E27FC236}">
                <a16:creationId xmlns:a16="http://schemas.microsoft.com/office/drawing/2014/main" id="{FAA329E5-E20B-342A-7825-32000DDD0AE7}"/>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D6E0DFF0-E5C0-88A3-D9A5-2EAB1D819761}"/>
              </a:ext>
            </a:extLst>
          </p:cNvPr>
          <p:cNvSpPr>
            <a:spLocks noGrp="1"/>
          </p:cNvSpPr>
          <p:nvPr>
            <p:ph type="body" sz="quarter" idx="11"/>
          </p:nvPr>
        </p:nvSpPr>
        <p:spPr/>
        <p:txBody>
          <a:bodyPr/>
          <a:lstStyle/>
          <a:p>
            <a:endParaRPr lang="en-US"/>
          </a:p>
        </p:txBody>
      </p:sp>
      <p:pic>
        <p:nvPicPr>
          <p:cNvPr id="11" name="Picture 10" descr="Line chart&#10;&#10;AI-generated content may be incorrect.">
            <a:extLst>
              <a:ext uri="{FF2B5EF4-FFF2-40B4-BE49-F238E27FC236}">
                <a16:creationId xmlns:a16="http://schemas.microsoft.com/office/drawing/2014/main" id="{AE7C786B-C4B2-FC60-D7EF-96F583E06F8A}"/>
              </a:ext>
            </a:extLst>
          </p:cNvPr>
          <p:cNvPicPr>
            <a:picLocks noChangeAspect="1"/>
          </p:cNvPicPr>
          <p:nvPr/>
        </p:nvPicPr>
        <p:blipFill>
          <a:blip r:embed="rId2"/>
          <a:stretch>
            <a:fillRect/>
          </a:stretch>
        </p:blipFill>
        <p:spPr>
          <a:xfrm>
            <a:off x="4695019" y="898455"/>
            <a:ext cx="7360714" cy="4120806"/>
          </a:xfrm>
          <a:prstGeom prst="rect">
            <a:avLst/>
          </a:prstGeom>
        </p:spPr>
      </p:pic>
      <p:graphicFrame>
        <p:nvGraphicFramePr>
          <p:cNvPr id="12" name="Table 11">
            <a:extLst>
              <a:ext uri="{FF2B5EF4-FFF2-40B4-BE49-F238E27FC236}">
                <a16:creationId xmlns:a16="http://schemas.microsoft.com/office/drawing/2014/main" id="{C496461A-9D0A-E384-1AE8-F8826BE8C3D6}"/>
              </a:ext>
            </a:extLst>
          </p:cNvPr>
          <p:cNvGraphicFramePr>
            <a:graphicFrameLocks noGrp="1"/>
          </p:cNvGraphicFramePr>
          <p:nvPr>
            <p:extLst>
              <p:ext uri="{D42A27DB-BD31-4B8C-83A1-F6EECF244321}">
                <p14:modId xmlns:p14="http://schemas.microsoft.com/office/powerpoint/2010/main" val="678490550"/>
              </p:ext>
            </p:extLst>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13" name="TextBox 12">
            <a:extLst>
              <a:ext uri="{FF2B5EF4-FFF2-40B4-BE49-F238E27FC236}">
                <a16:creationId xmlns:a16="http://schemas.microsoft.com/office/drawing/2014/main" id="{6B8DAD07-CE4C-9D77-DA7F-BC2B0AD6A68F}"/>
              </a:ext>
            </a:extLst>
          </p:cNvPr>
          <p:cNvSpPr txBox="1"/>
          <p:nvPr/>
        </p:nvSpPr>
        <p:spPr>
          <a:xfrm>
            <a:off x="10088218" y="5337905"/>
            <a:ext cx="1297639" cy="276999"/>
          </a:xfrm>
          <a:prstGeom prst="rect">
            <a:avLst/>
          </a:prstGeom>
          <a:noFill/>
        </p:spPr>
        <p:txBody>
          <a:bodyPr wrap="square" rtlCol="0">
            <a:spAutoFit/>
          </a:bodyPr>
          <a:lstStyle/>
          <a:p>
            <a:r>
              <a:rPr lang="en-US" sz="1200" dirty="0"/>
              <a:t>TDC   ADC    H</a:t>
            </a:r>
          </a:p>
        </p:txBody>
      </p:sp>
    </p:spTree>
    <p:extLst>
      <p:ext uri="{BB962C8B-B14F-4D97-AF65-F5344CB8AC3E}">
        <p14:creationId xmlns:p14="http://schemas.microsoft.com/office/powerpoint/2010/main" val="779923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8C0F9-5F34-88C0-38E0-C384843EC33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6FEA4-356A-DAC9-0715-DF1EF0363DBD}"/>
              </a:ext>
            </a:extLst>
          </p:cNvPr>
          <p:cNvSpPr>
            <a:spLocks noGrp="1"/>
          </p:cNvSpPr>
          <p:nvPr>
            <p:ph type="sldNum" sz="quarter" idx="4"/>
          </p:nvPr>
        </p:nvSpPr>
        <p:spPr/>
        <p:txBody>
          <a:bodyPr/>
          <a:lstStyle/>
          <a:p>
            <a:pPr algn="ctr"/>
            <a:fld id="{933A556B-7C63-244D-9B7C-B0EA8042B330}" type="slidenum">
              <a:rPr lang="en-US" smtClean="0"/>
              <a:pPr algn="ctr"/>
              <a:t>49</a:t>
            </a:fld>
            <a:endParaRPr lang="en-US" dirty="0"/>
          </a:p>
        </p:txBody>
      </p:sp>
      <p:sp>
        <p:nvSpPr>
          <p:cNvPr id="3" name="Title 2">
            <a:extLst>
              <a:ext uri="{FF2B5EF4-FFF2-40B4-BE49-F238E27FC236}">
                <a16:creationId xmlns:a16="http://schemas.microsoft.com/office/drawing/2014/main" id="{7EF5C633-5416-AA25-11AD-A45395AFFA49}"/>
              </a:ext>
            </a:extLst>
          </p:cNvPr>
          <p:cNvSpPr>
            <a:spLocks noGrp="1"/>
          </p:cNvSpPr>
          <p:nvPr>
            <p:ph type="title"/>
          </p:nvPr>
        </p:nvSpPr>
        <p:spPr/>
        <p:txBody>
          <a:bodyPr/>
          <a:lstStyle/>
          <a:p>
            <a:r>
              <a:rPr lang="en-US" dirty="0"/>
              <a:t>Trigger Issue</a:t>
            </a:r>
          </a:p>
        </p:txBody>
      </p:sp>
      <p:sp>
        <p:nvSpPr>
          <p:cNvPr id="4" name="Content Placeholder 3">
            <a:extLst>
              <a:ext uri="{FF2B5EF4-FFF2-40B4-BE49-F238E27FC236}">
                <a16:creationId xmlns:a16="http://schemas.microsoft.com/office/drawing/2014/main" id="{83FBEE3F-4E80-0545-8684-29677F238C6A}"/>
              </a:ext>
            </a:extLst>
          </p:cNvPr>
          <p:cNvSpPr>
            <a:spLocks noGrp="1"/>
          </p:cNvSpPr>
          <p:nvPr>
            <p:ph idx="1"/>
          </p:nvPr>
        </p:nvSpPr>
        <p:spPr>
          <a:xfrm>
            <a:off x="462579" y="898454"/>
            <a:ext cx="3354047" cy="4538250"/>
          </a:xfrm>
        </p:spPr>
        <p:txBody>
          <a:bodyPr>
            <a:normAutofit fontScale="92500" lnSpcReduction="10000"/>
          </a:bodyPr>
          <a:lstStyle/>
          <a:p>
            <a:r>
              <a:rPr lang="en-US" dirty="0"/>
              <a:t>After this tinkering, finally got some results with charged injection that were not complete nonsense.</a:t>
            </a:r>
          </a:p>
          <a:p>
            <a:pPr lvl="1"/>
            <a:r>
              <a:rPr lang="en-US" dirty="0"/>
              <a:t>ADC vs. injected charge.</a:t>
            </a:r>
          </a:p>
          <a:p>
            <a:r>
              <a:rPr lang="en-US" dirty="0"/>
              <a:t>For each charge, average ADC values in each time-bin, and then extract the maximum from the averaged waveforms.</a:t>
            </a:r>
          </a:p>
          <a:p>
            <a:pPr lvl="1"/>
            <a:r>
              <a:rPr lang="en-US" dirty="0"/>
              <a:t>The maximum is plotted for each charge, per pixel.</a:t>
            </a:r>
          </a:p>
        </p:txBody>
      </p:sp>
      <p:sp>
        <p:nvSpPr>
          <p:cNvPr id="5" name="Text Placeholder 4">
            <a:extLst>
              <a:ext uri="{FF2B5EF4-FFF2-40B4-BE49-F238E27FC236}">
                <a16:creationId xmlns:a16="http://schemas.microsoft.com/office/drawing/2014/main" id="{DFB6F137-6E69-B251-21CD-BE8DD2CF885B}"/>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5333638E-ECB4-0874-0C54-4FF034754285}"/>
              </a:ext>
            </a:extLst>
          </p:cNvPr>
          <p:cNvSpPr>
            <a:spLocks noGrp="1"/>
          </p:cNvSpPr>
          <p:nvPr>
            <p:ph type="body" sz="quarter" idx="11"/>
          </p:nvPr>
        </p:nvSpPr>
        <p:spPr/>
        <p:txBody>
          <a:bodyPr/>
          <a:lstStyle/>
          <a:p>
            <a:endParaRPr lang="en-US"/>
          </a:p>
        </p:txBody>
      </p:sp>
      <p:pic>
        <p:nvPicPr>
          <p:cNvPr id="11" name="Picture 10" descr="Line chart&#10;&#10;AI-generated content may be incorrect.">
            <a:extLst>
              <a:ext uri="{FF2B5EF4-FFF2-40B4-BE49-F238E27FC236}">
                <a16:creationId xmlns:a16="http://schemas.microsoft.com/office/drawing/2014/main" id="{6F61B6EB-07AE-4BB6-7D0F-D2DA79CF42CB}"/>
              </a:ext>
            </a:extLst>
          </p:cNvPr>
          <p:cNvPicPr>
            <a:picLocks noChangeAspect="1"/>
          </p:cNvPicPr>
          <p:nvPr/>
        </p:nvPicPr>
        <p:blipFill>
          <a:blip r:embed="rId2"/>
          <a:stretch>
            <a:fillRect/>
          </a:stretch>
        </p:blipFill>
        <p:spPr>
          <a:xfrm>
            <a:off x="4695019" y="898455"/>
            <a:ext cx="7360714" cy="4120806"/>
          </a:xfrm>
          <a:prstGeom prst="rect">
            <a:avLst/>
          </a:prstGeom>
        </p:spPr>
      </p:pic>
      <p:graphicFrame>
        <p:nvGraphicFramePr>
          <p:cNvPr id="12" name="Table 11">
            <a:extLst>
              <a:ext uri="{FF2B5EF4-FFF2-40B4-BE49-F238E27FC236}">
                <a16:creationId xmlns:a16="http://schemas.microsoft.com/office/drawing/2014/main" id="{413FEAC0-ED58-1F9D-50D6-F42CB5383A05}"/>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13" name="TextBox 12">
            <a:extLst>
              <a:ext uri="{FF2B5EF4-FFF2-40B4-BE49-F238E27FC236}">
                <a16:creationId xmlns:a16="http://schemas.microsoft.com/office/drawing/2014/main" id="{D033586C-DE19-C3F7-2F48-9A6FEE67DF40}"/>
              </a:ext>
            </a:extLst>
          </p:cNvPr>
          <p:cNvSpPr txBox="1"/>
          <p:nvPr/>
        </p:nvSpPr>
        <p:spPr>
          <a:xfrm>
            <a:off x="10088218" y="5337905"/>
            <a:ext cx="1297639" cy="276999"/>
          </a:xfrm>
          <a:prstGeom prst="rect">
            <a:avLst/>
          </a:prstGeom>
          <a:noFill/>
        </p:spPr>
        <p:txBody>
          <a:bodyPr wrap="square" rtlCol="0">
            <a:spAutoFit/>
          </a:bodyPr>
          <a:lstStyle/>
          <a:p>
            <a:r>
              <a:rPr lang="en-US" sz="1200" dirty="0"/>
              <a:t>TDC   ADC    H</a:t>
            </a:r>
          </a:p>
        </p:txBody>
      </p:sp>
      <p:sp>
        <p:nvSpPr>
          <p:cNvPr id="16" name="Rectangle 15">
            <a:extLst>
              <a:ext uri="{FF2B5EF4-FFF2-40B4-BE49-F238E27FC236}">
                <a16:creationId xmlns:a16="http://schemas.microsoft.com/office/drawing/2014/main" id="{4C3F2D22-83E1-FF17-2E49-5237A31CD67C}"/>
              </a:ext>
            </a:extLst>
          </p:cNvPr>
          <p:cNvSpPr/>
          <p:nvPr/>
        </p:nvSpPr>
        <p:spPr>
          <a:xfrm>
            <a:off x="1818861" y="5614904"/>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2A34BF-BD90-12BD-7BAB-93FFC0E9EEF3}"/>
              </a:ext>
            </a:extLst>
          </p:cNvPr>
          <p:cNvSpPr/>
          <p:nvPr/>
        </p:nvSpPr>
        <p:spPr>
          <a:xfrm>
            <a:off x="3077382" y="5614903"/>
            <a:ext cx="386986"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323F6F-EC12-F647-E43F-364DC039D12E}"/>
              </a:ext>
            </a:extLst>
          </p:cNvPr>
          <p:cNvSpPr/>
          <p:nvPr/>
        </p:nvSpPr>
        <p:spPr>
          <a:xfrm>
            <a:off x="4295507" y="5614903"/>
            <a:ext cx="39951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2CA95EE-C5D0-8EF0-8F27-133149D3BE99}"/>
              </a:ext>
            </a:extLst>
          </p:cNvPr>
          <p:cNvSpPr/>
          <p:nvPr/>
        </p:nvSpPr>
        <p:spPr>
          <a:xfrm>
            <a:off x="5526158" y="5614902"/>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2A483A4-AAC1-7BF1-DE06-A539BD4EBCF5}"/>
              </a:ext>
            </a:extLst>
          </p:cNvPr>
          <p:cNvSpPr/>
          <p:nvPr/>
        </p:nvSpPr>
        <p:spPr>
          <a:xfrm>
            <a:off x="6784679" y="5614901"/>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368210-39BD-51C4-E9F6-842182F23CE2}"/>
              </a:ext>
            </a:extLst>
          </p:cNvPr>
          <p:cNvSpPr/>
          <p:nvPr/>
        </p:nvSpPr>
        <p:spPr>
          <a:xfrm>
            <a:off x="7988869" y="5606269"/>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28F986B-1E5C-6F45-9623-FEF8E51EEC01}"/>
              </a:ext>
            </a:extLst>
          </p:cNvPr>
          <p:cNvSpPr/>
          <p:nvPr/>
        </p:nvSpPr>
        <p:spPr>
          <a:xfrm>
            <a:off x="9233455" y="5617516"/>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535E224-1DD8-057A-D6D9-62317A6350C5}"/>
              </a:ext>
            </a:extLst>
          </p:cNvPr>
          <p:cNvSpPr/>
          <p:nvPr/>
        </p:nvSpPr>
        <p:spPr>
          <a:xfrm>
            <a:off x="10478041" y="5623539"/>
            <a:ext cx="427382"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022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CD0008-D15D-AD40-1492-64BFF7A19CBD}"/>
              </a:ext>
            </a:extLst>
          </p:cNvPr>
          <p:cNvSpPr>
            <a:spLocks noGrp="1"/>
          </p:cNvSpPr>
          <p:nvPr>
            <p:ph type="sldNum" sz="quarter" idx="4"/>
          </p:nvPr>
        </p:nvSpPr>
        <p:spPr/>
        <p:txBody>
          <a:bodyPr/>
          <a:lstStyle/>
          <a:p>
            <a:pPr algn="ctr"/>
            <a:fld id="{933A556B-7C63-244D-9B7C-B0EA8042B330}" type="slidenum">
              <a:rPr lang="en-US" smtClean="0"/>
              <a:pPr algn="ctr"/>
              <a:t>5</a:t>
            </a:fld>
            <a:endParaRPr lang="en-US" dirty="0"/>
          </a:p>
        </p:txBody>
      </p:sp>
      <p:sp>
        <p:nvSpPr>
          <p:cNvPr id="3" name="Title 2">
            <a:extLst>
              <a:ext uri="{FF2B5EF4-FFF2-40B4-BE49-F238E27FC236}">
                <a16:creationId xmlns:a16="http://schemas.microsoft.com/office/drawing/2014/main" id="{3150D7A0-CE87-CA94-4F59-888EAF19908D}"/>
              </a:ext>
            </a:extLst>
          </p:cNvPr>
          <p:cNvSpPr>
            <a:spLocks noGrp="1"/>
          </p:cNvSpPr>
          <p:nvPr>
            <p:ph type="title"/>
          </p:nvPr>
        </p:nvSpPr>
        <p:spPr/>
        <p:txBody>
          <a:bodyPr/>
          <a:lstStyle/>
          <a:p>
            <a:r>
              <a:rPr lang="en-US" dirty="0"/>
              <a:t>Roman Pot module board/stave development</a:t>
            </a:r>
          </a:p>
        </p:txBody>
      </p:sp>
      <p:sp>
        <p:nvSpPr>
          <p:cNvPr id="4" name="Content Placeholder 3">
            <a:extLst>
              <a:ext uri="{FF2B5EF4-FFF2-40B4-BE49-F238E27FC236}">
                <a16:creationId xmlns:a16="http://schemas.microsoft.com/office/drawing/2014/main" id="{2188FC2C-057B-3494-21B0-FDEDC1543421}"/>
              </a:ext>
            </a:extLst>
          </p:cNvPr>
          <p:cNvSpPr>
            <a:spLocks noGrp="1"/>
          </p:cNvSpPr>
          <p:nvPr>
            <p:ph idx="1"/>
          </p:nvPr>
        </p:nvSpPr>
        <p:spPr/>
        <p:txBody>
          <a:bodyPr/>
          <a:lstStyle/>
          <a:p>
            <a:r>
              <a:rPr lang="en-US" dirty="0"/>
              <a:t>Roman pot detector will be used in UHV  -- compatible build types </a:t>
            </a:r>
          </a:p>
          <a:p>
            <a:pPr lvl="1"/>
            <a:r>
              <a:rPr lang="en-US" dirty="0"/>
              <a:t>Ceramic PCB (LTCC) with </a:t>
            </a:r>
            <a:r>
              <a:rPr lang="en-US" dirty="0" err="1"/>
              <a:t>adhesiveless</a:t>
            </a:r>
            <a:r>
              <a:rPr lang="en-US" dirty="0"/>
              <a:t> Polyimide Flex  (expensive) </a:t>
            </a:r>
          </a:p>
          <a:p>
            <a:pPr lvl="1"/>
            <a:r>
              <a:rPr lang="en-US" dirty="0"/>
              <a:t>Only use </a:t>
            </a:r>
            <a:r>
              <a:rPr lang="en-US" dirty="0" err="1"/>
              <a:t>adhesiveless</a:t>
            </a:r>
            <a:r>
              <a:rPr lang="en-US" dirty="0"/>
              <a:t> Polyimide Flex (Kapton) with backing plate not as expensive but can add complications </a:t>
            </a:r>
          </a:p>
          <a:p>
            <a:r>
              <a:rPr lang="en-US" dirty="0"/>
              <a:t>Build a stepping stone test article using standard FR4 rigid flex that will have 3 sensors </a:t>
            </a:r>
          </a:p>
          <a:p>
            <a:r>
              <a:rPr lang="en-US" dirty="0"/>
              <a:t>It will be used for verifying wire-bonding to the substrate </a:t>
            </a:r>
          </a:p>
          <a:p>
            <a:r>
              <a:rPr lang="en-US" dirty="0"/>
              <a:t>Will be backward compatible with existing readout boards RBV1 and ZCU106 </a:t>
            </a:r>
          </a:p>
          <a:p>
            <a:r>
              <a:rPr lang="en-US" dirty="0"/>
              <a:t>Readout 3 ASICs using RBV1 and/or  KCU105 </a:t>
            </a:r>
          </a:p>
          <a:p>
            <a:pPr lvl="1"/>
            <a:r>
              <a:rPr lang="en-US" dirty="0"/>
              <a:t>needs a new adapter board and the RVB1 can deliver power to the ASICs </a:t>
            </a:r>
          </a:p>
          <a:p>
            <a:r>
              <a:rPr lang="en-US" dirty="0"/>
              <a:t>Test signal integrity, power delivery and grounding over flex cable</a:t>
            </a:r>
          </a:p>
        </p:txBody>
      </p:sp>
      <p:sp>
        <p:nvSpPr>
          <p:cNvPr id="6" name="Text Placeholder 5">
            <a:extLst>
              <a:ext uri="{FF2B5EF4-FFF2-40B4-BE49-F238E27FC236}">
                <a16:creationId xmlns:a16="http://schemas.microsoft.com/office/drawing/2014/main" id="{4FC699FC-D012-490B-7FBF-3083C957AFE5}"/>
              </a:ext>
            </a:extLst>
          </p:cNvPr>
          <p:cNvSpPr>
            <a:spLocks noGrp="1"/>
          </p:cNvSpPr>
          <p:nvPr>
            <p:ph type="body" sz="quarter" idx="11"/>
          </p:nvPr>
        </p:nvSpPr>
        <p:spPr/>
        <p:txBody>
          <a:bodyPr/>
          <a:lstStyle/>
          <a:p>
            <a:endParaRPr lang="en-US"/>
          </a:p>
        </p:txBody>
      </p:sp>
      <p:sp>
        <p:nvSpPr>
          <p:cNvPr id="7" name="TextBox 6">
            <a:extLst>
              <a:ext uri="{FF2B5EF4-FFF2-40B4-BE49-F238E27FC236}">
                <a16:creationId xmlns:a16="http://schemas.microsoft.com/office/drawing/2014/main" id="{457EF1E1-5C8E-D57F-29E5-E34718B700C0}"/>
              </a:ext>
            </a:extLst>
          </p:cNvPr>
          <p:cNvSpPr txBox="1"/>
          <p:nvPr/>
        </p:nvSpPr>
        <p:spPr>
          <a:xfrm>
            <a:off x="9431079" y="5613991"/>
            <a:ext cx="2315182" cy="369332"/>
          </a:xfrm>
          <a:prstGeom prst="rect">
            <a:avLst/>
          </a:prstGeom>
          <a:noFill/>
        </p:spPr>
        <p:txBody>
          <a:bodyPr wrap="square" rtlCol="0">
            <a:spAutoFit/>
          </a:bodyPr>
          <a:lstStyle/>
          <a:p>
            <a:r>
              <a:rPr lang="en-US" b="1" dirty="0"/>
              <a:t>Jack Fried (BNL)</a:t>
            </a:r>
          </a:p>
        </p:txBody>
      </p:sp>
    </p:spTree>
    <p:extLst>
      <p:ext uri="{BB962C8B-B14F-4D97-AF65-F5344CB8AC3E}">
        <p14:creationId xmlns:p14="http://schemas.microsoft.com/office/powerpoint/2010/main" val="1265302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1111E-4603-BFF9-D22F-DFC7E2B6FEE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83382-B41E-AF75-5BED-9CEDAF1099FF}"/>
              </a:ext>
            </a:extLst>
          </p:cNvPr>
          <p:cNvSpPr>
            <a:spLocks noGrp="1"/>
          </p:cNvSpPr>
          <p:nvPr>
            <p:ph type="sldNum" sz="quarter" idx="4"/>
          </p:nvPr>
        </p:nvSpPr>
        <p:spPr/>
        <p:txBody>
          <a:bodyPr/>
          <a:lstStyle/>
          <a:p>
            <a:pPr algn="ctr"/>
            <a:fld id="{933A556B-7C63-244D-9B7C-B0EA8042B330}" type="slidenum">
              <a:rPr lang="en-US" smtClean="0"/>
              <a:pPr algn="ctr"/>
              <a:t>50</a:t>
            </a:fld>
            <a:endParaRPr lang="en-US" dirty="0"/>
          </a:p>
        </p:txBody>
      </p:sp>
      <p:sp>
        <p:nvSpPr>
          <p:cNvPr id="3" name="Title 2">
            <a:extLst>
              <a:ext uri="{FF2B5EF4-FFF2-40B4-BE49-F238E27FC236}">
                <a16:creationId xmlns:a16="http://schemas.microsoft.com/office/drawing/2014/main" id="{FB72AD8D-8BB8-D200-E621-73F7E83B4F5B}"/>
              </a:ext>
            </a:extLst>
          </p:cNvPr>
          <p:cNvSpPr>
            <a:spLocks noGrp="1"/>
          </p:cNvSpPr>
          <p:nvPr>
            <p:ph type="title"/>
          </p:nvPr>
        </p:nvSpPr>
        <p:spPr/>
        <p:txBody>
          <a:bodyPr/>
          <a:lstStyle/>
          <a:p>
            <a:r>
              <a:rPr lang="en-US" dirty="0"/>
              <a:t>Trigger Issue</a:t>
            </a:r>
          </a:p>
        </p:txBody>
      </p:sp>
      <p:sp>
        <p:nvSpPr>
          <p:cNvPr id="4" name="Content Placeholder 3">
            <a:extLst>
              <a:ext uri="{FF2B5EF4-FFF2-40B4-BE49-F238E27FC236}">
                <a16:creationId xmlns:a16="http://schemas.microsoft.com/office/drawing/2014/main" id="{1B6E9BBE-046B-18B0-E7B2-62B396EE90F6}"/>
              </a:ext>
            </a:extLst>
          </p:cNvPr>
          <p:cNvSpPr>
            <a:spLocks noGrp="1"/>
          </p:cNvSpPr>
          <p:nvPr>
            <p:ph idx="1"/>
          </p:nvPr>
        </p:nvSpPr>
        <p:spPr>
          <a:xfrm>
            <a:off x="462579" y="898456"/>
            <a:ext cx="3990151" cy="2361579"/>
          </a:xfrm>
        </p:spPr>
        <p:txBody>
          <a:bodyPr>
            <a:normAutofit/>
          </a:bodyPr>
          <a:lstStyle/>
          <a:p>
            <a:r>
              <a:rPr lang="en-US" dirty="0"/>
              <a:t>After this tinkering, finally got some results with charged injection that were not complete nonsense.</a:t>
            </a:r>
          </a:p>
          <a:p>
            <a:pPr lvl="1"/>
            <a:r>
              <a:rPr lang="en-US" dirty="0"/>
              <a:t>S-curves.</a:t>
            </a:r>
          </a:p>
        </p:txBody>
      </p:sp>
      <p:sp>
        <p:nvSpPr>
          <p:cNvPr id="5" name="Text Placeholder 4">
            <a:extLst>
              <a:ext uri="{FF2B5EF4-FFF2-40B4-BE49-F238E27FC236}">
                <a16:creationId xmlns:a16="http://schemas.microsoft.com/office/drawing/2014/main" id="{A96E97B8-8C19-A755-6EA8-C09ADBC6BA59}"/>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73E6374D-9E22-0576-E648-D8DDC7C2C42B}"/>
              </a:ext>
            </a:extLst>
          </p:cNvPr>
          <p:cNvSpPr>
            <a:spLocks noGrp="1"/>
          </p:cNvSpPr>
          <p:nvPr>
            <p:ph type="body" sz="quarter" idx="11"/>
          </p:nvPr>
        </p:nvSpPr>
        <p:spPr/>
        <p:txBody>
          <a:bodyPr/>
          <a:lstStyle/>
          <a:p>
            <a:endParaRPr lang="en-US"/>
          </a:p>
        </p:txBody>
      </p:sp>
      <p:pic>
        <p:nvPicPr>
          <p:cNvPr id="8" name="Picture 7" descr="Graphical user interface, diagram, engineering drawing&#10;&#10;AI-generated content may be incorrect.">
            <a:extLst>
              <a:ext uri="{FF2B5EF4-FFF2-40B4-BE49-F238E27FC236}">
                <a16:creationId xmlns:a16="http://schemas.microsoft.com/office/drawing/2014/main" id="{6A57BBB7-38E1-0687-620E-62FE8A814E21}"/>
              </a:ext>
            </a:extLst>
          </p:cNvPr>
          <p:cNvPicPr>
            <a:picLocks noChangeAspect="1"/>
          </p:cNvPicPr>
          <p:nvPr/>
        </p:nvPicPr>
        <p:blipFill>
          <a:blip r:embed="rId2"/>
          <a:stretch>
            <a:fillRect/>
          </a:stretch>
        </p:blipFill>
        <p:spPr>
          <a:xfrm>
            <a:off x="4581939" y="898455"/>
            <a:ext cx="7479956" cy="4205567"/>
          </a:xfrm>
          <a:prstGeom prst="rect">
            <a:avLst/>
          </a:prstGeom>
        </p:spPr>
      </p:pic>
      <p:graphicFrame>
        <p:nvGraphicFramePr>
          <p:cNvPr id="9" name="Table 8">
            <a:extLst>
              <a:ext uri="{FF2B5EF4-FFF2-40B4-BE49-F238E27FC236}">
                <a16:creationId xmlns:a16="http://schemas.microsoft.com/office/drawing/2014/main" id="{1206B8D8-2D80-18EA-B9E6-3F725B14F7D5}"/>
              </a:ext>
            </a:extLst>
          </p:cNvPr>
          <p:cNvGraphicFramePr>
            <a:graphicFrameLocks noGrp="1"/>
          </p:cNvGraphicFramePr>
          <p:nvPr>
            <p:extLst>
              <p:ext uri="{D42A27DB-BD31-4B8C-83A1-F6EECF244321}">
                <p14:modId xmlns:p14="http://schemas.microsoft.com/office/powerpoint/2010/main" val="2562682450"/>
              </p:ext>
            </p:extLst>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10" name="TextBox 9">
            <a:extLst>
              <a:ext uri="{FF2B5EF4-FFF2-40B4-BE49-F238E27FC236}">
                <a16:creationId xmlns:a16="http://schemas.microsoft.com/office/drawing/2014/main" id="{F2EA41D1-E1DF-9C22-A5B2-560C2D75B51E}"/>
              </a:ext>
            </a:extLst>
          </p:cNvPr>
          <p:cNvSpPr txBox="1"/>
          <p:nvPr/>
        </p:nvSpPr>
        <p:spPr>
          <a:xfrm>
            <a:off x="10088218" y="5337905"/>
            <a:ext cx="1297639" cy="276999"/>
          </a:xfrm>
          <a:prstGeom prst="rect">
            <a:avLst/>
          </a:prstGeom>
          <a:noFill/>
        </p:spPr>
        <p:txBody>
          <a:bodyPr wrap="square" rtlCol="0">
            <a:spAutoFit/>
          </a:bodyPr>
          <a:lstStyle/>
          <a:p>
            <a:r>
              <a:rPr lang="en-US" sz="1200" dirty="0"/>
              <a:t>TDC   ADC    H</a:t>
            </a:r>
          </a:p>
        </p:txBody>
      </p:sp>
    </p:spTree>
    <p:extLst>
      <p:ext uri="{BB962C8B-B14F-4D97-AF65-F5344CB8AC3E}">
        <p14:creationId xmlns:p14="http://schemas.microsoft.com/office/powerpoint/2010/main" val="2906110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EFE6B-5175-9A8E-8E87-81963328083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6CC776-B369-180C-0B6F-353576492D5F}"/>
              </a:ext>
            </a:extLst>
          </p:cNvPr>
          <p:cNvSpPr>
            <a:spLocks noGrp="1"/>
          </p:cNvSpPr>
          <p:nvPr>
            <p:ph type="sldNum" sz="quarter" idx="4"/>
          </p:nvPr>
        </p:nvSpPr>
        <p:spPr/>
        <p:txBody>
          <a:bodyPr/>
          <a:lstStyle/>
          <a:p>
            <a:pPr algn="ctr"/>
            <a:fld id="{933A556B-7C63-244D-9B7C-B0EA8042B330}" type="slidenum">
              <a:rPr lang="en-US" smtClean="0"/>
              <a:pPr algn="ctr"/>
              <a:t>51</a:t>
            </a:fld>
            <a:endParaRPr lang="en-US" dirty="0"/>
          </a:p>
        </p:txBody>
      </p:sp>
      <p:sp>
        <p:nvSpPr>
          <p:cNvPr id="3" name="Title 2">
            <a:extLst>
              <a:ext uri="{FF2B5EF4-FFF2-40B4-BE49-F238E27FC236}">
                <a16:creationId xmlns:a16="http://schemas.microsoft.com/office/drawing/2014/main" id="{C6E6796C-1EED-BEA5-0F7F-A60FDFC16332}"/>
              </a:ext>
            </a:extLst>
          </p:cNvPr>
          <p:cNvSpPr>
            <a:spLocks noGrp="1"/>
          </p:cNvSpPr>
          <p:nvPr>
            <p:ph type="title"/>
          </p:nvPr>
        </p:nvSpPr>
        <p:spPr/>
        <p:txBody>
          <a:bodyPr/>
          <a:lstStyle/>
          <a:p>
            <a:r>
              <a:rPr lang="en-US" dirty="0"/>
              <a:t>Trigger Issue</a:t>
            </a:r>
          </a:p>
        </p:txBody>
      </p:sp>
      <p:sp>
        <p:nvSpPr>
          <p:cNvPr id="4" name="Content Placeholder 3">
            <a:extLst>
              <a:ext uri="{FF2B5EF4-FFF2-40B4-BE49-F238E27FC236}">
                <a16:creationId xmlns:a16="http://schemas.microsoft.com/office/drawing/2014/main" id="{71E6F301-6A59-8C86-DEB0-5DF2DC84316D}"/>
              </a:ext>
            </a:extLst>
          </p:cNvPr>
          <p:cNvSpPr>
            <a:spLocks noGrp="1"/>
          </p:cNvSpPr>
          <p:nvPr>
            <p:ph idx="1"/>
          </p:nvPr>
        </p:nvSpPr>
        <p:spPr>
          <a:xfrm>
            <a:off x="462579" y="898455"/>
            <a:ext cx="4000091" cy="4597884"/>
          </a:xfrm>
        </p:spPr>
        <p:txBody>
          <a:bodyPr>
            <a:normAutofit/>
          </a:bodyPr>
          <a:lstStyle/>
          <a:p>
            <a:r>
              <a:rPr lang="en-US" dirty="0"/>
              <a:t>After this tinkering, finally got some results with charged injection that were not complete nonsense.</a:t>
            </a:r>
          </a:p>
          <a:p>
            <a:pPr lvl="1"/>
            <a:r>
              <a:rPr lang="en-US" dirty="0"/>
              <a:t>S-curves.</a:t>
            </a:r>
          </a:p>
          <a:p>
            <a:r>
              <a:rPr lang="en-US" dirty="0"/>
              <a:t>Look for “good” events with one </a:t>
            </a:r>
            <a:r>
              <a:rPr lang="en-US" dirty="0" err="1"/>
              <a:t>hitbit</a:t>
            </a:r>
            <a:r>
              <a:rPr lang="en-US" dirty="0"/>
              <a:t> == 1 (only crossed threshold once).</a:t>
            </a:r>
          </a:p>
          <a:p>
            <a:pPr lvl="1"/>
            <a:r>
              <a:rPr lang="en-US" dirty="0"/>
              <a:t>Should also have one TDC value, after </a:t>
            </a:r>
            <a:r>
              <a:rPr lang="en-US" dirty="0" err="1"/>
              <a:t>hitbit</a:t>
            </a:r>
            <a:r>
              <a:rPr lang="en-US" dirty="0"/>
              <a:t> == 1</a:t>
            </a:r>
          </a:p>
        </p:txBody>
      </p:sp>
      <p:sp>
        <p:nvSpPr>
          <p:cNvPr id="5" name="Text Placeholder 4">
            <a:extLst>
              <a:ext uri="{FF2B5EF4-FFF2-40B4-BE49-F238E27FC236}">
                <a16:creationId xmlns:a16="http://schemas.microsoft.com/office/drawing/2014/main" id="{74953178-1184-3D54-52A0-C0999EAE41BE}"/>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D2E4F76B-B0C1-4194-385C-AF562A22247A}"/>
              </a:ext>
            </a:extLst>
          </p:cNvPr>
          <p:cNvSpPr>
            <a:spLocks noGrp="1"/>
          </p:cNvSpPr>
          <p:nvPr>
            <p:ph type="body" sz="quarter" idx="11"/>
          </p:nvPr>
        </p:nvSpPr>
        <p:spPr/>
        <p:txBody>
          <a:bodyPr/>
          <a:lstStyle/>
          <a:p>
            <a:endParaRPr lang="en-US"/>
          </a:p>
        </p:txBody>
      </p:sp>
      <p:pic>
        <p:nvPicPr>
          <p:cNvPr id="8" name="Picture 7" descr="Graphical user interface, diagram, engineering drawing&#10;&#10;AI-generated content may be incorrect.">
            <a:extLst>
              <a:ext uri="{FF2B5EF4-FFF2-40B4-BE49-F238E27FC236}">
                <a16:creationId xmlns:a16="http://schemas.microsoft.com/office/drawing/2014/main" id="{9BF41BD8-52EA-D279-9A58-B5B5FB1FB80C}"/>
              </a:ext>
            </a:extLst>
          </p:cNvPr>
          <p:cNvPicPr>
            <a:picLocks noChangeAspect="1"/>
          </p:cNvPicPr>
          <p:nvPr/>
        </p:nvPicPr>
        <p:blipFill>
          <a:blip r:embed="rId2"/>
          <a:stretch>
            <a:fillRect/>
          </a:stretch>
        </p:blipFill>
        <p:spPr>
          <a:xfrm>
            <a:off x="4581939" y="898455"/>
            <a:ext cx="7479956" cy="4205567"/>
          </a:xfrm>
          <a:prstGeom prst="rect">
            <a:avLst/>
          </a:prstGeom>
        </p:spPr>
      </p:pic>
      <p:graphicFrame>
        <p:nvGraphicFramePr>
          <p:cNvPr id="9" name="Table 8">
            <a:extLst>
              <a:ext uri="{FF2B5EF4-FFF2-40B4-BE49-F238E27FC236}">
                <a16:creationId xmlns:a16="http://schemas.microsoft.com/office/drawing/2014/main" id="{84A0CAB2-8E3F-671E-B989-F697709A41B4}"/>
              </a:ext>
            </a:extLst>
          </p:cNvPr>
          <p:cNvGraphicFramePr>
            <a:graphicFrameLocks noGrp="1"/>
          </p:cNvGraphicFramePr>
          <p:nvPr/>
        </p:nvGraphicFramePr>
        <p:xfrm>
          <a:off x="695740" y="5614904"/>
          <a:ext cx="10610604" cy="282327"/>
        </p:xfrm>
        <a:graphic>
          <a:graphicData uri="http://schemas.openxmlformats.org/drawingml/2006/table">
            <a:tbl>
              <a:tblPr/>
              <a:tblGrid>
                <a:gridCol w="725556">
                  <a:extLst>
                    <a:ext uri="{9D8B030D-6E8A-4147-A177-3AD203B41FA5}">
                      <a16:colId xmlns:a16="http://schemas.microsoft.com/office/drawing/2014/main" val="1568363298"/>
                    </a:ext>
                  </a:extLst>
                </a:gridCol>
                <a:gridCol w="411877">
                  <a:extLst>
                    <a:ext uri="{9D8B030D-6E8A-4147-A177-3AD203B41FA5}">
                      <a16:colId xmlns:a16="http://schemas.microsoft.com/office/drawing/2014/main" val="2193569399"/>
                    </a:ext>
                  </a:extLst>
                </a:gridCol>
                <a:gridCol w="411877">
                  <a:extLst>
                    <a:ext uri="{9D8B030D-6E8A-4147-A177-3AD203B41FA5}">
                      <a16:colId xmlns:a16="http://schemas.microsoft.com/office/drawing/2014/main" val="1215572807"/>
                    </a:ext>
                  </a:extLst>
                </a:gridCol>
                <a:gridCol w="411877">
                  <a:extLst>
                    <a:ext uri="{9D8B030D-6E8A-4147-A177-3AD203B41FA5}">
                      <a16:colId xmlns:a16="http://schemas.microsoft.com/office/drawing/2014/main" val="2944886901"/>
                    </a:ext>
                  </a:extLst>
                </a:gridCol>
                <a:gridCol w="411877">
                  <a:extLst>
                    <a:ext uri="{9D8B030D-6E8A-4147-A177-3AD203B41FA5}">
                      <a16:colId xmlns:a16="http://schemas.microsoft.com/office/drawing/2014/main" val="528578576"/>
                    </a:ext>
                  </a:extLst>
                </a:gridCol>
                <a:gridCol w="411877">
                  <a:extLst>
                    <a:ext uri="{9D8B030D-6E8A-4147-A177-3AD203B41FA5}">
                      <a16:colId xmlns:a16="http://schemas.microsoft.com/office/drawing/2014/main" val="1833280667"/>
                    </a:ext>
                  </a:extLst>
                </a:gridCol>
                <a:gridCol w="411877">
                  <a:extLst>
                    <a:ext uri="{9D8B030D-6E8A-4147-A177-3AD203B41FA5}">
                      <a16:colId xmlns:a16="http://schemas.microsoft.com/office/drawing/2014/main" val="694667548"/>
                    </a:ext>
                  </a:extLst>
                </a:gridCol>
                <a:gridCol w="411877">
                  <a:extLst>
                    <a:ext uri="{9D8B030D-6E8A-4147-A177-3AD203B41FA5}">
                      <a16:colId xmlns:a16="http://schemas.microsoft.com/office/drawing/2014/main" val="2575667183"/>
                    </a:ext>
                  </a:extLst>
                </a:gridCol>
                <a:gridCol w="411877">
                  <a:extLst>
                    <a:ext uri="{9D8B030D-6E8A-4147-A177-3AD203B41FA5}">
                      <a16:colId xmlns:a16="http://schemas.microsoft.com/office/drawing/2014/main" val="3564875422"/>
                    </a:ext>
                  </a:extLst>
                </a:gridCol>
                <a:gridCol w="411877">
                  <a:extLst>
                    <a:ext uri="{9D8B030D-6E8A-4147-A177-3AD203B41FA5}">
                      <a16:colId xmlns:a16="http://schemas.microsoft.com/office/drawing/2014/main" val="1308259434"/>
                    </a:ext>
                  </a:extLst>
                </a:gridCol>
                <a:gridCol w="411877">
                  <a:extLst>
                    <a:ext uri="{9D8B030D-6E8A-4147-A177-3AD203B41FA5}">
                      <a16:colId xmlns:a16="http://schemas.microsoft.com/office/drawing/2014/main" val="2821407248"/>
                    </a:ext>
                  </a:extLst>
                </a:gridCol>
                <a:gridCol w="411877">
                  <a:extLst>
                    <a:ext uri="{9D8B030D-6E8A-4147-A177-3AD203B41FA5}">
                      <a16:colId xmlns:a16="http://schemas.microsoft.com/office/drawing/2014/main" val="858589691"/>
                    </a:ext>
                  </a:extLst>
                </a:gridCol>
                <a:gridCol w="411877">
                  <a:extLst>
                    <a:ext uri="{9D8B030D-6E8A-4147-A177-3AD203B41FA5}">
                      <a16:colId xmlns:a16="http://schemas.microsoft.com/office/drawing/2014/main" val="1296220905"/>
                    </a:ext>
                  </a:extLst>
                </a:gridCol>
                <a:gridCol w="411877">
                  <a:extLst>
                    <a:ext uri="{9D8B030D-6E8A-4147-A177-3AD203B41FA5}">
                      <a16:colId xmlns:a16="http://schemas.microsoft.com/office/drawing/2014/main" val="1007165641"/>
                    </a:ext>
                  </a:extLst>
                </a:gridCol>
                <a:gridCol w="411877">
                  <a:extLst>
                    <a:ext uri="{9D8B030D-6E8A-4147-A177-3AD203B41FA5}">
                      <a16:colId xmlns:a16="http://schemas.microsoft.com/office/drawing/2014/main" val="632373064"/>
                    </a:ext>
                  </a:extLst>
                </a:gridCol>
                <a:gridCol w="411877">
                  <a:extLst>
                    <a:ext uri="{9D8B030D-6E8A-4147-A177-3AD203B41FA5}">
                      <a16:colId xmlns:a16="http://schemas.microsoft.com/office/drawing/2014/main" val="4281153764"/>
                    </a:ext>
                  </a:extLst>
                </a:gridCol>
                <a:gridCol w="411877">
                  <a:extLst>
                    <a:ext uri="{9D8B030D-6E8A-4147-A177-3AD203B41FA5}">
                      <a16:colId xmlns:a16="http://schemas.microsoft.com/office/drawing/2014/main" val="2592187365"/>
                    </a:ext>
                  </a:extLst>
                </a:gridCol>
                <a:gridCol w="411877">
                  <a:extLst>
                    <a:ext uri="{9D8B030D-6E8A-4147-A177-3AD203B41FA5}">
                      <a16:colId xmlns:a16="http://schemas.microsoft.com/office/drawing/2014/main" val="2081512482"/>
                    </a:ext>
                  </a:extLst>
                </a:gridCol>
                <a:gridCol w="411877">
                  <a:extLst>
                    <a:ext uri="{9D8B030D-6E8A-4147-A177-3AD203B41FA5}">
                      <a16:colId xmlns:a16="http://schemas.microsoft.com/office/drawing/2014/main" val="1414055540"/>
                    </a:ext>
                  </a:extLst>
                </a:gridCol>
                <a:gridCol w="411877">
                  <a:extLst>
                    <a:ext uri="{9D8B030D-6E8A-4147-A177-3AD203B41FA5}">
                      <a16:colId xmlns:a16="http://schemas.microsoft.com/office/drawing/2014/main" val="1363732003"/>
                    </a:ext>
                  </a:extLst>
                </a:gridCol>
                <a:gridCol w="411877">
                  <a:extLst>
                    <a:ext uri="{9D8B030D-6E8A-4147-A177-3AD203B41FA5}">
                      <a16:colId xmlns:a16="http://schemas.microsoft.com/office/drawing/2014/main" val="3741611427"/>
                    </a:ext>
                  </a:extLst>
                </a:gridCol>
                <a:gridCol w="411877">
                  <a:extLst>
                    <a:ext uri="{9D8B030D-6E8A-4147-A177-3AD203B41FA5}">
                      <a16:colId xmlns:a16="http://schemas.microsoft.com/office/drawing/2014/main" val="3533189150"/>
                    </a:ext>
                  </a:extLst>
                </a:gridCol>
                <a:gridCol w="411877">
                  <a:extLst>
                    <a:ext uri="{9D8B030D-6E8A-4147-A177-3AD203B41FA5}">
                      <a16:colId xmlns:a16="http://schemas.microsoft.com/office/drawing/2014/main" val="2940203592"/>
                    </a:ext>
                  </a:extLst>
                </a:gridCol>
                <a:gridCol w="411877">
                  <a:extLst>
                    <a:ext uri="{9D8B030D-6E8A-4147-A177-3AD203B41FA5}">
                      <a16:colId xmlns:a16="http://schemas.microsoft.com/office/drawing/2014/main" val="1969889732"/>
                    </a:ext>
                  </a:extLst>
                </a:gridCol>
                <a:gridCol w="411877">
                  <a:extLst>
                    <a:ext uri="{9D8B030D-6E8A-4147-A177-3AD203B41FA5}">
                      <a16:colId xmlns:a16="http://schemas.microsoft.com/office/drawing/2014/main" val="2614353429"/>
                    </a:ext>
                  </a:extLst>
                </a:gridCol>
              </a:tblGrid>
              <a:tr h="282327">
                <a:tc>
                  <a:txBody>
                    <a:bodyPr/>
                    <a:lstStyle/>
                    <a:p>
                      <a:pPr algn="ctr">
                        <a:buNone/>
                      </a:pPr>
                      <a:r>
                        <a:rPr lang="en-US" sz="700" b="1" dirty="0">
                          <a:solidFill>
                            <a:srgbClr val="000000"/>
                          </a:solidFill>
                          <a:effectLst/>
                          <a:latin typeface="Helvetica Neue" panose="02000503000000020004" pitchFamily="2" charset="0"/>
                        </a:rPr>
                        <a:t>520227547096</a:t>
                      </a:r>
                      <a:endParaRPr lang="en-US" sz="7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39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89</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562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142</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100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1</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55</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67</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78</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buNone/>
                      </a:pPr>
                      <a:r>
                        <a:rPr lang="en-US" sz="800" dirty="0">
                          <a:solidFill>
                            <a:srgbClr val="000000"/>
                          </a:solidFill>
                          <a:effectLst/>
                          <a:latin typeface="Helvetica Neue" panose="02000503000000020004" pitchFamily="2" charset="0"/>
                        </a:rPr>
                        <a:t>0</a:t>
                      </a:r>
                      <a:endParaRPr lang="en-US" sz="800"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165626"/>
                  </a:ext>
                </a:extLst>
              </a:tr>
            </a:tbl>
          </a:graphicData>
        </a:graphic>
      </p:graphicFrame>
      <p:sp>
        <p:nvSpPr>
          <p:cNvPr id="10" name="TextBox 9">
            <a:extLst>
              <a:ext uri="{FF2B5EF4-FFF2-40B4-BE49-F238E27FC236}">
                <a16:creationId xmlns:a16="http://schemas.microsoft.com/office/drawing/2014/main" id="{431CC874-E97D-8340-E7A7-E09696960C09}"/>
              </a:ext>
            </a:extLst>
          </p:cNvPr>
          <p:cNvSpPr txBox="1"/>
          <p:nvPr/>
        </p:nvSpPr>
        <p:spPr>
          <a:xfrm>
            <a:off x="10088218" y="5337905"/>
            <a:ext cx="1297639" cy="276999"/>
          </a:xfrm>
          <a:prstGeom prst="rect">
            <a:avLst/>
          </a:prstGeom>
          <a:noFill/>
        </p:spPr>
        <p:txBody>
          <a:bodyPr wrap="square" rtlCol="0">
            <a:spAutoFit/>
          </a:bodyPr>
          <a:lstStyle/>
          <a:p>
            <a:r>
              <a:rPr lang="en-US" sz="1200" dirty="0"/>
              <a:t>TDC   ADC    H</a:t>
            </a:r>
          </a:p>
        </p:txBody>
      </p:sp>
      <p:sp>
        <p:nvSpPr>
          <p:cNvPr id="7" name="Rectangle 6">
            <a:extLst>
              <a:ext uri="{FF2B5EF4-FFF2-40B4-BE49-F238E27FC236}">
                <a16:creationId xmlns:a16="http://schemas.microsoft.com/office/drawing/2014/main" id="{FC596BF4-A9F2-4EE9-FF36-6B85A527C9EF}"/>
              </a:ext>
            </a:extLst>
          </p:cNvPr>
          <p:cNvSpPr/>
          <p:nvPr/>
        </p:nvSpPr>
        <p:spPr>
          <a:xfrm>
            <a:off x="6362845" y="5614903"/>
            <a:ext cx="1220711"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40CAA7-8CF9-7A87-5DD1-570C33C2CFF8}"/>
              </a:ext>
            </a:extLst>
          </p:cNvPr>
          <p:cNvSpPr/>
          <p:nvPr/>
        </p:nvSpPr>
        <p:spPr>
          <a:xfrm>
            <a:off x="3889803" y="5614902"/>
            <a:ext cx="1220711" cy="2823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749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31BF0-18FC-F6CB-6E9F-291C51CCACD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7A2F32-30DA-7401-AF89-607120F8E34C}"/>
              </a:ext>
            </a:extLst>
          </p:cNvPr>
          <p:cNvSpPr>
            <a:spLocks noGrp="1"/>
          </p:cNvSpPr>
          <p:nvPr>
            <p:ph type="sldNum" sz="quarter" idx="4"/>
          </p:nvPr>
        </p:nvSpPr>
        <p:spPr/>
        <p:txBody>
          <a:bodyPr/>
          <a:lstStyle/>
          <a:p>
            <a:pPr algn="ctr"/>
            <a:fld id="{933A556B-7C63-244D-9B7C-B0EA8042B330}" type="slidenum">
              <a:rPr lang="en-US" smtClean="0"/>
              <a:pPr algn="ctr"/>
              <a:t>52</a:t>
            </a:fld>
            <a:endParaRPr lang="en-US" dirty="0"/>
          </a:p>
        </p:txBody>
      </p:sp>
      <p:sp>
        <p:nvSpPr>
          <p:cNvPr id="3" name="Title 2">
            <a:extLst>
              <a:ext uri="{FF2B5EF4-FFF2-40B4-BE49-F238E27FC236}">
                <a16:creationId xmlns:a16="http://schemas.microsoft.com/office/drawing/2014/main" id="{7B03DDFA-70B2-4796-3DCD-E4A290520075}"/>
              </a:ext>
            </a:extLst>
          </p:cNvPr>
          <p:cNvSpPr>
            <a:spLocks noGrp="1"/>
          </p:cNvSpPr>
          <p:nvPr>
            <p:ph type="title"/>
          </p:nvPr>
        </p:nvSpPr>
        <p:spPr/>
        <p:txBody>
          <a:bodyPr/>
          <a:lstStyle/>
          <a:p>
            <a:r>
              <a:rPr lang="en-US" dirty="0"/>
              <a:t>Open Issues</a:t>
            </a:r>
          </a:p>
        </p:txBody>
      </p:sp>
      <p:sp>
        <p:nvSpPr>
          <p:cNvPr id="4" name="Content Placeholder 3">
            <a:extLst>
              <a:ext uri="{FF2B5EF4-FFF2-40B4-BE49-F238E27FC236}">
                <a16:creationId xmlns:a16="http://schemas.microsoft.com/office/drawing/2014/main" id="{C7D0F0D5-042F-F957-EA1B-619133B4CC4D}"/>
              </a:ext>
            </a:extLst>
          </p:cNvPr>
          <p:cNvSpPr>
            <a:spLocks noGrp="1"/>
          </p:cNvSpPr>
          <p:nvPr>
            <p:ph idx="1"/>
          </p:nvPr>
        </p:nvSpPr>
        <p:spPr>
          <a:xfrm>
            <a:off x="462579" y="1520687"/>
            <a:ext cx="11499925" cy="3866322"/>
          </a:xfrm>
        </p:spPr>
        <p:txBody>
          <a:bodyPr>
            <a:normAutofit/>
          </a:bodyPr>
          <a:lstStyle/>
          <a:p>
            <a:r>
              <a:rPr lang="en-US" dirty="0"/>
              <a:t>When we try to extract s-curves from lower injected charged (needed to calibrate the thresholds) – data look incoherent.</a:t>
            </a:r>
          </a:p>
          <a:p>
            <a:pPr lvl="1"/>
            <a:r>
              <a:rPr lang="en-US" dirty="0"/>
              <a:t>Meaning, our events do not have the behavior they should.</a:t>
            </a:r>
          </a:p>
          <a:p>
            <a:pPr lvl="1"/>
            <a:r>
              <a:rPr lang="en-US" dirty="0"/>
              <a:t>Still do not know if the trigger delays we are using are even correct </a:t>
            </a:r>
            <a:r>
              <a:rPr lang="en-US" dirty="0">
                <a:sym typeface="Wingdings" pitchFamily="2" charset="2"/>
              </a:rPr>
              <a:t> ”seems” correct doesn’t mean much – we need documentation on the meaning of the various variables so we can be sure.</a:t>
            </a:r>
          </a:p>
          <a:p>
            <a:r>
              <a:rPr lang="en-US" dirty="0">
                <a:sym typeface="Wingdings" pitchFamily="2" charset="2"/>
              </a:rPr>
              <a:t>Cannot replicate reasonable behavior with the newer Xilinx (ZCU106).</a:t>
            </a:r>
          </a:p>
          <a:p>
            <a:r>
              <a:rPr lang="en-US" dirty="0">
                <a:sym typeface="Wingdings" pitchFamily="2" charset="2"/>
              </a:rPr>
              <a:t>We have contacted </a:t>
            </a:r>
            <a:r>
              <a:rPr lang="en-US" dirty="0" err="1">
                <a:sym typeface="Wingdings" pitchFamily="2" charset="2"/>
              </a:rPr>
              <a:t>IJCLab</a:t>
            </a:r>
            <a:r>
              <a:rPr lang="en-US" dirty="0">
                <a:sym typeface="Wingdings" pitchFamily="2" charset="2"/>
              </a:rPr>
              <a:t>/OMEGA and will work to solve the issues so we can calibrate the thresholds and </a:t>
            </a:r>
            <a:r>
              <a:rPr lang="en-US" dirty="0" err="1">
                <a:sym typeface="Wingdings" pitchFamily="2" charset="2"/>
              </a:rPr>
              <a:t>Vref</a:t>
            </a:r>
            <a:r>
              <a:rPr lang="en-US" dirty="0">
                <a:sym typeface="Wingdings" pitchFamily="2" charset="2"/>
              </a:rPr>
              <a:t>, and start taking data with the Sr-90 source.</a:t>
            </a:r>
            <a:endParaRPr lang="en-US" dirty="0"/>
          </a:p>
        </p:txBody>
      </p:sp>
      <p:sp>
        <p:nvSpPr>
          <p:cNvPr id="5" name="Text Placeholder 4">
            <a:extLst>
              <a:ext uri="{FF2B5EF4-FFF2-40B4-BE49-F238E27FC236}">
                <a16:creationId xmlns:a16="http://schemas.microsoft.com/office/drawing/2014/main" id="{65EB0D24-DB45-DF85-DE0E-6232F7AD5073}"/>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C75B5CF0-5F1A-5A24-E3C2-9C7315A7AC1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41899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6B37B-F7E4-DA8A-06DF-A6EF483D902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0EED85-B8F2-07C4-8A42-D8E2E2455E7F}"/>
              </a:ext>
            </a:extLst>
          </p:cNvPr>
          <p:cNvSpPr>
            <a:spLocks noGrp="1"/>
          </p:cNvSpPr>
          <p:nvPr>
            <p:ph type="sldNum" sz="quarter" idx="4"/>
          </p:nvPr>
        </p:nvSpPr>
        <p:spPr/>
        <p:txBody>
          <a:bodyPr/>
          <a:lstStyle/>
          <a:p>
            <a:pPr algn="ctr"/>
            <a:fld id="{933A556B-7C63-244D-9B7C-B0EA8042B330}" type="slidenum">
              <a:rPr lang="en-US" smtClean="0"/>
              <a:pPr algn="ctr"/>
              <a:t>53</a:t>
            </a:fld>
            <a:endParaRPr lang="en-US" dirty="0"/>
          </a:p>
        </p:txBody>
      </p:sp>
      <p:sp>
        <p:nvSpPr>
          <p:cNvPr id="17" name="Title 4">
            <a:extLst>
              <a:ext uri="{FF2B5EF4-FFF2-40B4-BE49-F238E27FC236}">
                <a16:creationId xmlns:a16="http://schemas.microsoft.com/office/drawing/2014/main" id="{C75676F5-1B06-9AB6-D27E-82AD721FF0EE}"/>
              </a:ext>
            </a:extLst>
          </p:cNvPr>
          <p:cNvSpPr>
            <a:spLocks noGrp="1"/>
          </p:cNvSpPr>
          <p:nvPr>
            <p:ph type="title"/>
          </p:nvPr>
        </p:nvSpPr>
        <p:spPr>
          <a:xfrm>
            <a:off x="462579" y="0"/>
            <a:ext cx="11499925" cy="825178"/>
          </a:xfrm>
        </p:spPr>
        <p:txBody>
          <a:bodyPr/>
          <a:lstStyle/>
          <a:p>
            <a:r>
              <a:rPr lang="en-US" dirty="0"/>
              <a:t>Implementation of AC-LGADs for FF Tracking</a:t>
            </a:r>
          </a:p>
        </p:txBody>
      </p:sp>
      <p:pic>
        <p:nvPicPr>
          <p:cNvPr id="4" name="Picture 3" descr="A close up of a circuit board&#10;&#10;Description automatically generated">
            <a:extLst>
              <a:ext uri="{FF2B5EF4-FFF2-40B4-BE49-F238E27FC236}">
                <a16:creationId xmlns:a16="http://schemas.microsoft.com/office/drawing/2014/main" id="{B1CAF464-C8D8-CBAF-429C-553905A45BE4}"/>
              </a:ext>
            </a:extLst>
          </p:cNvPr>
          <p:cNvPicPr>
            <a:picLocks noChangeAspect="1"/>
          </p:cNvPicPr>
          <p:nvPr/>
        </p:nvPicPr>
        <p:blipFill rotWithShape="1">
          <a:blip r:embed="rId2"/>
          <a:srcRect l="40835" t="35872" r="29311" b="32371"/>
          <a:stretch/>
        </p:blipFill>
        <p:spPr>
          <a:xfrm>
            <a:off x="375422" y="1033346"/>
            <a:ext cx="3921131" cy="3128471"/>
          </a:xfrm>
          <a:prstGeom prst="rect">
            <a:avLst/>
          </a:prstGeom>
        </p:spPr>
      </p:pic>
      <p:cxnSp>
        <p:nvCxnSpPr>
          <p:cNvPr id="5" name="Straight Arrow Connector 4">
            <a:extLst>
              <a:ext uri="{FF2B5EF4-FFF2-40B4-BE49-F238E27FC236}">
                <a16:creationId xmlns:a16="http://schemas.microsoft.com/office/drawing/2014/main" id="{A8DA848D-F6B4-74EA-88CF-AC90964C270A}"/>
              </a:ext>
            </a:extLst>
          </p:cNvPr>
          <p:cNvCxnSpPr>
            <a:cxnSpLocks/>
          </p:cNvCxnSpPr>
          <p:nvPr/>
        </p:nvCxnSpPr>
        <p:spPr>
          <a:xfrm>
            <a:off x="4393870" y="2597582"/>
            <a:ext cx="50380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448437B-F560-47AE-6F34-8492AD748430}"/>
              </a:ext>
            </a:extLst>
          </p:cNvPr>
          <p:cNvPicPr>
            <a:picLocks noChangeAspect="1"/>
          </p:cNvPicPr>
          <p:nvPr/>
        </p:nvPicPr>
        <p:blipFill>
          <a:blip r:embed="rId3"/>
          <a:stretch>
            <a:fillRect/>
          </a:stretch>
        </p:blipFill>
        <p:spPr>
          <a:xfrm rot="10800000">
            <a:off x="5035588" y="849898"/>
            <a:ext cx="7044162" cy="3673335"/>
          </a:xfrm>
          <a:prstGeom prst="rect">
            <a:avLst/>
          </a:prstGeom>
        </p:spPr>
      </p:pic>
      <p:sp>
        <p:nvSpPr>
          <p:cNvPr id="9" name="TextBox 8">
            <a:extLst>
              <a:ext uri="{FF2B5EF4-FFF2-40B4-BE49-F238E27FC236}">
                <a16:creationId xmlns:a16="http://schemas.microsoft.com/office/drawing/2014/main" id="{FD96E2AF-050A-F21F-4FF8-CF0C10DBBBE0}"/>
              </a:ext>
            </a:extLst>
          </p:cNvPr>
          <p:cNvSpPr txBox="1"/>
          <p:nvPr/>
        </p:nvSpPr>
        <p:spPr>
          <a:xfrm>
            <a:off x="5035588" y="3569127"/>
            <a:ext cx="4156310" cy="954107"/>
          </a:xfrm>
          <a:prstGeom prst="rect">
            <a:avLst/>
          </a:prstGeom>
          <a:noFill/>
        </p:spPr>
        <p:txBody>
          <a:bodyPr wrap="square" rtlCol="0">
            <a:spAutoFit/>
          </a:bodyPr>
          <a:lstStyle/>
          <a:p>
            <a:r>
              <a:rPr lang="en-US" sz="1400" b="1" u="sng" dirty="0">
                <a:solidFill>
                  <a:schemeClr val="bg1"/>
                </a:solidFill>
              </a:rPr>
              <a:t>BNL AC-LGAD:</a:t>
            </a:r>
          </a:p>
          <a:p>
            <a:pPr marL="285750" indent="-285750">
              <a:buFont typeface="Arial" panose="020B0604020202020204" pitchFamily="34" charset="0"/>
              <a:buChar char="•"/>
            </a:pPr>
            <a:r>
              <a:rPr lang="en-US" sz="1400" dirty="0">
                <a:solidFill>
                  <a:schemeClr val="bg1"/>
                </a:solidFill>
              </a:rPr>
              <a:t>500x500 um</a:t>
            </a:r>
            <a:r>
              <a:rPr lang="en-US" sz="1400" baseline="30000" dirty="0">
                <a:solidFill>
                  <a:schemeClr val="bg1"/>
                </a:solidFill>
              </a:rPr>
              <a:t>2</a:t>
            </a:r>
            <a:r>
              <a:rPr lang="en-US" sz="1400" dirty="0">
                <a:solidFill>
                  <a:schemeClr val="bg1"/>
                </a:solidFill>
              </a:rPr>
              <a:t> pixel pitch</a:t>
            </a:r>
          </a:p>
          <a:p>
            <a:pPr marL="285750" indent="-285750">
              <a:buFont typeface="Arial" panose="020B0604020202020204" pitchFamily="34" charset="0"/>
              <a:buChar char="•"/>
            </a:pPr>
            <a:r>
              <a:rPr lang="en-US" sz="1400" dirty="0">
                <a:solidFill>
                  <a:schemeClr val="bg1"/>
                </a:solidFill>
              </a:rPr>
              <a:t>100x100 um</a:t>
            </a:r>
            <a:r>
              <a:rPr lang="en-US" sz="1400" baseline="30000" dirty="0">
                <a:solidFill>
                  <a:schemeClr val="bg1"/>
                </a:solidFill>
              </a:rPr>
              <a:t>2</a:t>
            </a:r>
            <a:r>
              <a:rPr lang="en-US" sz="1400" dirty="0">
                <a:solidFill>
                  <a:schemeClr val="bg1"/>
                </a:solidFill>
              </a:rPr>
              <a:t> metal electrode</a:t>
            </a:r>
          </a:p>
          <a:p>
            <a:pPr marL="285750" indent="-285750">
              <a:buFont typeface="Arial" panose="020B0604020202020204" pitchFamily="34" charset="0"/>
              <a:buChar char="•"/>
            </a:pPr>
            <a:r>
              <a:rPr lang="en-US" sz="1400" dirty="0">
                <a:solidFill>
                  <a:schemeClr val="bg1"/>
                </a:solidFill>
              </a:rPr>
              <a:t>30um active thickness</a:t>
            </a:r>
            <a:endParaRPr lang="en-US" dirty="0">
              <a:solidFill>
                <a:schemeClr val="bg1"/>
              </a:solidFill>
            </a:endParaRPr>
          </a:p>
        </p:txBody>
      </p:sp>
      <p:sp>
        <p:nvSpPr>
          <p:cNvPr id="10" name="TextBox 9">
            <a:extLst>
              <a:ext uri="{FF2B5EF4-FFF2-40B4-BE49-F238E27FC236}">
                <a16:creationId xmlns:a16="http://schemas.microsoft.com/office/drawing/2014/main" id="{26110423-4451-9609-7113-A78BC5E2CF54}"/>
              </a:ext>
            </a:extLst>
          </p:cNvPr>
          <p:cNvSpPr txBox="1"/>
          <p:nvPr/>
        </p:nvSpPr>
        <p:spPr>
          <a:xfrm>
            <a:off x="5824603" y="1157866"/>
            <a:ext cx="2029216" cy="369332"/>
          </a:xfrm>
          <a:prstGeom prst="rect">
            <a:avLst/>
          </a:prstGeom>
          <a:noFill/>
        </p:spPr>
        <p:txBody>
          <a:bodyPr wrap="square" rtlCol="0">
            <a:spAutoFit/>
          </a:bodyPr>
          <a:lstStyle/>
          <a:p>
            <a:r>
              <a:rPr lang="en-US" b="1" dirty="0">
                <a:solidFill>
                  <a:srgbClr val="FF0000"/>
                </a:solidFill>
              </a:rPr>
              <a:t>AC-LGAD</a:t>
            </a:r>
          </a:p>
        </p:txBody>
      </p:sp>
      <p:sp>
        <p:nvSpPr>
          <p:cNvPr id="11" name="TextBox 10">
            <a:extLst>
              <a:ext uri="{FF2B5EF4-FFF2-40B4-BE49-F238E27FC236}">
                <a16:creationId xmlns:a16="http://schemas.microsoft.com/office/drawing/2014/main" id="{9CCB5B28-F7DE-4EC8-3FDD-0A787722FD5B}"/>
              </a:ext>
            </a:extLst>
          </p:cNvPr>
          <p:cNvSpPr txBox="1"/>
          <p:nvPr/>
        </p:nvSpPr>
        <p:spPr>
          <a:xfrm>
            <a:off x="9321452" y="1147587"/>
            <a:ext cx="2029216" cy="369332"/>
          </a:xfrm>
          <a:prstGeom prst="rect">
            <a:avLst/>
          </a:prstGeom>
          <a:noFill/>
        </p:spPr>
        <p:txBody>
          <a:bodyPr wrap="square" rtlCol="0">
            <a:spAutoFit/>
          </a:bodyPr>
          <a:lstStyle/>
          <a:p>
            <a:r>
              <a:rPr lang="en-US" b="1" dirty="0">
                <a:solidFill>
                  <a:srgbClr val="FF0000"/>
                </a:solidFill>
              </a:rPr>
              <a:t>EICROC0</a:t>
            </a:r>
          </a:p>
        </p:txBody>
      </p:sp>
      <p:sp>
        <p:nvSpPr>
          <p:cNvPr id="14" name="TextBox 13">
            <a:extLst>
              <a:ext uri="{FF2B5EF4-FFF2-40B4-BE49-F238E27FC236}">
                <a16:creationId xmlns:a16="http://schemas.microsoft.com/office/drawing/2014/main" id="{80E3BEED-7FF2-C78B-B669-4F226CC570EC}"/>
              </a:ext>
            </a:extLst>
          </p:cNvPr>
          <p:cNvSpPr txBox="1"/>
          <p:nvPr/>
        </p:nvSpPr>
        <p:spPr>
          <a:xfrm>
            <a:off x="361846" y="4611365"/>
            <a:ext cx="10700234" cy="1477328"/>
          </a:xfrm>
          <a:prstGeom prst="rect">
            <a:avLst/>
          </a:prstGeom>
          <a:noFill/>
        </p:spPr>
        <p:txBody>
          <a:bodyPr wrap="square">
            <a:spAutoFit/>
          </a:bodyPr>
          <a:lstStyle/>
          <a:p>
            <a:pPr marL="285750" indent="-285750">
              <a:buFont typeface="Arial" panose="020B0604020202020204" pitchFamily="34" charset="0"/>
              <a:buChar char="•"/>
            </a:pPr>
            <a:r>
              <a:rPr lang="en-US" dirty="0"/>
              <a:t>EICROC ASIC proposed for pixilated AC-LGADs.</a:t>
            </a:r>
          </a:p>
          <a:p>
            <a:pPr marL="742950" lvl="1" indent="-285750">
              <a:buFont typeface="Arial" panose="020B0604020202020204" pitchFamily="34" charset="0"/>
              <a:buChar char="•"/>
            </a:pPr>
            <a:r>
              <a:rPr lang="en-US" dirty="0"/>
              <a:t>Uses infrastructure from ALTIROC (used for DC-LGADs in ATLAS) and HGCROC (I2C)</a:t>
            </a:r>
          </a:p>
          <a:p>
            <a:pPr marL="742950" lvl="1" indent="-285750">
              <a:buFont typeface="Arial" panose="020B0604020202020204" pitchFamily="34" charset="0"/>
              <a:buChar char="•"/>
            </a:pPr>
            <a:r>
              <a:rPr lang="en-US" dirty="0"/>
              <a:t>Currently only 4x4 channel version exists, 32x32 (full channel count) in production (to arrive in Feb./March 2026).</a:t>
            </a:r>
          </a:p>
          <a:p>
            <a:pPr marL="742950" lvl="1" indent="-285750">
              <a:buFont typeface="Arial" panose="020B0604020202020204" pitchFamily="34" charset="0"/>
              <a:buChar char="•"/>
            </a:pPr>
            <a:r>
              <a:rPr lang="en-US" dirty="0"/>
              <a:t>Also used in FTOF (or any pixilated AC-LGAD detector).</a:t>
            </a:r>
            <a:endParaRPr lang="en-US" sz="1600" dirty="0"/>
          </a:p>
        </p:txBody>
      </p:sp>
      <p:sp>
        <p:nvSpPr>
          <p:cNvPr id="16" name="Text Placeholder 15">
            <a:extLst>
              <a:ext uri="{FF2B5EF4-FFF2-40B4-BE49-F238E27FC236}">
                <a16:creationId xmlns:a16="http://schemas.microsoft.com/office/drawing/2014/main" id="{D1918C15-27B6-5F7D-92AD-12ACD76CF1A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94319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CF2F6-D0CE-A729-A4F4-E31D046CF616}"/>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067D0E85-5AD3-ADA5-FBC5-1551D0D6AB8F}"/>
              </a:ext>
            </a:extLst>
          </p:cNvPr>
          <p:cNvPicPr>
            <a:picLocks noChangeAspect="1"/>
          </p:cNvPicPr>
          <p:nvPr/>
        </p:nvPicPr>
        <p:blipFill>
          <a:blip r:embed="rId2"/>
          <a:stretch>
            <a:fillRect/>
          </a:stretch>
        </p:blipFill>
        <p:spPr>
          <a:xfrm>
            <a:off x="8360245" y="3646552"/>
            <a:ext cx="3576935" cy="2408808"/>
          </a:xfrm>
          <a:prstGeom prst="rect">
            <a:avLst/>
          </a:prstGeom>
        </p:spPr>
      </p:pic>
      <p:sp>
        <p:nvSpPr>
          <p:cNvPr id="5" name="Title 4">
            <a:extLst>
              <a:ext uri="{FF2B5EF4-FFF2-40B4-BE49-F238E27FC236}">
                <a16:creationId xmlns:a16="http://schemas.microsoft.com/office/drawing/2014/main" id="{0E5BD519-5A78-55C6-CEC0-FA76D297733C}"/>
              </a:ext>
            </a:extLst>
          </p:cNvPr>
          <p:cNvSpPr>
            <a:spLocks noGrp="1"/>
          </p:cNvSpPr>
          <p:nvPr>
            <p:ph type="title"/>
          </p:nvPr>
        </p:nvSpPr>
        <p:spPr/>
        <p:txBody>
          <a:bodyPr/>
          <a:lstStyle/>
          <a:p>
            <a:r>
              <a:rPr lang="en-US" dirty="0"/>
              <a:t>AC-LGAD Testing </a:t>
            </a:r>
            <a:r>
              <a:rPr lang="en-US" dirty="0">
                <a:sym typeface="Wingdings" pitchFamily="2" charset="2"/>
              </a:rPr>
              <a:t> AC-LGAD + EICROC0</a:t>
            </a:r>
            <a:endParaRPr lang="en-US" dirty="0"/>
          </a:p>
        </p:txBody>
      </p:sp>
      <p:sp>
        <p:nvSpPr>
          <p:cNvPr id="2" name="Slide Number Placeholder 1">
            <a:extLst>
              <a:ext uri="{FF2B5EF4-FFF2-40B4-BE49-F238E27FC236}">
                <a16:creationId xmlns:a16="http://schemas.microsoft.com/office/drawing/2014/main" id="{5A5EF874-8901-7EC0-2625-A0E9A3FE4FF1}"/>
              </a:ext>
            </a:extLst>
          </p:cNvPr>
          <p:cNvSpPr>
            <a:spLocks noGrp="1"/>
          </p:cNvSpPr>
          <p:nvPr>
            <p:ph type="sldNum" sz="quarter" idx="4"/>
          </p:nvPr>
        </p:nvSpPr>
        <p:spPr/>
        <p:txBody>
          <a:bodyPr/>
          <a:lstStyle/>
          <a:p>
            <a:pPr algn="ctr"/>
            <a:fld id="{933A556B-7C63-244D-9B7C-B0EA8042B330}" type="slidenum">
              <a:rPr lang="en-US" smtClean="0"/>
              <a:pPr algn="ctr"/>
              <a:t>54</a:t>
            </a:fld>
            <a:endParaRPr lang="en-US" dirty="0"/>
          </a:p>
        </p:txBody>
      </p:sp>
      <p:pic>
        <p:nvPicPr>
          <p:cNvPr id="3" name="Content Placeholder 15" descr="Chart, diagram&#10;&#10;AI-generated content may be incorrect.">
            <a:extLst>
              <a:ext uri="{FF2B5EF4-FFF2-40B4-BE49-F238E27FC236}">
                <a16:creationId xmlns:a16="http://schemas.microsoft.com/office/drawing/2014/main" id="{EB5DD8A9-3C8F-3473-780B-2D8017F1C7E6}"/>
              </a:ext>
            </a:extLst>
          </p:cNvPr>
          <p:cNvPicPr>
            <a:picLocks noChangeAspect="1"/>
          </p:cNvPicPr>
          <p:nvPr/>
        </p:nvPicPr>
        <p:blipFill>
          <a:blip r:embed="rId3"/>
          <a:stretch>
            <a:fillRect/>
          </a:stretch>
        </p:blipFill>
        <p:spPr>
          <a:xfrm>
            <a:off x="563668" y="905983"/>
            <a:ext cx="11297746" cy="2494031"/>
          </a:xfrm>
          <a:prstGeom prst="rect">
            <a:avLst/>
          </a:prstGeom>
        </p:spPr>
      </p:pic>
      <p:sp>
        <p:nvSpPr>
          <p:cNvPr id="10" name="Google Shape;252;p36">
            <a:extLst>
              <a:ext uri="{FF2B5EF4-FFF2-40B4-BE49-F238E27FC236}">
                <a16:creationId xmlns:a16="http://schemas.microsoft.com/office/drawing/2014/main" id="{988AE765-8766-D818-55A5-63412C3662B9}"/>
              </a:ext>
            </a:extLst>
          </p:cNvPr>
          <p:cNvSpPr txBox="1"/>
          <p:nvPr/>
        </p:nvSpPr>
        <p:spPr>
          <a:xfrm>
            <a:off x="261409" y="3538453"/>
            <a:ext cx="5512364" cy="2261894"/>
          </a:xfrm>
          <a:prstGeom prst="rect">
            <a:avLst/>
          </a:prstGeom>
          <a:noFill/>
          <a:ln>
            <a:noFill/>
          </a:ln>
        </p:spPr>
        <p:txBody>
          <a:bodyPr spcFirstLastPara="1" wrap="square" lIns="91433" tIns="45700" rIns="91433" bIns="45700" anchor="t" anchorCtr="0">
            <a:noAutofit/>
          </a:bodyPr>
          <a:lstStyle/>
          <a:p>
            <a:pPr marL="342900" indent="-342900">
              <a:buClr>
                <a:srgbClr val="0096FF"/>
              </a:buClr>
              <a:buSzPts val="1400"/>
              <a:buFont typeface="Arial" panose="020B0604020202020204" pitchFamily="34" charset="0"/>
              <a:buChar char="•"/>
            </a:pPr>
            <a:r>
              <a:rPr lang="en" sz="1867" dirty="0">
                <a:latin typeface="Arial"/>
                <a:ea typeface="Arial"/>
                <a:cs typeface="Arial"/>
                <a:sym typeface="Arial"/>
              </a:rPr>
              <a:t>AC-LGAD (HPK) “etched” to remove portions of the backplane </a:t>
            </a:r>
            <a:r>
              <a:rPr lang="en" sz="1867" dirty="0" err="1">
                <a:latin typeface="Arial"/>
                <a:ea typeface="Arial"/>
                <a:cs typeface="Arial"/>
                <a:sym typeface="Arial"/>
              </a:rPr>
              <a:t>whi</a:t>
            </a:r>
            <a:r>
              <a:rPr lang="en-US" sz="1867" dirty="0" err="1">
                <a:latin typeface="Arial"/>
                <a:ea typeface="Arial"/>
                <a:cs typeface="Arial"/>
                <a:sym typeface="Arial"/>
              </a:rPr>
              <a:t>ch</a:t>
            </a:r>
            <a:r>
              <a:rPr lang="en" sz="1867" dirty="0">
                <a:latin typeface="Arial"/>
                <a:ea typeface="Arial"/>
                <a:cs typeface="Arial"/>
                <a:sym typeface="Arial"/>
              </a:rPr>
              <a:t> normally block incident TCT IR light from the laser in a bump-bonded assembly.</a:t>
            </a:r>
          </a:p>
          <a:p>
            <a:pPr marL="800100" lvl="1" indent="-342900">
              <a:buClr>
                <a:srgbClr val="0096FF"/>
              </a:buClr>
              <a:buSzPts val="1400"/>
              <a:buFont typeface="Arial" panose="020B0604020202020204" pitchFamily="34" charset="0"/>
              <a:buChar char="•"/>
            </a:pPr>
            <a:r>
              <a:rPr lang="en" sz="1600" dirty="0">
                <a:latin typeface="Arial"/>
                <a:cs typeface="Arial"/>
                <a:sym typeface="Arial"/>
              </a:rPr>
              <a:t>Etching by Simone Mazza from UCSC.</a:t>
            </a:r>
          </a:p>
          <a:p>
            <a:pPr marL="342900" indent="-342900">
              <a:buClr>
                <a:srgbClr val="0096FF"/>
              </a:buClr>
              <a:buSzPts val="1400"/>
              <a:buFont typeface="Arial" panose="020B0604020202020204" pitchFamily="34" charset="0"/>
              <a:buChar char="•"/>
            </a:pPr>
            <a:r>
              <a:rPr lang="en" sz="1600" dirty="0">
                <a:latin typeface="Arial"/>
                <a:cs typeface="Arial"/>
                <a:sym typeface="Arial"/>
              </a:rPr>
              <a:t>TCT is useful for doing position dependent measurements (</a:t>
            </a:r>
            <a:r>
              <a:rPr lang="en" sz="1600" dirty="0" err="1">
                <a:latin typeface="Arial"/>
                <a:cs typeface="Arial"/>
                <a:sym typeface="Arial"/>
              </a:rPr>
              <a:t>e.g</a:t>
            </a:r>
            <a:r>
              <a:rPr lang="en" sz="1600" dirty="0">
                <a:latin typeface="Arial"/>
                <a:cs typeface="Arial"/>
                <a:sym typeface="Arial"/>
              </a:rPr>
              <a:t> for spatial resolution), and for probing uniformity of charge collection and gain.</a:t>
            </a:r>
          </a:p>
        </p:txBody>
      </p:sp>
      <p:pic>
        <p:nvPicPr>
          <p:cNvPr id="16" name="Picture 15" descr="A picture containing text&#10;&#10;AI-generated content may be incorrect.">
            <a:extLst>
              <a:ext uri="{FF2B5EF4-FFF2-40B4-BE49-F238E27FC236}">
                <a16:creationId xmlns:a16="http://schemas.microsoft.com/office/drawing/2014/main" id="{32D11C95-80D9-B5FF-CC4E-02E78BB1E25B}"/>
              </a:ext>
            </a:extLst>
          </p:cNvPr>
          <p:cNvPicPr>
            <a:picLocks noChangeAspect="1"/>
          </p:cNvPicPr>
          <p:nvPr/>
        </p:nvPicPr>
        <p:blipFill>
          <a:blip r:embed="rId4"/>
          <a:srcRect l="15860" r="10633"/>
          <a:stretch/>
        </p:blipFill>
        <p:spPr>
          <a:xfrm rot="5400000">
            <a:off x="5927254" y="3630374"/>
            <a:ext cx="2148151" cy="2191795"/>
          </a:xfrm>
          <a:prstGeom prst="rect">
            <a:avLst/>
          </a:prstGeom>
        </p:spPr>
      </p:pic>
      <p:sp>
        <p:nvSpPr>
          <p:cNvPr id="18" name="TextBox 17">
            <a:extLst>
              <a:ext uri="{FF2B5EF4-FFF2-40B4-BE49-F238E27FC236}">
                <a16:creationId xmlns:a16="http://schemas.microsoft.com/office/drawing/2014/main" id="{114BA098-B77D-EEC1-4F9D-43EB44D1F575}"/>
              </a:ext>
            </a:extLst>
          </p:cNvPr>
          <p:cNvSpPr txBox="1"/>
          <p:nvPr/>
        </p:nvSpPr>
        <p:spPr>
          <a:xfrm>
            <a:off x="5385889" y="5800347"/>
            <a:ext cx="3230880" cy="433452"/>
          </a:xfrm>
          <a:prstGeom prst="rect">
            <a:avLst/>
          </a:prstGeom>
        </p:spPr>
        <p:txBody>
          <a:bodyPr wrap="square" rtlCol="0">
            <a:noAutofit/>
          </a:bodyPr>
          <a:lstStyle/>
          <a:p>
            <a:pPr marL="0" indent="0" algn="l">
              <a:buClr>
                <a:srgbClr val="0096FF"/>
              </a:buClr>
              <a:buFont typeface="Arial" panose="020B0604020202020204" pitchFamily="34" charset="0"/>
              <a:buNone/>
            </a:pPr>
            <a:r>
              <a:rPr lang="en-US" sz="1600" dirty="0">
                <a:solidFill>
                  <a:srgbClr val="0096FF"/>
                </a:solidFill>
              </a:rPr>
              <a:t>Etched, bump-bonded assembly.</a:t>
            </a:r>
          </a:p>
        </p:txBody>
      </p:sp>
      <p:sp>
        <p:nvSpPr>
          <p:cNvPr id="19" name="TextBox 18">
            <a:extLst>
              <a:ext uri="{FF2B5EF4-FFF2-40B4-BE49-F238E27FC236}">
                <a16:creationId xmlns:a16="http://schemas.microsoft.com/office/drawing/2014/main" id="{6F8747CD-4854-1382-D5AC-4E97DA989F5B}"/>
              </a:ext>
            </a:extLst>
          </p:cNvPr>
          <p:cNvSpPr txBox="1"/>
          <p:nvPr/>
        </p:nvSpPr>
        <p:spPr>
          <a:xfrm>
            <a:off x="3466046" y="3215175"/>
            <a:ext cx="715618"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t[ns]</a:t>
            </a:r>
          </a:p>
        </p:txBody>
      </p:sp>
      <p:sp>
        <p:nvSpPr>
          <p:cNvPr id="20" name="TextBox 19">
            <a:extLst>
              <a:ext uri="{FF2B5EF4-FFF2-40B4-BE49-F238E27FC236}">
                <a16:creationId xmlns:a16="http://schemas.microsoft.com/office/drawing/2014/main" id="{E9048F54-3EC5-AB97-C9CD-E57E5484CAF9}"/>
              </a:ext>
            </a:extLst>
          </p:cNvPr>
          <p:cNvSpPr txBox="1"/>
          <p:nvPr/>
        </p:nvSpPr>
        <p:spPr>
          <a:xfrm rot="16200000">
            <a:off x="180284" y="1245912"/>
            <a:ext cx="862763"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V [mV]</a:t>
            </a:r>
          </a:p>
        </p:txBody>
      </p:sp>
      <p:sp>
        <p:nvSpPr>
          <p:cNvPr id="21" name="TextBox 20">
            <a:extLst>
              <a:ext uri="{FF2B5EF4-FFF2-40B4-BE49-F238E27FC236}">
                <a16:creationId xmlns:a16="http://schemas.microsoft.com/office/drawing/2014/main" id="{1376C4D3-0EEE-6829-1ED7-BFC405F24A2B}"/>
              </a:ext>
            </a:extLst>
          </p:cNvPr>
          <p:cNvSpPr txBox="1"/>
          <p:nvPr/>
        </p:nvSpPr>
        <p:spPr>
          <a:xfrm>
            <a:off x="7294720" y="3215175"/>
            <a:ext cx="715618"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t[ns]</a:t>
            </a:r>
          </a:p>
        </p:txBody>
      </p:sp>
      <p:sp>
        <p:nvSpPr>
          <p:cNvPr id="22" name="TextBox 21">
            <a:extLst>
              <a:ext uri="{FF2B5EF4-FFF2-40B4-BE49-F238E27FC236}">
                <a16:creationId xmlns:a16="http://schemas.microsoft.com/office/drawing/2014/main" id="{211973DE-49EA-34BD-E183-A0F4BB662B44}"/>
              </a:ext>
            </a:extLst>
          </p:cNvPr>
          <p:cNvSpPr txBox="1"/>
          <p:nvPr/>
        </p:nvSpPr>
        <p:spPr>
          <a:xfrm>
            <a:off x="11123394" y="3182646"/>
            <a:ext cx="715618"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t[ns]</a:t>
            </a:r>
          </a:p>
        </p:txBody>
      </p:sp>
      <p:sp>
        <p:nvSpPr>
          <p:cNvPr id="23" name="TextBox 22">
            <a:extLst>
              <a:ext uri="{FF2B5EF4-FFF2-40B4-BE49-F238E27FC236}">
                <a16:creationId xmlns:a16="http://schemas.microsoft.com/office/drawing/2014/main" id="{9BCFF0D1-D87D-34EF-EA44-E7921061F547}"/>
              </a:ext>
            </a:extLst>
          </p:cNvPr>
          <p:cNvSpPr txBox="1"/>
          <p:nvPr/>
        </p:nvSpPr>
        <p:spPr>
          <a:xfrm rot="16200000">
            <a:off x="3997608" y="1245911"/>
            <a:ext cx="862763"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V [mV]</a:t>
            </a:r>
          </a:p>
        </p:txBody>
      </p:sp>
      <p:sp>
        <p:nvSpPr>
          <p:cNvPr id="24" name="TextBox 23">
            <a:extLst>
              <a:ext uri="{FF2B5EF4-FFF2-40B4-BE49-F238E27FC236}">
                <a16:creationId xmlns:a16="http://schemas.microsoft.com/office/drawing/2014/main" id="{87BEBDE6-1CC8-6C1B-9766-CF15008BA907}"/>
              </a:ext>
            </a:extLst>
          </p:cNvPr>
          <p:cNvSpPr txBox="1"/>
          <p:nvPr/>
        </p:nvSpPr>
        <p:spPr>
          <a:xfrm rot="16200000">
            <a:off x="7814932" y="1245911"/>
            <a:ext cx="862763" cy="298173"/>
          </a:xfrm>
          <a:prstGeom prst="rect">
            <a:avLst/>
          </a:prstGeom>
          <a:solidFill>
            <a:schemeClr val="bg1"/>
          </a:solidFill>
        </p:spPr>
        <p:txBody>
          <a:bodyPr wrap="square" rtlCol="0">
            <a:noAutofit/>
          </a:bodyPr>
          <a:lstStyle/>
          <a:p>
            <a:pPr marL="0" indent="0" algn="l">
              <a:buClr>
                <a:srgbClr val="0096FF"/>
              </a:buClr>
              <a:buFont typeface="Arial" panose="020B0604020202020204" pitchFamily="34" charset="0"/>
              <a:buNone/>
            </a:pPr>
            <a:r>
              <a:rPr lang="en-US" sz="1400" dirty="0"/>
              <a:t>V [mV]</a:t>
            </a:r>
          </a:p>
        </p:txBody>
      </p:sp>
      <p:sp>
        <p:nvSpPr>
          <p:cNvPr id="7" name="Text Placeholder 6">
            <a:extLst>
              <a:ext uri="{FF2B5EF4-FFF2-40B4-BE49-F238E27FC236}">
                <a16:creationId xmlns:a16="http://schemas.microsoft.com/office/drawing/2014/main" id="{3F31198C-37E5-1E92-8887-00E970F454CC}"/>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00522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49CF-4BE2-AC5A-85BB-8EDDD381CF5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390E7D-E4E7-3D4F-68F8-312C535CD798}"/>
              </a:ext>
            </a:extLst>
          </p:cNvPr>
          <p:cNvSpPr>
            <a:spLocks noGrp="1"/>
          </p:cNvSpPr>
          <p:nvPr>
            <p:ph type="title"/>
          </p:nvPr>
        </p:nvSpPr>
        <p:spPr/>
        <p:txBody>
          <a:bodyPr/>
          <a:lstStyle/>
          <a:p>
            <a:r>
              <a:rPr lang="en-US" dirty="0"/>
              <a:t>AC-LGAD Testing </a:t>
            </a:r>
            <a:r>
              <a:rPr lang="en-US" dirty="0">
                <a:sym typeface="Wingdings" pitchFamily="2" charset="2"/>
              </a:rPr>
              <a:t> AC-LGAD + EICROC0</a:t>
            </a:r>
            <a:endParaRPr lang="en-US" dirty="0"/>
          </a:p>
        </p:txBody>
      </p:sp>
      <p:sp>
        <p:nvSpPr>
          <p:cNvPr id="2" name="Slide Number Placeholder 1">
            <a:extLst>
              <a:ext uri="{FF2B5EF4-FFF2-40B4-BE49-F238E27FC236}">
                <a16:creationId xmlns:a16="http://schemas.microsoft.com/office/drawing/2014/main" id="{C8F422DD-FAEE-E026-C2B6-AA679F4485B4}"/>
              </a:ext>
            </a:extLst>
          </p:cNvPr>
          <p:cNvSpPr>
            <a:spLocks noGrp="1"/>
          </p:cNvSpPr>
          <p:nvPr>
            <p:ph type="sldNum" sz="quarter" idx="4"/>
          </p:nvPr>
        </p:nvSpPr>
        <p:spPr/>
        <p:txBody>
          <a:bodyPr/>
          <a:lstStyle/>
          <a:p>
            <a:pPr algn="ctr"/>
            <a:fld id="{933A556B-7C63-244D-9B7C-B0EA8042B330}" type="slidenum">
              <a:rPr lang="en-US" smtClean="0"/>
              <a:pPr algn="ctr"/>
              <a:t>55</a:t>
            </a:fld>
            <a:endParaRPr lang="en-US" dirty="0"/>
          </a:p>
        </p:txBody>
      </p:sp>
      <p:sp>
        <p:nvSpPr>
          <p:cNvPr id="4" name="Google Shape;252;p36">
            <a:extLst>
              <a:ext uri="{FF2B5EF4-FFF2-40B4-BE49-F238E27FC236}">
                <a16:creationId xmlns:a16="http://schemas.microsoft.com/office/drawing/2014/main" id="{283F7EFA-C29D-9891-5303-36300902A08D}"/>
              </a:ext>
            </a:extLst>
          </p:cNvPr>
          <p:cNvSpPr txBox="1"/>
          <p:nvPr/>
        </p:nvSpPr>
        <p:spPr>
          <a:xfrm>
            <a:off x="462579" y="4898501"/>
            <a:ext cx="11406692" cy="1143315"/>
          </a:xfrm>
          <a:prstGeom prst="rect">
            <a:avLst/>
          </a:prstGeom>
          <a:noFill/>
          <a:ln>
            <a:noFill/>
          </a:ln>
        </p:spPr>
        <p:txBody>
          <a:bodyPr spcFirstLastPara="1" wrap="square" lIns="91433" tIns="45700" rIns="91433" bIns="45700" anchor="t" anchorCtr="0">
            <a:noAutofit/>
          </a:bodyPr>
          <a:lstStyle/>
          <a:p>
            <a:pPr marL="342900" indent="-342900">
              <a:buClr>
                <a:schemeClr val="tx1"/>
              </a:buClr>
              <a:buSzPts val="1400"/>
              <a:buFont typeface="Arial" panose="020B0604020202020204" pitchFamily="34" charset="0"/>
              <a:buChar char="•"/>
            </a:pPr>
            <a:r>
              <a:rPr lang="en-US" sz="1867" dirty="0">
                <a:latin typeface="Arial"/>
                <a:ea typeface="Arial"/>
                <a:cs typeface="Arial"/>
                <a:sym typeface="Arial"/>
              </a:rPr>
              <a:t>Jitter measured using full bump-bonded sensor + ASIC (readout with commercial Xilinx FPGA board).</a:t>
            </a:r>
          </a:p>
          <a:p>
            <a:pPr marL="800100" lvl="1" indent="-342900">
              <a:buClr>
                <a:schemeClr val="tx1"/>
              </a:buClr>
              <a:buSzPts val="1400"/>
              <a:buFont typeface="Arial" panose="020B0604020202020204" pitchFamily="34" charset="0"/>
              <a:buChar char="•"/>
            </a:pPr>
            <a:r>
              <a:rPr lang="en-US" sz="1600" dirty="0">
                <a:latin typeface="Arial"/>
                <a:cs typeface="Arial"/>
                <a:sym typeface="Arial"/>
              </a:rPr>
              <a:t>Jitter of sensor ~ 10ps; EICROC (TDC) via charge injection ~ 10-15ps.</a:t>
            </a:r>
          </a:p>
          <a:p>
            <a:pPr marL="342900" indent="-342900">
              <a:buClr>
                <a:schemeClr val="tx1"/>
              </a:buClr>
              <a:buSzPts val="1400"/>
              <a:buFont typeface="Arial" panose="020B0604020202020204" pitchFamily="34" charset="0"/>
              <a:buChar char="•"/>
            </a:pPr>
            <a:r>
              <a:rPr lang="en-US" sz="1600" dirty="0">
                <a:latin typeface="Arial"/>
                <a:cs typeface="Arial"/>
                <a:sym typeface="Arial"/>
              </a:rPr>
              <a:t>Total jitter (via analog output of EICROC test board) ~ 40ps – why?</a:t>
            </a:r>
          </a:p>
          <a:p>
            <a:pPr marL="800100" lvl="1" indent="-342900">
              <a:buClr>
                <a:schemeClr val="tx1"/>
              </a:buClr>
              <a:buSzPts val="1400"/>
              <a:buFont typeface="Arial" panose="020B0604020202020204" pitchFamily="34" charset="0"/>
              <a:buChar char="•"/>
            </a:pPr>
            <a:r>
              <a:rPr lang="en-US" sz="1600" dirty="0">
                <a:latin typeface="Arial"/>
                <a:cs typeface="Arial"/>
                <a:sym typeface="Arial"/>
              </a:rPr>
              <a:t>Likely from hybridization and/or non-optimal analog readout </a:t>
            </a:r>
            <a:r>
              <a:rPr lang="en-US" sz="1600" dirty="0">
                <a:latin typeface="Arial"/>
                <a:cs typeface="Arial"/>
                <a:sym typeface="Wingdings" pitchFamily="2" charset="2"/>
              </a:rPr>
              <a:t> under study. </a:t>
            </a:r>
            <a:endParaRPr lang="en" sz="1600" b="1" dirty="0">
              <a:solidFill>
                <a:srgbClr val="FF0000"/>
              </a:solidFill>
              <a:latin typeface="Arial"/>
              <a:cs typeface="Arial"/>
              <a:sym typeface="Arial"/>
            </a:endParaRPr>
          </a:p>
        </p:txBody>
      </p:sp>
      <p:pic>
        <p:nvPicPr>
          <p:cNvPr id="7" name="Picture 6" descr="Chart, line chart&#10;&#10;AI-generated content may be incorrect.">
            <a:extLst>
              <a:ext uri="{FF2B5EF4-FFF2-40B4-BE49-F238E27FC236}">
                <a16:creationId xmlns:a16="http://schemas.microsoft.com/office/drawing/2014/main" id="{81EB18F2-C9AE-C18D-A25C-2865469CA54E}"/>
              </a:ext>
            </a:extLst>
          </p:cNvPr>
          <p:cNvPicPr>
            <a:picLocks noChangeAspect="1"/>
          </p:cNvPicPr>
          <p:nvPr/>
        </p:nvPicPr>
        <p:blipFill>
          <a:blip r:embed="rId2"/>
          <a:stretch>
            <a:fillRect/>
          </a:stretch>
        </p:blipFill>
        <p:spPr>
          <a:xfrm>
            <a:off x="7425690" y="1146155"/>
            <a:ext cx="4320571" cy="3740683"/>
          </a:xfrm>
          <a:prstGeom prst="rect">
            <a:avLst/>
          </a:prstGeom>
        </p:spPr>
      </p:pic>
      <p:sp>
        <p:nvSpPr>
          <p:cNvPr id="9" name="TextBox 8">
            <a:extLst>
              <a:ext uri="{FF2B5EF4-FFF2-40B4-BE49-F238E27FC236}">
                <a16:creationId xmlns:a16="http://schemas.microsoft.com/office/drawing/2014/main" id="{8E9203FF-67F2-8FB1-E4DE-E45DC1E9019E}"/>
              </a:ext>
            </a:extLst>
          </p:cNvPr>
          <p:cNvSpPr txBox="1"/>
          <p:nvPr/>
        </p:nvSpPr>
        <p:spPr>
          <a:xfrm>
            <a:off x="1603758" y="875831"/>
            <a:ext cx="4964197" cy="369332"/>
          </a:xfrm>
          <a:prstGeom prst="rect">
            <a:avLst/>
          </a:prstGeom>
          <a:noFill/>
        </p:spPr>
        <p:txBody>
          <a:bodyPr wrap="square" rtlCol="0">
            <a:spAutoFit/>
          </a:bodyPr>
          <a:lstStyle/>
          <a:p>
            <a:r>
              <a:rPr lang="en-US" b="1" dirty="0">
                <a:solidFill>
                  <a:srgbClr val="00B050"/>
                </a:solidFill>
              </a:rPr>
              <a:t>Laser measurements (variable laser power)</a:t>
            </a:r>
          </a:p>
        </p:txBody>
      </p:sp>
      <p:pic>
        <p:nvPicPr>
          <p:cNvPr id="11" name="Picture 2">
            <a:extLst>
              <a:ext uri="{FF2B5EF4-FFF2-40B4-BE49-F238E27FC236}">
                <a16:creationId xmlns:a16="http://schemas.microsoft.com/office/drawing/2014/main" id="{31444449-BE4B-6BBD-49CC-A484E8EA7F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6" t="6404" r="7497" b="10904"/>
          <a:stretch>
            <a:fillRect/>
          </a:stretch>
        </p:blipFill>
        <p:spPr bwMode="auto">
          <a:xfrm>
            <a:off x="847520" y="1256826"/>
            <a:ext cx="5565138" cy="36074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ow Are Universal Ionizing Radiation Symbols Used Around the ...">
            <a:extLst>
              <a:ext uri="{FF2B5EF4-FFF2-40B4-BE49-F238E27FC236}">
                <a16:creationId xmlns:a16="http://schemas.microsoft.com/office/drawing/2014/main" id="{F933B103-258B-D568-5B3B-16AEF44454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1" t="9654" r="51087" b="9364"/>
          <a:stretch>
            <a:fillRect/>
          </a:stretch>
        </p:blipFill>
        <p:spPr bwMode="auto">
          <a:xfrm>
            <a:off x="10553868" y="1676822"/>
            <a:ext cx="666377" cy="6557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5195B6D3-88B8-1206-FE95-57CB27854EE6}"/>
              </a:ext>
            </a:extLst>
          </p:cNvPr>
          <p:cNvSpPr>
            <a:spLocks noGrp="1"/>
          </p:cNvSpPr>
          <p:nvPr>
            <p:ph type="body" sz="quarter" idx="11"/>
          </p:nvPr>
        </p:nvSpPr>
        <p:spPr/>
        <p:txBody>
          <a:bodyPr/>
          <a:lstStyle/>
          <a:p>
            <a:endParaRPr lang="en-US"/>
          </a:p>
        </p:txBody>
      </p:sp>
      <p:sp>
        <p:nvSpPr>
          <p:cNvPr id="25" name="TextBox 24">
            <a:extLst>
              <a:ext uri="{FF2B5EF4-FFF2-40B4-BE49-F238E27FC236}">
                <a16:creationId xmlns:a16="http://schemas.microsoft.com/office/drawing/2014/main" id="{4D61AEFE-6174-1F70-6834-085F4970D671}"/>
              </a:ext>
            </a:extLst>
          </p:cNvPr>
          <p:cNvSpPr txBox="1"/>
          <p:nvPr/>
        </p:nvSpPr>
        <p:spPr>
          <a:xfrm>
            <a:off x="8156448" y="856336"/>
            <a:ext cx="3882893" cy="369332"/>
          </a:xfrm>
          <a:prstGeom prst="rect">
            <a:avLst/>
          </a:prstGeom>
          <a:noFill/>
        </p:spPr>
        <p:txBody>
          <a:bodyPr wrap="square" rtlCol="0">
            <a:spAutoFit/>
          </a:bodyPr>
          <a:lstStyle/>
          <a:p>
            <a:r>
              <a:rPr lang="en-US" b="1" dirty="0">
                <a:solidFill>
                  <a:srgbClr val="00B050"/>
                </a:solidFill>
              </a:rPr>
              <a:t>Sr-90 radioactive source</a:t>
            </a:r>
          </a:p>
        </p:txBody>
      </p:sp>
    </p:spTree>
    <p:extLst>
      <p:ext uri="{BB962C8B-B14F-4D97-AF65-F5344CB8AC3E}">
        <p14:creationId xmlns:p14="http://schemas.microsoft.com/office/powerpoint/2010/main" val="3148843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981BC5-81DF-120B-6208-6C78398E4ECF}"/>
              </a:ext>
            </a:extLst>
          </p:cNvPr>
          <p:cNvSpPr>
            <a:spLocks noGrp="1"/>
          </p:cNvSpPr>
          <p:nvPr>
            <p:ph idx="1"/>
          </p:nvPr>
        </p:nvSpPr>
        <p:spPr>
          <a:xfrm>
            <a:off x="6520069" y="1061544"/>
            <a:ext cx="5532439" cy="2932387"/>
          </a:xfrm>
        </p:spPr>
        <p:txBody>
          <a:bodyPr>
            <a:normAutofit fontScale="85000" lnSpcReduction="20000"/>
          </a:bodyPr>
          <a:lstStyle/>
          <a:p>
            <a:r>
              <a:rPr lang="en-US" dirty="0"/>
              <a:t>AC-LGAD wire-bonded to Fermilab test board with low noise preamplifiers.</a:t>
            </a:r>
          </a:p>
          <a:p>
            <a:r>
              <a:rPr lang="en-US" dirty="0"/>
              <a:t>Sensor assembly placed under Sr-90 source and 4 channels readout at once.</a:t>
            </a:r>
          </a:p>
          <a:p>
            <a:pPr lvl="1"/>
            <a:r>
              <a:rPr lang="en-US" dirty="0"/>
              <a:t>4 pixels in center of sensor.</a:t>
            </a:r>
          </a:p>
          <a:p>
            <a:r>
              <a:rPr lang="en-US" dirty="0"/>
              <a:t>Teledyne LeCroy 4-channel oscilloscope used to readout analog output from board.</a:t>
            </a:r>
          </a:p>
          <a:p>
            <a:pPr lvl="1"/>
            <a:r>
              <a:rPr lang="en-US" dirty="0"/>
              <a:t>Channel 1 used as trigger with low threshold.</a:t>
            </a:r>
          </a:p>
          <a:p>
            <a:r>
              <a:rPr lang="en-US" dirty="0"/>
              <a:t>Goal was to measure the jitter from the pixel with maximum amplitude in each event.</a:t>
            </a:r>
          </a:p>
        </p:txBody>
      </p:sp>
      <p:pic>
        <p:nvPicPr>
          <p:cNvPr id="4" name="Picture 3">
            <a:extLst>
              <a:ext uri="{FF2B5EF4-FFF2-40B4-BE49-F238E27FC236}">
                <a16:creationId xmlns:a16="http://schemas.microsoft.com/office/drawing/2014/main" id="{96CF8CBD-7992-AAC9-0CCB-025311D3F10F}"/>
              </a:ext>
            </a:extLst>
          </p:cNvPr>
          <p:cNvPicPr>
            <a:picLocks noChangeAspect="1"/>
          </p:cNvPicPr>
          <p:nvPr/>
        </p:nvPicPr>
        <p:blipFill>
          <a:blip r:embed="rId2"/>
          <a:stretch>
            <a:fillRect/>
          </a:stretch>
        </p:blipFill>
        <p:spPr>
          <a:xfrm>
            <a:off x="254574" y="909145"/>
            <a:ext cx="5925507" cy="5733393"/>
          </a:xfrm>
          <a:prstGeom prst="rect">
            <a:avLst/>
          </a:prstGeom>
        </p:spPr>
      </p:pic>
      <p:pic>
        <p:nvPicPr>
          <p:cNvPr id="5" name="Picture 4">
            <a:extLst>
              <a:ext uri="{FF2B5EF4-FFF2-40B4-BE49-F238E27FC236}">
                <a16:creationId xmlns:a16="http://schemas.microsoft.com/office/drawing/2014/main" id="{10A7E0B9-8FB7-D210-B58B-C3D0BD710B6B}"/>
              </a:ext>
            </a:extLst>
          </p:cNvPr>
          <p:cNvPicPr>
            <a:picLocks noChangeAspect="1"/>
          </p:cNvPicPr>
          <p:nvPr/>
        </p:nvPicPr>
        <p:blipFill>
          <a:blip r:embed="rId3"/>
          <a:srcRect l="43850" t="41295" r="36900" b="32473"/>
          <a:stretch>
            <a:fillRect/>
          </a:stretch>
        </p:blipFill>
        <p:spPr>
          <a:xfrm>
            <a:off x="6368104" y="4445876"/>
            <a:ext cx="2596055" cy="2196662"/>
          </a:xfrm>
          <a:prstGeom prst="rect">
            <a:avLst/>
          </a:prstGeom>
        </p:spPr>
      </p:pic>
      <p:sp>
        <p:nvSpPr>
          <p:cNvPr id="6" name="Rectangle 5">
            <a:extLst>
              <a:ext uri="{FF2B5EF4-FFF2-40B4-BE49-F238E27FC236}">
                <a16:creationId xmlns:a16="http://schemas.microsoft.com/office/drawing/2014/main" id="{09D07A0F-83F5-F35D-F0F7-A97B50393DDC}"/>
              </a:ext>
            </a:extLst>
          </p:cNvPr>
          <p:cNvSpPr/>
          <p:nvPr/>
        </p:nvSpPr>
        <p:spPr>
          <a:xfrm>
            <a:off x="7483366" y="5349766"/>
            <a:ext cx="357351" cy="346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A2E1D2BC-AAC1-AAB3-6AA5-16F6B6E81B2E}"/>
              </a:ext>
            </a:extLst>
          </p:cNvPr>
          <p:cNvCxnSpPr>
            <a:cxnSpLocks/>
          </p:cNvCxnSpPr>
          <p:nvPr/>
        </p:nvCxnSpPr>
        <p:spPr>
          <a:xfrm flipH="1" flipV="1">
            <a:off x="5925506" y="4193628"/>
            <a:ext cx="1557860" cy="115613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itle 4">
            <a:extLst>
              <a:ext uri="{FF2B5EF4-FFF2-40B4-BE49-F238E27FC236}">
                <a16:creationId xmlns:a16="http://schemas.microsoft.com/office/drawing/2014/main" id="{D207D24B-F63E-ABD9-DD89-F1D4CA71F77D}"/>
              </a:ext>
            </a:extLst>
          </p:cNvPr>
          <p:cNvSpPr>
            <a:spLocks noGrp="1"/>
          </p:cNvSpPr>
          <p:nvPr>
            <p:ph type="title"/>
          </p:nvPr>
        </p:nvSpPr>
        <p:spPr>
          <a:xfrm>
            <a:off x="462579" y="0"/>
            <a:ext cx="11499925" cy="825178"/>
          </a:xfrm>
        </p:spPr>
        <p:txBody>
          <a:bodyPr>
            <a:normAutofit fontScale="90000"/>
          </a:bodyPr>
          <a:lstStyle/>
          <a:p>
            <a:r>
              <a:rPr lang="en-US" dirty="0"/>
              <a:t>AC-LGAD Testing </a:t>
            </a:r>
            <a:r>
              <a:rPr lang="en-US" dirty="0">
                <a:sym typeface="Wingdings" pitchFamily="2" charset="2"/>
              </a:rPr>
              <a:t> AC-LGAD + Fermilab Board</a:t>
            </a:r>
            <a:endParaRPr lang="en-US" dirty="0"/>
          </a:p>
        </p:txBody>
      </p:sp>
      <p:pic>
        <p:nvPicPr>
          <p:cNvPr id="12" name="Picture 11" descr="How Are Universal Ionizing Radiation Symbols Used Around the ...">
            <a:extLst>
              <a:ext uri="{FF2B5EF4-FFF2-40B4-BE49-F238E27FC236}">
                <a16:creationId xmlns:a16="http://schemas.microsoft.com/office/drawing/2014/main" id="{6AAC781B-D8A5-239F-E7EE-37FA0635E1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1" t="9654" r="51087" b="9364"/>
          <a:stretch>
            <a:fillRect/>
          </a:stretch>
        </p:blipFill>
        <p:spPr bwMode="auto">
          <a:xfrm>
            <a:off x="5925506" y="989460"/>
            <a:ext cx="489879" cy="482103"/>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
            <a:extLst>
              <a:ext uri="{FF2B5EF4-FFF2-40B4-BE49-F238E27FC236}">
                <a16:creationId xmlns:a16="http://schemas.microsoft.com/office/drawing/2014/main" id="{65C613C9-2807-DD39-3A9C-F040BBD0A97E}"/>
              </a:ext>
            </a:extLst>
          </p:cNvPr>
          <p:cNvSpPr txBox="1">
            <a:spLocks/>
          </p:cNvSpPr>
          <p:nvPr/>
        </p:nvSpPr>
        <p:spPr>
          <a:xfrm>
            <a:off x="11746261" y="6492875"/>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200" smtClean="0">
                <a:solidFill>
                  <a:srgbClr val="00B0F0"/>
                </a:solidFill>
              </a:rPr>
              <a:pPr algn="ctr"/>
              <a:t>56</a:t>
            </a:fld>
            <a:endParaRPr lang="en-US" dirty="0">
              <a:solidFill>
                <a:srgbClr val="00B0F0"/>
              </a:solidFill>
            </a:endParaRPr>
          </a:p>
        </p:txBody>
      </p:sp>
    </p:spTree>
    <p:extLst>
      <p:ext uri="{BB962C8B-B14F-4D97-AF65-F5344CB8AC3E}">
        <p14:creationId xmlns:p14="http://schemas.microsoft.com/office/powerpoint/2010/main" val="2306536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19E2D-DEC5-59A1-2738-A5035532468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3E2AEBC-F7C0-9153-3DFB-563424336BA0}"/>
              </a:ext>
            </a:extLst>
          </p:cNvPr>
          <p:cNvPicPr>
            <a:picLocks noChangeAspect="1"/>
          </p:cNvPicPr>
          <p:nvPr/>
        </p:nvPicPr>
        <p:blipFill>
          <a:blip r:embed="rId2"/>
          <a:srcRect l="4256"/>
          <a:stretch>
            <a:fillRect/>
          </a:stretch>
        </p:blipFill>
        <p:spPr>
          <a:xfrm>
            <a:off x="400321" y="933726"/>
            <a:ext cx="5812220" cy="5854700"/>
          </a:xfrm>
          <a:prstGeom prst="rect">
            <a:avLst/>
          </a:prstGeom>
        </p:spPr>
      </p:pic>
      <p:sp>
        <p:nvSpPr>
          <p:cNvPr id="7" name="Content Placeholder 2">
            <a:extLst>
              <a:ext uri="{FF2B5EF4-FFF2-40B4-BE49-F238E27FC236}">
                <a16:creationId xmlns:a16="http://schemas.microsoft.com/office/drawing/2014/main" id="{34B66E7E-4779-3B7F-3B77-C9B27E86ED4E}"/>
              </a:ext>
            </a:extLst>
          </p:cNvPr>
          <p:cNvSpPr txBox="1">
            <a:spLocks/>
          </p:cNvSpPr>
          <p:nvPr/>
        </p:nvSpPr>
        <p:spPr>
          <a:xfrm>
            <a:off x="6212541" y="1539764"/>
            <a:ext cx="5676986" cy="438451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Results with a </a:t>
            </a:r>
            <a:r>
              <a:rPr lang="en-US" b="1" u="sng" dirty="0"/>
              <a:t>single</a:t>
            </a:r>
            <a:r>
              <a:rPr lang="en-US" dirty="0"/>
              <a:t> pixel taken as a baseline.</a:t>
            </a:r>
          </a:p>
          <a:p>
            <a:r>
              <a:rPr lang="en-US" dirty="0"/>
              <a:t>Analog signal amplitude converted to charge by integrating waveform over time over the signal region.</a:t>
            </a:r>
          </a:p>
          <a:p>
            <a:pPr lvl="1"/>
            <a:r>
              <a:rPr lang="en-US" dirty="0"/>
              <a:t>Integral then divided by preamp gain (100) and preamp impedance (50 Ohms) to convert to </a:t>
            </a:r>
            <a:r>
              <a:rPr lang="en-US" dirty="0" err="1"/>
              <a:t>fC</a:t>
            </a:r>
            <a:r>
              <a:rPr lang="en-US" dirty="0"/>
              <a:t>.</a:t>
            </a:r>
          </a:p>
          <a:p>
            <a:r>
              <a:rPr lang="en-US" dirty="0"/>
              <a:t>Jitter of sensor found to be consistent with previous measurements of similar AC-LGADs.</a:t>
            </a:r>
          </a:p>
        </p:txBody>
      </p:sp>
      <p:sp>
        <p:nvSpPr>
          <p:cNvPr id="5" name="Title 4">
            <a:extLst>
              <a:ext uri="{FF2B5EF4-FFF2-40B4-BE49-F238E27FC236}">
                <a16:creationId xmlns:a16="http://schemas.microsoft.com/office/drawing/2014/main" id="{B9119DF3-9B95-6A8F-6BA0-24D074CA77A7}"/>
              </a:ext>
            </a:extLst>
          </p:cNvPr>
          <p:cNvSpPr>
            <a:spLocks noGrp="1"/>
          </p:cNvSpPr>
          <p:nvPr>
            <p:ph type="title"/>
          </p:nvPr>
        </p:nvSpPr>
        <p:spPr>
          <a:xfrm>
            <a:off x="462579" y="0"/>
            <a:ext cx="11499925" cy="825178"/>
          </a:xfrm>
        </p:spPr>
        <p:txBody>
          <a:bodyPr>
            <a:normAutofit fontScale="90000"/>
          </a:bodyPr>
          <a:lstStyle/>
          <a:p>
            <a:r>
              <a:rPr lang="en-US" dirty="0"/>
              <a:t>AC-LGAD Testing </a:t>
            </a:r>
            <a:r>
              <a:rPr lang="en-US" dirty="0">
                <a:sym typeface="Wingdings" pitchFamily="2" charset="2"/>
              </a:rPr>
              <a:t> AC-LGAD + Fermilab Board</a:t>
            </a:r>
            <a:endParaRPr lang="en-US" dirty="0"/>
          </a:p>
        </p:txBody>
      </p:sp>
      <p:pic>
        <p:nvPicPr>
          <p:cNvPr id="8" name="Picture 7" descr="How Are Universal Ionizing Radiation Symbols Used Around the ...">
            <a:extLst>
              <a:ext uri="{FF2B5EF4-FFF2-40B4-BE49-F238E27FC236}">
                <a16:creationId xmlns:a16="http://schemas.microsoft.com/office/drawing/2014/main" id="{7F3B85AC-320E-D40B-4B1E-B596607FF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1" t="9654" r="51087" b="9364"/>
          <a:stretch>
            <a:fillRect/>
          </a:stretch>
        </p:blipFill>
        <p:spPr bwMode="auto">
          <a:xfrm>
            <a:off x="3914528" y="1775722"/>
            <a:ext cx="666377" cy="65579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294F92A9-FE45-E2C6-CF99-1500D2E1741F}"/>
              </a:ext>
            </a:extLst>
          </p:cNvPr>
          <p:cNvSpPr txBox="1">
            <a:spLocks/>
          </p:cNvSpPr>
          <p:nvPr/>
        </p:nvSpPr>
        <p:spPr>
          <a:xfrm>
            <a:off x="11746261" y="6492875"/>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200" smtClean="0">
                <a:solidFill>
                  <a:srgbClr val="00B0F0"/>
                </a:solidFill>
              </a:rPr>
              <a:pPr algn="ctr"/>
              <a:t>57</a:t>
            </a:fld>
            <a:endParaRPr lang="en-US" sz="1200" dirty="0">
              <a:solidFill>
                <a:srgbClr val="00B0F0"/>
              </a:solidFill>
            </a:endParaRPr>
          </a:p>
        </p:txBody>
      </p:sp>
    </p:spTree>
    <p:extLst>
      <p:ext uri="{BB962C8B-B14F-4D97-AF65-F5344CB8AC3E}">
        <p14:creationId xmlns:p14="http://schemas.microsoft.com/office/powerpoint/2010/main" val="2689527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4093-E36E-9A61-208F-792ABD857A9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4AA88C-CB14-071A-E285-987DE208B127}"/>
              </a:ext>
            </a:extLst>
          </p:cNvPr>
          <p:cNvPicPr>
            <a:picLocks noChangeAspect="1"/>
          </p:cNvPicPr>
          <p:nvPr/>
        </p:nvPicPr>
        <p:blipFill>
          <a:blip r:embed="rId2"/>
          <a:srcRect l="3146"/>
          <a:stretch>
            <a:fillRect/>
          </a:stretch>
        </p:blipFill>
        <p:spPr>
          <a:xfrm>
            <a:off x="462579" y="858193"/>
            <a:ext cx="6077307" cy="5785251"/>
          </a:xfrm>
          <a:prstGeom prst="rect">
            <a:avLst/>
          </a:prstGeom>
        </p:spPr>
      </p:pic>
      <p:sp>
        <p:nvSpPr>
          <p:cNvPr id="5" name="Content Placeholder 2">
            <a:extLst>
              <a:ext uri="{FF2B5EF4-FFF2-40B4-BE49-F238E27FC236}">
                <a16:creationId xmlns:a16="http://schemas.microsoft.com/office/drawing/2014/main" id="{3BB23840-0166-4FC9-FECE-6C374D8F6718}"/>
              </a:ext>
            </a:extLst>
          </p:cNvPr>
          <p:cNvSpPr>
            <a:spLocks noGrp="1"/>
          </p:cNvSpPr>
          <p:nvPr>
            <p:ph idx="1"/>
          </p:nvPr>
        </p:nvSpPr>
        <p:spPr>
          <a:xfrm>
            <a:off x="6351104" y="1361662"/>
            <a:ext cx="5557116" cy="4562060"/>
          </a:xfrm>
        </p:spPr>
        <p:txBody>
          <a:bodyPr>
            <a:normAutofit fontScale="77500" lnSpcReduction="20000"/>
          </a:bodyPr>
          <a:lstStyle/>
          <a:p>
            <a:r>
              <a:rPr lang="en-US" dirty="0"/>
              <a:t>Jitter calculated using multiple pixels, with a focus on the pixel with maximum amplitude from each event.</a:t>
            </a:r>
          </a:p>
          <a:p>
            <a:pPr lvl="1"/>
            <a:r>
              <a:rPr lang="en-US" sz="2400" dirty="0"/>
              <a:t>Results also found to be consistent with previous measurements. </a:t>
            </a:r>
          </a:p>
          <a:p>
            <a:pPr marL="342900" indent="-342900">
              <a:buClr>
                <a:schemeClr val="tx1"/>
              </a:buClr>
              <a:buSzPts val="1400"/>
            </a:pPr>
            <a:r>
              <a:rPr lang="en-US" dirty="0">
                <a:ea typeface="Arial"/>
                <a:cs typeface="Arial"/>
                <a:sym typeface="Arial"/>
              </a:rPr>
              <a:t>Jitter measured here using a 30um HPK sensor (same as the other tests) wire-bonded to a Fermilab test board with fast, low-noise preamps.</a:t>
            </a:r>
          </a:p>
          <a:p>
            <a:pPr marL="800100" lvl="1" indent="-342900">
              <a:buClr>
                <a:schemeClr val="tx1"/>
              </a:buClr>
              <a:buSzPts val="1400"/>
            </a:pPr>
            <a:r>
              <a:rPr lang="en-US" sz="2400" b="1" dirty="0">
                <a:solidFill>
                  <a:srgbClr val="FF0000"/>
                </a:solidFill>
                <a:cs typeface="Arial"/>
                <a:sym typeface="Arial"/>
              </a:rPr>
              <a:t>Much lower jitter observed.</a:t>
            </a:r>
          </a:p>
          <a:p>
            <a:pPr marL="342900" indent="-342900">
              <a:buClr>
                <a:schemeClr val="tx1"/>
              </a:buClr>
              <a:buSzPts val="1400"/>
            </a:pPr>
            <a:r>
              <a:rPr lang="en-US" dirty="0">
                <a:cs typeface="Arial"/>
                <a:sym typeface="Arial"/>
              </a:rPr>
              <a:t>Jitter measured here by reading out 4 pixels, with one serving as a trigger with a very low threshold, and taking the pixel with the maximum amplitude in each event – those were then used to calculate jitter as a function of charge.</a:t>
            </a:r>
          </a:p>
          <a:p>
            <a:pPr marL="800100" lvl="1" indent="-342900">
              <a:buClr>
                <a:schemeClr val="tx1"/>
              </a:buClr>
              <a:buSzPts val="1400"/>
            </a:pPr>
            <a:r>
              <a:rPr lang="en-US" sz="2400" dirty="0">
                <a:cs typeface="Arial"/>
                <a:sym typeface="Arial"/>
              </a:rPr>
              <a:t>Waveform time-integrated, and then divided by preamp gain (100) and impedance (50 Ohms)</a:t>
            </a:r>
            <a:endParaRPr lang="en" sz="2400" dirty="0">
              <a:cs typeface="Arial"/>
              <a:sym typeface="Arial"/>
            </a:endParaRPr>
          </a:p>
          <a:p>
            <a:endParaRPr lang="en-US" dirty="0"/>
          </a:p>
        </p:txBody>
      </p:sp>
      <p:sp>
        <p:nvSpPr>
          <p:cNvPr id="7" name="Title 4">
            <a:extLst>
              <a:ext uri="{FF2B5EF4-FFF2-40B4-BE49-F238E27FC236}">
                <a16:creationId xmlns:a16="http://schemas.microsoft.com/office/drawing/2014/main" id="{0D0EB632-2E64-A42B-7A13-E1AE797C5AA7}"/>
              </a:ext>
            </a:extLst>
          </p:cNvPr>
          <p:cNvSpPr>
            <a:spLocks noGrp="1"/>
          </p:cNvSpPr>
          <p:nvPr>
            <p:ph type="title"/>
          </p:nvPr>
        </p:nvSpPr>
        <p:spPr>
          <a:xfrm>
            <a:off x="462579" y="0"/>
            <a:ext cx="11499925" cy="825178"/>
          </a:xfrm>
        </p:spPr>
        <p:txBody>
          <a:bodyPr>
            <a:normAutofit fontScale="90000"/>
          </a:bodyPr>
          <a:lstStyle/>
          <a:p>
            <a:r>
              <a:rPr lang="en-US" dirty="0"/>
              <a:t>AC-LGAD Testing </a:t>
            </a:r>
            <a:r>
              <a:rPr lang="en-US" dirty="0">
                <a:sym typeface="Wingdings" pitchFamily="2" charset="2"/>
              </a:rPr>
              <a:t> AC-LGAD + Fermilab Board</a:t>
            </a:r>
            <a:endParaRPr lang="en-US" dirty="0"/>
          </a:p>
        </p:txBody>
      </p:sp>
      <p:pic>
        <p:nvPicPr>
          <p:cNvPr id="8" name="Picture 7" descr="How Are Universal Ionizing Radiation Symbols Used Around the ...">
            <a:extLst>
              <a:ext uri="{FF2B5EF4-FFF2-40B4-BE49-F238E27FC236}">
                <a16:creationId xmlns:a16="http://schemas.microsoft.com/office/drawing/2014/main" id="{A5509E79-F3D2-B795-EB2E-EA95E7B69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1" t="9654" r="51087" b="9364"/>
          <a:stretch>
            <a:fillRect/>
          </a:stretch>
        </p:blipFill>
        <p:spPr bwMode="auto">
          <a:xfrm>
            <a:off x="3914528" y="1775722"/>
            <a:ext cx="666377" cy="65579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13544228-D60A-33A9-6392-5CB13423CA1E}"/>
              </a:ext>
            </a:extLst>
          </p:cNvPr>
          <p:cNvSpPr txBox="1">
            <a:spLocks/>
          </p:cNvSpPr>
          <p:nvPr/>
        </p:nvSpPr>
        <p:spPr>
          <a:xfrm>
            <a:off x="11746261" y="6492875"/>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200" smtClean="0">
                <a:solidFill>
                  <a:srgbClr val="00B0F0"/>
                </a:solidFill>
              </a:rPr>
              <a:pPr algn="ctr"/>
              <a:t>58</a:t>
            </a:fld>
            <a:endParaRPr lang="en-US" sz="1200" dirty="0">
              <a:solidFill>
                <a:srgbClr val="00B0F0"/>
              </a:solidFill>
            </a:endParaRPr>
          </a:p>
        </p:txBody>
      </p:sp>
    </p:spTree>
    <p:extLst>
      <p:ext uri="{BB962C8B-B14F-4D97-AF65-F5344CB8AC3E}">
        <p14:creationId xmlns:p14="http://schemas.microsoft.com/office/powerpoint/2010/main" val="822862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BA1232-E7EE-9793-C86F-ED5C1B9F2A79}"/>
              </a:ext>
            </a:extLst>
          </p:cNvPr>
          <p:cNvSpPr>
            <a:spLocks noGrp="1"/>
          </p:cNvSpPr>
          <p:nvPr>
            <p:ph type="sldNum" sz="quarter" idx="4"/>
          </p:nvPr>
        </p:nvSpPr>
        <p:spPr/>
        <p:txBody>
          <a:bodyPr/>
          <a:lstStyle/>
          <a:p>
            <a:pPr algn="ctr"/>
            <a:fld id="{933A556B-7C63-244D-9B7C-B0EA8042B330}" type="slidenum">
              <a:rPr lang="en-US" smtClean="0"/>
              <a:pPr algn="ctr"/>
              <a:t>59</a:t>
            </a:fld>
            <a:endParaRPr lang="en-US" dirty="0"/>
          </a:p>
        </p:txBody>
      </p:sp>
      <p:sp>
        <p:nvSpPr>
          <p:cNvPr id="3" name="Title 2">
            <a:extLst>
              <a:ext uri="{FF2B5EF4-FFF2-40B4-BE49-F238E27FC236}">
                <a16:creationId xmlns:a16="http://schemas.microsoft.com/office/drawing/2014/main" id="{49D1C996-16AD-2E36-F73C-82AA4D883EDD}"/>
              </a:ext>
            </a:extLst>
          </p:cNvPr>
          <p:cNvSpPr>
            <a:spLocks noGrp="1"/>
          </p:cNvSpPr>
          <p:nvPr>
            <p:ph type="title"/>
          </p:nvPr>
        </p:nvSpPr>
        <p:spPr/>
        <p:txBody>
          <a:bodyPr/>
          <a:lstStyle/>
          <a:p>
            <a:r>
              <a:rPr lang="en-US" dirty="0"/>
              <a:t>Overall testing plans for AC-LGADs @ BNL</a:t>
            </a:r>
          </a:p>
        </p:txBody>
      </p:sp>
      <p:sp>
        <p:nvSpPr>
          <p:cNvPr id="4" name="Content Placeholder 3">
            <a:extLst>
              <a:ext uri="{FF2B5EF4-FFF2-40B4-BE49-F238E27FC236}">
                <a16:creationId xmlns:a16="http://schemas.microsoft.com/office/drawing/2014/main" id="{8AFCF1C3-0A33-93D3-0027-3549338A862A}"/>
              </a:ext>
            </a:extLst>
          </p:cNvPr>
          <p:cNvSpPr>
            <a:spLocks noGrp="1"/>
          </p:cNvSpPr>
          <p:nvPr>
            <p:ph idx="1"/>
          </p:nvPr>
        </p:nvSpPr>
        <p:spPr>
          <a:xfrm>
            <a:off x="462579" y="1441839"/>
            <a:ext cx="11716168" cy="3974322"/>
          </a:xfrm>
        </p:spPr>
        <p:txBody>
          <a:bodyPr>
            <a:normAutofit lnSpcReduction="10000"/>
          </a:bodyPr>
          <a:lstStyle/>
          <a:p>
            <a:r>
              <a:rPr lang="en-US" dirty="0"/>
              <a:t>Sensor and ASIC testing between TOF/auxiliary subsystems leverages workforce from all groups.</a:t>
            </a:r>
          </a:p>
          <a:p>
            <a:pPr lvl="1"/>
            <a:r>
              <a:rPr lang="en-US" u="sng" dirty="0"/>
              <a:t>Example (currently happening):</a:t>
            </a:r>
            <a:r>
              <a:rPr lang="en-US" dirty="0"/>
              <a:t> </a:t>
            </a:r>
          </a:p>
          <a:p>
            <a:pPr lvl="2"/>
            <a:r>
              <a:rPr lang="en-US" dirty="0"/>
              <a:t>HPK sensors characterized (IV curves) at UCSC (and potentially UIC), </a:t>
            </a:r>
          </a:p>
          <a:p>
            <a:pPr lvl="2"/>
            <a:r>
              <a:rPr lang="en-US" dirty="0"/>
              <a:t>shipped to BNL for testing with EICROC + laser/sources, </a:t>
            </a:r>
          </a:p>
          <a:p>
            <a:pPr lvl="2"/>
            <a:r>
              <a:rPr lang="en-US" dirty="0"/>
              <a:t>RBv1 developed by Rice, then sent to BNL (arrived in Dec. 2025),</a:t>
            </a:r>
          </a:p>
          <a:p>
            <a:pPr lvl="2"/>
            <a:r>
              <a:rPr lang="en-US" dirty="0"/>
              <a:t>sensor/ASIC integration tested at BNL with FPGA; Rbv1 setup tested in parallel (</a:t>
            </a:r>
            <a:r>
              <a:rPr lang="en-US" b="1" dirty="0">
                <a:solidFill>
                  <a:srgbClr val="00B0F0"/>
                </a:solidFill>
              </a:rPr>
              <a:t>in-progress; see discussion by Tonko</a:t>
            </a:r>
            <a:r>
              <a:rPr lang="en-US" dirty="0"/>
              <a:t>),</a:t>
            </a:r>
          </a:p>
          <a:p>
            <a:pPr lvl="2"/>
            <a:r>
              <a:rPr lang="en-US" dirty="0"/>
              <a:t>when EICROC1 received (Feb./March 2026), integration with RBv1 tested,</a:t>
            </a:r>
          </a:p>
          <a:p>
            <a:pPr lvl="2"/>
            <a:r>
              <a:rPr lang="en-US" dirty="0"/>
              <a:t>all groups use results for e.g. test beam planning at SPS.</a:t>
            </a:r>
          </a:p>
          <a:p>
            <a:r>
              <a:rPr lang="en-US" dirty="0"/>
              <a:t>QA needs for sensors/modules for pixilated systems understood (for common items).</a:t>
            </a:r>
          </a:p>
          <a:p>
            <a:pPr lvl="1"/>
            <a:r>
              <a:rPr lang="en-US" dirty="0"/>
              <a:t>Sensors, ASICs, readout, hybridization, etc.</a:t>
            </a:r>
          </a:p>
          <a:p>
            <a:endParaRPr lang="en-US" dirty="0"/>
          </a:p>
        </p:txBody>
      </p:sp>
      <p:sp>
        <p:nvSpPr>
          <p:cNvPr id="6" name="Text Placeholder 5">
            <a:extLst>
              <a:ext uri="{FF2B5EF4-FFF2-40B4-BE49-F238E27FC236}">
                <a16:creationId xmlns:a16="http://schemas.microsoft.com/office/drawing/2014/main" id="{6C42A963-D2E4-99FB-605A-FF81FDA6E2A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56213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45D76-DF68-3511-C305-6A2CF3BD81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72BEA3-8C2E-6C21-643D-2B99691E96FA}"/>
              </a:ext>
            </a:extLst>
          </p:cNvPr>
          <p:cNvSpPr>
            <a:spLocks noGrp="1"/>
          </p:cNvSpPr>
          <p:nvPr>
            <p:ph type="sldNum" sz="quarter" idx="4"/>
          </p:nvPr>
        </p:nvSpPr>
        <p:spPr/>
        <p:txBody>
          <a:bodyPr/>
          <a:lstStyle/>
          <a:p>
            <a:pPr algn="ctr"/>
            <a:fld id="{933A556B-7C63-244D-9B7C-B0EA8042B330}" type="slidenum">
              <a:rPr lang="en-US" smtClean="0"/>
              <a:pPr algn="ctr"/>
              <a:t>6</a:t>
            </a:fld>
            <a:endParaRPr lang="en-US" dirty="0"/>
          </a:p>
        </p:txBody>
      </p:sp>
      <p:sp>
        <p:nvSpPr>
          <p:cNvPr id="3" name="Title 2">
            <a:extLst>
              <a:ext uri="{FF2B5EF4-FFF2-40B4-BE49-F238E27FC236}">
                <a16:creationId xmlns:a16="http://schemas.microsoft.com/office/drawing/2014/main" id="{F5D65DBA-2A2B-146E-BFCF-992C19C7365D}"/>
              </a:ext>
            </a:extLst>
          </p:cNvPr>
          <p:cNvSpPr>
            <a:spLocks noGrp="1"/>
          </p:cNvSpPr>
          <p:nvPr>
            <p:ph type="title"/>
          </p:nvPr>
        </p:nvSpPr>
        <p:spPr/>
        <p:txBody>
          <a:bodyPr/>
          <a:lstStyle/>
          <a:p>
            <a:r>
              <a:rPr lang="en-US" dirty="0"/>
              <a:t>Rigid Flex PCB</a:t>
            </a:r>
          </a:p>
        </p:txBody>
      </p:sp>
      <p:sp>
        <p:nvSpPr>
          <p:cNvPr id="6" name="Text Placeholder 5">
            <a:extLst>
              <a:ext uri="{FF2B5EF4-FFF2-40B4-BE49-F238E27FC236}">
                <a16:creationId xmlns:a16="http://schemas.microsoft.com/office/drawing/2014/main" id="{523A88CE-046E-3C32-6C13-3D19CA4243D9}"/>
              </a:ext>
            </a:extLst>
          </p:cNvPr>
          <p:cNvSpPr>
            <a:spLocks noGrp="1"/>
          </p:cNvSpPr>
          <p:nvPr>
            <p:ph type="body" sz="quarter" idx="11"/>
          </p:nvPr>
        </p:nvSpPr>
        <p:spPr/>
        <p:txBody>
          <a:bodyPr/>
          <a:lstStyle/>
          <a:p>
            <a:endParaRPr lang="en-US"/>
          </a:p>
        </p:txBody>
      </p:sp>
      <p:grpSp>
        <p:nvGrpSpPr>
          <p:cNvPr id="11" name="Group 10">
            <a:extLst>
              <a:ext uri="{FF2B5EF4-FFF2-40B4-BE49-F238E27FC236}">
                <a16:creationId xmlns:a16="http://schemas.microsoft.com/office/drawing/2014/main" id="{9E87B089-5BD4-1872-C052-15A57D9F98DC}"/>
              </a:ext>
            </a:extLst>
          </p:cNvPr>
          <p:cNvGrpSpPr/>
          <p:nvPr/>
        </p:nvGrpSpPr>
        <p:grpSpPr>
          <a:xfrm>
            <a:off x="952531" y="875105"/>
            <a:ext cx="10286937" cy="5381072"/>
            <a:chOff x="462579" y="874677"/>
            <a:chExt cx="9241465" cy="5152483"/>
          </a:xfrm>
        </p:grpSpPr>
        <p:pic>
          <p:nvPicPr>
            <p:cNvPr id="9" name="Picture 8">
              <a:extLst>
                <a:ext uri="{FF2B5EF4-FFF2-40B4-BE49-F238E27FC236}">
                  <a16:creationId xmlns:a16="http://schemas.microsoft.com/office/drawing/2014/main" id="{25B91753-E83D-C016-0649-9AA308604F4E}"/>
                </a:ext>
              </a:extLst>
            </p:cNvPr>
            <p:cNvPicPr>
              <a:picLocks noChangeAspect="1"/>
            </p:cNvPicPr>
            <p:nvPr/>
          </p:nvPicPr>
          <p:blipFill>
            <a:blip r:embed="rId2"/>
            <a:stretch>
              <a:fillRect/>
            </a:stretch>
          </p:blipFill>
          <p:spPr>
            <a:xfrm>
              <a:off x="462579" y="874677"/>
              <a:ext cx="9241465" cy="5152483"/>
            </a:xfrm>
            <a:prstGeom prst="rect">
              <a:avLst/>
            </a:prstGeom>
          </p:spPr>
        </p:pic>
        <p:sp>
          <p:nvSpPr>
            <p:cNvPr id="10" name="Rectangle 9">
              <a:extLst>
                <a:ext uri="{FF2B5EF4-FFF2-40B4-BE49-F238E27FC236}">
                  <a16:creationId xmlns:a16="http://schemas.microsoft.com/office/drawing/2014/main" id="{4CC0BE6C-1F5B-9096-6533-D62E40A6E1CC}"/>
                </a:ext>
              </a:extLst>
            </p:cNvPr>
            <p:cNvSpPr/>
            <p:nvPr/>
          </p:nvSpPr>
          <p:spPr>
            <a:xfrm>
              <a:off x="574158" y="1116419"/>
              <a:ext cx="2945219" cy="531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FA45CC99-021E-3CCD-87E8-4823D1C56758}"/>
              </a:ext>
            </a:extLst>
          </p:cNvPr>
          <p:cNvSpPr txBox="1"/>
          <p:nvPr/>
        </p:nvSpPr>
        <p:spPr>
          <a:xfrm>
            <a:off x="1254640" y="1035847"/>
            <a:ext cx="2315182" cy="369332"/>
          </a:xfrm>
          <a:prstGeom prst="rect">
            <a:avLst/>
          </a:prstGeom>
          <a:noFill/>
        </p:spPr>
        <p:txBody>
          <a:bodyPr wrap="square" rtlCol="0">
            <a:spAutoFit/>
          </a:bodyPr>
          <a:lstStyle/>
          <a:p>
            <a:r>
              <a:rPr lang="en-US" b="1" dirty="0"/>
              <a:t>Jack Fried (BNL)</a:t>
            </a:r>
          </a:p>
        </p:txBody>
      </p:sp>
    </p:spTree>
    <p:extLst>
      <p:ext uri="{BB962C8B-B14F-4D97-AF65-F5344CB8AC3E}">
        <p14:creationId xmlns:p14="http://schemas.microsoft.com/office/powerpoint/2010/main" val="2154717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617DB9-B6C3-40C8-3FC4-8DA97F81DAAF}"/>
              </a:ext>
            </a:extLst>
          </p:cNvPr>
          <p:cNvSpPr>
            <a:spLocks noGrp="1"/>
          </p:cNvSpPr>
          <p:nvPr>
            <p:ph type="sldNum" sz="quarter" idx="4"/>
          </p:nvPr>
        </p:nvSpPr>
        <p:spPr/>
        <p:txBody>
          <a:bodyPr/>
          <a:lstStyle/>
          <a:p>
            <a:pPr algn="ctr"/>
            <a:fld id="{933A556B-7C63-244D-9B7C-B0EA8042B330}" type="slidenum">
              <a:rPr lang="en-US" smtClean="0"/>
              <a:pPr algn="ctr"/>
              <a:t>60</a:t>
            </a:fld>
            <a:endParaRPr lang="en-US" dirty="0"/>
          </a:p>
        </p:txBody>
      </p:sp>
      <p:sp>
        <p:nvSpPr>
          <p:cNvPr id="3" name="Title 2">
            <a:extLst>
              <a:ext uri="{FF2B5EF4-FFF2-40B4-BE49-F238E27FC236}">
                <a16:creationId xmlns:a16="http://schemas.microsoft.com/office/drawing/2014/main" id="{2A98F68F-D161-757D-7299-F960F830D272}"/>
              </a:ext>
            </a:extLst>
          </p:cNvPr>
          <p:cNvSpPr>
            <a:spLocks noGrp="1"/>
          </p:cNvSpPr>
          <p:nvPr>
            <p:ph type="title"/>
          </p:nvPr>
        </p:nvSpPr>
        <p:spPr/>
        <p:txBody>
          <a:bodyPr/>
          <a:lstStyle/>
          <a:p>
            <a:r>
              <a:rPr lang="en-US" dirty="0"/>
              <a:t>Some comments on needs for </a:t>
            </a:r>
            <a:r>
              <a:rPr lang="en-US" dirty="0" err="1"/>
              <a:t>testbeam</a:t>
            </a:r>
            <a:r>
              <a:rPr lang="en-US" dirty="0"/>
              <a:t>(s)</a:t>
            </a:r>
          </a:p>
        </p:txBody>
      </p:sp>
      <p:sp>
        <p:nvSpPr>
          <p:cNvPr id="4" name="Content Placeholder 3">
            <a:extLst>
              <a:ext uri="{FF2B5EF4-FFF2-40B4-BE49-F238E27FC236}">
                <a16:creationId xmlns:a16="http://schemas.microsoft.com/office/drawing/2014/main" id="{96FD1677-21AA-42F1-6B63-3906DA543426}"/>
              </a:ext>
            </a:extLst>
          </p:cNvPr>
          <p:cNvSpPr>
            <a:spLocks noGrp="1"/>
          </p:cNvSpPr>
          <p:nvPr>
            <p:ph idx="1"/>
          </p:nvPr>
        </p:nvSpPr>
        <p:spPr/>
        <p:txBody>
          <a:bodyPr>
            <a:normAutofit fontScale="92500" lnSpcReduction="10000"/>
          </a:bodyPr>
          <a:lstStyle/>
          <a:p>
            <a:r>
              <a:rPr lang="en-US" dirty="0"/>
              <a:t>Current </a:t>
            </a:r>
            <a:r>
              <a:rPr lang="en-US" dirty="0" err="1"/>
              <a:t>testbeam</a:t>
            </a:r>
            <a:r>
              <a:rPr lang="en-US" dirty="0"/>
              <a:t> setups use sensors + analog boards w/ preamps, which are then read out by external digitizers.</a:t>
            </a:r>
          </a:p>
          <a:p>
            <a:r>
              <a:rPr lang="en-US" dirty="0"/>
              <a:t>Work needs to be done to test large pixel sensors to assess performance (some may be done in March </a:t>
            </a:r>
            <a:r>
              <a:rPr lang="en-US" dirty="0" err="1"/>
              <a:t>testbeam</a:t>
            </a:r>
            <a:r>
              <a:rPr lang="en-US" dirty="0"/>
              <a:t>, but need to solidify goals).</a:t>
            </a:r>
          </a:p>
          <a:p>
            <a:r>
              <a:rPr lang="en-US" dirty="0"/>
              <a:t>We have put in a request for SPS test beam </a:t>
            </a:r>
            <a:r>
              <a:rPr lang="en-US" dirty="0">
                <a:sym typeface="Wingdings" pitchFamily="2" charset="2"/>
              </a:rPr>
              <a:t> closer to real-life EIC beams (hadrons at high energy).</a:t>
            </a:r>
          </a:p>
          <a:p>
            <a:pPr lvl="1"/>
            <a:r>
              <a:rPr lang="en-US" dirty="0">
                <a:solidFill>
                  <a:srgbClr val="00B0F0"/>
                </a:solidFill>
                <a:sym typeface="Wingdings" pitchFamily="2" charset="2"/>
              </a:rPr>
              <a:t>Primary goal is to test AC-LGADs w/ ASICs to assess current full-chain performance (for example, EICROC1 + 32x32 HPK AC-LGADs + RBv1 FEB).</a:t>
            </a:r>
          </a:p>
          <a:p>
            <a:pPr lvl="1"/>
            <a:r>
              <a:rPr lang="en-US" dirty="0"/>
              <a:t>This is ambitious to say the least </a:t>
            </a:r>
            <a:r>
              <a:rPr lang="en-US" dirty="0">
                <a:sym typeface="Wingdings" pitchFamily="2" charset="2"/>
              </a:rPr>
              <a:t> sensor performance goals still not met from other campaigns can still be achieved with this </a:t>
            </a:r>
            <a:r>
              <a:rPr lang="en-US" dirty="0" err="1">
                <a:sym typeface="Wingdings" pitchFamily="2" charset="2"/>
              </a:rPr>
              <a:t>testbeam</a:t>
            </a:r>
            <a:r>
              <a:rPr lang="en-US" dirty="0">
                <a:sym typeface="Wingdings" pitchFamily="2" charset="2"/>
              </a:rPr>
              <a:t>.</a:t>
            </a:r>
          </a:p>
          <a:p>
            <a:pPr lvl="2"/>
            <a:r>
              <a:rPr lang="en-US" dirty="0">
                <a:sym typeface="Wingdings" pitchFamily="2" charset="2"/>
              </a:rPr>
              <a:t>Testing with </a:t>
            </a:r>
            <a:r>
              <a:rPr lang="en-US">
                <a:sym typeface="Wingdings" pitchFamily="2" charset="2"/>
              </a:rPr>
              <a:t>4x4 sensors + EICROC0?</a:t>
            </a:r>
            <a:endParaRPr lang="en-US" dirty="0">
              <a:sym typeface="Wingdings" pitchFamily="2" charset="2"/>
            </a:endParaRPr>
          </a:p>
          <a:p>
            <a:pPr lvl="1"/>
            <a:r>
              <a:rPr lang="en-US" dirty="0">
                <a:sym typeface="Wingdings" pitchFamily="2" charset="2"/>
              </a:rPr>
              <a:t>What other goals should we aim to achieve here? </a:t>
            </a:r>
          </a:p>
          <a:p>
            <a:r>
              <a:rPr lang="en-US" b="1" dirty="0">
                <a:solidFill>
                  <a:srgbClr val="00B0F0"/>
                </a:solidFill>
                <a:sym typeface="Wingdings" pitchFamily="2" charset="2"/>
              </a:rPr>
              <a:t>Future (~ 2 weeks) AC-LGAD cross-cutting meeting will discuss goals, needed resources, institutional support, etc. to assure a successful SPS campaign (assuming SPS approves the beam time; still waiting to hear from them).</a:t>
            </a:r>
            <a:endParaRPr lang="en-US" b="1" dirty="0">
              <a:solidFill>
                <a:srgbClr val="00B0F0"/>
              </a:solidFill>
            </a:endParaRPr>
          </a:p>
        </p:txBody>
      </p:sp>
      <p:sp>
        <p:nvSpPr>
          <p:cNvPr id="5" name="Text Placeholder 4">
            <a:extLst>
              <a:ext uri="{FF2B5EF4-FFF2-40B4-BE49-F238E27FC236}">
                <a16:creationId xmlns:a16="http://schemas.microsoft.com/office/drawing/2014/main" id="{433C016E-A664-E1D1-55F1-11472B56AAE3}"/>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A73F23DD-7004-94C5-F28C-50FEBB1DB29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3277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F8EA2-A9B2-D7A9-13D0-72FF56500B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6FADA-9D97-19C0-62A3-A7D29A3D3D2E}"/>
              </a:ext>
            </a:extLst>
          </p:cNvPr>
          <p:cNvSpPr>
            <a:spLocks noGrp="1"/>
          </p:cNvSpPr>
          <p:nvPr>
            <p:ph type="sldNum" sz="quarter" idx="4"/>
          </p:nvPr>
        </p:nvSpPr>
        <p:spPr/>
        <p:txBody>
          <a:bodyPr/>
          <a:lstStyle/>
          <a:p>
            <a:pPr algn="ctr"/>
            <a:fld id="{933A556B-7C63-244D-9B7C-B0EA8042B330}" type="slidenum">
              <a:rPr lang="en-US" smtClean="0"/>
              <a:pPr algn="ctr"/>
              <a:t>61</a:t>
            </a:fld>
            <a:endParaRPr lang="en-US" dirty="0"/>
          </a:p>
        </p:txBody>
      </p:sp>
      <p:pic>
        <p:nvPicPr>
          <p:cNvPr id="12" name="Picture 11">
            <a:extLst>
              <a:ext uri="{FF2B5EF4-FFF2-40B4-BE49-F238E27FC236}">
                <a16:creationId xmlns:a16="http://schemas.microsoft.com/office/drawing/2014/main" id="{982E8651-9787-5BE4-85DD-4FFCB1A3ECAC}"/>
              </a:ext>
            </a:extLst>
          </p:cNvPr>
          <p:cNvPicPr>
            <a:picLocks noChangeAspect="1"/>
          </p:cNvPicPr>
          <p:nvPr/>
        </p:nvPicPr>
        <p:blipFill>
          <a:blip r:embed="rId2"/>
          <a:stretch>
            <a:fillRect/>
          </a:stretch>
        </p:blipFill>
        <p:spPr>
          <a:xfrm>
            <a:off x="365685" y="896298"/>
            <a:ext cx="6677912" cy="2658959"/>
          </a:xfrm>
          <a:prstGeom prst="rect">
            <a:avLst/>
          </a:prstGeom>
        </p:spPr>
      </p:pic>
      <p:sp>
        <p:nvSpPr>
          <p:cNvPr id="17" name="Title 4">
            <a:extLst>
              <a:ext uri="{FF2B5EF4-FFF2-40B4-BE49-F238E27FC236}">
                <a16:creationId xmlns:a16="http://schemas.microsoft.com/office/drawing/2014/main" id="{9AF83134-7E94-E9D0-4559-F9A4C5E47A54}"/>
              </a:ext>
            </a:extLst>
          </p:cNvPr>
          <p:cNvSpPr>
            <a:spLocks noGrp="1"/>
          </p:cNvSpPr>
          <p:nvPr>
            <p:ph type="title"/>
          </p:nvPr>
        </p:nvSpPr>
        <p:spPr>
          <a:xfrm>
            <a:off x="462579" y="0"/>
            <a:ext cx="11499925" cy="825178"/>
          </a:xfrm>
        </p:spPr>
        <p:txBody>
          <a:bodyPr/>
          <a:lstStyle/>
          <a:p>
            <a:r>
              <a:rPr lang="en-US" dirty="0"/>
              <a:t>Implementation of AC-LGADs for FF Tracking</a:t>
            </a:r>
          </a:p>
        </p:txBody>
      </p:sp>
      <p:pic>
        <p:nvPicPr>
          <p:cNvPr id="18" name="Content Placeholder 5" descr="Diagram&#10;&#10;Description automatically generated">
            <a:extLst>
              <a:ext uri="{FF2B5EF4-FFF2-40B4-BE49-F238E27FC236}">
                <a16:creationId xmlns:a16="http://schemas.microsoft.com/office/drawing/2014/main" id="{0E6FC9C6-8BDC-8313-33CC-17E51D36494E}"/>
              </a:ext>
            </a:extLst>
          </p:cNvPr>
          <p:cNvPicPr>
            <a:picLocks noChangeAspect="1"/>
          </p:cNvPicPr>
          <p:nvPr/>
        </p:nvPicPr>
        <p:blipFill>
          <a:blip r:embed="rId3"/>
          <a:srcRect l="5707" t="5519" r="6216"/>
          <a:stretch>
            <a:fillRect/>
          </a:stretch>
        </p:blipFill>
        <p:spPr>
          <a:xfrm>
            <a:off x="7262146" y="875865"/>
            <a:ext cx="4815992" cy="2351316"/>
          </a:xfrm>
          <a:prstGeom prst="rect">
            <a:avLst/>
          </a:prstGeom>
        </p:spPr>
      </p:pic>
      <p:sp>
        <p:nvSpPr>
          <p:cNvPr id="4" name="Text Placeholder 3">
            <a:extLst>
              <a:ext uri="{FF2B5EF4-FFF2-40B4-BE49-F238E27FC236}">
                <a16:creationId xmlns:a16="http://schemas.microsoft.com/office/drawing/2014/main" id="{26C9CBC3-6642-4969-6A6B-97C60195D13E}"/>
              </a:ext>
            </a:extLst>
          </p:cNvPr>
          <p:cNvSpPr>
            <a:spLocks noGrp="1"/>
          </p:cNvSpPr>
          <p:nvPr>
            <p:ph type="body" sz="quarter" idx="11"/>
          </p:nvPr>
        </p:nvSpPr>
        <p:spPr/>
        <p:txBody>
          <a:bodyPr/>
          <a:lstStyle/>
          <a:p>
            <a:endParaRPr lang="en-US"/>
          </a:p>
        </p:txBody>
      </p:sp>
      <p:sp>
        <p:nvSpPr>
          <p:cNvPr id="5" name="TextBox 4">
            <a:extLst>
              <a:ext uri="{FF2B5EF4-FFF2-40B4-BE49-F238E27FC236}">
                <a16:creationId xmlns:a16="http://schemas.microsoft.com/office/drawing/2014/main" id="{093DB0CE-B32B-3794-60D9-6A36A42837B9}"/>
              </a:ext>
            </a:extLst>
          </p:cNvPr>
          <p:cNvSpPr txBox="1"/>
          <p:nvPr/>
        </p:nvSpPr>
        <p:spPr>
          <a:xfrm>
            <a:off x="281775" y="3525440"/>
            <a:ext cx="7695371" cy="307777"/>
          </a:xfrm>
          <a:prstGeom prst="rect">
            <a:avLst/>
          </a:prstGeom>
          <a:noFill/>
        </p:spPr>
        <p:txBody>
          <a:bodyPr wrap="square">
            <a:spAutoFit/>
          </a:bodyPr>
          <a:lstStyle/>
          <a:p>
            <a:r>
              <a:rPr lang="en-US" sz="1400" dirty="0"/>
              <a:t>*Stave dimensions will be updated once EICROC1 schematic is in-hand.</a:t>
            </a:r>
          </a:p>
        </p:txBody>
      </p:sp>
      <p:sp>
        <p:nvSpPr>
          <p:cNvPr id="9" name="TextBox 8">
            <a:extLst>
              <a:ext uri="{FF2B5EF4-FFF2-40B4-BE49-F238E27FC236}">
                <a16:creationId xmlns:a16="http://schemas.microsoft.com/office/drawing/2014/main" id="{496F5D00-630C-19D5-2711-9D843D50AB6E}"/>
              </a:ext>
            </a:extLst>
          </p:cNvPr>
          <p:cNvSpPr txBox="1"/>
          <p:nvPr/>
        </p:nvSpPr>
        <p:spPr>
          <a:xfrm>
            <a:off x="281775" y="4029510"/>
            <a:ext cx="6761821" cy="2062103"/>
          </a:xfrm>
          <a:prstGeom prst="rect">
            <a:avLst/>
          </a:prstGeom>
          <a:noFill/>
          <a:ln w="38100">
            <a:noFill/>
          </a:ln>
        </p:spPr>
        <p:txBody>
          <a:bodyPr wrap="square" rtlCol="0">
            <a:spAutoFit/>
          </a:bodyPr>
          <a:lstStyle/>
          <a:p>
            <a:pPr marL="285750" indent="-285750">
              <a:buFont typeface="Arial" panose="020B0604020202020204" pitchFamily="34" charset="0"/>
              <a:buChar char="•"/>
            </a:pPr>
            <a:r>
              <a:rPr lang="en-US" sz="1600" b="1" u="sng" dirty="0"/>
              <a:t>Far-forward sensor “staves” </a:t>
            </a:r>
          </a:p>
          <a:p>
            <a:pPr marL="742950" lvl="1" indent="-285750">
              <a:buFont typeface="Arial" panose="020B0604020202020204" pitchFamily="34" charset="0"/>
              <a:buChar char="•"/>
            </a:pPr>
            <a:r>
              <a:rPr lang="en-US" sz="1600" dirty="0"/>
              <a:t>(3) 1.6cm x 1.6cm AC-LGADs with 500um pixel pitch  </a:t>
            </a:r>
          </a:p>
          <a:p>
            <a:pPr marL="742950" lvl="1" indent="-285750">
              <a:buFont typeface="Arial" panose="020B0604020202020204" pitchFamily="34" charset="0"/>
              <a:buChar char="•"/>
            </a:pPr>
            <a:r>
              <a:rPr lang="en-US" sz="1600" dirty="0"/>
              <a:t>bump-bonded to EICROC1/2 ASICs</a:t>
            </a:r>
          </a:p>
          <a:p>
            <a:pPr marL="742950" lvl="1" indent="-285750">
              <a:buFont typeface="Arial" panose="020B0604020202020204" pitchFamily="34" charset="0"/>
              <a:buChar char="•"/>
            </a:pPr>
            <a:r>
              <a:rPr lang="en-US" sz="1600" dirty="0"/>
              <a:t>staggered on a two-sided PCB to provide full active-area coverage. </a:t>
            </a:r>
          </a:p>
          <a:p>
            <a:pPr marL="742950" lvl="1" indent="-285750">
              <a:buFont typeface="Arial" panose="020B0604020202020204" pitchFamily="34" charset="0"/>
              <a:buChar char="•"/>
            </a:pPr>
            <a:r>
              <a:rPr lang="en-US" sz="1600" dirty="0"/>
              <a:t>These sensors have 32x32 channels, matching the EICROC1/2.</a:t>
            </a:r>
          </a:p>
          <a:p>
            <a:pPr marL="1200150" lvl="2" indent="-285750">
              <a:buFont typeface="Arial" panose="020B0604020202020204" pitchFamily="34" charset="0"/>
              <a:buChar char="•"/>
            </a:pPr>
            <a:r>
              <a:rPr lang="en-US" sz="1600" dirty="0"/>
              <a:t>Currently have 32x32 channel sensors from HPK which are under test.</a:t>
            </a:r>
          </a:p>
        </p:txBody>
      </p:sp>
      <p:sp>
        <p:nvSpPr>
          <p:cNvPr id="10" name="TextBox 9">
            <a:extLst>
              <a:ext uri="{FF2B5EF4-FFF2-40B4-BE49-F238E27FC236}">
                <a16:creationId xmlns:a16="http://schemas.microsoft.com/office/drawing/2014/main" id="{B3478B9C-EC3B-C6EB-98DA-A01F5EB49922}"/>
              </a:ext>
            </a:extLst>
          </p:cNvPr>
          <p:cNvSpPr txBox="1"/>
          <p:nvPr/>
        </p:nvSpPr>
        <p:spPr>
          <a:xfrm>
            <a:off x="7571194" y="3277868"/>
            <a:ext cx="4164496" cy="923330"/>
          </a:xfrm>
          <a:prstGeom prst="rect">
            <a:avLst/>
          </a:prstGeom>
          <a:noFill/>
        </p:spPr>
        <p:txBody>
          <a:bodyPr wrap="square" rtlCol="0">
            <a:spAutoFit/>
          </a:bodyPr>
          <a:lstStyle/>
          <a:p>
            <a:r>
              <a:rPr lang="en-US" dirty="0"/>
              <a:t>Readout needs to be separated from sensor/ASIC board to obey physical constraints for far-forward subsystems.</a:t>
            </a:r>
          </a:p>
        </p:txBody>
      </p:sp>
      <p:pic>
        <p:nvPicPr>
          <p:cNvPr id="11" name="Picture 10">
            <a:extLst>
              <a:ext uri="{FF2B5EF4-FFF2-40B4-BE49-F238E27FC236}">
                <a16:creationId xmlns:a16="http://schemas.microsoft.com/office/drawing/2014/main" id="{3A73E355-FE56-8530-6F5E-434B6ECC18FF}"/>
              </a:ext>
            </a:extLst>
          </p:cNvPr>
          <p:cNvPicPr>
            <a:picLocks noChangeAspect="1"/>
          </p:cNvPicPr>
          <p:nvPr/>
        </p:nvPicPr>
        <p:blipFill>
          <a:blip r:embed="rId4"/>
          <a:stretch>
            <a:fillRect/>
          </a:stretch>
        </p:blipFill>
        <p:spPr>
          <a:xfrm>
            <a:off x="8755380" y="4273638"/>
            <a:ext cx="2596391" cy="2192162"/>
          </a:xfrm>
          <a:prstGeom prst="rect">
            <a:avLst/>
          </a:prstGeom>
        </p:spPr>
      </p:pic>
      <p:cxnSp>
        <p:nvCxnSpPr>
          <p:cNvPr id="14" name="Straight Arrow Connector 13">
            <a:extLst>
              <a:ext uri="{FF2B5EF4-FFF2-40B4-BE49-F238E27FC236}">
                <a16:creationId xmlns:a16="http://schemas.microsoft.com/office/drawing/2014/main" id="{DDD26186-5719-4A0D-0D1D-965EE367B4A6}"/>
              </a:ext>
            </a:extLst>
          </p:cNvPr>
          <p:cNvCxnSpPr/>
          <p:nvPr/>
        </p:nvCxnSpPr>
        <p:spPr>
          <a:xfrm flipV="1">
            <a:off x="6957391" y="5446643"/>
            <a:ext cx="1967948" cy="25841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3531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B4942-C9E0-36D0-A224-A69744ADB2E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1CA780-3F4B-CB5E-6A02-6D4E2E571807}"/>
              </a:ext>
            </a:extLst>
          </p:cNvPr>
          <p:cNvSpPr>
            <a:spLocks noGrp="1"/>
          </p:cNvSpPr>
          <p:nvPr>
            <p:ph type="sldNum" sz="quarter" idx="4"/>
          </p:nvPr>
        </p:nvSpPr>
        <p:spPr/>
        <p:txBody>
          <a:bodyPr/>
          <a:lstStyle/>
          <a:p>
            <a:pPr algn="ctr"/>
            <a:fld id="{933A556B-7C63-244D-9B7C-B0EA8042B330}" type="slidenum">
              <a:rPr lang="en-US" smtClean="0"/>
              <a:pPr algn="ctr"/>
              <a:t>62</a:t>
            </a:fld>
            <a:endParaRPr lang="en-US" dirty="0"/>
          </a:p>
        </p:txBody>
      </p:sp>
      <p:pic>
        <p:nvPicPr>
          <p:cNvPr id="12" name="Picture 11">
            <a:extLst>
              <a:ext uri="{FF2B5EF4-FFF2-40B4-BE49-F238E27FC236}">
                <a16:creationId xmlns:a16="http://schemas.microsoft.com/office/drawing/2014/main" id="{B63A997F-84D4-FE0B-F231-C3CE5E4B42B0}"/>
              </a:ext>
            </a:extLst>
          </p:cNvPr>
          <p:cNvPicPr>
            <a:picLocks noChangeAspect="1"/>
          </p:cNvPicPr>
          <p:nvPr/>
        </p:nvPicPr>
        <p:blipFill>
          <a:blip r:embed="rId2"/>
          <a:stretch>
            <a:fillRect/>
          </a:stretch>
        </p:blipFill>
        <p:spPr>
          <a:xfrm>
            <a:off x="365685" y="896298"/>
            <a:ext cx="6677912" cy="2658959"/>
          </a:xfrm>
          <a:prstGeom prst="rect">
            <a:avLst/>
          </a:prstGeom>
        </p:spPr>
      </p:pic>
      <p:sp>
        <p:nvSpPr>
          <p:cNvPr id="17" name="Title 4">
            <a:extLst>
              <a:ext uri="{FF2B5EF4-FFF2-40B4-BE49-F238E27FC236}">
                <a16:creationId xmlns:a16="http://schemas.microsoft.com/office/drawing/2014/main" id="{EC2E7BCC-D91A-7155-822E-2E3BCFDC6B21}"/>
              </a:ext>
            </a:extLst>
          </p:cNvPr>
          <p:cNvSpPr>
            <a:spLocks noGrp="1"/>
          </p:cNvSpPr>
          <p:nvPr>
            <p:ph type="title"/>
          </p:nvPr>
        </p:nvSpPr>
        <p:spPr>
          <a:xfrm>
            <a:off x="462579" y="0"/>
            <a:ext cx="11499925" cy="825178"/>
          </a:xfrm>
        </p:spPr>
        <p:txBody>
          <a:bodyPr/>
          <a:lstStyle/>
          <a:p>
            <a:r>
              <a:rPr lang="en-US" dirty="0"/>
              <a:t>Implementation of AC-LGADs for FF Tracking</a:t>
            </a:r>
          </a:p>
        </p:txBody>
      </p:sp>
      <p:sp>
        <p:nvSpPr>
          <p:cNvPr id="3" name="TextBox 2">
            <a:extLst>
              <a:ext uri="{FF2B5EF4-FFF2-40B4-BE49-F238E27FC236}">
                <a16:creationId xmlns:a16="http://schemas.microsoft.com/office/drawing/2014/main" id="{8A05DE8D-C7A5-2267-48D3-FAFACEB04547}"/>
              </a:ext>
            </a:extLst>
          </p:cNvPr>
          <p:cNvSpPr txBox="1"/>
          <p:nvPr/>
        </p:nvSpPr>
        <p:spPr>
          <a:xfrm>
            <a:off x="6956184" y="3952338"/>
            <a:ext cx="5135151" cy="2123658"/>
          </a:xfrm>
          <a:prstGeom prst="rect">
            <a:avLst/>
          </a:prstGeom>
          <a:noFill/>
          <a:ln w="28575">
            <a:solidFill>
              <a:srgbClr val="7030A0"/>
            </a:solidFill>
          </a:ln>
        </p:spPr>
        <p:txBody>
          <a:bodyPr wrap="square" rtlCol="0">
            <a:spAutoFit/>
          </a:bodyPr>
          <a:lstStyle/>
          <a:p>
            <a:pPr marL="285750" indent="-285750">
              <a:buFont typeface="Arial" panose="020B0604020202020204" pitchFamily="34" charset="0"/>
              <a:buChar char="•"/>
            </a:pPr>
            <a:r>
              <a:rPr lang="en-US" dirty="0"/>
              <a:t>Strong synergy with TOF: front-end + power board will be the same as FTOF.</a:t>
            </a:r>
          </a:p>
          <a:p>
            <a:pPr marL="742950" lvl="1" indent="-285750">
              <a:buFont typeface="Arial" panose="020B0604020202020204" pitchFamily="34" charset="0"/>
              <a:buChar char="•"/>
            </a:pPr>
            <a:r>
              <a:rPr lang="en-US" sz="1600" b="1" dirty="0">
                <a:solidFill>
                  <a:srgbClr val="7030A0"/>
                </a:solidFill>
                <a:sym typeface="Wingdings" pitchFamily="2" charset="2"/>
              </a:rPr>
              <a:t>Only difference is sensor stave/module, and the separation of the FEB for flexibility for FF detector needs.</a:t>
            </a:r>
          </a:p>
          <a:p>
            <a:pPr marL="285750" indent="-285750">
              <a:buFont typeface="Arial" panose="020B0604020202020204" pitchFamily="34" charset="0"/>
              <a:buChar char="•"/>
            </a:pPr>
            <a:r>
              <a:rPr lang="en-US" sz="1600" b="1" dirty="0">
                <a:solidFill>
                  <a:srgbClr val="7030A0"/>
                </a:solidFill>
                <a:sym typeface="Wingdings" pitchFamily="2" charset="2"/>
              </a:rPr>
              <a:t>Presently optimizing choice of readout board “flavor” which works best for auxiliary detector needs.</a:t>
            </a:r>
          </a:p>
        </p:txBody>
      </p:sp>
      <p:pic>
        <p:nvPicPr>
          <p:cNvPr id="4" name="Picture 3">
            <a:extLst>
              <a:ext uri="{FF2B5EF4-FFF2-40B4-BE49-F238E27FC236}">
                <a16:creationId xmlns:a16="http://schemas.microsoft.com/office/drawing/2014/main" id="{47F96FF1-9AE8-1581-85D4-557A77087E13}"/>
              </a:ext>
            </a:extLst>
          </p:cNvPr>
          <p:cNvPicPr>
            <a:picLocks noChangeAspect="1"/>
          </p:cNvPicPr>
          <p:nvPr/>
        </p:nvPicPr>
        <p:blipFill>
          <a:blip r:embed="rId3"/>
          <a:stretch>
            <a:fillRect/>
          </a:stretch>
        </p:blipFill>
        <p:spPr>
          <a:xfrm>
            <a:off x="7172428" y="896298"/>
            <a:ext cx="4790076" cy="3011113"/>
          </a:xfrm>
          <a:prstGeom prst="rect">
            <a:avLst/>
          </a:prstGeom>
          <a:ln w="28575">
            <a:solidFill>
              <a:srgbClr val="7030A0"/>
            </a:solidFill>
          </a:ln>
        </p:spPr>
      </p:pic>
      <p:sp>
        <p:nvSpPr>
          <p:cNvPr id="5" name="TextBox 4">
            <a:extLst>
              <a:ext uri="{FF2B5EF4-FFF2-40B4-BE49-F238E27FC236}">
                <a16:creationId xmlns:a16="http://schemas.microsoft.com/office/drawing/2014/main" id="{47F7196E-9958-42F7-1C88-CAA91E0AE61A}"/>
              </a:ext>
            </a:extLst>
          </p:cNvPr>
          <p:cNvSpPr txBox="1"/>
          <p:nvPr/>
        </p:nvSpPr>
        <p:spPr>
          <a:xfrm>
            <a:off x="281775" y="4029510"/>
            <a:ext cx="6761821" cy="2308324"/>
          </a:xfrm>
          <a:prstGeom prst="rect">
            <a:avLst/>
          </a:prstGeom>
          <a:noFill/>
          <a:ln w="38100">
            <a:noFill/>
          </a:ln>
        </p:spPr>
        <p:txBody>
          <a:bodyPr wrap="square" rtlCol="0">
            <a:spAutoFit/>
          </a:bodyPr>
          <a:lstStyle/>
          <a:p>
            <a:pPr marL="285750" indent="-285750">
              <a:buFont typeface="Arial" panose="020B0604020202020204" pitchFamily="34" charset="0"/>
              <a:buChar char="•"/>
            </a:pPr>
            <a:r>
              <a:rPr lang="en-US" sz="1600" b="1" u="sng" dirty="0"/>
              <a:t>Far-forward sensor “staves” </a:t>
            </a:r>
          </a:p>
          <a:p>
            <a:pPr marL="742950" lvl="1" indent="-285750">
              <a:buFont typeface="Arial" panose="020B0604020202020204" pitchFamily="34" charset="0"/>
              <a:buChar char="•"/>
            </a:pPr>
            <a:r>
              <a:rPr lang="en-US" sz="1600" dirty="0"/>
              <a:t>(3) 1.6cm x 1.6cm AC-LGADs with 500um pixel pitch  </a:t>
            </a:r>
          </a:p>
          <a:p>
            <a:pPr marL="742950" lvl="1" indent="-285750">
              <a:buFont typeface="Arial" panose="020B0604020202020204" pitchFamily="34" charset="0"/>
              <a:buChar char="•"/>
            </a:pPr>
            <a:r>
              <a:rPr lang="en-US" sz="1600" dirty="0"/>
              <a:t>bump-bonded to EICROC1/2 ASICs</a:t>
            </a:r>
          </a:p>
          <a:p>
            <a:pPr marL="742950" lvl="1" indent="-285750">
              <a:buFont typeface="Arial" panose="020B0604020202020204" pitchFamily="34" charset="0"/>
              <a:buChar char="•"/>
            </a:pPr>
            <a:r>
              <a:rPr lang="en-US" sz="1600" dirty="0"/>
              <a:t>staggered on a two-sided PCB to provide full active-area coverage. </a:t>
            </a:r>
          </a:p>
          <a:p>
            <a:pPr marL="742950" lvl="1" indent="-285750">
              <a:buFont typeface="Arial" panose="020B0604020202020204" pitchFamily="34" charset="0"/>
              <a:buChar char="•"/>
            </a:pPr>
            <a:r>
              <a:rPr lang="en-US" sz="1600" dirty="0"/>
              <a:t>These sensors have 32x32 channels, matching the EICROC1/2.</a:t>
            </a:r>
          </a:p>
          <a:p>
            <a:pPr marL="1200150" lvl="2" indent="-285750">
              <a:buFont typeface="Arial" panose="020B0604020202020204" pitchFamily="34" charset="0"/>
              <a:buChar char="•"/>
            </a:pPr>
            <a:r>
              <a:rPr lang="en-US" sz="1600" dirty="0"/>
              <a:t>Currently have 32x32 channel sensors from HPK which are under test.</a:t>
            </a:r>
          </a:p>
          <a:p>
            <a:pPr lvl="1"/>
            <a:endParaRPr lang="en-US" sz="1600" dirty="0"/>
          </a:p>
        </p:txBody>
      </p:sp>
      <p:sp>
        <p:nvSpPr>
          <p:cNvPr id="6" name="TextBox 5">
            <a:extLst>
              <a:ext uri="{FF2B5EF4-FFF2-40B4-BE49-F238E27FC236}">
                <a16:creationId xmlns:a16="http://schemas.microsoft.com/office/drawing/2014/main" id="{2AEC90CB-E0B8-58B3-A2A9-548B04CE7E50}"/>
              </a:ext>
            </a:extLst>
          </p:cNvPr>
          <p:cNvSpPr txBox="1"/>
          <p:nvPr/>
        </p:nvSpPr>
        <p:spPr>
          <a:xfrm>
            <a:off x="10488871" y="3171270"/>
            <a:ext cx="1602464" cy="584775"/>
          </a:xfrm>
          <a:prstGeom prst="rect">
            <a:avLst/>
          </a:prstGeom>
          <a:noFill/>
        </p:spPr>
        <p:txBody>
          <a:bodyPr wrap="square" rtlCol="0">
            <a:spAutoFit/>
          </a:bodyPr>
          <a:lstStyle/>
          <a:p>
            <a:r>
              <a:rPr lang="en-US" sz="1600" dirty="0"/>
              <a:t>Tonko </a:t>
            </a:r>
            <a:r>
              <a:rPr lang="en-US" sz="1600" dirty="0" err="1"/>
              <a:t>Ljubicic</a:t>
            </a:r>
            <a:r>
              <a:rPr lang="en-US" sz="1600" dirty="0"/>
              <a:t> (Rice Univ.)</a:t>
            </a:r>
          </a:p>
        </p:txBody>
      </p:sp>
      <p:sp>
        <p:nvSpPr>
          <p:cNvPr id="10" name="Text Placeholder 9">
            <a:extLst>
              <a:ext uri="{FF2B5EF4-FFF2-40B4-BE49-F238E27FC236}">
                <a16:creationId xmlns:a16="http://schemas.microsoft.com/office/drawing/2014/main" id="{0C30D8C7-76D8-E1E3-445C-33E131979087}"/>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562E51F2-0039-A649-C208-47077865F229}"/>
              </a:ext>
            </a:extLst>
          </p:cNvPr>
          <p:cNvSpPr txBox="1"/>
          <p:nvPr/>
        </p:nvSpPr>
        <p:spPr>
          <a:xfrm>
            <a:off x="281775" y="3525440"/>
            <a:ext cx="7695371" cy="307777"/>
          </a:xfrm>
          <a:prstGeom prst="rect">
            <a:avLst/>
          </a:prstGeom>
          <a:noFill/>
        </p:spPr>
        <p:txBody>
          <a:bodyPr wrap="square">
            <a:spAutoFit/>
          </a:bodyPr>
          <a:lstStyle/>
          <a:p>
            <a:r>
              <a:rPr lang="en-US" sz="1400" dirty="0"/>
              <a:t>*Stave dimensions will be updated once EICROC1 schematic is in-hand.</a:t>
            </a:r>
          </a:p>
        </p:txBody>
      </p:sp>
    </p:spTree>
    <p:extLst>
      <p:ext uri="{BB962C8B-B14F-4D97-AF65-F5344CB8AC3E}">
        <p14:creationId xmlns:p14="http://schemas.microsoft.com/office/powerpoint/2010/main" val="332592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65C9CA-8E1F-EF5C-A57B-72EF5097A3AB}"/>
              </a:ext>
            </a:extLst>
          </p:cNvPr>
          <p:cNvSpPr>
            <a:spLocks noGrp="1"/>
          </p:cNvSpPr>
          <p:nvPr>
            <p:ph type="sldNum" sz="quarter" idx="4"/>
          </p:nvPr>
        </p:nvSpPr>
        <p:spPr/>
        <p:txBody>
          <a:bodyPr/>
          <a:lstStyle/>
          <a:p>
            <a:pPr algn="ctr"/>
            <a:fld id="{933A556B-7C63-244D-9B7C-B0EA8042B330}" type="slidenum">
              <a:rPr lang="en-US" smtClean="0"/>
              <a:pPr algn="ctr"/>
              <a:t>63</a:t>
            </a:fld>
            <a:endParaRPr lang="en-US" dirty="0"/>
          </a:p>
        </p:txBody>
      </p:sp>
      <p:sp>
        <p:nvSpPr>
          <p:cNvPr id="3" name="Title 2">
            <a:extLst>
              <a:ext uri="{FF2B5EF4-FFF2-40B4-BE49-F238E27FC236}">
                <a16:creationId xmlns:a16="http://schemas.microsoft.com/office/drawing/2014/main" id="{7567D9D3-0827-435C-8C4B-74C6C9CCB4CF}"/>
              </a:ext>
            </a:extLst>
          </p:cNvPr>
          <p:cNvSpPr>
            <a:spLocks noGrp="1"/>
          </p:cNvSpPr>
          <p:nvPr>
            <p:ph type="title"/>
          </p:nvPr>
        </p:nvSpPr>
        <p:spPr/>
        <p:txBody>
          <a:bodyPr>
            <a:noAutofit/>
          </a:bodyPr>
          <a:lstStyle/>
          <a:p>
            <a:r>
              <a:rPr lang="en-US" sz="3200" dirty="0"/>
              <a:t>Broad timeline of AC-LGAD activities (non-exhaustive)</a:t>
            </a:r>
          </a:p>
        </p:txBody>
      </p:sp>
      <p:sp>
        <p:nvSpPr>
          <p:cNvPr id="5" name="Text Placeholder 4">
            <a:extLst>
              <a:ext uri="{FF2B5EF4-FFF2-40B4-BE49-F238E27FC236}">
                <a16:creationId xmlns:a16="http://schemas.microsoft.com/office/drawing/2014/main" id="{F127D12C-D10D-F38C-8CC2-6A7BF124D078}"/>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DCFD84D8-9412-0130-E0FF-A0CB9C45BAE8}"/>
              </a:ext>
            </a:extLst>
          </p:cNvPr>
          <p:cNvSpPr>
            <a:spLocks noGrp="1"/>
          </p:cNvSpPr>
          <p:nvPr>
            <p:ph type="body" sz="quarter" idx="11"/>
          </p:nvPr>
        </p:nvSpPr>
        <p:spPr/>
        <p:txBody>
          <a:bodyPr/>
          <a:lstStyle/>
          <a:p>
            <a:endParaRPr lang="en-US"/>
          </a:p>
        </p:txBody>
      </p:sp>
      <p:graphicFrame>
        <p:nvGraphicFramePr>
          <p:cNvPr id="7" name="Table 6">
            <a:extLst>
              <a:ext uri="{FF2B5EF4-FFF2-40B4-BE49-F238E27FC236}">
                <a16:creationId xmlns:a16="http://schemas.microsoft.com/office/drawing/2014/main" id="{3E614254-8FEF-79DC-92D4-36E03D55743A}"/>
              </a:ext>
            </a:extLst>
          </p:cNvPr>
          <p:cNvGraphicFramePr>
            <a:graphicFrameLocks noGrp="1"/>
          </p:cNvGraphicFramePr>
          <p:nvPr>
            <p:extLst>
              <p:ext uri="{D42A27DB-BD31-4B8C-83A1-F6EECF244321}">
                <p14:modId xmlns:p14="http://schemas.microsoft.com/office/powerpoint/2010/main" val="3733588871"/>
              </p:ext>
            </p:extLst>
          </p:nvPr>
        </p:nvGraphicFramePr>
        <p:xfrm>
          <a:off x="361846" y="825178"/>
          <a:ext cx="11749472" cy="5220825"/>
        </p:xfrm>
        <a:graphic>
          <a:graphicData uri="http://schemas.openxmlformats.org/drawingml/2006/table">
            <a:tbl>
              <a:tblPr firstRow="1" bandRow="1">
                <a:tableStyleId>{5C22544A-7EE6-4342-B048-85BDC9FD1C3A}</a:tableStyleId>
              </a:tblPr>
              <a:tblGrid>
                <a:gridCol w="2399283">
                  <a:extLst>
                    <a:ext uri="{9D8B030D-6E8A-4147-A177-3AD203B41FA5}">
                      <a16:colId xmlns:a16="http://schemas.microsoft.com/office/drawing/2014/main" val="457906161"/>
                    </a:ext>
                  </a:extLst>
                </a:gridCol>
                <a:gridCol w="1389530">
                  <a:extLst>
                    <a:ext uri="{9D8B030D-6E8A-4147-A177-3AD203B41FA5}">
                      <a16:colId xmlns:a16="http://schemas.microsoft.com/office/drawing/2014/main" val="4244746894"/>
                    </a:ext>
                  </a:extLst>
                </a:gridCol>
                <a:gridCol w="1918447">
                  <a:extLst>
                    <a:ext uri="{9D8B030D-6E8A-4147-A177-3AD203B41FA5}">
                      <a16:colId xmlns:a16="http://schemas.microsoft.com/office/drawing/2014/main" val="104197803"/>
                    </a:ext>
                  </a:extLst>
                </a:gridCol>
                <a:gridCol w="6042212">
                  <a:extLst>
                    <a:ext uri="{9D8B030D-6E8A-4147-A177-3AD203B41FA5}">
                      <a16:colId xmlns:a16="http://schemas.microsoft.com/office/drawing/2014/main" val="3701500143"/>
                    </a:ext>
                  </a:extLst>
                </a:gridCol>
              </a:tblGrid>
              <a:tr h="369073">
                <a:tc>
                  <a:txBody>
                    <a:bodyPr/>
                    <a:lstStyle/>
                    <a:p>
                      <a:r>
                        <a:rPr lang="en-US" sz="1100" dirty="0"/>
                        <a:t>Action Item</a:t>
                      </a:r>
                    </a:p>
                  </a:txBody>
                  <a:tcPr/>
                </a:tc>
                <a:tc>
                  <a:txBody>
                    <a:bodyPr/>
                    <a:lstStyle/>
                    <a:p>
                      <a:r>
                        <a:rPr lang="en-US" sz="1100" dirty="0"/>
                        <a:t>Current Status</a:t>
                      </a:r>
                    </a:p>
                  </a:txBody>
                  <a:tcPr/>
                </a:tc>
                <a:tc>
                  <a:txBody>
                    <a:bodyPr/>
                    <a:lstStyle/>
                    <a:p>
                      <a:r>
                        <a:rPr lang="en-US" sz="1100" dirty="0"/>
                        <a:t>Dates (expected completion)</a:t>
                      </a:r>
                    </a:p>
                  </a:txBody>
                  <a:tcPr/>
                </a:tc>
                <a:tc>
                  <a:txBody>
                    <a:bodyPr/>
                    <a:lstStyle/>
                    <a:p>
                      <a:r>
                        <a:rPr lang="en-US" sz="1100" dirty="0"/>
                        <a:t>Notes</a:t>
                      </a:r>
                    </a:p>
                  </a:txBody>
                  <a:tcPr/>
                </a:tc>
                <a:extLst>
                  <a:ext uri="{0D108BD9-81ED-4DB2-BD59-A6C34878D82A}">
                    <a16:rowId xmlns:a16="http://schemas.microsoft.com/office/drawing/2014/main" val="147109835"/>
                  </a:ext>
                </a:extLst>
              </a:tr>
              <a:tr h="669345">
                <a:tc>
                  <a:txBody>
                    <a:bodyPr/>
                    <a:lstStyle/>
                    <a:p>
                      <a:r>
                        <a:rPr lang="en-US" sz="1100" dirty="0"/>
                        <a:t>4x4 BNL and HPK sensors tested at Fermilab</a:t>
                      </a:r>
                    </a:p>
                  </a:txBody>
                  <a:tcPr/>
                </a:tc>
                <a:tc>
                  <a:txBody>
                    <a:bodyPr/>
                    <a:lstStyle/>
                    <a:p>
                      <a:r>
                        <a:rPr lang="en-US" sz="1100" dirty="0"/>
                        <a:t>Complete</a:t>
                      </a:r>
                    </a:p>
                  </a:txBody>
                  <a:tcPr/>
                </a:tc>
                <a:tc>
                  <a:txBody>
                    <a:bodyPr/>
                    <a:lstStyle/>
                    <a:p>
                      <a:r>
                        <a:rPr lang="en-US" sz="1100" dirty="0"/>
                        <a:t>2020 to Summer 2022</a:t>
                      </a:r>
                    </a:p>
                  </a:txBody>
                  <a:tcPr/>
                </a:tc>
                <a:tc>
                  <a:txBody>
                    <a:bodyPr/>
                    <a:lstStyle/>
                    <a:p>
                      <a:r>
                        <a:rPr lang="en-US" sz="1100" dirty="0"/>
                        <a:t>Established timing resolution ~ 20ps and spatial resolution ~ 20um (7x better than normal for pixel pitch due to charge sharing)</a:t>
                      </a:r>
                    </a:p>
                  </a:txBody>
                  <a:tcPr/>
                </a:tc>
                <a:extLst>
                  <a:ext uri="{0D108BD9-81ED-4DB2-BD59-A6C34878D82A}">
                    <a16:rowId xmlns:a16="http://schemas.microsoft.com/office/drawing/2014/main" val="1454387745"/>
                  </a:ext>
                </a:extLst>
              </a:tr>
              <a:tr h="741275">
                <a:tc>
                  <a:txBody>
                    <a:bodyPr/>
                    <a:lstStyle/>
                    <a:p>
                      <a:r>
                        <a:rPr lang="en-US" sz="1100" dirty="0"/>
                        <a:t>EICROC0 testing with charge injection</a:t>
                      </a:r>
                    </a:p>
                  </a:txBody>
                  <a:tcPr/>
                </a:tc>
                <a:tc>
                  <a:txBody>
                    <a:bodyPr/>
                    <a:lstStyle/>
                    <a:p>
                      <a:r>
                        <a:rPr lang="en-US" sz="1100" dirty="0"/>
                        <a:t>Mostly complete (jitter still under study)</a:t>
                      </a:r>
                    </a:p>
                  </a:txBody>
                  <a:tcPr/>
                </a:tc>
                <a:tc>
                  <a:txBody>
                    <a:bodyPr/>
                    <a:lstStyle/>
                    <a:p>
                      <a:r>
                        <a:rPr lang="en-US" sz="1100" dirty="0"/>
                        <a:t>Summer 2023 to now (Feb. 2026)</a:t>
                      </a:r>
                    </a:p>
                  </a:txBody>
                  <a:tcPr/>
                </a:tc>
                <a:tc>
                  <a:txBody>
                    <a:bodyPr/>
                    <a:lstStyle/>
                    <a:p>
                      <a:r>
                        <a:rPr lang="en-US" sz="1100" dirty="0"/>
                        <a:t>Tested analog and digital output, measured jitter, tested linearity of ADC</a:t>
                      </a:r>
                    </a:p>
                    <a:p>
                      <a:endParaRPr lang="en-US" sz="1100" dirty="0"/>
                    </a:p>
                    <a:p>
                      <a:r>
                        <a:rPr lang="en-US" sz="1100" dirty="0"/>
                        <a:t>Firmware does not support external trigger; will be updated to enable this with EICROC1</a:t>
                      </a:r>
                    </a:p>
                  </a:txBody>
                  <a:tcPr/>
                </a:tc>
                <a:extLst>
                  <a:ext uri="{0D108BD9-81ED-4DB2-BD59-A6C34878D82A}">
                    <a16:rowId xmlns:a16="http://schemas.microsoft.com/office/drawing/2014/main" val="515266678"/>
                  </a:ext>
                </a:extLst>
              </a:tr>
              <a:tr h="1051828">
                <a:tc>
                  <a:txBody>
                    <a:bodyPr/>
                    <a:lstStyle/>
                    <a:p>
                      <a:r>
                        <a:rPr lang="en-US" sz="1100" dirty="0"/>
                        <a:t>4x4 sensor testing with EICROC0</a:t>
                      </a:r>
                    </a:p>
                  </a:txBody>
                  <a:tcPr/>
                </a:tc>
                <a:tc>
                  <a:txBody>
                    <a:bodyPr/>
                    <a:lstStyle/>
                    <a:p>
                      <a:r>
                        <a:rPr lang="en-US" sz="1100" dirty="0"/>
                        <a:t>Mostly complete (jitter still under study)</a:t>
                      </a:r>
                    </a:p>
                  </a:txBody>
                  <a:tcPr/>
                </a:tc>
                <a:tc>
                  <a:txBody>
                    <a:bodyPr/>
                    <a:lstStyle/>
                    <a:p>
                      <a:r>
                        <a:rPr lang="en-US" sz="1100" dirty="0"/>
                        <a:t>Summer 2023 to now (Feb. 2026)</a:t>
                      </a:r>
                    </a:p>
                  </a:txBody>
                  <a:tcPr/>
                </a:tc>
                <a:tc>
                  <a:txBody>
                    <a:bodyPr/>
                    <a:lstStyle/>
                    <a:p>
                      <a:r>
                        <a:rPr lang="en-US" sz="1100" dirty="0"/>
                        <a:t>Testing has been done with AC-LGADs </a:t>
                      </a:r>
                      <a:r>
                        <a:rPr lang="en-US" sz="1100" dirty="0" err="1"/>
                        <a:t>wirebonded</a:t>
                      </a:r>
                      <a:r>
                        <a:rPr lang="en-US" sz="1100" dirty="0"/>
                        <a:t> to EICROC0 – noise unacceptably high. Now using bump-bonded assemblies. Tested with TCT and Sr-90 source.</a:t>
                      </a:r>
                      <a:br>
                        <a:rPr lang="en-US" sz="1100" dirty="0"/>
                      </a:br>
                      <a:br>
                        <a:rPr lang="en-US" sz="1100" dirty="0"/>
                      </a:br>
                      <a:r>
                        <a:rPr lang="en-US" sz="1100" dirty="0"/>
                        <a:t>Jitter from individual components small (10-15ps) – total jitter from analog output of EICROC0 </a:t>
                      </a:r>
                      <a:r>
                        <a:rPr lang="en-US" sz="1100" dirty="0" err="1"/>
                        <a:t>testboard</a:t>
                      </a:r>
                      <a:r>
                        <a:rPr lang="en-US" sz="1100" dirty="0"/>
                        <a:t> with AC-LGADs bump-bonded high – under study now.</a:t>
                      </a:r>
                    </a:p>
                  </a:txBody>
                  <a:tcPr/>
                </a:tc>
                <a:extLst>
                  <a:ext uri="{0D108BD9-81ED-4DB2-BD59-A6C34878D82A}">
                    <a16:rowId xmlns:a16="http://schemas.microsoft.com/office/drawing/2014/main" val="2477734858"/>
                  </a:ext>
                </a:extLst>
              </a:tr>
              <a:tr h="660430">
                <a:tc>
                  <a:txBody>
                    <a:bodyPr/>
                    <a:lstStyle/>
                    <a:p>
                      <a:r>
                        <a:rPr lang="en-US" sz="1100" dirty="0"/>
                        <a:t>Testing of full-size 32x32 channel HPK sensors</a:t>
                      </a:r>
                    </a:p>
                  </a:txBody>
                  <a:tcPr/>
                </a:tc>
                <a:tc>
                  <a:txBody>
                    <a:bodyPr/>
                    <a:lstStyle/>
                    <a:p>
                      <a:r>
                        <a:rPr lang="en-US" sz="1100" dirty="0"/>
                        <a:t>In-progress</a:t>
                      </a:r>
                    </a:p>
                  </a:txBody>
                  <a:tcPr/>
                </a:tc>
                <a:tc>
                  <a:txBody>
                    <a:bodyPr/>
                    <a:lstStyle/>
                    <a:p>
                      <a:r>
                        <a:rPr lang="en-US" sz="1100" dirty="0"/>
                        <a:t>Summer 2025 to now (Summer 2026)</a:t>
                      </a:r>
                    </a:p>
                  </a:txBody>
                  <a:tcPr/>
                </a:tc>
                <a:tc>
                  <a:txBody>
                    <a:bodyPr/>
                    <a:lstStyle/>
                    <a:p>
                      <a:r>
                        <a:rPr lang="en-US" sz="1100" dirty="0"/>
                        <a:t>IV curves measured and breakdown voltages identified; production yield &gt; 90%; first test beam @ DESY in December 2025; hope for test beam @ SPS in Summer 2026; Lab testing underway (laser, source)</a:t>
                      </a:r>
                    </a:p>
                  </a:txBody>
                  <a:tcPr/>
                </a:tc>
                <a:extLst>
                  <a:ext uri="{0D108BD9-81ED-4DB2-BD59-A6C34878D82A}">
                    <a16:rowId xmlns:a16="http://schemas.microsoft.com/office/drawing/2014/main" val="792373214"/>
                  </a:ext>
                </a:extLst>
              </a:tr>
              <a:tr h="669345">
                <a:tc>
                  <a:txBody>
                    <a:bodyPr/>
                    <a:lstStyle/>
                    <a:p>
                      <a:r>
                        <a:rPr lang="en-US" sz="1100" dirty="0"/>
                        <a:t>RBv1 setup and initial tests</a:t>
                      </a:r>
                    </a:p>
                  </a:txBody>
                  <a:tcPr/>
                </a:tc>
                <a:tc>
                  <a:txBody>
                    <a:bodyPr/>
                    <a:lstStyle/>
                    <a:p>
                      <a:r>
                        <a:rPr lang="en-US" sz="1100" dirty="0"/>
                        <a:t>In-progress</a:t>
                      </a:r>
                    </a:p>
                  </a:txBody>
                  <a:tcPr/>
                </a:tc>
                <a:tc>
                  <a:txBody>
                    <a:bodyPr/>
                    <a:lstStyle/>
                    <a:p>
                      <a:r>
                        <a:rPr lang="en-US" sz="1100" dirty="0"/>
                        <a:t>Summer 2025 to now (Spring 2026)</a:t>
                      </a:r>
                    </a:p>
                  </a:txBody>
                  <a:tcPr/>
                </a:tc>
                <a:tc>
                  <a:txBody>
                    <a:bodyPr/>
                    <a:lstStyle/>
                    <a:p>
                      <a:r>
                        <a:rPr lang="en-US" sz="1100" dirty="0"/>
                        <a:t>Work done to validate setup at Rice; setup being established at BNL to test EICROC1 with two different readouts after receipt of ASIC</a:t>
                      </a:r>
                    </a:p>
                  </a:txBody>
                  <a:tcPr/>
                </a:tc>
                <a:extLst>
                  <a:ext uri="{0D108BD9-81ED-4DB2-BD59-A6C34878D82A}">
                    <a16:rowId xmlns:a16="http://schemas.microsoft.com/office/drawing/2014/main" val="1391218555"/>
                  </a:ext>
                </a:extLst>
              </a:tr>
              <a:tr h="487103">
                <a:tc>
                  <a:txBody>
                    <a:bodyPr/>
                    <a:lstStyle/>
                    <a:p>
                      <a:r>
                        <a:rPr lang="en-US" sz="1100" dirty="0"/>
                        <a:t>Testing of EICROC1</a:t>
                      </a:r>
                    </a:p>
                  </a:txBody>
                  <a:tcPr/>
                </a:tc>
                <a:tc>
                  <a:txBody>
                    <a:bodyPr/>
                    <a:lstStyle/>
                    <a:p>
                      <a:r>
                        <a:rPr lang="en-US" sz="1100" dirty="0"/>
                        <a:t>Not started</a:t>
                      </a:r>
                    </a:p>
                  </a:txBody>
                  <a:tcPr/>
                </a:tc>
                <a:tc>
                  <a:txBody>
                    <a:bodyPr/>
                    <a:lstStyle/>
                    <a:p>
                      <a:r>
                        <a:rPr lang="en-US" sz="1100" dirty="0"/>
                        <a:t>March 2026 to Fall 2026</a:t>
                      </a:r>
                    </a:p>
                  </a:txBody>
                  <a:tcPr/>
                </a:tc>
                <a:tc>
                  <a:txBody>
                    <a:bodyPr/>
                    <a:lstStyle/>
                    <a:p>
                      <a:r>
                        <a:rPr lang="en-US" sz="1100" dirty="0"/>
                        <a:t>Will test with FPGA setup as done with EICROC0; aim is to test with RBv1 (</a:t>
                      </a:r>
                      <a:r>
                        <a:rPr lang="en-US" sz="1100" dirty="0" err="1"/>
                        <a:t>lpGBT</a:t>
                      </a:r>
                      <a:r>
                        <a:rPr lang="en-US" sz="1100" dirty="0"/>
                        <a:t>-based readout) as soon as EICROC1 is received.</a:t>
                      </a:r>
                    </a:p>
                  </a:txBody>
                  <a:tcPr/>
                </a:tc>
                <a:extLst>
                  <a:ext uri="{0D108BD9-81ED-4DB2-BD59-A6C34878D82A}">
                    <a16:rowId xmlns:a16="http://schemas.microsoft.com/office/drawing/2014/main" val="3112281670"/>
                  </a:ext>
                </a:extLst>
              </a:tr>
              <a:tr h="514779">
                <a:tc>
                  <a:txBody>
                    <a:bodyPr/>
                    <a:lstStyle/>
                    <a:p>
                      <a:r>
                        <a:rPr lang="en-US" sz="1100" dirty="0"/>
                        <a:t>Full-chain tests (32x32 sensor with EICROC1 and RBv1)</a:t>
                      </a:r>
                    </a:p>
                  </a:txBody>
                  <a:tcPr/>
                </a:tc>
                <a:tc>
                  <a:txBody>
                    <a:bodyPr/>
                    <a:lstStyle/>
                    <a:p>
                      <a:r>
                        <a:rPr lang="en-US" sz="1100" dirty="0"/>
                        <a:t>Not started</a:t>
                      </a:r>
                    </a:p>
                  </a:txBody>
                  <a:tcPr/>
                </a:tc>
                <a:tc>
                  <a:txBody>
                    <a:bodyPr/>
                    <a:lstStyle/>
                    <a:p>
                      <a:r>
                        <a:rPr lang="en-US" sz="1100" dirty="0"/>
                        <a:t>Late Spring 2026 – TBD (end of 2026)</a:t>
                      </a:r>
                    </a:p>
                  </a:txBody>
                  <a:tcPr/>
                </a:tc>
                <a:tc>
                  <a:txBody>
                    <a:bodyPr/>
                    <a:lstStyle/>
                    <a:p>
                      <a:r>
                        <a:rPr lang="en-US" sz="1100" dirty="0"/>
                        <a:t>Goal is to have initial full chain testing done by Summer if EICROC1 testing + RBv1 setup is successful.</a:t>
                      </a:r>
                    </a:p>
                  </a:txBody>
                  <a:tcPr/>
                </a:tc>
                <a:extLst>
                  <a:ext uri="{0D108BD9-81ED-4DB2-BD59-A6C34878D82A}">
                    <a16:rowId xmlns:a16="http://schemas.microsoft.com/office/drawing/2014/main" val="2531786170"/>
                  </a:ext>
                </a:extLst>
              </a:tr>
            </a:tbl>
          </a:graphicData>
        </a:graphic>
      </p:graphicFrame>
    </p:spTree>
    <p:extLst>
      <p:ext uri="{BB962C8B-B14F-4D97-AF65-F5344CB8AC3E}">
        <p14:creationId xmlns:p14="http://schemas.microsoft.com/office/powerpoint/2010/main" val="1510597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79800-C2D3-974E-7C1F-717BBBF9721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6DE89D-F63E-8A1E-BD48-5A2951A2502A}"/>
              </a:ext>
            </a:extLst>
          </p:cNvPr>
          <p:cNvSpPr>
            <a:spLocks noGrp="1"/>
          </p:cNvSpPr>
          <p:nvPr>
            <p:ph type="sldNum" sz="quarter" idx="4"/>
          </p:nvPr>
        </p:nvSpPr>
        <p:spPr/>
        <p:txBody>
          <a:bodyPr/>
          <a:lstStyle/>
          <a:p>
            <a:pPr algn="ctr"/>
            <a:fld id="{933A556B-7C63-244D-9B7C-B0EA8042B330}" type="slidenum">
              <a:rPr lang="en-US" smtClean="0"/>
              <a:pPr algn="ctr"/>
              <a:t>7</a:t>
            </a:fld>
            <a:endParaRPr lang="en-US" dirty="0"/>
          </a:p>
        </p:txBody>
      </p:sp>
      <p:sp>
        <p:nvSpPr>
          <p:cNvPr id="3" name="Title 2">
            <a:extLst>
              <a:ext uri="{FF2B5EF4-FFF2-40B4-BE49-F238E27FC236}">
                <a16:creationId xmlns:a16="http://schemas.microsoft.com/office/drawing/2014/main" id="{D1BF4157-AA50-55EB-4B09-D82299535346}"/>
              </a:ext>
            </a:extLst>
          </p:cNvPr>
          <p:cNvSpPr>
            <a:spLocks noGrp="1"/>
          </p:cNvSpPr>
          <p:nvPr>
            <p:ph type="title"/>
          </p:nvPr>
        </p:nvSpPr>
        <p:spPr/>
        <p:txBody>
          <a:bodyPr/>
          <a:lstStyle/>
          <a:p>
            <a:r>
              <a:rPr lang="en-US" dirty="0"/>
              <a:t>Rigid Flex PCB</a:t>
            </a:r>
          </a:p>
        </p:txBody>
      </p:sp>
      <p:sp>
        <p:nvSpPr>
          <p:cNvPr id="6" name="Text Placeholder 5">
            <a:extLst>
              <a:ext uri="{FF2B5EF4-FFF2-40B4-BE49-F238E27FC236}">
                <a16:creationId xmlns:a16="http://schemas.microsoft.com/office/drawing/2014/main" id="{556FE3F1-5B40-4287-E9F5-5DC5B4034D27}"/>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7035A9D8-65E7-44DD-92DE-5EEDD64E0ED9}"/>
              </a:ext>
            </a:extLst>
          </p:cNvPr>
          <p:cNvPicPr>
            <a:picLocks noChangeAspect="1"/>
          </p:cNvPicPr>
          <p:nvPr/>
        </p:nvPicPr>
        <p:blipFill>
          <a:blip r:embed="rId2"/>
          <a:stretch>
            <a:fillRect/>
          </a:stretch>
        </p:blipFill>
        <p:spPr>
          <a:xfrm>
            <a:off x="644492" y="942293"/>
            <a:ext cx="10579947" cy="5081879"/>
          </a:xfrm>
          <a:prstGeom prst="rect">
            <a:avLst/>
          </a:prstGeom>
        </p:spPr>
      </p:pic>
      <p:sp>
        <p:nvSpPr>
          <p:cNvPr id="7" name="TextBox 6">
            <a:extLst>
              <a:ext uri="{FF2B5EF4-FFF2-40B4-BE49-F238E27FC236}">
                <a16:creationId xmlns:a16="http://schemas.microsoft.com/office/drawing/2014/main" id="{50F7D01D-FD8C-71D0-5B01-4A58FFC2D7A7}"/>
              </a:ext>
            </a:extLst>
          </p:cNvPr>
          <p:cNvSpPr txBox="1"/>
          <p:nvPr/>
        </p:nvSpPr>
        <p:spPr>
          <a:xfrm>
            <a:off x="9647322" y="5654840"/>
            <a:ext cx="2315182" cy="369332"/>
          </a:xfrm>
          <a:prstGeom prst="rect">
            <a:avLst/>
          </a:prstGeom>
          <a:noFill/>
        </p:spPr>
        <p:txBody>
          <a:bodyPr wrap="square" rtlCol="0">
            <a:spAutoFit/>
          </a:bodyPr>
          <a:lstStyle/>
          <a:p>
            <a:r>
              <a:rPr lang="en-US" b="1" dirty="0"/>
              <a:t>Jack Fried (BNL)</a:t>
            </a:r>
          </a:p>
        </p:txBody>
      </p:sp>
    </p:spTree>
    <p:extLst>
      <p:ext uri="{BB962C8B-B14F-4D97-AF65-F5344CB8AC3E}">
        <p14:creationId xmlns:p14="http://schemas.microsoft.com/office/powerpoint/2010/main" val="2925114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D4563-FAC8-D76C-0534-977CB3103AF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865E8F-DEDA-6FA0-9BEF-58C9D45A85A9}"/>
              </a:ext>
            </a:extLst>
          </p:cNvPr>
          <p:cNvPicPr>
            <a:picLocks noChangeAspect="1"/>
          </p:cNvPicPr>
          <p:nvPr/>
        </p:nvPicPr>
        <p:blipFill>
          <a:blip r:embed="rId2"/>
          <a:stretch>
            <a:fillRect/>
          </a:stretch>
        </p:blipFill>
        <p:spPr>
          <a:xfrm>
            <a:off x="1108449" y="833828"/>
            <a:ext cx="10637812" cy="5297715"/>
          </a:xfrm>
          <a:prstGeom prst="rect">
            <a:avLst/>
          </a:prstGeom>
        </p:spPr>
      </p:pic>
      <p:sp>
        <p:nvSpPr>
          <p:cNvPr id="2" name="Slide Number Placeholder 1">
            <a:extLst>
              <a:ext uri="{FF2B5EF4-FFF2-40B4-BE49-F238E27FC236}">
                <a16:creationId xmlns:a16="http://schemas.microsoft.com/office/drawing/2014/main" id="{09BAFAB1-F66D-4092-D9BB-7102F57839BA}"/>
              </a:ext>
            </a:extLst>
          </p:cNvPr>
          <p:cNvSpPr>
            <a:spLocks noGrp="1"/>
          </p:cNvSpPr>
          <p:nvPr>
            <p:ph type="sldNum" sz="quarter" idx="4"/>
          </p:nvPr>
        </p:nvSpPr>
        <p:spPr/>
        <p:txBody>
          <a:bodyPr/>
          <a:lstStyle/>
          <a:p>
            <a:pPr algn="ctr"/>
            <a:fld id="{933A556B-7C63-244D-9B7C-B0EA8042B330}" type="slidenum">
              <a:rPr lang="en-US" smtClean="0"/>
              <a:pPr algn="ctr"/>
              <a:t>8</a:t>
            </a:fld>
            <a:endParaRPr lang="en-US" dirty="0"/>
          </a:p>
        </p:txBody>
      </p:sp>
      <p:sp>
        <p:nvSpPr>
          <p:cNvPr id="3" name="Title 2">
            <a:extLst>
              <a:ext uri="{FF2B5EF4-FFF2-40B4-BE49-F238E27FC236}">
                <a16:creationId xmlns:a16="http://schemas.microsoft.com/office/drawing/2014/main" id="{27CF2F59-F866-C296-15FA-E2C2ADD52FBA}"/>
              </a:ext>
            </a:extLst>
          </p:cNvPr>
          <p:cNvSpPr>
            <a:spLocks noGrp="1"/>
          </p:cNvSpPr>
          <p:nvPr>
            <p:ph type="title"/>
          </p:nvPr>
        </p:nvSpPr>
        <p:spPr/>
        <p:txBody>
          <a:bodyPr/>
          <a:lstStyle/>
          <a:p>
            <a:r>
              <a:rPr lang="en-US" dirty="0"/>
              <a:t>Rigid Flex PCB: pinout</a:t>
            </a:r>
          </a:p>
        </p:txBody>
      </p:sp>
      <p:sp>
        <p:nvSpPr>
          <p:cNvPr id="6" name="Text Placeholder 5">
            <a:extLst>
              <a:ext uri="{FF2B5EF4-FFF2-40B4-BE49-F238E27FC236}">
                <a16:creationId xmlns:a16="http://schemas.microsoft.com/office/drawing/2014/main" id="{D5A59D4F-40C6-3185-AF4B-E9D4767DA495}"/>
              </a:ext>
            </a:extLst>
          </p:cNvPr>
          <p:cNvSpPr>
            <a:spLocks noGrp="1"/>
          </p:cNvSpPr>
          <p:nvPr>
            <p:ph type="body" sz="quarter" idx="11"/>
          </p:nvPr>
        </p:nvSpPr>
        <p:spPr/>
        <p:txBody>
          <a:bodyPr/>
          <a:lstStyle/>
          <a:p>
            <a:endParaRPr lang="en-US"/>
          </a:p>
        </p:txBody>
      </p:sp>
      <p:sp>
        <p:nvSpPr>
          <p:cNvPr id="7" name="TextBox 6">
            <a:extLst>
              <a:ext uri="{FF2B5EF4-FFF2-40B4-BE49-F238E27FC236}">
                <a16:creationId xmlns:a16="http://schemas.microsoft.com/office/drawing/2014/main" id="{AF502F73-BAFB-AD6C-50B5-64F27DE66A1D}"/>
              </a:ext>
            </a:extLst>
          </p:cNvPr>
          <p:cNvSpPr txBox="1"/>
          <p:nvPr/>
        </p:nvSpPr>
        <p:spPr>
          <a:xfrm>
            <a:off x="9647322" y="5654840"/>
            <a:ext cx="2315182" cy="369332"/>
          </a:xfrm>
          <a:prstGeom prst="rect">
            <a:avLst/>
          </a:prstGeom>
          <a:noFill/>
        </p:spPr>
        <p:txBody>
          <a:bodyPr wrap="square" rtlCol="0">
            <a:spAutoFit/>
          </a:bodyPr>
          <a:lstStyle/>
          <a:p>
            <a:r>
              <a:rPr lang="en-US" b="1" dirty="0"/>
              <a:t>Jack Fried (BNL)</a:t>
            </a:r>
          </a:p>
        </p:txBody>
      </p:sp>
    </p:spTree>
    <p:extLst>
      <p:ext uri="{BB962C8B-B14F-4D97-AF65-F5344CB8AC3E}">
        <p14:creationId xmlns:p14="http://schemas.microsoft.com/office/powerpoint/2010/main" val="285668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BAE58-4473-A553-9E14-7DA33EE414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7ECF0-647D-9F0D-67C0-23C98AA7236A}"/>
              </a:ext>
            </a:extLst>
          </p:cNvPr>
          <p:cNvSpPr>
            <a:spLocks noGrp="1"/>
          </p:cNvSpPr>
          <p:nvPr>
            <p:ph type="sldNum" sz="quarter" idx="4"/>
          </p:nvPr>
        </p:nvSpPr>
        <p:spPr/>
        <p:txBody>
          <a:bodyPr/>
          <a:lstStyle/>
          <a:p>
            <a:pPr algn="ctr"/>
            <a:fld id="{933A556B-7C63-244D-9B7C-B0EA8042B330}" type="slidenum">
              <a:rPr lang="en-US" smtClean="0"/>
              <a:pPr algn="ctr"/>
              <a:t>9</a:t>
            </a:fld>
            <a:endParaRPr lang="en-US" dirty="0"/>
          </a:p>
        </p:txBody>
      </p:sp>
      <p:sp>
        <p:nvSpPr>
          <p:cNvPr id="3" name="Title 2">
            <a:extLst>
              <a:ext uri="{FF2B5EF4-FFF2-40B4-BE49-F238E27FC236}">
                <a16:creationId xmlns:a16="http://schemas.microsoft.com/office/drawing/2014/main" id="{D4E3AEFF-D0BE-C9AF-5C23-84999834EDAF}"/>
              </a:ext>
            </a:extLst>
          </p:cNvPr>
          <p:cNvSpPr>
            <a:spLocks noGrp="1"/>
          </p:cNvSpPr>
          <p:nvPr>
            <p:ph type="title"/>
          </p:nvPr>
        </p:nvSpPr>
        <p:spPr/>
        <p:txBody>
          <a:bodyPr/>
          <a:lstStyle/>
          <a:p>
            <a:r>
              <a:rPr lang="en-US" dirty="0"/>
              <a:t>Rigid Flex PCB: power</a:t>
            </a:r>
          </a:p>
        </p:txBody>
      </p:sp>
      <p:sp>
        <p:nvSpPr>
          <p:cNvPr id="6" name="Text Placeholder 5">
            <a:extLst>
              <a:ext uri="{FF2B5EF4-FFF2-40B4-BE49-F238E27FC236}">
                <a16:creationId xmlns:a16="http://schemas.microsoft.com/office/drawing/2014/main" id="{86CEB20B-C36E-CD62-3870-D6D749B4CFF0}"/>
              </a:ext>
            </a:extLst>
          </p:cNvPr>
          <p:cNvSpPr>
            <a:spLocks noGrp="1"/>
          </p:cNvSpPr>
          <p:nvPr>
            <p:ph type="body" sz="quarter" idx="11"/>
          </p:nvPr>
        </p:nvSpPr>
        <p:spPr/>
        <p:txBody>
          <a:bodyPr/>
          <a:lstStyle/>
          <a:p>
            <a:endParaRPr lang="en-US"/>
          </a:p>
        </p:txBody>
      </p:sp>
      <p:sp>
        <p:nvSpPr>
          <p:cNvPr id="7" name="TextBox 6">
            <a:extLst>
              <a:ext uri="{FF2B5EF4-FFF2-40B4-BE49-F238E27FC236}">
                <a16:creationId xmlns:a16="http://schemas.microsoft.com/office/drawing/2014/main" id="{8EFB8A0E-0310-AC48-84D7-44D471EB1436}"/>
              </a:ext>
            </a:extLst>
          </p:cNvPr>
          <p:cNvSpPr txBox="1"/>
          <p:nvPr/>
        </p:nvSpPr>
        <p:spPr>
          <a:xfrm>
            <a:off x="9647322" y="5654840"/>
            <a:ext cx="2315182" cy="369332"/>
          </a:xfrm>
          <a:prstGeom prst="rect">
            <a:avLst/>
          </a:prstGeom>
          <a:noFill/>
        </p:spPr>
        <p:txBody>
          <a:bodyPr wrap="square" rtlCol="0">
            <a:spAutoFit/>
          </a:bodyPr>
          <a:lstStyle/>
          <a:p>
            <a:r>
              <a:rPr lang="en-US" b="1" dirty="0"/>
              <a:t>Jack Fried (BNL)</a:t>
            </a:r>
          </a:p>
        </p:txBody>
      </p:sp>
      <p:pic>
        <p:nvPicPr>
          <p:cNvPr id="4" name="Picture 3">
            <a:extLst>
              <a:ext uri="{FF2B5EF4-FFF2-40B4-BE49-F238E27FC236}">
                <a16:creationId xmlns:a16="http://schemas.microsoft.com/office/drawing/2014/main" id="{8E740316-A545-C94C-659A-7C9036CEF28D}"/>
              </a:ext>
            </a:extLst>
          </p:cNvPr>
          <p:cNvPicPr>
            <a:picLocks noChangeAspect="1"/>
          </p:cNvPicPr>
          <p:nvPr/>
        </p:nvPicPr>
        <p:blipFill>
          <a:blip r:embed="rId2"/>
          <a:stretch>
            <a:fillRect/>
          </a:stretch>
        </p:blipFill>
        <p:spPr>
          <a:xfrm>
            <a:off x="1100970" y="866268"/>
            <a:ext cx="10223142" cy="4788572"/>
          </a:xfrm>
          <a:prstGeom prst="rect">
            <a:avLst/>
          </a:prstGeom>
        </p:spPr>
      </p:pic>
    </p:spTree>
    <p:extLst>
      <p:ext uri="{BB962C8B-B14F-4D97-AF65-F5344CB8AC3E}">
        <p14:creationId xmlns:p14="http://schemas.microsoft.com/office/powerpoint/2010/main" val="115531740"/>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0B03456-9B8D-484F-87DB-076ADB43E9F3}" vid="{D3F09972-1605-9348-86B6-2FB56E667A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499330D76B4642A0E7B53F4A469F55" ma:contentTypeVersion="14" ma:contentTypeDescription="Create a new document." ma:contentTypeScope="" ma:versionID="9bd72081d61ddd7672fb853d8d442ca6">
  <xsd:schema xmlns:xsd="http://www.w3.org/2001/XMLSchema" xmlns:xs="http://www.w3.org/2001/XMLSchema" xmlns:p="http://schemas.microsoft.com/office/2006/metadata/properties" xmlns:ns2="9e4a43c1-b2a9-408a-8cac-448eda25f0f3" xmlns:ns3="dd7425a4-fa23-406d-b478-3c2992d2d4ba" xmlns:ns4="3bfd71d5-c7ac-4dca-b865-a609d1eb4074" targetNamespace="http://schemas.microsoft.com/office/2006/metadata/properties" ma:root="true" ma:fieldsID="e085e1eba6760f9000955ff7b85eb376" ns2:_="" ns3:_="" ns4:_="">
    <xsd:import namespace="9e4a43c1-b2a9-408a-8cac-448eda25f0f3"/>
    <xsd:import namespace="dd7425a4-fa23-406d-b478-3c2992d2d4ba"/>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a43c1-b2a9-408a-8cac-448eda25f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7425a4-fa23-406d-b478-3c2992d2d4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bfd71d5-c7ac-4dca-b865-a609d1eb4074" xsi:nil="true"/>
    <lcf76f155ced4ddcb4097134ff3c332f xmlns="9e4a43c1-b2a9-408a-8cac-448eda25f0f3">
      <Terms xmlns="http://schemas.microsoft.com/office/infopath/2007/PartnerControls"/>
    </lcf76f155ced4ddcb4097134ff3c332f>
    <SharedWithUsers xmlns="dd7425a4-fa23-406d-b478-3c2992d2d4ba">
      <UserInfo>
        <DisplayName/>
        <AccountId xsi:nil="true"/>
        <AccountType/>
      </UserInfo>
    </SharedWithUsers>
  </documentManagement>
</p:properties>
</file>

<file path=customXml/itemProps1.xml><?xml version="1.0" encoding="utf-8"?>
<ds:datastoreItem xmlns:ds="http://schemas.openxmlformats.org/officeDocument/2006/customXml" ds:itemID="{7E6CCBA4-3A2F-4673-83B2-539F0355AD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4a43c1-b2a9-408a-8cac-448eda25f0f3"/>
    <ds:schemaRef ds:uri="dd7425a4-fa23-406d-b478-3c2992d2d4ba"/>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8A2C5-903B-47C2-98B4-555AC70E4F3B}">
  <ds:schemaRefs>
    <ds:schemaRef ds:uri="http://schemas.microsoft.com/sharepoint/v3/contenttype/forms"/>
  </ds:schemaRefs>
</ds:datastoreItem>
</file>

<file path=customXml/itemProps3.xml><?xml version="1.0" encoding="utf-8"?>
<ds:datastoreItem xmlns:ds="http://schemas.openxmlformats.org/officeDocument/2006/customXml" ds:itemID="{7966BDAA-DFEF-4721-B461-181B05E60D2C}">
  <ds:schemaRefs>
    <ds:schemaRef ds:uri="http://schemas.microsoft.com/office/2006/metadata/properties"/>
    <ds:schemaRef ds:uri="http://schemas.microsoft.com/office/infopath/2007/PartnerControls"/>
    <ds:schemaRef ds:uri="3bfd71d5-c7ac-4dca-b865-a609d1eb4074"/>
    <ds:schemaRef ds:uri="9e4a43c1-b2a9-408a-8cac-448eda25f0f3"/>
    <ds:schemaRef ds:uri="dd7425a4-fa23-406d-b478-3c2992d2d4ba"/>
  </ds:schemaRefs>
</ds:datastoreItem>
</file>

<file path=docProps/app.xml><?xml version="1.0" encoding="utf-8"?>
<Properties xmlns="http://schemas.openxmlformats.org/officeDocument/2006/extended-properties" xmlns:vt="http://schemas.openxmlformats.org/officeDocument/2006/docPropsVTypes">
  <Template>EIC_PPT_Template_Widescreen_040425 (2)</Template>
  <TotalTime>6319</TotalTime>
  <Words>4972</Words>
  <Application>Microsoft Macintosh PowerPoint</Application>
  <PresentationFormat>Widescreen</PresentationFormat>
  <Paragraphs>975</Paragraphs>
  <Slides>63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Aptos</vt:lpstr>
      <vt:lpstr>Arial</vt:lpstr>
      <vt:lpstr>Calibri</vt:lpstr>
      <vt:lpstr>Helvetica Neue</vt:lpstr>
      <vt:lpstr>Wingdings</vt:lpstr>
      <vt:lpstr>BNL</vt:lpstr>
      <vt:lpstr>Auxiliary Det. Preliminary Design Review (part 2)</vt:lpstr>
      <vt:lpstr>Roman pots/OMD mechanical design</vt:lpstr>
      <vt:lpstr>Roman pots/OMD mechanical design</vt:lpstr>
      <vt:lpstr>Roman pots/OMD mechanical design</vt:lpstr>
      <vt:lpstr>Roman Pot module board/stave development</vt:lpstr>
      <vt:lpstr>Rigid Flex PCB</vt:lpstr>
      <vt:lpstr>Rigid Flex PCB</vt:lpstr>
      <vt:lpstr>Rigid Flex PCB: pinout</vt:lpstr>
      <vt:lpstr>Rigid Flex PCB: power</vt:lpstr>
      <vt:lpstr>July Collaboration Meeting</vt:lpstr>
      <vt:lpstr>AC-LGAD + EICROC testing @ BNL</vt:lpstr>
      <vt:lpstr>Overview of BNL work (EICROC + ACLGAD)</vt:lpstr>
      <vt:lpstr>Overview of BNL work (EICROC + ACLGAD)</vt:lpstr>
      <vt:lpstr>EICROC0 testing @ BNL</vt:lpstr>
      <vt:lpstr>EICROC0 testing @ BNL: Sr-90 source</vt:lpstr>
      <vt:lpstr>EICROC0 testing @ BNL: Sr-90 source</vt:lpstr>
      <vt:lpstr>EICROC0 testing @ BNL: pedestal behavior</vt:lpstr>
      <vt:lpstr>EICROC0 testing @ BNL: ADC issue</vt:lpstr>
      <vt:lpstr>EICROC0 testing @ BNL: ADC issue</vt:lpstr>
      <vt:lpstr>AC-LGAD + EICROC testing @ BNL (previous results)</vt:lpstr>
      <vt:lpstr>Trigger Issue</vt:lpstr>
      <vt:lpstr>Trigger Issue</vt:lpstr>
      <vt:lpstr>Trigger Issue – shift to reduce noise</vt:lpstr>
      <vt:lpstr>ADC distributions</vt:lpstr>
      <vt:lpstr>Snapshot of results after fixing trigger issue</vt:lpstr>
      <vt:lpstr>Snapshot of results after fixing trigger issue</vt:lpstr>
      <vt:lpstr>Snapshot of results after fixing trigger issue</vt:lpstr>
      <vt:lpstr>Snapshot of results after fixing trigger issue</vt:lpstr>
      <vt:lpstr>TDC distributions – first trigger window, unbiased sensor</vt:lpstr>
      <vt:lpstr>Snapshot of results after fixing trigger issue</vt:lpstr>
      <vt:lpstr>Snapshot of results after fixing trigger issue</vt:lpstr>
      <vt:lpstr>Snapshot of results after fixing trigger issue</vt:lpstr>
      <vt:lpstr>Snapshot of results after fixing trigger issue</vt:lpstr>
      <vt:lpstr>TDC distributions – shifted trigger window, unbiased sensor</vt:lpstr>
      <vt:lpstr>Snapshot of results after fixing trigger issue</vt:lpstr>
      <vt:lpstr>Snapshot of results after fixing trigger issue</vt:lpstr>
      <vt:lpstr>Snapshot of results after fixing trigger issue</vt:lpstr>
      <vt:lpstr>Snapshot of results after fixing trigger issue</vt:lpstr>
      <vt:lpstr>TDC distributions – shifted trigger window, biased sensor</vt:lpstr>
      <vt:lpstr>Snapshot of results after fixing trigger issue</vt:lpstr>
      <vt:lpstr>Snapshot of results after fixing trigger issue</vt:lpstr>
      <vt:lpstr>Snapshot of results after fixing trigger issue</vt:lpstr>
      <vt:lpstr>Snapshot of results after fixing trigger issue</vt:lpstr>
      <vt:lpstr>Summary and outlook</vt:lpstr>
      <vt:lpstr>Backup</vt:lpstr>
      <vt:lpstr>Trigger Issue</vt:lpstr>
      <vt:lpstr>Trigger Issue</vt:lpstr>
      <vt:lpstr>Trigger Issue</vt:lpstr>
      <vt:lpstr>Trigger Issue</vt:lpstr>
      <vt:lpstr>Trigger Issue</vt:lpstr>
      <vt:lpstr>Trigger Issue</vt:lpstr>
      <vt:lpstr>Open Issues</vt:lpstr>
      <vt:lpstr>Implementation of AC-LGADs for FF Tracking</vt:lpstr>
      <vt:lpstr>AC-LGAD Testing  AC-LGAD + EICROC0</vt:lpstr>
      <vt:lpstr>AC-LGAD Testing  AC-LGAD + EICROC0</vt:lpstr>
      <vt:lpstr>AC-LGAD Testing  AC-LGAD + Fermilab Board</vt:lpstr>
      <vt:lpstr>AC-LGAD Testing  AC-LGAD + Fermilab Board</vt:lpstr>
      <vt:lpstr>AC-LGAD Testing  AC-LGAD + Fermilab Board</vt:lpstr>
      <vt:lpstr>Overall testing plans for AC-LGADs @ BNL</vt:lpstr>
      <vt:lpstr>Some comments on needs for testbeam(s)</vt:lpstr>
      <vt:lpstr>Implementation of AC-LGADs for FF Tracking</vt:lpstr>
      <vt:lpstr>Implementation of AC-LGADs for FF Tracking</vt:lpstr>
      <vt:lpstr>Broad timeline of AC-LGAD activities (non-exhaustive)</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Mendez, Anna</dc:creator>
  <cp:keywords/>
  <dc:description/>
  <cp:lastModifiedBy>Alex Jentsch</cp:lastModifiedBy>
  <cp:revision>135</cp:revision>
  <dcterms:created xsi:type="dcterms:W3CDTF">2025-05-18T16:02:34Z</dcterms:created>
  <dcterms:modified xsi:type="dcterms:W3CDTF">2026-06-23T17:04:34Z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0x010100E6499330D76B4642A0E7B53F4A469F55</vt:lpwstr>
  </property>
  <property fmtid="{D5CDD505-2E9C-101B-9397-08002B2CF9AE}" pid="3" name="Order">
    <vt:r8>119000</vt:r8>
  </property>
  <property fmtid="{D5CDD505-2E9C-101B-9397-08002B2CF9AE}" pid="4" name="TriggerFlowInfo">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ies>
</file>