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147469618" r:id="rId2"/>
    <p:sldId id="2147469624" r:id="rId3"/>
    <p:sldId id="2147469620" r:id="rId4"/>
    <p:sldId id="2147469621" r:id="rId5"/>
    <p:sldId id="2147469622" r:id="rId6"/>
    <p:sldId id="2147469623" r:id="rId7"/>
  </p:sldIdLst>
  <p:sldSz cx="9144000" cy="5143500" type="screen16x9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11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24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36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48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5601" algn="l" defTabSz="914241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2719" algn="l" defTabSz="914241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199840" algn="l" defTabSz="914241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6960" algn="l" defTabSz="914241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FF"/>
    <a:srgbClr val="108001"/>
    <a:srgbClr val="008000"/>
    <a:srgbClr val="33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20" autoAdjust="0"/>
    <p:restoredTop sz="94511" autoAdjust="0"/>
  </p:normalViewPr>
  <p:slideViewPr>
    <p:cSldViewPr>
      <p:cViewPr varScale="1">
        <p:scale>
          <a:sx n="162" d="100"/>
          <a:sy n="162" d="100"/>
        </p:scale>
        <p:origin x="132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641" cy="46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609" y="0"/>
            <a:ext cx="2982641" cy="46418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37DB6B-55ED-4249-BA1E-E948113C61F4}" type="datetimeFigureOut">
              <a:rPr lang="en-US" altLang="en-US"/>
              <a:pPr/>
              <a:t>6/24/26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27"/>
            <a:ext cx="2982641" cy="46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609" y="8830627"/>
            <a:ext cx="2982641" cy="46418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366E04-6360-4839-8AA2-1749D5CA7F4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86746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641" cy="464184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609" y="0"/>
            <a:ext cx="2982641" cy="464184"/>
          </a:xfrm>
          <a:prstGeom prst="rect">
            <a:avLst/>
          </a:prstGeom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8C9284-E3F8-4D87-B0A8-5DBDDC2FC668}" type="datetimeFigureOut">
              <a:rPr lang="en-US" altLang="en-US"/>
              <a:pPr/>
              <a:t>6/24/26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8500"/>
            <a:ext cx="61960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6108"/>
            <a:ext cx="5505450" cy="418242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7"/>
            <a:ext cx="2982641" cy="464184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609" y="8830627"/>
            <a:ext cx="2982641" cy="464184"/>
          </a:xfrm>
          <a:prstGeom prst="rect">
            <a:avLst/>
          </a:prstGeom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B0354B-7771-4630-B454-53C09215E4B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60839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11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24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36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48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5601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19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0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0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EFBC8-D771-A12C-8EAA-49EE6D2D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A0E73-277C-25DF-8DE0-5D739BA7E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C696A-2888-847D-80F3-E00FFE9C73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9087F-C1CA-481B-7DB4-AAEE2D916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0354B-7771-4630-B454-53C09215E4B9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5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7D074-D5E6-1896-9B74-44CC6402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148D06-5C32-7954-C9E9-61423E61CE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A4CD0E-1123-0722-87FD-A52DC4A1B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5B3CE-5212-5A02-62A0-C7007FD4F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0354B-7771-4630-B454-53C09215E4B9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9374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71511"/>
            <a:ext cx="8686800" cy="1102519"/>
          </a:xfrm>
          <a:solidFill>
            <a:srgbClr val="3399FF"/>
          </a:solidFill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457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615D7-3BC1-4233-BC99-0E8D4008AB5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4482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32B3A-BA38-40C7-ADEE-2A1902CEB26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54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43151"/>
            <a:ext cx="7772400" cy="5715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571501"/>
            <a:ext cx="8610600" cy="457200"/>
          </a:xfrm>
          <a:solidFill>
            <a:srgbClr val="3399FF"/>
          </a:solidFill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1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FCDEC-F6B6-422E-BA54-90C8645EF9E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997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4926807"/>
            <a:ext cx="2895600" cy="21669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0C637-5835-444B-B8C0-92C25AFA208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414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E5DAE-5A25-4D93-A5BA-3F3E3A62C8C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692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016"/>
            <a:ext cx="8229600" cy="54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4972050"/>
            <a:ext cx="2133600" cy="171450"/>
          </a:xfrm>
          <a:prstGeom prst="rect">
            <a:avLst/>
          </a:prstGeom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1031" y="4914911"/>
            <a:ext cx="2895600" cy="207169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806" y="4869657"/>
            <a:ext cx="534194" cy="273844"/>
          </a:xfrm>
          <a:prstGeom prst="rect">
            <a:avLst/>
          </a:prstGeom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3C23168-0BC3-45A3-990F-8F7CC949181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01635" y="571500"/>
            <a:ext cx="8634413" cy="0"/>
          </a:xfrm>
          <a:prstGeom prst="line">
            <a:avLst/>
          </a:prstGeom>
          <a:noFill/>
          <a:ln w="28575">
            <a:solidFill>
              <a:srgbClr val="0080F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B7F5115B-2415-1148-65A4-7AB24AD6E9C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29600" y="-9245"/>
            <a:ext cx="809725" cy="5825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3" r:id="rId4"/>
    <p:sldLayoutId id="2147483678" r:id="rId5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11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2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36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48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839" indent="-34283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823" indent="-28570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b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2801" indent="-22856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 b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599920" indent="-22856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b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042" indent="-22856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b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159" indent="-228560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1" indent="-228560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2" indent="-228560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1" indent="-228560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8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2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4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9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DF1DF-1734-35E6-4262-D44BE6503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BB12-36E6-630E-001A-B870A5ABC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50"/>
            <a:ext cx="8229600" cy="546497"/>
          </a:xfrm>
        </p:spPr>
        <p:txBody>
          <a:bodyPr/>
          <a:lstStyle/>
          <a:p>
            <a:r>
              <a:rPr lang="en-US" sz="3200" dirty="0"/>
              <a:t>EPIC Installation Schedule High Level Summary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019D4-574A-D3DE-E018-2A7A9CFF8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9583"/>
            <a:ext cx="9144000" cy="4298144"/>
          </a:xfrm>
        </p:spPr>
        <p:txBody>
          <a:bodyPr/>
          <a:lstStyle/>
          <a:p>
            <a:r>
              <a:rPr lang="en-US" sz="1800" dirty="0"/>
              <a:t>1006 Beneficial Occupancy			10/2029</a:t>
            </a:r>
          </a:p>
          <a:p>
            <a:r>
              <a:rPr lang="en-US" sz="1800" dirty="0"/>
              <a:t>EPIC Cradle Installation				11/2029-2/2030</a:t>
            </a:r>
          </a:p>
          <a:p>
            <a:r>
              <a:rPr lang="en-US" sz="1800" dirty="0" err="1"/>
              <a:t>OHCal</a:t>
            </a:r>
            <a:r>
              <a:rPr lang="en-US" sz="1800" dirty="0"/>
              <a:t> Barrel Installation (Bottom half)		3/2030-5/2030</a:t>
            </a:r>
          </a:p>
          <a:p>
            <a:r>
              <a:rPr lang="en-US" sz="1800" dirty="0"/>
              <a:t>SC-Magnet Install				8/2031</a:t>
            </a:r>
          </a:p>
          <a:p>
            <a:r>
              <a:rPr lang="en-US" sz="1800" dirty="0" err="1"/>
              <a:t>OHCal</a:t>
            </a:r>
            <a:r>
              <a:rPr lang="en-US" sz="1800" dirty="0"/>
              <a:t> Barrel Installation (Top half)			9/2031-11/2031</a:t>
            </a:r>
          </a:p>
          <a:p>
            <a:r>
              <a:rPr lang="en-US" sz="1800" dirty="0"/>
              <a:t>Roll into IR					2/2032</a:t>
            </a:r>
          </a:p>
          <a:p>
            <a:r>
              <a:rPr lang="en-US" sz="1800" dirty="0"/>
              <a:t>Magnet Map					4/2032-6/2032</a:t>
            </a:r>
          </a:p>
          <a:p>
            <a:r>
              <a:rPr lang="en-US" sz="1800" dirty="0"/>
              <a:t>Roll out to Assembly Hall				6/2032</a:t>
            </a:r>
          </a:p>
          <a:p>
            <a:r>
              <a:rPr lang="en-US" sz="1800" dirty="0"/>
              <a:t>Barrel EMCal Assembly/Install/Test			6/2032-11/2032</a:t>
            </a:r>
          </a:p>
          <a:p>
            <a:r>
              <a:rPr lang="en-US" sz="1800" dirty="0"/>
              <a:t>Inner Detector Assembly/Install/Test (Si/TOF/MPGD)	11/2032-6/2033</a:t>
            </a:r>
          </a:p>
          <a:p>
            <a:r>
              <a:rPr lang="en-US" sz="1800" dirty="0"/>
              <a:t>RICH(D+PF) &amp; E</a:t>
            </a:r>
            <a:r>
              <a:rPr lang="en-US" sz="1800" baseline="30000" dirty="0"/>
              <a:t>3</a:t>
            </a:r>
            <a:r>
              <a:rPr lang="en-US" sz="1800" dirty="0"/>
              <a:t>MCal Assembly/Install/Test		6/2033-8/2033		</a:t>
            </a:r>
          </a:p>
          <a:p>
            <a:pPr marL="0" indent="0">
              <a:buNone/>
            </a:pPr>
            <a:r>
              <a:rPr lang="en-US" sz="1800" dirty="0"/>
              <a:t>  </a:t>
            </a:r>
          </a:p>
          <a:p>
            <a:pPr marL="0" indent="0">
              <a:buNone/>
            </a:pPr>
            <a:endParaRPr lang="en-US" sz="1800" b="1" dirty="0">
              <a:solidFill>
                <a:srgbClr val="0080FF"/>
              </a:solidFill>
            </a:endParaRPr>
          </a:p>
          <a:p>
            <a:endParaRPr lang="en-US" sz="1800" dirty="0"/>
          </a:p>
          <a:p>
            <a:endParaRPr lang="en-US" sz="16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259C39-9F48-483B-F8BC-E05D297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0D7D0-7669-E918-2789-52C40E91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8A986-5218-549E-EE3F-AFEBAC68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2253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57A07-EF4C-DFC1-2393-29B577653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0AE5-DACB-4288-3607-144F352C5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50"/>
            <a:ext cx="8229600" cy="546497"/>
          </a:xfrm>
        </p:spPr>
        <p:txBody>
          <a:bodyPr/>
          <a:lstStyle/>
          <a:p>
            <a:r>
              <a:rPr lang="en-US" sz="3200" dirty="0"/>
              <a:t>EPIC Installation Schedule High Level Summary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A862E-1E74-D352-1BEA-AD6E6F32C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9583"/>
            <a:ext cx="9144000" cy="4298144"/>
          </a:xfrm>
        </p:spPr>
        <p:txBody>
          <a:bodyPr/>
          <a:lstStyle/>
          <a:p>
            <a:r>
              <a:rPr lang="en-US" sz="1800" dirty="0"/>
              <a:t>Hadron End Cap Assembly/Install/Test			5/2030-11/2033</a:t>
            </a:r>
          </a:p>
          <a:p>
            <a:r>
              <a:rPr lang="en-US" sz="1800" dirty="0"/>
              <a:t>HEC Detector Install/Test					7/2030-11/2033</a:t>
            </a:r>
          </a:p>
          <a:p>
            <a:r>
              <a:rPr lang="en-US" sz="1800" dirty="0"/>
              <a:t>Electron End Cap Assembly/Install/Test			1/2031-7/2034</a:t>
            </a:r>
          </a:p>
          <a:p>
            <a:r>
              <a:rPr lang="en-US" sz="1800" dirty="0"/>
              <a:t>EEC Detector Install/Test					11/2033-7/2034</a:t>
            </a:r>
          </a:p>
          <a:p>
            <a:r>
              <a:rPr lang="en-US" sz="1800" dirty="0"/>
              <a:t>EPIC Installation complete				7/2034</a:t>
            </a:r>
          </a:p>
          <a:p>
            <a:r>
              <a:rPr lang="en-US" sz="1800" dirty="0"/>
              <a:t>Post-installation commissioning begin 			7/2034</a:t>
            </a:r>
          </a:p>
          <a:p>
            <a:pPr marL="0" indent="0">
              <a:buNone/>
            </a:pPr>
            <a:r>
              <a:rPr lang="en-US" sz="1800" dirty="0"/>
              <a:t> 	</a:t>
            </a:r>
          </a:p>
          <a:p>
            <a:pPr marL="0" indent="0">
              <a:buNone/>
            </a:pPr>
            <a:r>
              <a:rPr lang="en-US" sz="1800" dirty="0"/>
              <a:t>  </a:t>
            </a:r>
          </a:p>
          <a:p>
            <a:pPr marL="0" indent="0">
              <a:buNone/>
            </a:pPr>
            <a:endParaRPr lang="en-US" sz="1800" b="1" dirty="0">
              <a:solidFill>
                <a:srgbClr val="0080FF"/>
              </a:solidFill>
            </a:endParaRPr>
          </a:p>
          <a:p>
            <a:endParaRPr lang="en-US" sz="1800" dirty="0"/>
          </a:p>
          <a:p>
            <a:endParaRPr lang="en-US" sz="16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F4D5B7F-6618-1848-56A0-F9B43503D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558EF-1833-BA4B-8429-37E07D9D3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16478-6D05-E059-F4D5-C383FD8BD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87802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35EBD21-BA0B-0BD0-41EA-4E3562421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 Installation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EA34E-0CDB-D3C4-88DC-49A4AAA2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0EBA0-0F01-2B4D-0861-25E39E35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7D9EF-F231-E933-5117-791C7E654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E2CD57-A2F7-7457-FB6C-94125C437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593064"/>
            <a:ext cx="7096125" cy="434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90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F99FC-9F13-C234-D8AF-64B1E9970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B23517-4A99-E22E-2B4E-F8FCDC45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 Installation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C5524-8B27-FA19-B1C3-F578DBAA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3159F-6472-6B6A-F8A3-493A73F2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89532-997D-E5EF-9F4F-7B0828188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6DBBD2-A8DB-093A-75EA-FC2596AD3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90550"/>
            <a:ext cx="7162800" cy="436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9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306C-6159-7DA9-7AC1-0C37450BC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40BB3C-5107-C1A6-60C5-FD473CE3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 Installation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C65F7-8D98-09A9-1B22-35FEE327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3F745-1415-DCA1-51C3-19CA1D3CD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B6057-3FCD-83F2-87DC-09FB442C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74551C-5FA8-B052-0FB7-776D05218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25778"/>
            <a:ext cx="7086600" cy="430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2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874EA-AFD9-915E-EAC3-30ABC190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015582-83F3-7F7A-4A8F-B48B855D7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 Installation Schedule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803CD-D2C3-53EF-B83E-FA03D9D2F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6/24/26</a:t>
            </a:r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B7E9D-D916-EFF1-7E07-8FF8B826C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EPIC Infrastructure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836E6-0492-603E-004F-ABC0BB96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32B3A-BA38-40C7-ADEE-2A1902CEB265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65D2D-C733-79A8-E6B7-7886F3E3B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1839"/>
            <a:ext cx="7086600" cy="432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57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288645</TotalTime>
  <Words>230</Words>
  <Application>Microsoft Macintosh PowerPoint</Application>
  <PresentationFormat>On-screen Show (16:9)</PresentationFormat>
  <Paragraphs>50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EPIC Installation Schedule High Level Summary   </vt:lpstr>
      <vt:lpstr>EPIC Installation Schedule High Level Summary   </vt:lpstr>
      <vt:lpstr>EPIC Installation Schedule</vt:lpstr>
      <vt:lpstr>EPIC Installation Schedule</vt:lpstr>
      <vt:lpstr>EPIC Installation Schedule</vt:lpstr>
      <vt:lpstr>EPIC Installation Schedule</vt:lpstr>
    </vt:vector>
  </TitlesOfParts>
  <Company>BNL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sPHENIX Labor Distribution Sorted by FY and Job Category</dc:title>
  <dc:creator>EdwardOBrien</dc:creator>
  <cp:lastModifiedBy>O'Brien, Edward</cp:lastModifiedBy>
  <cp:revision>1491</cp:revision>
  <cp:lastPrinted>2022-09-18T22:31:46Z</cp:lastPrinted>
  <dcterms:created xsi:type="dcterms:W3CDTF">2015-10-24T00:32:43Z</dcterms:created>
  <dcterms:modified xsi:type="dcterms:W3CDTF">2026-06-24T18:14:03Z</dcterms:modified>
</cp:coreProperties>
</file>