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1"/>
  </p:notesMasterIdLst>
  <p:sldIdLst>
    <p:sldId id="4758" r:id="rId5"/>
    <p:sldId id="4771" r:id="rId6"/>
    <p:sldId id="4774" r:id="rId7"/>
    <p:sldId id="4772" r:id="rId8"/>
    <p:sldId id="6022" r:id="rId9"/>
    <p:sldId id="47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70716C-B28A-4B82-BB1F-E5F0AF719E20}" v="4" dt="2026-06-29T13:54:53.2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724" autoAdjust="0"/>
  </p:normalViewPr>
  <p:slideViewPr>
    <p:cSldViewPr snapToGrid="0">
      <p:cViewPr varScale="1">
        <p:scale>
          <a:sx n="96" d="100"/>
          <a:sy n="96" d="100"/>
        </p:scale>
        <p:origin x="584" y="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ung Joon Lee" userId="ef5e3f0e-aefd-4366-8bcd-423350da165b" providerId="ADAL" clId="{AE8E0A62-CA8B-49AA-81D0-79F7DCF271DF}"/>
    <pc:docChg chg="undo custSel modSld">
      <pc:chgData name="Seung Joon Lee" userId="ef5e3f0e-aefd-4366-8bcd-423350da165b" providerId="ADAL" clId="{AE8E0A62-CA8B-49AA-81D0-79F7DCF271DF}" dt="2026-06-29T13:55:21.042" v="300" actId="20577"/>
      <pc:docMkLst>
        <pc:docMk/>
      </pc:docMkLst>
      <pc:sldChg chg="modSp mod">
        <pc:chgData name="Seung Joon Lee" userId="ef5e3f0e-aefd-4366-8bcd-423350da165b" providerId="ADAL" clId="{AE8E0A62-CA8B-49AA-81D0-79F7DCF271DF}" dt="2026-06-29T13:44:39.818" v="76" actId="33524"/>
        <pc:sldMkLst>
          <pc:docMk/>
          <pc:sldMk cId="1091466119" sldId="4771"/>
        </pc:sldMkLst>
        <pc:spChg chg="mod">
          <ac:chgData name="Seung Joon Lee" userId="ef5e3f0e-aefd-4366-8bcd-423350da165b" providerId="ADAL" clId="{AE8E0A62-CA8B-49AA-81D0-79F7DCF271DF}" dt="2026-06-29T13:44:39.818" v="76" actId="33524"/>
          <ac:spMkLst>
            <pc:docMk/>
            <pc:sldMk cId="1091466119" sldId="4771"/>
            <ac:spMk id="3" creationId="{159E09FD-5FEC-E0C7-5B3B-B1DB47B6B37E}"/>
          </ac:spMkLst>
        </pc:spChg>
      </pc:sldChg>
      <pc:sldChg chg="modSp mod">
        <pc:chgData name="Seung Joon Lee" userId="ef5e3f0e-aefd-4366-8bcd-423350da165b" providerId="ADAL" clId="{AE8E0A62-CA8B-49AA-81D0-79F7DCF271DF}" dt="2026-06-29T13:55:21.042" v="300" actId="20577"/>
        <pc:sldMkLst>
          <pc:docMk/>
          <pc:sldMk cId="2991874473" sldId="4773"/>
        </pc:sldMkLst>
        <pc:spChg chg="mod">
          <ac:chgData name="Seung Joon Lee" userId="ef5e3f0e-aefd-4366-8bcd-423350da165b" providerId="ADAL" clId="{AE8E0A62-CA8B-49AA-81D0-79F7DCF271DF}" dt="2026-06-29T13:55:21.042" v="300" actId="20577"/>
          <ac:spMkLst>
            <pc:docMk/>
            <pc:sldMk cId="2991874473" sldId="4773"/>
            <ac:spMk id="3" creationId="{590FD20B-9FBC-4210-9A2B-FF7CC790B670}"/>
          </ac:spMkLst>
        </pc:spChg>
      </pc:sldChg>
      <pc:sldChg chg="modSp mod">
        <pc:chgData name="Seung Joon Lee" userId="ef5e3f0e-aefd-4366-8bcd-423350da165b" providerId="ADAL" clId="{AE8E0A62-CA8B-49AA-81D0-79F7DCF271DF}" dt="2026-06-29T13:52:42.911" v="246" actId="113"/>
        <pc:sldMkLst>
          <pc:docMk/>
          <pc:sldMk cId="3637579876" sldId="6022"/>
        </pc:sldMkLst>
        <pc:graphicFrameChg chg="modGraphic">
          <ac:chgData name="Seung Joon Lee" userId="ef5e3f0e-aefd-4366-8bcd-423350da165b" providerId="ADAL" clId="{AE8E0A62-CA8B-49AA-81D0-79F7DCF271DF}" dt="2026-06-29T13:52:42.911" v="246" actId="113"/>
          <ac:graphicFrameMkLst>
            <pc:docMk/>
            <pc:sldMk cId="3637579876" sldId="6022"/>
            <ac:graphicFrameMk id="16" creationId="{2FE74492-6A1E-6B2B-9473-49EE5E3F7786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6/29/2026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10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84623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4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&lt;Title from SC-2 Agenda&gt;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176" y="4649660"/>
            <a:ext cx="4363736" cy="101962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SC-x Identifier</a:t>
            </a:r>
          </a:p>
          <a:p>
            <a:r>
              <a:rPr lang="en-US" dirty="0"/>
              <a:t>EIC CD-3A Director’s Review</a:t>
            </a:r>
          </a:p>
          <a:p>
            <a:r>
              <a:rPr lang="en-US" dirty="0"/>
              <a:t>October 10-13,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175" y="3103114"/>
            <a:ext cx="10334625" cy="44897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2F870F-A3EC-0442-4A49-50365EE5DD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800" y="2193629"/>
            <a:ext cx="10334625" cy="501650"/>
          </a:xfr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800" dirty="0"/>
              <a:t>Includes CD-3a, WBS </a:t>
            </a:r>
            <a:r>
              <a:rPr lang="en-US" sz="2800" dirty="0" err="1"/>
              <a:t>a.b.c.d</a:t>
            </a:r>
            <a:r>
              <a:rPr lang="en-US" sz="2800" dirty="0"/>
              <a:t> (if appropriate)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D74062-0C2E-090F-07DF-75D428DE15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2800" y="3994927"/>
            <a:ext cx="10334625" cy="37954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WBS a.bc.def… WBS Name (Exact from WBS)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FAD954-7DFC-3150-35B3-444AB26BD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800" y="3552825"/>
            <a:ext cx="10334625" cy="4778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Role or Organizational Role if not Project</a:t>
            </a:r>
          </a:p>
        </p:txBody>
      </p:sp>
    </p:spTree>
    <p:extLst>
      <p:ext uri="{BB962C8B-B14F-4D97-AF65-F5344CB8AC3E}">
        <p14:creationId xmlns:p14="http://schemas.microsoft.com/office/powerpoint/2010/main" val="2371920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4712963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3441178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0"/>
            <a:ext cx="11499925" cy="676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4C6E50E-3840-229D-97E9-6585956B40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81075"/>
            <a:ext cx="11499850" cy="5065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D9BCDB3-24E9-1B4D-0A74-4298674A9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6272" y="6352220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B224274-F62A-0549-BAD4-F30ACF48DB45}"/>
              </a:ext>
            </a:extLst>
          </p:cNvPr>
          <p:cNvCxnSpPr>
            <a:cxnSpLocks/>
          </p:cNvCxnSpPr>
          <p:nvPr userDrawn="1"/>
        </p:nvCxnSpPr>
        <p:spPr>
          <a:xfrm>
            <a:off x="472739" y="6274498"/>
            <a:ext cx="114999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07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0"/>
            <a:ext cx="11499925" cy="641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809111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571500" y="647048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DBE15E-918B-934C-B2BA-5FF9AAD315E2}"/>
              </a:ext>
            </a:extLst>
          </p:cNvPr>
          <p:cNvCxnSpPr>
            <a:cxnSpLocks/>
          </p:cNvCxnSpPr>
          <p:nvPr userDrawn="1"/>
        </p:nvCxnSpPr>
        <p:spPr>
          <a:xfrm>
            <a:off x="472739" y="6274498"/>
            <a:ext cx="114999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314749B-2222-4967-9577-C68C9DD38A21}"/>
              </a:ext>
            </a:extLst>
          </p:cNvPr>
          <p:cNvSpPr txBox="1"/>
          <p:nvPr userDrawn="1"/>
        </p:nvSpPr>
        <p:spPr>
          <a:xfrm>
            <a:off x="11541499" y="6490193"/>
            <a:ext cx="513209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E5E7E6BA-9547-40BA-BC84-EED48D8D50C1}" type="slidenum">
              <a:rPr lang="en-US" sz="1400" b="0" smtClean="0">
                <a:solidFill>
                  <a:schemeClr val="tx1"/>
                </a:solidFill>
              </a:rPr>
              <a:pPr algn="r"/>
              <a:t>‹#›</a:t>
            </a:fld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60CF06-DD34-8E9B-3F88-8E8C30ACF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1D5AA8-F09E-4D68-A0E2-46023E68F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7" r:id="rId4"/>
    <p:sldLayoutId id="2147483672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1F5B5-4B25-C469-87BE-41A75A712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814" y="1143474"/>
            <a:ext cx="10334625" cy="846237"/>
          </a:xfrm>
        </p:spPr>
        <p:txBody>
          <a:bodyPr>
            <a:normAutofit fontScale="90000"/>
          </a:bodyPr>
          <a:lstStyle/>
          <a:p>
            <a:r>
              <a:rPr lang="en-US" dirty="0"/>
              <a:t>Barrel Outer Tracker / MPGD (</a:t>
            </a:r>
            <a:r>
              <a:rPr lang="en-US" dirty="0">
                <a:sym typeface="Symbol" panose="05050102010706020507" pitchFamily="18" charset="2"/>
              </a:rPr>
              <a:t></a:t>
            </a:r>
            <a:r>
              <a:rPr lang="en-US" dirty="0"/>
              <a:t>RWELL) 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1A2A0F-F73E-004D-868A-1A4D79DBE1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3103114"/>
            <a:ext cx="10334625" cy="44897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Seungjoon Lee (Jlab)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9059204-FF2B-03A6-FAB7-9DE25E7F11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8195" y="2567210"/>
            <a:ext cx="10334625" cy="501650"/>
          </a:xfrm>
        </p:spPr>
        <p:txBody>
          <a:bodyPr/>
          <a:lstStyle/>
          <a:p>
            <a:r>
              <a:rPr lang="en-US" dirty="0"/>
              <a:t>Triple I Engineering Meeting Update (06/29/2026)</a:t>
            </a:r>
          </a:p>
        </p:txBody>
      </p:sp>
    </p:spTree>
    <p:extLst>
      <p:ext uri="{BB962C8B-B14F-4D97-AF65-F5344CB8AC3E}">
        <p14:creationId xmlns:p14="http://schemas.microsoft.com/office/powerpoint/2010/main" val="4134062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7F5D9-1416-3D29-155F-338A85D82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- Facility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9E09FD-5FEC-E0C7-5B3B-B1DB47B6B3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Jlab MPGD Facility is moving foreword.</a:t>
            </a:r>
          </a:p>
          <a:p>
            <a:endParaRPr lang="en-US" sz="2000" dirty="0"/>
          </a:p>
          <a:p>
            <a:r>
              <a:rPr lang="en-US" sz="2000" dirty="0"/>
              <a:t>Major progress</a:t>
            </a:r>
          </a:p>
          <a:p>
            <a:pPr lvl="1">
              <a:buFontTx/>
              <a:buChar char="-"/>
            </a:pPr>
            <a:r>
              <a:rPr lang="en-US" dirty="0"/>
              <a:t>Ultrasonic water bath – </a:t>
            </a:r>
            <a:r>
              <a:rPr lang="en-US" dirty="0">
                <a:solidFill>
                  <a:srgbClr val="00B050"/>
                </a:solidFill>
              </a:rPr>
              <a:t>Transformer (220V) Installed, no water yet (drainpipe not ready).</a:t>
            </a:r>
          </a:p>
          <a:p>
            <a:pPr lvl="1">
              <a:buFontTx/>
              <a:buChar char="-"/>
            </a:pPr>
            <a:r>
              <a:rPr lang="en-US" dirty="0"/>
              <a:t>Sanding station for detector frame – </a:t>
            </a:r>
            <a:r>
              <a:rPr lang="en-US" dirty="0">
                <a:solidFill>
                  <a:srgbClr val="00B050"/>
                </a:solidFill>
              </a:rPr>
              <a:t>Installed, protocol (dust control) accepted by ES&amp;H.</a:t>
            </a:r>
          </a:p>
          <a:p>
            <a:pPr marL="457200" lvl="1" indent="0">
              <a:buNone/>
            </a:pPr>
            <a:r>
              <a:rPr lang="en-US" dirty="0"/>
              <a:t>-  Fume hood for vacuum gluing – </a:t>
            </a:r>
            <a:r>
              <a:rPr lang="en-US" dirty="0">
                <a:solidFill>
                  <a:srgbClr val="00B050"/>
                </a:solidFill>
              </a:rPr>
              <a:t>Installed, outside vent fan will be installed.</a:t>
            </a:r>
          </a:p>
          <a:p>
            <a:pPr marL="457200" lvl="1" indent="0">
              <a:buNone/>
            </a:pPr>
            <a:r>
              <a:rPr lang="en-US" dirty="0"/>
              <a:t>-  Nitrogen box for GEM foil test – </a:t>
            </a:r>
            <a:r>
              <a:rPr lang="en-US" dirty="0">
                <a:solidFill>
                  <a:srgbClr val="00B050"/>
                </a:solidFill>
              </a:rPr>
              <a:t>Assembled.</a:t>
            </a:r>
            <a:r>
              <a:rPr lang="en-US" dirty="0"/>
              <a:t> </a:t>
            </a:r>
          </a:p>
          <a:p>
            <a:pPr lvl="1">
              <a:buFontTx/>
              <a:buChar char="-"/>
            </a:pPr>
            <a:r>
              <a:rPr lang="en-US" dirty="0"/>
              <a:t>Deliver N</a:t>
            </a:r>
            <a:r>
              <a:rPr lang="en-US" baseline="-25000" dirty="0"/>
              <a:t>2</a:t>
            </a:r>
            <a:r>
              <a:rPr lang="en-US" dirty="0"/>
              <a:t> gas into Cleanroom – </a:t>
            </a:r>
            <a:r>
              <a:rPr lang="en-US" dirty="0">
                <a:solidFill>
                  <a:srgbClr val="00B050"/>
                </a:solidFill>
              </a:rPr>
              <a:t>N</a:t>
            </a:r>
            <a:r>
              <a:rPr lang="en-US" baseline="-25000" dirty="0">
                <a:solidFill>
                  <a:srgbClr val="00B050"/>
                </a:solidFill>
              </a:rPr>
              <a:t>2</a:t>
            </a:r>
            <a:r>
              <a:rPr lang="en-US" dirty="0">
                <a:solidFill>
                  <a:srgbClr val="00B050"/>
                </a:solidFill>
              </a:rPr>
              <a:t> bottle space outside, delivered into clean room.</a:t>
            </a:r>
          </a:p>
          <a:p>
            <a:pPr lvl="1">
              <a:buFontTx/>
              <a:buChar char="-"/>
            </a:pPr>
            <a:r>
              <a:rPr lang="en-US" dirty="0"/>
              <a:t>GEM stretcher </a:t>
            </a:r>
            <a:r>
              <a:rPr lang="en-US" dirty="0">
                <a:solidFill>
                  <a:srgbClr val="00B050"/>
                </a:solidFill>
              </a:rPr>
              <a:t>-  Installed. preparing mockup test.</a:t>
            </a:r>
          </a:p>
          <a:p>
            <a:pPr marL="457200" lvl="1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91466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80FBF-91D4-37BD-F5F5-C21D05D50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B1BA8D-45C4-78F8-3131-DC9A0B57D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516" y="801680"/>
            <a:ext cx="3077675" cy="23082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B44CF1-5CAA-A082-C458-1508FA771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97965" y="3747595"/>
            <a:ext cx="2548760" cy="19115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AEC9E9-3886-8B63-7035-51732C018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1212" y="3429000"/>
            <a:ext cx="1911571" cy="25487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E36667-D9C7-CC0D-08F8-9F8EF0D620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5865" y="3429000"/>
            <a:ext cx="3398347" cy="25487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478AFC-8076-96BD-D187-CFB22967E0B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9213" b="6899"/>
          <a:stretch>
            <a:fillRect/>
          </a:stretch>
        </p:blipFill>
        <p:spPr>
          <a:xfrm>
            <a:off x="1216560" y="801680"/>
            <a:ext cx="2706083" cy="23051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5C8CC2-4789-03C9-C8E8-5B59C84924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4863" y="801679"/>
            <a:ext cx="3077676" cy="230825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145ED98-FFAB-0022-8E0A-513EC6AD58B6}"/>
              </a:ext>
            </a:extLst>
          </p:cNvPr>
          <p:cNvSpPr txBox="1"/>
          <p:nvPr/>
        </p:nvSpPr>
        <p:spPr>
          <a:xfrm>
            <a:off x="1634762" y="3059668"/>
            <a:ext cx="20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Sanding station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659E23-8857-D1AE-51A7-CE5D4453A859}"/>
              </a:ext>
            </a:extLst>
          </p:cNvPr>
          <p:cNvSpPr txBox="1"/>
          <p:nvPr/>
        </p:nvSpPr>
        <p:spPr>
          <a:xfrm>
            <a:off x="4790804" y="3059668"/>
            <a:ext cx="20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Ultrasonic Bath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EAE4A4-0983-A22B-441A-EC9AB3C28E2F}"/>
              </a:ext>
            </a:extLst>
          </p:cNvPr>
          <p:cNvSpPr txBox="1"/>
          <p:nvPr/>
        </p:nvSpPr>
        <p:spPr>
          <a:xfrm>
            <a:off x="7534863" y="3059668"/>
            <a:ext cx="3398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Fume hood for Vacuum gluing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180F9D-76F9-DCD8-2D94-565DF5A3F307}"/>
              </a:ext>
            </a:extLst>
          </p:cNvPr>
          <p:cNvSpPr txBox="1"/>
          <p:nvPr/>
        </p:nvSpPr>
        <p:spPr>
          <a:xfrm>
            <a:off x="939441" y="5927492"/>
            <a:ext cx="2703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2</a:t>
            </a:r>
            <a:r>
              <a:rPr lang="en-US" dirty="0"/>
              <a:t> box for GEM foil test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B324CB-64A3-71A6-DA12-0405E4C9A528}"/>
              </a:ext>
            </a:extLst>
          </p:cNvPr>
          <p:cNvSpPr txBox="1"/>
          <p:nvPr/>
        </p:nvSpPr>
        <p:spPr>
          <a:xfrm>
            <a:off x="3858897" y="5927492"/>
            <a:ext cx="186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GEM stretcher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FFC241-1BC9-854A-EDF0-109A76B1A9F8}"/>
              </a:ext>
            </a:extLst>
          </p:cNvPr>
          <p:cNvSpPr txBox="1"/>
          <p:nvPr/>
        </p:nvSpPr>
        <p:spPr>
          <a:xfrm>
            <a:off x="6599725" y="5927492"/>
            <a:ext cx="4240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uRWell</a:t>
            </a:r>
            <a:r>
              <a:rPr lang="en-US" dirty="0"/>
              <a:t> assembly station (in progress)</a:t>
            </a:r>
          </a:p>
        </p:txBody>
      </p:sp>
    </p:spTree>
    <p:extLst>
      <p:ext uri="{BB962C8B-B14F-4D97-AF65-F5344CB8AC3E}">
        <p14:creationId xmlns:p14="http://schemas.microsoft.com/office/powerpoint/2010/main" val="2552076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8C80C-C1D8-0D7E-20BD-327B04AB4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– Thermal study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E5869-D6F2-08FD-6C03-5CA4D6EEA6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5890" y="745811"/>
            <a:ext cx="11499850" cy="5065713"/>
          </a:xfrm>
        </p:spPr>
        <p:txBody>
          <a:bodyPr>
            <a:normAutofit/>
          </a:bodyPr>
          <a:lstStyle/>
          <a:p>
            <a:r>
              <a:rPr lang="en-US" dirty="0"/>
              <a:t>Baseline thermal study is done.</a:t>
            </a:r>
          </a:p>
          <a:p>
            <a:r>
              <a:rPr lang="en-US" dirty="0"/>
              <a:t>Cooling plan</a:t>
            </a:r>
          </a:p>
          <a:p>
            <a:pPr marL="0" indent="0">
              <a:buNone/>
            </a:pPr>
            <a:r>
              <a:rPr lang="en-US" sz="2000" dirty="0"/>
              <a:t>- 7 FEBs per one cooling loop</a:t>
            </a:r>
          </a:p>
          <a:p>
            <a:pPr marL="0" indent="0">
              <a:buNone/>
            </a:pPr>
            <a:r>
              <a:rPr lang="en-US" sz="2000" dirty="0"/>
              <a:t>- 2 cooling loops per detector module</a:t>
            </a:r>
          </a:p>
          <a:p>
            <a:pPr marL="0" indent="0">
              <a:buNone/>
            </a:pPr>
            <a:r>
              <a:rPr lang="en-US" sz="2000" dirty="0"/>
              <a:t>- 4 cooling loops per section (out of 12) </a:t>
            </a:r>
          </a:p>
          <a:p>
            <a:pPr marL="0" indent="0">
              <a:buNone/>
            </a:pPr>
            <a:r>
              <a:rPr lang="en-US" sz="2000" dirty="0"/>
              <a:t>- all cooling service from east side</a:t>
            </a:r>
          </a:p>
          <a:p>
            <a:pPr marL="0" indent="0">
              <a:buNone/>
            </a:pPr>
            <a:r>
              <a:rPr lang="en-US" sz="2000" dirty="0"/>
              <a:t>- 16W per FEB, 112W per cooling loop</a:t>
            </a:r>
          </a:p>
          <a:p>
            <a:pPr marL="0" indent="0">
              <a:buNone/>
            </a:pPr>
            <a:r>
              <a:rPr lang="en-US" sz="2000" dirty="0"/>
              <a:t>- T</a:t>
            </a:r>
            <a:r>
              <a:rPr lang="en-US" sz="2000" baseline="-25000" dirty="0"/>
              <a:t>in</a:t>
            </a:r>
            <a:r>
              <a:rPr lang="en-US" sz="2000" dirty="0"/>
              <a:t> = 22 </a:t>
            </a:r>
            <a:r>
              <a:rPr lang="en-US" sz="2000" baseline="30000" dirty="0" err="1"/>
              <a:t>o</a:t>
            </a:r>
            <a:r>
              <a:rPr lang="en-US" sz="2000" dirty="0" err="1"/>
              <a:t>C</a:t>
            </a:r>
            <a:r>
              <a:rPr lang="en-US" sz="2000" dirty="0"/>
              <a:t>, T</a:t>
            </a:r>
            <a:r>
              <a:rPr lang="en-US" sz="2000" baseline="-25000" dirty="0"/>
              <a:t>out</a:t>
            </a:r>
            <a:r>
              <a:rPr lang="en-US" sz="2000" dirty="0"/>
              <a:t> = 23.9 </a:t>
            </a:r>
            <a:r>
              <a:rPr lang="en-US" sz="2000" baseline="30000" dirty="0" err="1"/>
              <a:t>o</a:t>
            </a:r>
            <a:r>
              <a:rPr lang="en-US" sz="2000" dirty="0" err="1"/>
              <a:t>C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- Pipe ID = 3.5 mm, OD = 4 mm SS.</a:t>
            </a:r>
          </a:p>
          <a:p>
            <a:pPr marL="0" indent="0">
              <a:buNone/>
            </a:pPr>
            <a:r>
              <a:rPr lang="en-US" sz="2000" dirty="0"/>
              <a:t>- Flow rate = 13.4 ml/s, Speed = 1.4 m/s</a:t>
            </a:r>
          </a:p>
          <a:p>
            <a:pPr>
              <a:buFontTx/>
              <a:buChar char="-"/>
            </a:pPr>
            <a:r>
              <a:rPr lang="en-US" sz="2000" dirty="0"/>
              <a:t>Pressure drop = 1.5 psi/m</a:t>
            </a:r>
          </a:p>
          <a:p>
            <a:pPr>
              <a:buFontTx/>
              <a:buChar char="-"/>
            </a:pPr>
            <a:r>
              <a:rPr lang="en-US" sz="2000" dirty="0"/>
              <a:t>6.3 W heat to the ambient air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FA6E126-0DDD-A0E4-9E17-8129ADCAC7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685080"/>
              </p:ext>
            </p:extLst>
          </p:nvPr>
        </p:nvGraphicFramePr>
        <p:xfrm>
          <a:off x="8030817" y="4509898"/>
          <a:ext cx="3293165" cy="1343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9809">
                  <a:extLst>
                    <a:ext uri="{9D8B030D-6E8A-4147-A177-3AD203B41FA5}">
                      <a16:colId xmlns:a16="http://schemas.microsoft.com/office/drawing/2014/main" val="1614221481"/>
                    </a:ext>
                  </a:extLst>
                </a:gridCol>
                <a:gridCol w="747750">
                  <a:extLst>
                    <a:ext uri="{9D8B030D-6E8A-4147-A177-3AD203B41FA5}">
                      <a16:colId xmlns:a16="http://schemas.microsoft.com/office/drawing/2014/main" val="1137306191"/>
                    </a:ext>
                  </a:extLst>
                </a:gridCol>
                <a:gridCol w="575606">
                  <a:extLst>
                    <a:ext uri="{9D8B030D-6E8A-4147-A177-3AD203B41FA5}">
                      <a16:colId xmlns:a16="http://schemas.microsoft.com/office/drawing/2014/main" val="1672687091"/>
                    </a:ext>
                  </a:extLst>
                </a:gridCol>
              </a:tblGrid>
              <a:tr h="4477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Analytical calculation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112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W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90981602"/>
                  </a:ext>
                </a:extLst>
              </a:tr>
              <a:tr h="4477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CFD calculation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105.7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W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48070906"/>
                  </a:ext>
                </a:extLst>
              </a:tr>
              <a:tr h="44775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Difference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>
                          <a:effectLst/>
                        </a:rPr>
                        <a:t>6.3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54548318"/>
                  </a:ext>
                </a:extLst>
              </a:tr>
            </a:tbl>
          </a:graphicData>
        </a:graphic>
      </p:graphicFrame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33646CC-ADF8-F4D8-B609-3CA330B50431}"/>
              </a:ext>
            </a:extLst>
          </p:cNvPr>
          <p:cNvSpPr txBox="1">
            <a:spLocks/>
          </p:cNvSpPr>
          <p:nvPr/>
        </p:nvSpPr>
        <p:spPr>
          <a:xfrm>
            <a:off x="9002286" y="4008165"/>
            <a:ext cx="2071355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60375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7388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44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1413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/>
              <a:t>  Heat Load </a:t>
            </a:r>
            <a:endParaRPr lang="en-US" b="1" dirty="0"/>
          </a:p>
        </p:txBody>
      </p:sp>
      <p:pic>
        <p:nvPicPr>
          <p:cNvPr id="6" name="Picture 5" descr="A picture containing text&#10;&#10;AI-generated content may be incorrect.">
            <a:extLst>
              <a:ext uri="{FF2B5EF4-FFF2-40B4-BE49-F238E27FC236}">
                <a16:creationId xmlns:a16="http://schemas.microsoft.com/office/drawing/2014/main" id="{56FA91E0-FBA4-E42B-29FD-FACCB70E16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279" t="5504" r="7919" b="4527"/>
          <a:stretch>
            <a:fillRect/>
          </a:stretch>
        </p:blipFill>
        <p:spPr>
          <a:xfrm rot="19980010">
            <a:off x="7727001" y="2612953"/>
            <a:ext cx="1422882" cy="13314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3D5D5C-5FC8-E2D9-54AF-158A2B9142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855" t="18048" r="17016" b="15470"/>
          <a:stretch>
            <a:fillRect/>
          </a:stretch>
        </p:blipFill>
        <p:spPr>
          <a:xfrm>
            <a:off x="7502317" y="798389"/>
            <a:ext cx="1729409" cy="10431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2140EB-ABFC-CAD9-6293-3D22EDD453C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011" t="24191" r="7554" b="21689"/>
          <a:stretch>
            <a:fillRect/>
          </a:stretch>
        </p:blipFill>
        <p:spPr>
          <a:xfrm>
            <a:off x="5611619" y="1219208"/>
            <a:ext cx="6184680" cy="216513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5FFB162-87EC-EE04-D652-88F9D39A2EE2}"/>
              </a:ext>
            </a:extLst>
          </p:cNvPr>
          <p:cNvCxnSpPr/>
          <p:nvPr/>
        </p:nvCxnSpPr>
        <p:spPr>
          <a:xfrm flipH="1">
            <a:off x="5976730" y="1219208"/>
            <a:ext cx="1411357" cy="530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CBD5B93-C536-1DB7-91DA-4A7BE6D67559}"/>
              </a:ext>
            </a:extLst>
          </p:cNvPr>
          <p:cNvCxnSpPr>
            <a:cxnSpLocks/>
          </p:cNvCxnSpPr>
          <p:nvPr/>
        </p:nvCxnSpPr>
        <p:spPr>
          <a:xfrm flipV="1">
            <a:off x="8922773" y="2735673"/>
            <a:ext cx="605540" cy="3123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A086626-1FC1-BFCE-C6BF-569BE1A9A7F5}"/>
              </a:ext>
            </a:extLst>
          </p:cNvPr>
          <p:cNvCxnSpPr>
            <a:cxnSpLocks/>
          </p:cNvCxnSpPr>
          <p:nvPr/>
        </p:nvCxnSpPr>
        <p:spPr>
          <a:xfrm flipH="1" flipV="1">
            <a:off x="11706656" y="3364207"/>
            <a:ext cx="333030" cy="12958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7E9BBA7-818D-4140-DF1B-7586EE015AF7}"/>
              </a:ext>
            </a:extLst>
          </p:cNvPr>
          <p:cNvCxnSpPr>
            <a:cxnSpLocks/>
          </p:cNvCxnSpPr>
          <p:nvPr/>
        </p:nvCxnSpPr>
        <p:spPr>
          <a:xfrm>
            <a:off x="11770520" y="3223066"/>
            <a:ext cx="330441" cy="1112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776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DC23B-E7F3-C1D4-9230-F4D463382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041F5-E6FD-FEDE-0335-8FDB236AC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 7 FEB Heat Load – modified design – without insulation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25761131-E0B5-57B2-F338-5AE886C20DBA}"/>
              </a:ext>
            </a:extLst>
          </p:cNvPr>
          <p:cNvSpPr txBox="1">
            <a:spLocks/>
          </p:cNvSpPr>
          <p:nvPr/>
        </p:nvSpPr>
        <p:spPr>
          <a:xfrm>
            <a:off x="5891952" y="891211"/>
            <a:ext cx="2651824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60375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7388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44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1413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/>
              <a:t>  Analytical calculation </a:t>
            </a:r>
            <a:endParaRPr lang="en-US" b="1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FE74492-6A1E-6B2B-9473-49EE5E3F77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692836"/>
              </p:ext>
            </p:extLst>
          </p:nvPr>
        </p:nvGraphicFramePr>
        <p:xfrm>
          <a:off x="5369155" y="1262324"/>
          <a:ext cx="3872426" cy="32191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4287">
                  <a:extLst>
                    <a:ext uri="{9D8B030D-6E8A-4147-A177-3AD203B41FA5}">
                      <a16:colId xmlns:a16="http://schemas.microsoft.com/office/drawing/2014/main" val="2106414622"/>
                    </a:ext>
                  </a:extLst>
                </a:gridCol>
                <a:gridCol w="1007114">
                  <a:extLst>
                    <a:ext uri="{9D8B030D-6E8A-4147-A177-3AD203B41FA5}">
                      <a16:colId xmlns:a16="http://schemas.microsoft.com/office/drawing/2014/main" val="1600503799"/>
                    </a:ext>
                  </a:extLst>
                </a:gridCol>
                <a:gridCol w="1461025">
                  <a:extLst>
                    <a:ext uri="{9D8B030D-6E8A-4147-A177-3AD203B41FA5}">
                      <a16:colId xmlns:a16="http://schemas.microsoft.com/office/drawing/2014/main" val="2748757286"/>
                    </a:ext>
                  </a:extLst>
                </a:gridCol>
              </a:tblGrid>
              <a:tr h="28064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FEB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46885325"/>
                  </a:ext>
                </a:extLst>
              </a:tr>
              <a:tr h="36719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Single FEB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15.5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W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42163468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with margin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W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3837588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FEB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112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W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53543528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dT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21586744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Cp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4181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J/kg 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34723543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0.01339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kg/s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3633802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0.01339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l/s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98005421"/>
                  </a:ext>
                </a:extLst>
              </a:tr>
              <a:tr h="367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13.39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ml/s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41070147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45705B1B-14B9-4463-F984-BE406EF36308}"/>
              </a:ext>
            </a:extLst>
          </p:cNvPr>
          <p:cNvGraphicFramePr>
            <a:graphicFrameLocks noGrp="1"/>
          </p:cNvGraphicFramePr>
          <p:nvPr/>
        </p:nvGraphicFramePr>
        <p:xfrm>
          <a:off x="5369155" y="4504464"/>
          <a:ext cx="3872426" cy="2771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9395">
                  <a:extLst>
                    <a:ext uri="{9D8B030D-6E8A-4147-A177-3AD203B41FA5}">
                      <a16:colId xmlns:a16="http://schemas.microsoft.com/office/drawing/2014/main" val="2010473139"/>
                    </a:ext>
                  </a:extLst>
                </a:gridCol>
                <a:gridCol w="1361732">
                  <a:extLst>
                    <a:ext uri="{9D8B030D-6E8A-4147-A177-3AD203B41FA5}">
                      <a16:colId xmlns:a16="http://schemas.microsoft.com/office/drawing/2014/main" val="2081862458"/>
                    </a:ext>
                  </a:extLst>
                </a:gridCol>
                <a:gridCol w="1021299">
                  <a:extLst>
                    <a:ext uri="{9D8B030D-6E8A-4147-A177-3AD203B41FA5}">
                      <a16:colId xmlns:a16="http://schemas.microsoft.com/office/drawing/2014/main" val="2754284135"/>
                    </a:ext>
                  </a:extLst>
                </a:gridCol>
              </a:tblGrid>
              <a:tr h="27710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Velocity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1.392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m/s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7793838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4AD7798-4F62-1316-C0A9-37ED491A277E}"/>
              </a:ext>
            </a:extLst>
          </p:cNvPr>
          <p:cNvGraphicFramePr>
            <a:graphicFrameLocks noGrp="1"/>
          </p:cNvGraphicFramePr>
          <p:nvPr/>
        </p:nvGraphicFramePr>
        <p:xfrm>
          <a:off x="5369155" y="4886785"/>
          <a:ext cx="3872426" cy="2771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9074">
                  <a:extLst>
                    <a:ext uri="{9D8B030D-6E8A-4147-A177-3AD203B41FA5}">
                      <a16:colId xmlns:a16="http://schemas.microsoft.com/office/drawing/2014/main" val="2575990580"/>
                    </a:ext>
                  </a:extLst>
                </a:gridCol>
                <a:gridCol w="1447951">
                  <a:extLst>
                    <a:ext uri="{9D8B030D-6E8A-4147-A177-3AD203B41FA5}">
                      <a16:colId xmlns:a16="http://schemas.microsoft.com/office/drawing/2014/main" val="3028092949"/>
                    </a:ext>
                  </a:extLst>
                </a:gridCol>
                <a:gridCol w="1195401">
                  <a:extLst>
                    <a:ext uri="{9D8B030D-6E8A-4147-A177-3AD203B41FA5}">
                      <a16:colId xmlns:a16="http://schemas.microsoft.com/office/drawing/2014/main" val="1882697861"/>
                    </a:ext>
                  </a:extLst>
                </a:gridCol>
              </a:tblGrid>
              <a:tr h="27710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Re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Turbulent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75779892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BACDBDD5-27B2-A515-8480-2B94053D4A41}"/>
              </a:ext>
            </a:extLst>
          </p:cNvPr>
          <p:cNvGraphicFramePr>
            <a:graphicFrameLocks noGrp="1"/>
          </p:cNvGraphicFramePr>
          <p:nvPr/>
        </p:nvGraphicFramePr>
        <p:xfrm>
          <a:off x="5519093" y="5492782"/>
          <a:ext cx="6291163" cy="5542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4017">
                  <a:extLst>
                    <a:ext uri="{9D8B030D-6E8A-4147-A177-3AD203B41FA5}">
                      <a16:colId xmlns:a16="http://schemas.microsoft.com/office/drawing/2014/main" val="2010473139"/>
                    </a:ext>
                  </a:extLst>
                </a:gridCol>
                <a:gridCol w="2477939">
                  <a:extLst>
                    <a:ext uri="{9D8B030D-6E8A-4147-A177-3AD203B41FA5}">
                      <a16:colId xmlns:a16="http://schemas.microsoft.com/office/drawing/2014/main" val="2081862458"/>
                    </a:ext>
                  </a:extLst>
                </a:gridCol>
                <a:gridCol w="1659207">
                  <a:extLst>
                    <a:ext uri="{9D8B030D-6E8A-4147-A177-3AD203B41FA5}">
                      <a16:colId xmlns:a16="http://schemas.microsoft.com/office/drawing/2014/main" val="2754284135"/>
                    </a:ext>
                  </a:extLst>
                </a:gridCol>
              </a:tblGrid>
              <a:tr h="27710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Inlet water Temperature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77938383"/>
                  </a:ext>
                </a:extLst>
              </a:tr>
              <a:tr h="27710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Ambient Temperature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23.3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80755156"/>
                  </a:ext>
                </a:extLst>
              </a:tr>
            </a:tbl>
          </a:graphicData>
        </a:graphic>
      </p:graphicFrame>
      <p:pic>
        <p:nvPicPr>
          <p:cNvPr id="6" name="Picture 5" descr="A picture containing text&#10;&#10;AI-generated content may be incorrect.">
            <a:extLst>
              <a:ext uri="{FF2B5EF4-FFF2-40B4-BE49-F238E27FC236}">
                <a16:creationId xmlns:a16="http://schemas.microsoft.com/office/drawing/2014/main" id="{D324F0EB-62ED-2471-C6C7-674F9D929F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279" t="5504" r="7919" b="4527"/>
          <a:stretch>
            <a:fillRect/>
          </a:stretch>
        </p:blipFill>
        <p:spPr>
          <a:xfrm>
            <a:off x="457200" y="685800"/>
            <a:ext cx="4789967" cy="44821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7C7187-E432-6930-1EFA-B8A1AE836890}"/>
              </a:ext>
            </a:extLst>
          </p:cNvPr>
          <p:cNvSpPr txBox="1"/>
          <p:nvPr/>
        </p:nvSpPr>
        <p:spPr>
          <a:xfrm>
            <a:off x="750619" y="4500658"/>
            <a:ext cx="175349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/>
              <a:t>Tapered design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5419D3-36D5-690C-3EAE-662B8B7C3989}"/>
              </a:ext>
            </a:extLst>
          </p:cNvPr>
          <p:cNvSpPr txBox="1"/>
          <p:nvPr/>
        </p:nvSpPr>
        <p:spPr>
          <a:xfrm>
            <a:off x="823177" y="5341311"/>
            <a:ext cx="442399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/>
              <a:t>Tube ID changed from 4.5 mm to 3.5 mm</a:t>
            </a:r>
          </a:p>
          <a:p>
            <a:r>
              <a:rPr lang="en-US"/>
              <a:t>OD changed from 5 mm to 4 mm 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DE7D630-E08F-3224-145F-E9BAB1E00116}"/>
              </a:ext>
            </a:extLst>
          </p:cNvPr>
          <p:cNvCxnSpPr>
            <a:cxnSpLocks/>
          </p:cNvCxnSpPr>
          <p:nvPr/>
        </p:nvCxnSpPr>
        <p:spPr>
          <a:xfrm flipV="1">
            <a:off x="2504114" y="4567806"/>
            <a:ext cx="637563" cy="1719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D93D624-FED2-3164-0D01-99DE58987F40}"/>
              </a:ext>
            </a:extLst>
          </p:cNvPr>
          <p:cNvCxnSpPr>
            <a:cxnSpLocks/>
          </p:cNvCxnSpPr>
          <p:nvPr/>
        </p:nvCxnSpPr>
        <p:spPr>
          <a:xfrm flipV="1">
            <a:off x="3481748" y="5135916"/>
            <a:ext cx="536579" cy="1974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91DF548-80D1-EB7D-EC4E-0296CAD7392D}"/>
              </a:ext>
            </a:extLst>
          </p:cNvPr>
          <p:cNvGraphicFramePr>
            <a:graphicFrameLocks noGrp="1"/>
          </p:cNvGraphicFramePr>
          <p:nvPr/>
        </p:nvGraphicFramePr>
        <p:xfrm>
          <a:off x="9308401" y="1265158"/>
          <a:ext cx="2691267" cy="17140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1779">
                  <a:extLst>
                    <a:ext uri="{9D8B030D-6E8A-4147-A177-3AD203B41FA5}">
                      <a16:colId xmlns:a16="http://schemas.microsoft.com/office/drawing/2014/main" val="3869403227"/>
                    </a:ext>
                  </a:extLst>
                </a:gridCol>
                <a:gridCol w="725414">
                  <a:extLst>
                    <a:ext uri="{9D8B030D-6E8A-4147-A177-3AD203B41FA5}">
                      <a16:colId xmlns:a16="http://schemas.microsoft.com/office/drawing/2014/main" val="684981568"/>
                    </a:ext>
                  </a:extLst>
                </a:gridCol>
                <a:gridCol w="664074">
                  <a:extLst>
                    <a:ext uri="{9D8B030D-6E8A-4147-A177-3AD203B41FA5}">
                      <a16:colId xmlns:a16="http://schemas.microsoft.com/office/drawing/2014/main" val="1318773665"/>
                    </a:ext>
                  </a:extLst>
                </a:gridCol>
              </a:tblGrid>
              <a:tr h="28566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0.013285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kg/s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00287004"/>
                  </a:ext>
                </a:extLst>
              </a:tr>
              <a:tr h="28566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4181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J/kg 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85306651"/>
                  </a:ext>
                </a:extLst>
              </a:tr>
              <a:tr h="28566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inlet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43065438"/>
                  </a:ext>
                </a:extLst>
              </a:tr>
              <a:tr h="28566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outlet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23.903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0258667"/>
                  </a:ext>
                </a:extLst>
              </a:tr>
              <a:tr h="28566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dT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1.903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34814673"/>
                  </a:ext>
                </a:extLst>
              </a:tr>
              <a:tr h="28566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Total FEB heat load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105.7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27438131"/>
                  </a:ext>
                </a:extLst>
              </a:tr>
            </a:tbl>
          </a:graphicData>
        </a:graphic>
      </p:graphicFrame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524608C-B741-FB64-588B-C3069EEFB21F}"/>
              </a:ext>
            </a:extLst>
          </p:cNvPr>
          <p:cNvSpPr txBox="1">
            <a:spLocks/>
          </p:cNvSpPr>
          <p:nvPr/>
        </p:nvSpPr>
        <p:spPr>
          <a:xfrm>
            <a:off x="9400590" y="891211"/>
            <a:ext cx="2071355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60375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7388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44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1413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/>
              <a:t>  CFD calculation </a:t>
            </a:r>
            <a:endParaRPr lang="en-US" b="1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5863C52-8D71-7892-2DEF-D8D4FBE33485}"/>
              </a:ext>
            </a:extLst>
          </p:cNvPr>
          <p:cNvSpPr txBox="1">
            <a:spLocks/>
          </p:cNvSpPr>
          <p:nvPr/>
        </p:nvSpPr>
        <p:spPr>
          <a:xfrm>
            <a:off x="7293745" y="510390"/>
            <a:ext cx="2691267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60375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7388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44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1413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/>
              <a:t>  Temperature rise 2 C </a:t>
            </a:r>
            <a:endParaRPr lang="en-US" b="1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FD959F5B-63C3-1AD7-785E-09F85109526A}"/>
              </a:ext>
            </a:extLst>
          </p:cNvPr>
          <p:cNvGraphicFramePr>
            <a:graphicFrameLocks noGrp="1"/>
          </p:cNvGraphicFramePr>
          <p:nvPr/>
        </p:nvGraphicFramePr>
        <p:xfrm>
          <a:off x="9308401" y="3540118"/>
          <a:ext cx="2578799" cy="10276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2511">
                  <a:extLst>
                    <a:ext uri="{9D8B030D-6E8A-4147-A177-3AD203B41FA5}">
                      <a16:colId xmlns:a16="http://schemas.microsoft.com/office/drawing/2014/main" val="1614221481"/>
                    </a:ext>
                  </a:extLst>
                </a:gridCol>
                <a:gridCol w="585545">
                  <a:extLst>
                    <a:ext uri="{9D8B030D-6E8A-4147-A177-3AD203B41FA5}">
                      <a16:colId xmlns:a16="http://schemas.microsoft.com/office/drawing/2014/main" val="1137306191"/>
                    </a:ext>
                  </a:extLst>
                </a:gridCol>
                <a:gridCol w="450743">
                  <a:extLst>
                    <a:ext uri="{9D8B030D-6E8A-4147-A177-3AD203B41FA5}">
                      <a16:colId xmlns:a16="http://schemas.microsoft.com/office/drawing/2014/main" val="1672687091"/>
                    </a:ext>
                  </a:extLst>
                </a:gridCol>
              </a:tblGrid>
              <a:tr h="34256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Analytical calculation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90981602"/>
                  </a:ext>
                </a:extLst>
              </a:tr>
              <a:tr h="34256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CFD calculation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105.7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48070906"/>
                  </a:ext>
                </a:extLst>
              </a:tr>
              <a:tr h="34256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Difference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6.3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54548318"/>
                  </a:ext>
                </a:extLst>
              </a:tr>
            </a:tbl>
          </a:graphicData>
        </a:graphic>
      </p:graphicFrame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234A487E-A0F0-BA2A-07F4-14830DF5CCB3}"/>
              </a:ext>
            </a:extLst>
          </p:cNvPr>
          <p:cNvSpPr txBox="1">
            <a:spLocks/>
          </p:cNvSpPr>
          <p:nvPr/>
        </p:nvSpPr>
        <p:spPr>
          <a:xfrm>
            <a:off x="9598634" y="3133216"/>
            <a:ext cx="2071355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60375" indent="-2333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7388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4400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1413" indent="-2270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/>
              <a:t>  Heat Load 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637579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64692-89DD-B481-5018-2AD9E6EB5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– Thermal study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FD20B-9FBC-4210-9A2B-FF7CC790B6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We will stop thermal simulation at this point.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We will continue to update when FEB components are made/updated.</a:t>
            </a:r>
          </a:p>
          <a:p>
            <a:r>
              <a:rPr lang="en-US" dirty="0"/>
              <a:t>There was an update on SALSA power estimation and power supply scheme.</a:t>
            </a:r>
          </a:p>
          <a:p>
            <a:r>
              <a:rPr lang="en-US" dirty="0"/>
              <a:t>Power consumption from 15.5 W to 18.5 W per FEB (20% increase)</a:t>
            </a:r>
          </a:p>
          <a:p>
            <a:r>
              <a:rPr lang="en-US" dirty="0"/>
              <a:t>Overall cooling scheme has not been changed.</a:t>
            </a:r>
          </a:p>
          <a:p>
            <a:r>
              <a:rPr lang="en-US" dirty="0"/>
              <a:t>Thermal simulation will be done with new numbers.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874473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Widescreen_0923" id="{B3C6C6E8-A343-9F46-9C14-8D262507CB52}" vid="{B0F72776-BFD3-D14D-97CB-9DB1BA4DAE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AD70558AC79641AC36496E6FEE9A6E" ma:contentTypeVersion="4" ma:contentTypeDescription="Create a new document." ma:contentTypeScope="" ma:versionID="c836d54df9ad875ddbfe2777157cbad1">
  <xsd:schema xmlns:xsd="http://www.w3.org/2001/XMLSchema" xmlns:xs="http://www.w3.org/2001/XMLSchema" xmlns:p="http://schemas.microsoft.com/office/2006/metadata/properties" xmlns:ns2="7598c3d8-57a9-49d9-87da-8d2ac3199484" targetNamespace="http://schemas.microsoft.com/office/2006/metadata/properties" ma:root="true" ma:fieldsID="a1dcfe6a7be53e253488c469644543b2" ns2:_="">
    <xsd:import namespace="7598c3d8-57a9-49d9-87da-8d2ac31994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98c3d8-57a9-49d9-87da-8d2ac31994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8754FCC-0321-4AF0-8AFD-07A376B5AD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98c3d8-57a9-49d9-87da-8d2ac31994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209D19-ECD3-440E-A44C-BD3D2F2668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5637A3-DEB1-4C7D-9F81-D2184D65C3B4}">
  <ds:schemaRefs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7598c3d8-57a9-49d9-87da-8d2ac3199484"/>
  </ds:schemaRefs>
</ds:datastoreItem>
</file>

<file path=docMetadata/LabelInfo.xml><?xml version="1.0" encoding="utf-8"?>
<clbl:labelList xmlns:clbl="http://schemas.microsoft.com/office/2020/mipLabelMetadata">
  <clbl:label id="{b4d7ee1f-4fb3-4f06-9037-2b5b522042ab}" enabled="0" method="" siteId="{b4d7ee1f-4fb3-4f06-9037-2b5b522042a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EIC Long Lead Procurement Widescreen PPT Template</Template>
  <TotalTime>5694</TotalTime>
  <Words>477</Words>
  <Application>Microsoft Office PowerPoint</Application>
  <PresentationFormat>Widescreen</PresentationFormat>
  <Paragraphs>129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 Narrow</vt:lpstr>
      <vt:lpstr>Arial</vt:lpstr>
      <vt:lpstr>Calibri</vt:lpstr>
      <vt:lpstr>Symbol</vt:lpstr>
      <vt:lpstr>BNL</vt:lpstr>
      <vt:lpstr>Barrel Outer Tracker / MPGD (RWELL)  </vt:lpstr>
      <vt:lpstr>Update - Facility</vt:lpstr>
      <vt:lpstr>Photos</vt:lpstr>
      <vt:lpstr>Update – Thermal study</vt:lpstr>
      <vt:lpstr> 7 FEB Heat Load – modified design – without insulation</vt:lpstr>
      <vt:lpstr>Update – Thermal study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&lt;LLP WBS – LLP Description&gt; CD-3A Director’s Review</dc:title>
  <dc:subject/>
  <dc:creator>Houston, Michelle</dc:creator>
  <cp:keywords/>
  <dc:description/>
  <cp:lastModifiedBy>Seung Joon Lee</cp:lastModifiedBy>
  <cp:revision>91</cp:revision>
  <dcterms:created xsi:type="dcterms:W3CDTF">2023-09-12T20:43:32Z</dcterms:created>
  <dcterms:modified xsi:type="dcterms:W3CDTF">2026-06-29T13:55:25Z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0x010100E9AD70558AC79641AC36496E6FEE9A6E</vt:lpwstr>
  </property>
  <property fmtid="{D5CDD505-2E9C-101B-9397-08002B2CF9AE}" pid="3" name="MediaServiceImageTags">
    <vt:lpwstr/>
  </property>
</Properties>
</file>