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6016" r:id="rId6"/>
    <p:sldId id="6045" r:id="rId7"/>
    <p:sldId id="6029" r:id="rId8"/>
    <p:sldId id="6023" r:id="rId9"/>
    <p:sldId id="6014" r:id="rId10"/>
    <p:sldId id="6044" r:id="rId11"/>
    <p:sldId id="6043" r:id="rId12"/>
    <p:sldId id="6046" r:id="rId13"/>
    <p:sldId id="6040" r:id="rId14"/>
    <p:sldId id="6007" r:id="rId15"/>
    <p:sldId id="6047" r:id="rId16"/>
    <p:sldId id="5864" r:id="rId17"/>
  </p:sldIdLst>
  <p:sldSz cx="12192000" cy="6858000"/>
  <p:notesSz cx="7102475" cy="9388475"/>
  <p:embeddedFontLst>
    <p:embeddedFont>
      <p:font typeface="Aptos Narrow" panose="020B0004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33FF"/>
    <a:srgbClr val="FF40FF"/>
    <a:srgbClr val="B5D64A"/>
    <a:srgbClr val="008000"/>
    <a:srgbClr val="0091FF"/>
    <a:srgbClr val="00ACDB"/>
    <a:srgbClr val="BFBFBF"/>
    <a:srgbClr val="A6A6A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5205" autoAdjust="0"/>
  </p:normalViewPr>
  <p:slideViewPr>
    <p:cSldViewPr snapToGrid="0" snapToObjects="1">
      <p:cViewPr varScale="1">
        <p:scale>
          <a:sx n="116" d="100"/>
          <a:sy n="116" d="100"/>
        </p:scale>
        <p:origin x="111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7/4/26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Meeting July 6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5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38" y="0"/>
            <a:ext cx="11499925" cy="48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266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Meeting July 6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02" r:id="rId5"/>
    <p:sldLayoutId id="214748370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.sharepoint.com/:x:/s/EICPublicSharingDocs/IQC8r5kfnwWeRKNlejZe3jHIAarUdSO4rBiL0ckSvpxPriU?e=mzVJAo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Cooling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</a:t>
            </a:r>
          </a:p>
          <a:p>
            <a:r>
              <a:rPr lang="en-US" b="0" dirty="0">
                <a:cs typeface="Arial" panose="020B0604020202020204" pitchFamily="34" charset="0"/>
              </a:rPr>
              <a:t>for the ME-Engineering group and Girish Gowda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TIC Meeting</a:t>
            </a:r>
          </a:p>
          <a:p>
            <a:r>
              <a:rPr lang="en-US" dirty="0"/>
              <a:t>July 6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B9AD-C58B-C537-F3FE-1BA1BC50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Layout – </a:t>
            </a:r>
            <a:r>
              <a:rPr lang="en-US" dirty="0" err="1"/>
              <a:t>ePIC</a:t>
            </a:r>
            <a:r>
              <a:rPr lang="en-US" dirty="0"/>
              <a:t> Detector Cooling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7E4EA-4675-B789-0DA1-989F2CBED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78" y="527539"/>
            <a:ext cx="11153043" cy="56699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79BA63-17CD-43DA-39C3-D6D812DD924E}"/>
              </a:ext>
            </a:extLst>
          </p:cNvPr>
          <p:cNvSpPr/>
          <p:nvPr/>
        </p:nvSpPr>
        <p:spPr>
          <a:xfrm>
            <a:off x="5587312" y="637479"/>
            <a:ext cx="3959360" cy="484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Barrel HCAL -  Passive Air Cooling - Heat - 1280 W</a:t>
            </a:r>
          </a:p>
          <a:p>
            <a:pPr algn="ctr"/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66CADC-93E4-A2C9-5716-DEDCBC5C4AFF}"/>
              </a:ext>
            </a:extLst>
          </p:cNvPr>
          <p:cNvSpPr/>
          <p:nvPr/>
        </p:nvSpPr>
        <p:spPr>
          <a:xfrm>
            <a:off x="10773707" y="2330258"/>
            <a:ext cx="898813" cy="176636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dRICH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Silicon Oil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19968 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B595F-A182-AC4D-5E77-6F3C9CB1213B}"/>
              </a:ext>
            </a:extLst>
          </p:cNvPr>
          <p:cNvSpPr/>
          <p:nvPr/>
        </p:nvSpPr>
        <p:spPr>
          <a:xfrm>
            <a:off x="1329391" y="1769074"/>
            <a:ext cx="772955" cy="321717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Forward HCAL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Passive Air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 1656 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6DA57F-C57E-E9E3-FB83-4CFBD846FC18}"/>
              </a:ext>
            </a:extLst>
          </p:cNvPr>
          <p:cNvSpPr/>
          <p:nvPr/>
        </p:nvSpPr>
        <p:spPr>
          <a:xfrm>
            <a:off x="519477" y="1753926"/>
            <a:ext cx="749594" cy="32171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Forward EMCAL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2633 W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Passive Air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796 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C41A4-8E14-B15E-2C52-0A6C391AF7C8}"/>
              </a:ext>
            </a:extLst>
          </p:cNvPr>
          <p:cNvSpPr/>
          <p:nvPr/>
        </p:nvSpPr>
        <p:spPr>
          <a:xfrm>
            <a:off x="5226341" y="2109347"/>
            <a:ext cx="765817" cy="176305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MPGD Disks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1280 W</a:t>
            </a:r>
          </a:p>
          <a:p>
            <a:pPr algn="ctr"/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34BAC3-D6C2-8A51-C44E-F9822F4C6941}"/>
              </a:ext>
            </a:extLst>
          </p:cNvPr>
          <p:cNvSpPr/>
          <p:nvPr/>
        </p:nvSpPr>
        <p:spPr>
          <a:xfrm>
            <a:off x="3114656" y="2109347"/>
            <a:ext cx="1204735" cy="1892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EEEMCAL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 -1000 W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Novec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 -100 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45DE20-937D-C07D-5684-66DFB26753B1}"/>
              </a:ext>
            </a:extLst>
          </p:cNvPr>
          <p:cNvSpPr/>
          <p:nvPr/>
        </p:nvSpPr>
        <p:spPr>
          <a:xfrm>
            <a:off x="4372385" y="2109346"/>
            <a:ext cx="752627" cy="189238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pfRICH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707 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4FE8CD-088C-ECBF-A20E-B7827B6103B6}"/>
              </a:ext>
            </a:extLst>
          </p:cNvPr>
          <p:cNvSpPr/>
          <p:nvPr/>
        </p:nvSpPr>
        <p:spPr>
          <a:xfrm>
            <a:off x="6824406" y="1806387"/>
            <a:ext cx="3631746" cy="3550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Outer MPGD – Liquid Cooling – Heat 5380 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560C97-2D83-1C24-9D8F-BCA02D6EF530}"/>
              </a:ext>
            </a:extLst>
          </p:cNvPr>
          <p:cNvSpPr/>
          <p:nvPr/>
        </p:nvSpPr>
        <p:spPr>
          <a:xfrm>
            <a:off x="6027948" y="2170907"/>
            <a:ext cx="3035492" cy="2020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Cymbal – Liquid Cooling – Heat 2300 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2B83D7-6F40-C555-6742-B5D1B4998D92}"/>
              </a:ext>
            </a:extLst>
          </p:cNvPr>
          <p:cNvSpPr/>
          <p:nvPr/>
        </p:nvSpPr>
        <p:spPr>
          <a:xfrm>
            <a:off x="6027948" y="2956257"/>
            <a:ext cx="2555813" cy="43591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SVT Inner – Liquid – Heat -385 W   </a:t>
            </a:r>
          </a:p>
          <a:p>
            <a:pPr algn="ctr"/>
            <a:r>
              <a:rPr lang="en-US" sz="1200" dirty="0"/>
              <a:t>Active Air Cooling – Heat -  211 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C5D493-764E-4CBB-5916-D85C945D0903}"/>
              </a:ext>
            </a:extLst>
          </p:cNvPr>
          <p:cNvSpPr/>
          <p:nvPr/>
        </p:nvSpPr>
        <p:spPr>
          <a:xfrm>
            <a:off x="6027948" y="2411937"/>
            <a:ext cx="2555813" cy="525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SVT Outer – Liquid – Heat -301 W  </a:t>
            </a:r>
          </a:p>
          <a:p>
            <a:pPr algn="ctr"/>
            <a:r>
              <a:rPr lang="en-US" sz="1200" dirty="0"/>
              <a:t>Active Air Cooling – Heat - 3218 W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4C22A-05F4-39A9-ACBC-CAED8F0133C2}"/>
              </a:ext>
            </a:extLst>
          </p:cNvPr>
          <p:cNvSpPr/>
          <p:nvPr/>
        </p:nvSpPr>
        <p:spPr>
          <a:xfrm>
            <a:off x="6014991" y="3411203"/>
            <a:ext cx="2574400" cy="4359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SVT Disks – Liquid – Heat -655 W</a:t>
            </a:r>
          </a:p>
          <a:p>
            <a:pPr algn="ctr"/>
            <a:r>
              <a:rPr lang="en-US" sz="1200" dirty="0"/>
              <a:t>Active Air Cooling – Heat – 5819 W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C426B6-308F-866A-DABF-450F2E0BAF68}"/>
              </a:ext>
            </a:extLst>
          </p:cNvPr>
          <p:cNvSpPr/>
          <p:nvPr/>
        </p:nvSpPr>
        <p:spPr>
          <a:xfrm>
            <a:off x="8619551" y="2411937"/>
            <a:ext cx="1273956" cy="13357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Barrel TOF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 - 21614 W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53A17E-ED7D-CE24-BCAE-3A040CC3035D}"/>
              </a:ext>
            </a:extLst>
          </p:cNvPr>
          <p:cNvSpPr/>
          <p:nvPr/>
        </p:nvSpPr>
        <p:spPr>
          <a:xfrm>
            <a:off x="9929297" y="2359506"/>
            <a:ext cx="784090" cy="144063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Forward TOF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Liquid Cooling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Heat</a:t>
            </a:r>
          </a:p>
          <a:p>
            <a:pPr algn="ctr"/>
            <a:r>
              <a:rPr lang="en-US" sz="1200" dirty="0"/>
              <a:t>7105 W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6A6CEE-801C-3100-4F9F-4C4CC956812A}"/>
              </a:ext>
            </a:extLst>
          </p:cNvPr>
          <p:cNvSpPr/>
          <p:nvPr/>
        </p:nvSpPr>
        <p:spPr>
          <a:xfrm>
            <a:off x="5587312" y="1218242"/>
            <a:ext cx="3592760" cy="5238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Barrel EMCAL – Liquid Cooling – Heat - 2300 W</a:t>
            </a:r>
          </a:p>
          <a:p>
            <a:pPr algn="ctr"/>
            <a:r>
              <a:rPr lang="en-US" sz="1200" dirty="0"/>
              <a:t>                      Passive Air Cooling – Heat - 2260 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D189F7-33BE-B375-7AFC-724EC04DB4A9}"/>
              </a:ext>
            </a:extLst>
          </p:cNvPr>
          <p:cNvSpPr/>
          <p:nvPr/>
        </p:nvSpPr>
        <p:spPr>
          <a:xfrm>
            <a:off x="3275464" y="1777463"/>
            <a:ext cx="2946467" cy="2967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hpDIRC</a:t>
            </a:r>
            <a:r>
              <a:rPr lang="en-US" sz="1200" dirty="0"/>
              <a:t> – Liquid Cooling – Heat - 749 W</a:t>
            </a:r>
          </a:p>
        </p:txBody>
      </p:sp>
    </p:spTree>
    <p:extLst>
      <p:ext uri="{BB962C8B-B14F-4D97-AF65-F5344CB8AC3E}">
        <p14:creationId xmlns:p14="http://schemas.microsoft.com/office/powerpoint/2010/main" val="290356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BBF23-C293-D968-7E19-8FBB1C42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0FED-1A2E-A600-5BFC-04FA77A8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Detector – Cooling – Scope of Work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F8E250B-E7DF-FFF0-B49E-F83E24C929B0}"/>
              </a:ext>
            </a:extLst>
          </p:cNvPr>
          <p:cNvSpPr txBox="1">
            <a:spLocks/>
          </p:cNvSpPr>
          <p:nvPr/>
        </p:nvSpPr>
        <p:spPr>
          <a:xfrm>
            <a:off x="608874" y="706977"/>
            <a:ext cx="11539058" cy="4896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Updated CAD Model in Vault for global thermal model simulation</a:t>
            </a:r>
          </a:p>
          <a:p>
            <a:r>
              <a:rPr lang="en-US" sz="1800" dirty="0"/>
              <a:t>CAD Model Quality check with no interfering components for global thermal model simulation</a:t>
            </a:r>
          </a:p>
          <a:p>
            <a:r>
              <a:rPr lang="en-US" sz="1800" dirty="0"/>
              <a:t>Heat dissipation value to ambient from liquid cooling of electronics of the detectors </a:t>
            </a:r>
          </a:p>
          <a:p>
            <a:r>
              <a:rPr lang="en-US" sz="1800" dirty="0"/>
              <a:t>Confirm operating range - Minimum and Maximum Temperature of each detector</a:t>
            </a:r>
          </a:p>
          <a:p>
            <a:r>
              <a:rPr lang="en-US" sz="1800" dirty="0"/>
              <a:t>Confirm inlet temperature and ambient temperature of each detector considered</a:t>
            </a:r>
          </a:p>
          <a:p>
            <a:r>
              <a:rPr lang="en-US" sz="1800" dirty="0"/>
              <a:t>Confirm temperature stability of each detector</a:t>
            </a:r>
          </a:p>
          <a:p>
            <a:r>
              <a:rPr lang="en-US" sz="1800" dirty="0"/>
              <a:t>Confirm Tube diameter (ID &amp; OD) and Tube Material of each detector</a:t>
            </a:r>
          </a:p>
          <a:p>
            <a:r>
              <a:rPr lang="en-US" sz="1800" dirty="0"/>
              <a:t>Cooling loops arrangement are in Serial or Parallel </a:t>
            </a:r>
          </a:p>
          <a:p>
            <a:r>
              <a:rPr lang="en-US" sz="1800" dirty="0"/>
              <a:t>Flow Rate and Pressure drop values of Thermal simulation of each detector </a:t>
            </a:r>
          </a:p>
          <a:p>
            <a:r>
              <a:rPr lang="en-US" sz="1800" dirty="0"/>
              <a:t>Confirm Power estimates with breakup of each detector</a:t>
            </a:r>
          </a:p>
          <a:p>
            <a:r>
              <a:rPr lang="en-US" sz="1800" dirty="0"/>
              <a:t>Confirm neighboring detectors impacted by heat dissipation</a:t>
            </a:r>
          </a:p>
          <a:p>
            <a:r>
              <a:rPr lang="en-US" sz="1800" dirty="0"/>
              <a:t>Confirm insulation requirement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99999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3194-2A28-11E1-9CD5-21F5B8F7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FE7FA-CAE7-66E3-A0AC-6B35ADD4B6FF}"/>
              </a:ext>
            </a:extLst>
          </p:cNvPr>
          <p:cNvSpPr txBox="1"/>
          <p:nvPr/>
        </p:nvSpPr>
        <p:spPr>
          <a:xfrm>
            <a:off x="539826" y="550843"/>
            <a:ext cx="9174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get an email by Girish and/or the engineering team, </a:t>
            </a:r>
            <a:r>
              <a:rPr lang="en-US" b="1" dirty="0">
                <a:solidFill>
                  <a:srgbClr val="0432FF"/>
                </a:solidFill>
              </a:rPr>
              <a:t>please respond and update </a:t>
            </a:r>
          </a:p>
          <a:p>
            <a:r>
              <a:rPr lang="en-US" dirty="0">
                <a:hlinkClick r:id="rId2"/>
              </a:rPr>
              <a:t>Detector Parameters and Services per Subsystem.xlsx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AC8B02-26B8-B14A-D971-870B70AEB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3441"/>
              </p:ext>
            </p:extLst>
          </p:nvPr>
        </p:nvGraphicFramePr>
        <p:xfrm>
          <a:off x="539826" y="1298170"/>
          <a:ext cx="5515620" cy="4877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0252">
                  <a:extLst>
                    <a:ext uri="{9D8B030D-6E8A-4147-A177-3AD203B41FA5}">
                      <a16:colId xmlns:a16="http://schemas.microsoft.com/office/drawing/2014/main" val="2079687833"/>
                    </a:ext>
                  </a:extLst>
                </a:gridCol>
                <a:gridCol w="796954">
                  <a:extLst>
                    <a:ext uri="{9D8B030D-6E8A-4147-A177-3AD203B41FA5}">
                      <a16:colId xmlns:a16="http://schemas.microsoft.com/office/drawing/2014/main" val="2215989332"/>
                    </a:ext>
                  </a:extLst>
                </a:gridCol>
                <a:gridCol w="2698414">
                  <a:extLst>
                    <a:ext uri="{9D8B030D-6E8A-4147-A177-3AD203B41FA5}">
                      <a16:colId xmlns:a16="http://schemas.microsoft.com/office/drawing/2014/main" val="3199063428"/>
                    </a:ext>
                  </a:extLst>
                </a:gridCol>
              </a:tblGrid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Data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4898870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Outer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7389285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Inner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735864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Disks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1524333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119777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MPGD Endcap Disks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45136182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MPGD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706405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Cymbal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9450529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TOF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most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2606268"/>
                  </a:ext>
                </a:extLst>
              </a:tr>
              <a:tr h="39887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TOF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most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1970595"/>
                  </a:ext>
                </a:extLst>
              </a:tr>
              <a:tr h="3988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hpDIRC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information – only HRPPD data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8927632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pfRICH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information – only HRPPD data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7072970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80417525"/>
                  </a:ext>
                </a:extLst>
              </a:tr>
              <a:tr h="37873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0299546"/>
                  </a:ext>
                </a:extLst>
              </a:tr>
              <a:tr h="37873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Platform Electronics &amp; Racks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021579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D62A6F-C081-AA7A-FB40-7D5CF90E7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70407"/>
              </p:ext>
            </p:extLst>
          </p:nvPr>
        </p:nvGraphicFramePr>
        <p:xfrm>
          <a:off x="6224765" y="1298169"/>
          <a:ext cx="5828952" cy="302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164">
                  <a:extLst>
                    <a:ext uri="{9D8B030D-6E8A-4147-A177-3AD203B41FA5}">
                      <a16:colId xmlns:a16="http://schemas.microsoft.com/office/drawing/2014/main" val="2079687833"/>
                    </a:ext>
                  </a:extLst>
                </a:gridCol>
                <a:gridCol w="1005632">
                  <a:extLst>
                    <a:ext uri="{9D8B030D-6E8A-4147-A177-3AD203B41FA5}">
                      <a16:colId xmlns:a16="http://schemas.microsoft.com/office/drawing/2014/main" val="2215989332"/>
                    </a:ext>
                  </a:extLst>
                </a:gridCol>
                <a:gridCol w="3096156">
                  <a:extLst>
                    <a:ext uri="{9D8B030D-6E8A-4147-A177-3AD203B41FA5}">
                      <a16:colId xmlns:a16="http://schemas.microsoft.com/office/drawing/2014/main" val="3199063428"/>
                    </a:ext>
                  </a:extLst>
                </a:gridCol>
              </a:tblGrid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Data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4898870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Outer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7389285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Inner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735864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Disks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1524333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119777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438516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HCAL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some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45136182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HCAL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Air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information – only PCB insert sensor data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706405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EEEMCAL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information available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9450529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 Oil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updates for most information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2606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97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A30F5-FF5A-2953-5B3D-D98004D7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C0AD4-DDA0-93F4-9A53-963CBC50C914}"/>
              </a:ext>
            </a:extLst>
          </p:cNvPr>
          <p:cNvSpPr txBox="1"/>
          <p:nvPr/>
        </p:nvSpPr>
        <p:spPr>
          <a:xfrm>
            <a:off x="450946" y="539826"/>
            <a:ext cx="1168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keep our service space under control, it is crucial to have a very good understanding about our cooling needs </a:t>
            </a:r>
          </a:p>
          <a:p>
            <a:r>
              <a:rPr lang="en-US" dirty="0"/>
              <a:t>Still not defined as well as one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FA4CF-3FFA-EF34-CC85-572198C02F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715" y="2699235"/>
            <a:ext cx="3410374" cy="3608424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78A82B-F5EB-8865-239C-A4280DCE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54" y="1207305"/>
            <a:ext cx="4485763" cy="14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4B6F6-E87E-4793-4FB6-7F6D11CF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08" t="6533" r="14237" b="9101"/>
          <a:stretch>
            <a:fillRect/>
          </a:stretch>
        </p:blipFill>
        <p:spPr>
          <a:xfrm>
            <a:off x="7704596" y="896143"/>
            <a:ext cx="4374811" cy="5065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F03C6-118C-0558-CF02-87837B3F7DBF}"/>
              </a:ext>
            </a:extLst>
          </p:cNvPr>
          <p:cNvSpPr txBox="1"/>
          <p:nvPr/>
        </p:nvSpPr>
        <p:spPr>
          <a:xfrm>
            <a:off x="9509777" y="1216926"/>
            <a:ext cx="15277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SVT &amp; MPGD Disks Services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49501B-18DD-DE8E-1042-AA69610CA3E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569100" y="1819844"/>
            <a:ext cx="25400" cy="397175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5F593B-1D57-8FBD-4346-4B1E303F6AAB}"/>
              </a:ext>
            </a:extLst>
          </p:cNvPr>
          <p:cNvSpPr txBox="1"/>
          <p:nvPr/>
        </p:nvSpPr>
        <p:spPr>
          <a:xfrm>
            <a:off x="7751159" y="1235069"/>
            <a:ext cx="163588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ToF</a:t>
            </a:r>
            <a:r>
              <a:rPr lang="en-US" sz="1600" dirty="0"/>
              <a:t> &amp; CYMBAL Services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2AB932-AE3D-01DB-6A7F-F6A9906136DB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791302" y="1801701"/>
            <a:ext cx="1482327" cy="80735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6F6D5-1389-283F-449A-82E3A97154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94" t="25320" r="25912" b="6597"/>
          <a:stretch>
            <a:fillRect/>
          </a:stretch>
        </p:blipFill>
        <p:spPr>
          <a:xfrm>
            <a:off x="4062842" y="2946253"/>
            <a:ext cx="3556000" cy="2727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DB7BB8-FBCE-FBA6-8097-E89877AD29C6}"/>
              </a:ext>
            </a:extLst>
          </p:cNvPr>
          <p:cNvSpPr txBox="1"/>
          <p:nvPr/>
        </p:nvSpPr>
        <p:spPr>
          <a:xfrm>
            <a:off x="5769330" y="2946253"/>
            <a:ext cx="134603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MPGD Disk Services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AB5C76-B2A3-1583-D70E-D1257879D45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6247237" y="3531028"/>
            <a:ext cx="195110" cy="76770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5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FCA25-FA3D-0C17-A3BC-D37743BB27B1}"/>
              </a:ext>
            </a:extLst>
          </p:cNvPr>
          <p:cNvSpPr txBox="1"/>
          <p:nvPr/>
        </p:nvSpPr>
        <p:spPr>
          <a:xfrm>
            <a:off x="2952519" y="3105834"/>
            <a:ext cx="634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An Example What is needed</a:t>
            </a:r>
          </a:p>
        </p:txBody>
      </p:sp>
    </p:spTree>
    <p:extLst>
      <p:ext uri="{BB962C8B-B14F-4D97-AF65-F5344CB8AC3E}">
        <p14:creationId xmlns:p14="http://schemas.microsoft.com/office/powerpoint/2010/main" val="302994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9182-7AC9-886C-EE42-4641CD4C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MPGD Endcap Disks: Module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415A8-027E-73AF-0CE4-4226BD05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20441"/>
            <a:ext cx="11138155" cy="46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C672-5089-C613-94C0-526EB070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MPDG – Disk -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C1860-34C7-C736-BFA4-C9C8F3C5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39" y="813647"/>
            <a:ext cx="4206605" cy="5014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D0090-3BFA-B379-7B6B-4D00B056A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358" y="3220244"/>
            <a:ext cx="3846910" cy="2834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BBFBE0-2599-A2D1-6EDF-2B600612CD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25" t="16350" b="3514"/>
          <a:stretch>
            <a:fillRect/>
          </a:stretch>
        </p:blipFill>
        <p:spPr>
          <a:xfrm>
            <a:off x="5742039" y="568739"/>
            <a:ext cx="4279119" cy="2470849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C3E49D9-7A3A-029A-545A-62610971D55C}"/>
              </a:ext>
            </a:extLst>
          </p:cNvPr>
          <p:cNvSpPr txBox="1">
            <a:spLocks/>
          </p:cNvSpPr>
          <p:nvPr/>
        </p:nvSpPr>
        <p:spPr>
          <a:xfrm>
            <a:off x="8093026" y="2670256"/>
            <a:ext cx="2462219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   Single FEB model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4A630-ED3C-ED66-7161-01112B237E22}"/>
              </a:ext>
            </a:extLst>
          </p:cNvPr>
          <p:cNvSpPr txBox="1"/>
          <p:nvPr/>
        </p:nvSpPr>
        <p:spPr>
          <a:xfrm>
            <a:off x="3638498" y="5504876"/>
            <a:ext cx="3433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en-US" sz="1800" b="0" i="0" u="none" strike="noStrike" baseline="0" dirty="0">
                <a:latin typeface="Aptos" panose="020B0004020202020204" pitchFamily="34" charset="0"/>
              </a:rPr>
              <a:t>The </a:t>
            </a:r>
            <a:r>
              <a:rPr lang="en-US" sz="1800" b="0" i="0" u="none" strike="noStrike" baseline="0" dirty="0" err="1">
                <a:latin typeface="Aptos" panose="020B0004020202020204" pitchFamily="34" charset="0"/>
              </a:rPr>
              <a:t>VTRx</a:t>
            </a:r>
            <a:r>
              <a:rPr lang="en-US" sz="1800" b="0" i="0" u="none" strike="noStrike" baseline="0" dirty="0">
                <a:latin typeface="Aptos" panose="020B0004020202020204" pitchFamily="34" charset="0"/>
              </a:rPr>
              <a:t>+ is not actively cooled</a:t>
            </a:r>
          </a:p>
          <a:p>
            <a:r>
              <a:rPr lang="en-US" sz="1800" b="0" i="0" u="none" strike="noStrike" baseline="0" dirty="0">
                <a:latin typeface="Aptos" panose="020B0004020202020204" pitchFamily="34" charset="0"/>
              </a:rPr>
              <a:t>It should output around 175 </a:t>
            </a:r>
            <a:r>
              <a:rPr lang="en-US" sz="1800" b="0" i="0" u="none" strike="noStrike" baseline="0" dirty="0" err="1">
                <a:latin typeface="Aptos" panose="020B0004020202020204" pitchFamily="34" charset="0"/>
              </a:rPr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289B-E92B-B07F-A915-1EF5AE48A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C61E-CF7B-CDC8-EA7C-7E69E2E2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MPGD Endcap Disks Detector – Heat Load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DE641E9-44DE-E139-A492-996F6A39A024}"/>
              </a:ext>
            </a:extLst>
          </p:cNvPr>
          <p:cNvSpPr txBox="1">
            <a:spLocks/>
          </p:cNvSpPr>
          <p:nvPr/>
        </p:nvSpPr>
        <p:spPr>
          <a:xfrm>
            <a:off x="616201" y="700044"/>
            <a:ext cx="4638845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432FF"/>
                </a:solidFill>
              </a:rPr>
              <a:t>Components Heat load data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7675D7-0515-B0E7-25D7-37753DAF7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772994"/>
              </p:ext>
            </p:extLst>
          </p:nvPr>
        </p:nvGraphicFramePr>
        <p:xfrm>
          <a:off x="591239" y="1378322"/>
          <a:ext cx="6769511" cy="4449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589">
                  <a:extLst>
                    <a:ext uri="{9D8B030D-6E8A-4147-A177-3AD203B41FA5}">
                      <a16:colId xmlns:a16="http://schemas.microsoft.com/office/drawing/2014/main" val="2664807613"/>
                    </a:ext>
                  </a:extLst>
                </a:gridCol>
                <a:gridCol w="812966">
                  <a:extLst>
                    <a:ext uri="{9D8B030D-6E8A-4147-A177-3AD203B41FA5}">
                      <a16:colId xmlns:a16="http://schemas.microsoft.com/office/drawing/2014/main" val="2071218073"/>
                    </a:ext>
                  </a:extLst>
                </a:gridCol>
                <a:gridCol w="875503">
                  <a:extLst>
                    <a:ext uri="{9D8B030D-6E8A-4147-A177-3AD203B41FA5}">
                      <a16:colId xmlns:a16="http://schemas.microsoft.com/office/drawing/2014/main" val="3180478050"/>
                    </a:ext>
                  </a:extLst>
                </a:gridCol>
                <a:gridCol w="1104800">
                  <a:extLst>
                    <a:ext uri="{9D8B030D-6E8A-4147-A177-3AD203B41FA5}">
                      <a16:colId xmlns:a16="http://schemas.microsoft.com/office/drawing/2014/main" val="3783077995"/>
                    </a:ext>
                  </a:extLst>
                </a:gridCol>
                <a:gridCol w="1271564">
                  <a:extLst>
                    <a:ext uri="{9D8B030D-6E8A-4147-A177-3AD203B41FA5}">
                      <a16:colId xmlns:a16="http://schemas.microsoft.com/office/drawing/2014/main" val="1750569095"/>
                    </a:ext>
                  </a:extLst>
                </a:gridCol>
                <a:gridCol w="1605089">
                  <a:extLst>
                    <a:ext uri="{9D8B030D-6E8A-4147-A177-3AD203B41FA5}">
                      <a16:colId xmlns:a16="http://schemas.microsoft.com/office/drawing/2014/main" val="3363949142"/>
                    </a:ext>
                  </a:extLst>
                </a:gridCol>
              </a:tblGrid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Component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Power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Power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Volume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Volume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Volumetric Heat Flux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38283221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mW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mm^3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m^3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W/m^3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0671596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DC/DC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4166666.67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18849205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DC/DC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4166666.67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8170399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1800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433.5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4.335E-07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4152249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5892292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433.5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4.335E-07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4152249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7824833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433.5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4.335E-07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4152249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5014482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433.5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4.335E-07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4152249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8953116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LDO 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6000000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1874108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LDO SALSA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6000000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596055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LDO lpGBT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8225785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LDO VTRX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0.875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0.00000015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5833333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5949570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 lpGBT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100.44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1.0044E-07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5973716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4909256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6876708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15675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15.675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77171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011400-CAFF-F151-B99E-DF0A3BA911CA}"/>
              </a:ext>
            </a:extLst>
          </p:cNvPr>
          <p:cNvSpPr txBox="1"/>
          <p:nvPr/>
        </p:nvSpPr>
        <p:spPr>
          <a:xfrm>
            <a:off x="7557571" y="1972019"/>
            <a:ext cx="40431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Note:</a:t>
            </a:r>
          </a:p>
          <a:p>
            <a:r>
              <a:rPr lang="en-US" sz="2000" dirty="0"/>
              <a:t>many subsystems till today</a:t>
            </a:r>
          </a:p>
          <a:p>
            <a:r>
              <a:rPr lang="en-US" sz="2000" dirty="0"/>
              <a:t>did not include all components, </a:t>
            </a:r>
          </a:p>
          <a:p>
            <a:r>
              <a:rPr lang="en-US" sz="2000" dirty="0"/>
              <a:t>for example, the DC-DC converters have been forgotten</a:t>
            </a:r>
          </a:p>
        </p:txBody>
      </p:sp>
    </p:spTree>
    <p:extLst>
      <p:ext uri="{BB962C8B-B14F-4D97-AF65-F5344CB8AC3E}">
        <p14:creationId xmlns:p14="http://schemas.microsoft.com/office/powerpoint/2010/main" val="388548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C5CE-34F3-5AD3-BA61-09486887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2E7A-7C9C-552F-1DA6-EDCD8DC2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Detector – MPGD Endcap Disks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F84E1-8B96-8E4B-A8B7-D628ACDCF511}"/>
              </a:ext>
            </a:extLst>
          </p:cNvPr>
          <p:cNvSpPr txBox="1"/>
          <p:nvPr/>
        </p:nvSpPr>
        <p:spPr>
          <a:xfrm>
            <a:off x="457200" y="645953"/>
            <a:ext cx="370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Cooling Scope of Work :  </a:t>
            </a:r>
            <a:r>
              <a:rPr lang="en-US" sz="1800" b="1" dirty="0"/>
              <a:t>  </a:t>
            </a:r>
            <a:endParaRPr lang="en-US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F705FE-D004-CA3E-37DD-F1481DB6E09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015285"/>
          <a:ext cx="5324169" cy="51027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9562">
                  <a:extLst>
                    <a:ext uri="{9D8B030D-6E8A-4147-A177-3AD203B41FA5}">
                      <a16:colId xmlns:a16="http://schemas.microsoft.com/office/drawing/2014/main" val="2079687833"/>
                    </a:ext>
                  </a:extLst>
                </a:gridCol>
                <a:gridCol w="1366684">
                  <a:extLst>
                    <a:ext uri="{9D8B030D-6E8A-4147-A177-3AD203B41FA5}">
                      <a16:colId xmlns:a16="http://schemas.microsoft.com/office/drawing/2014/main" val="2215989332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3199063428"/>
                    </a:ext>
                  </a:extLst>
                </a:gridCol>
              </a:tblGrid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media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4898870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 Temperature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7389285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Temperature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735864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Tube diameter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1524333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Tube material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1197771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 of SALSA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438516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Temperature of SALSA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45136182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rise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706405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stability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1668454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rate of single module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lpm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9450529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drop of single module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2606268"/>
                  </a:ext>
                </a:extLst>
              </a:tr>
              <a:tr h="39887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dissipation to ambient from single module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1970595"/>
                  </a:ext>
                </a:extLst>
              </a:tr>
              <a:tr h="3988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Heat dissipation to ambient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8927632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loops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7072970"/>
                  </a:ext>
                </a:extLst>
              </a:tr>
              <a:tr h="302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Insulation requirement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80417525"/>
                  </a:ext>
                </a:extLst>
              </a:tr>
              <a:tr h="37873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Neighboring detectors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pfRICH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TOF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02995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61082E-CF51-5E8A-8597-9EB092CE9771}"/>
              </a:ext>
            </a:extLst>
          </p:cNvPr>
          <p:cNvSpPr txBox="1"/>
          <p:nvPr/>
        </p:nvSpPr>
        <p:spPr>
          <a:xfrm>
            <a:off x="7236542" y="503869"/>
            <a:ext cx="370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Detailed Power Estimates :  </a:t>
            </a:r>
            <a:r>
              <a:rPr lang="en-US" sz="1800" b="1" dirty="0"/>
              <a:t>  </a:t>
            </a:r>
            <a:endParaRPr lang="en-US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340287-07B4-759A-88AF-CF9CCD3B9297}"/>
              </a:ext>
            </a:extLst>
          </p:cNvPr>
          <p:cNvGraphicFramePr>
            <a:graphicFrameLocks noGrp="1"/>
          </p:cNvGraphicFramePr>
          <p:nvPr/>
        </p:nvGraphicFramePr>
        <p:xfrm>
          <a:off x="7172631" y="788674"/>
          <a:ext cx="4562167" cy="4788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709">
                  <a:extLst>
                    <a:ext uri="{9D8B030D-6E8A-4147-A177-3AD203B41FA5}">
                      <a16:colId xmlns:a16="http://schemas.microsoft.com/office/drawing/2014/main" val="2664807613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2071218073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3180478050"/>
                    </a:ext>
                  </a:extLst>
                </a:gridCol>
              </a:tblGrid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38283221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0671596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DC/DC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18849205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DC/DC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8170399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5892292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7824833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5014482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8953116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LDO SALSA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1874108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LDO SALSA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596055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LDO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lpGBT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8225785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LDO VTRX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5949570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lpGBT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4909256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 Heat Load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6876708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 Heat Load in a single module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78,375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78.375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7717127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Detector Heat Load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175589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0240-00FA-0E6E-D2B2-DCEE4EEAEC3D}"/>
              </a:ext>
            </a:extLst>
          </p:cNvPr>
          <p:cNvGraphicFramePr>
            <a:graphicFrameLocks noGrp="1"/>
          </p:cNvGraphicFramePr>
          <p:nvPr/>
        </p:nvGraphicFramePr>
        <p:xfrm>
          <a:off x="7172630" y="5648029"/>
          <a:ext cx="4562167" cy="598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709">
                  <a:extLst>
                    <a:ext uri="{9D8B030D-6E8A-4147-A177-3AD203B41FA5}">
                      <a16:colId xmlns:a16="http://schemas.microsoft.com/office/drawing/2014/main" val="2664807613"/>
                    </a:ext>
                  </a:extLst>
                </a:gridCol>
                <a:gridCol w="1907458">
                  <a:extLst>
                    <a:ext uri="{9D8B030D-6E8A-4147-A177-3AD203B41FA5}">
                      <a16:colId xmlns:a16="http://schemas.microsoft.com/office/drawing/2014/main" val="2071218073"/>
                    </a:ext>
                  </a:extLst>
                </a:gridCol>
              </a:tblGrid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FEBs in a module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63761959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Number of Modules in detector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266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20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7ACB-BAAC-B618-50A5-D5A125528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83D5-AFF9-BD22-9CE6-0390B17F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MPGD Endcap Disks Detector – Goals &amp; Parameters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CF515-1CBC-739E-AEB1-EDB887A2E56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492750" y="685800"/>
            <a:ext cx="669925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/>
              <a:t>   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B3189-8534-F015-BE6D-127E9DF22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71" y="685800"/>
            <a:ext cx="10509345" cy="4559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D9856-0534-1526-B717-AE565B5DB36D}"/>
              </a:ext>
            </a:extLst>
          </p:cNvPr>
          <p:cNvSpPr txBox="1"/>
          <p:nvPr/>
        </p:nvSpPr>
        <p:spPr>
          <a:xfrm>
            <a:off x="749144" y="5495778"/>
            <a:ext cx="1067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The correlation between detectors is why we need the full information from everybody</a:t>
            </a:r>
          </a:p>
        </p:txBody>
      </p:sp>
    </p:spTree>
    <p:extLst>
      <p:ext uri="{BB962C8B-B14F-4D97-AF65-F5344CB8AC3E}">
        <p14:creationId xmlns:p14="http://schemas.microsoft.com/office/powerpoint/2010/main" val="233505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2A20A-7635-0239-C5D7-F0E7D687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2E568-D2B6-5FCE-DC07-1A3F5D4D5151}"/>
              </a:ext>
            </a:extLst>
          </p:cNvPr>
          <p:cNvSpPr txBox="1"/>
          <p:nvPr/>
        </p:nvSpPr>
        <p:spPr>
          <a:xfrm>
            <a:off x="4307594" y="3105834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What is needed</a:t>
            </a:r>
          </a:p>
        </p:txBody>
      </p:sp>
    </p:spTree>
    <p:extLst>
      <p:ext uri="{BB962C8B-B14F-4D97-AF65-F5344CB8AC3E}">
        <p14:creationId xmlns:p14="http://schemas.microsoft.com/office/powerpoint/2010/main" val="137243512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www.w3.org/XML/1998/namespace"/>
    <ds:schemaRef ds:uri="http://purl.org/dc/terms/"/>
    <ds:schemaRef ds:uri="d767f846-2003-4795-b8a5-c12e60d56749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bfd71d5-c7ac-4dca-b865-a609d1eb407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27059</TotalTime>
  <Words>956</Words>
  <Application>Microsoft Macintosh PowerPoint</Application>
  <PresentationFormat>Widescreen</PresentationFormat>
  <Paragraphs>364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Aptos Narrow</vt:lpstr>
      <vt:lpstr>Aptos</vt:lpstr>
      <vt:lpstr>BNL</vt:lpstr>
      <vt:lpstr>Cooling Requirements</vt:lpstr>
      <vt:lpstr>Why Do We need to Care</vt:lpstr>
      <vt:lpstr>PowerPoint Presentation</vt:lpstr>
      <vt:lpstr>MPGD Endcap Disks: Module Design</vt:lpstr>
      <vt:lpstr>MPDG – Disk - Components</vt:lpstr>
      <vt:lpstr>MPGD Endcap Disks Detector – Heat Load</vt:lpstr>
      <vt:lpstr>ePIC Detector – MPGD Endcap Disks </vt:lpstr>
      <vt:lpstr> MPGD Endcap Disks Detector – Goals &amp; Parameters</vt:lpstr>
      <vt:lpstr>PowerPoint Presentation</vt:lpstr>
      <vt:lpstr>Layout – ePIC Detector Cooling</vt:lpstr>
      <vt:lpstr>ePIC Detector – Cooling – Scope of Work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504</cp:revision>
  <cp:lastPrinted>2025-02-20T14:32:25Z</cp:lastPrinted>
  <dcterms:created xsi:type="dcterms:W3CDTF">2023-09-12T20:43:32Z</dcterms:created>
  <dcterms:modified xsi:type="dcterms:W3CDTF">2026-07-05T15:03:12Z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