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70" r:id="rId1"/>
  </p:sldMasterIdLst>
  <p:notesMasterIdLst>
    <p:notesMasterId r:id="rId37"/>
  </p:notesMasterIdLst>
  <p:sldIdLst>
    <p:sldId id="289" r:id="rId2"/>
    <p:sldId id="304" r:id="rId3"/>
    <p:sldId id="328" r:id="rId4"/>
    <p:sldId id="296" r:id="rId5"/>
    <p:sldId id="324" r:id="rId6"/>
    <p:sldId id="325" r:id="rId7"/>
    <p:sldId id="326" r:id="rId8"/>
    <p:sldId id="257" r:id="rId9"/>
    <p:sldId id="340" r:id="rId10"/>
    <p:sldId id="259" r:id="rId11"/>
    <p:sldId id="261" r:id="rId12"/>
    <p:sldId id="262" r:id="rId13"/>
    <p:sldId id="283" r:id="rId14"/>
    <p:sldId id="258" r:id="rId15"/>
    <p:sldId id="330" r:id="rId16"/>
    <p:sldId id="332" r:id="rId17"/>
    <p:sldId id="339" r:id="rId18"/>
    <p:sldId id="266" r:id="rId19"/>
    <p:sldId id="288" r:id="rId20"/>
    <p:sldId id="278" r:id="rId21"/>
    <p:sldId id="333" r:id="rId22"/>
    <p:sldId id="281" r:id="rId23"/>
    <p:sldId id="286" r:id="rId24"/>
    <p:sldId id="287" r:id="rId25"/>
    <p:sldId id="295" r:id="rId26"/>
    <p:sldId id="337" r:id="rId27"/>
    <p:sldId id="335" r:id="rId28"/>
    <p:sldId id="338" r:id="rId29"/>
    <p:sldId id="312" r:id="rId30"/>
    <p:sldId id="299" r:id="rId31"/>
    <p:sldId id="334" r:id="rId32"/>
    <p:sldId id="280" r:id="rId33"/>
    <p:sldId id="279" r:id="rId34"/>
    <p:sldId id="290" r:id="rId35"/>
    <p:sldId id="270" r:id="rId36"/>
  </p:sldIdLst>
  <p:sldSz cx="12192000" cy="6858000"/>
  <p:notesSz cx="6858000" cy="9144000"/>
  <p:embeddedFontLst>
    <p:embeddedFont>
      <p:font typeface="Consolas" panose="020B0609020204030204" pitchFamily="49"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D5DD"/>
    <a:srgbClr val="5C7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15781B-412D-4407-9E37-3DF59889C07C}" v="1" dt="2026-08-19T13:40:55.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63"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itry Romanov" userId="d8ae66ea23405669" providerId="LiveId" clId="{9483EA8E-ED1A-44AA-9553-D2B3298EFB00}"/>
    <pc:docChg chg="undo custSel modSld">
      <pc:chgData name="Dmitry Romanov" userId="d8ae66ea23405669" providerId="LiveId" clId="{9483EA8E-ED1A-44AA-9553-D2B3298EFB00}" dt="2026-08-19T14:18:41.647" v="150" actId="20577"/>
      <pc:docMkLst>
        <pc:docMk/>
      </pc:docMkLst>
      <pc:sldChg chg="addSp modSp mod">
        <pc:chgData name="Dmitry Romanov" userId="d8ae66ea23405669" providerId="LiveId" clId="{9483EA8E-ED1A-44AA-9553-D2B3298EFB00}" dt="2026-08-19T13:41:33.088" v="108" actId="20577"/>
        <pc:sldMkLst>
          <pc:docMk/>
          <pc:sldMk cId="0" sldId="261"/>
        </pc:sldMkLst>
        <pc:spChg chg="add mod">
          <ac:chgData name="Dmitry Romanov" userId="d8ae66ea23405669" providerId="LiveId" clId="{9483EA8E-ED1A-44AA-9553-D2B3298EFB00}" dt="2026-08-19T13:40:52.807" v="11" actId="1076"/>
          <ac:spMkLst>
            <pc:docMk/>
            <pc:sldMk cId="0" sldId="261"/>
            <ac:spMk id="9" creationId="{9D331A16-E9AE-8F88-38E6-5451A87095E9}"/>
          </ac:spMkLst>
        </pc:spChg>
        <pc:spChg chg="add mod">
          <ac:chgData name="Dmitry Romanov" userId="d8ae66ea23405669" providerId="LiveId" clId="{9483EA8E-ED1A-44AA-9553-D2B3298EFB00}" dt="2026-08-19T13:41:33.088" v="108" actId="20577"/>
          <ac:spMkLst>
            <pc:docMk/>
            <pc:sldMk cId="0" sldId="261"/>
            <ac:spMk id="11" creationId="{5D57F7EE-5836-3770-D17D-004914E31F27}"/>
          </ac:spMkLst>
        </pc:spChg>
      </pc:sldChg>
      <pc:sldChg chg="modSp mod">
        <pc:chgData name="Dmitry Romanov" userId="d8ae66ea23405669" providerId="LiveId" clId="{9483EA8E-ED1A-44AA-9553-D2B3298EFB00}" dt="2026-08-19T14:18:41.647" v="150" actId="20577"/>
        <pc:sldMkLst>
          <pc:docMk/>
          <pc:sldMk cId="0" sldId="278"/>
        </pc:sldMkLst>
        <pc:spChg chg="mod">
          <ac:chgData name="Dmitry Romanov" userId="d8ae66ea23405669" providerId="LiveId" clId="{9483EA8E-ED1A-44AA-9553-D2B3298EFB00}" dt="2026-08-19T14:18:41.647" v="150" actId="20577"/>
          <ac:spMkLst>
            <pc:docMk/>
            <pc:sldMk cId="0" sldId="278"/>
            <ac:spMk id="2" creationId="{00000000-0000-0000-0000-000000000000}"/>
          </ac:spMkLst>
        </pc:spChg>
      </pc:sldChg>
      <pc:sldChg chg="addSp delSp modSp mod">
        <pc:chgData name="Dmitry Romanov" userId="d8ae66ea23405669" providerId="LiveId" clId="{9483EA8E-ED1A-44AA-9553-D2B3298EFB00}" dt="2026-08-19T13:39:51.988" v="8" actId="20577"/>
        <pc:sldMkLst>
          <pc:docMk/>
          <pc:sldMk cId="1993848279" sldId="289"/>
        </pc:sldMkLst>
        <pc:spChg chg="add mod">
          <ac:chgData name="Dmitry Romanov" userId="d8ae66ea23405669" providerId="LiveId" clId="{9483EA8E-ED1A-44AA-9553-D2B3298EFB00}" dt="2026-08-19T13:39:48.882" v="6" actId="478"/>
          <ac:spMkLst>
            <pc:docMk/>
            <pc:sldMk cId="1993848279" sldId="289"/>
            <ac:spMk id="6" creationId="{EAE9F060-B601-774D-046F-03E4B9D58BD4}"/>
          </ac:spMkLst>
        </pc:spChg>
        <pc:spChg chg="del">
          <ac:chgData name="Dmitry Romanov" userId="d8ae66ea23405669" providerId="LiveId" clId="{9483EA8E-ED1A-44AA-9553-D2B3298EFB00}" dt="2026-08-19T13:39:48.882" v="6" actId="478"/>
          <ac:spMkLst>
            <pc:docMk/>
            <pc:sldMk cId="1993848279" sldId="289"/>
            <ac:spMk id="16" creationId="{81377382-C4D4-1CFB-1E2A-1CB98A3AAE8A}"/>
          </ac:spMkLst>
        </pc:spChg>
        <pc:spChg chg="mod">
          <ac:chgData name="Dmitry Romanov" userId="d8ae66ea23405669" providerId="LiveId" clId="{9483EA8E-ED1A-44AA-9553-D2B3298EFB00}" dt="2026-08-19T13:39:51.988" v="8" actId="20577"/>
          <ac:spMkLst>
            <pc:docMk/>
            <pc:sldMk cId="1993848279" sldId="289"/>
            <ac:spMk id="30" creationId="{B1FD6E6E-8348-06B4-85C7-15104B0D78E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DDC30C42-F1EA-EA44-9613-5E7947EE8325}" type="datetimeFigureOut">
              <a:rPr lang="en-US" smtClean="0"/>
              <a:pPr/>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93BBF43-A868-D94C-A9CC-39C296714D2B}" type="slidenum">
              <a:rPr lang="en-US" smtClean="0"/>
              <a:pPr/>
              <a:t>‹#›</a:t>
            </a:fld>
            <a:endParaRPr lang="en-US"/>
          </a:p>
        </p:txBody>
      </p:sp>
    </p:spTree>
    <p:extLst>
      <p:ext uri="{BB962C8B-B14F-4D97-AF65-F5344CB8AC3E}">
        <p14:creationId xmlns:p14="http://schemas.microsoft.com/office/powerpoint/2010/main" val="3855674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C7AA-86AD-BEB3-BF4C-54F9FAF3F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6DA5A-5942-5391-17F4-CC5604FF4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94558-4C39-B51D-662D-EBC000912F26}"/>
              </a:ext>
            </a:extLst>
          </p:cNvPr>
          <p:cNvSpPr>
            <a:spLocks noGrp="1"/>
          </p:cNvSpPr>
          <p:nvPr>
            <p:ph type="body" idx="1"/>
          </p:nvPr>
        </p:nvSpPr>
        <p:spPr/>
        <p:txBody>
          <a:bodyPr/>
          <a:lstStyle/>
          <a:p>
            <a:r>
              <a:rPr lang="en-US" b="0" i="0" u="none" strike="noStrike">
                <a:solidFill>
                  <a:srgbClr val="000000"/>
                </a:solidFill>
                <a:effectLst/>
                <a:latin typeface="Arial" panose="020B0604020202020204" pitchFamily="34" charset="0"/>
                <a:cs typeface="Arial" panose="020B0604020202020204" pitchFamily="34" charset="0"/>
              </a:rPr>
              <a:t>Tip: Keep titles under 60 characters for readability</a:t>
            </a:r>
          </a:p>
          <a:p>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F6D029-F3FF-09D9-212B-90FD668CEB01}"/>
              </a:ext>
            </a:extLst>
          </p:cNvPr>
          <p:cNvSpPr>
            <a:spLocks noGrp="1"/>
          </p:cNvSpPr>
          <p:nvPr>
            <p:ph type="sldNum" sz="quarter" idx="5"/>
          </p:nvPr>
        </p:nvSpPr>
        <p:spPr/>
        <p:txBody>
          <a:bodyPr/>
          <a:lstStyle/>
          <a:p>
            <a:fld id="{493BBF43-A868-D94C-A9CC-39C296714D2B}" type="slidenum">
              <a:rPr lang="en-US" smtClean="0"/>
              <a:t>1</a:t>
            </a:fld>
            <a:endParaRPr lang="en-US"/>
          </a:p>
        </p:txBody>
      </p:sp>
    </p:spTree>
    <p:extLst>
      <p:ext uri="{BB962C8B-B14F-4D97-AF65-F5344CB8AC3E}">
        <p14:creationId xmlns:p14="http://schemas.microsoft.com/office/powerpoint/2010/main" val="2661894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2BA-BC03-66BB-B8EC-B4684510D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4864F-DB62-A3A2-7D43-9AC6245172F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5167EF1-FE9E-767B-3BF0-2E6DEAF2B96A}"/>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4001670D-8F6E-E318-0CD1-9855C05838A4}"/>
              </a:ext>
            </a:extLst>
          </p:cNvPr>
          <p:cNvSpPr>
            <a:spLocks noGrp="1"/>
          </p:cNvSpPr>
          <p:nvPr>
            <p:ph type="sldNum" sz="quarter" idx="5"/>
          </p:nvPr>
        </p:nvSpPr>
        <p:spPr/>
      </p:sp>
    </p:spTree>
    <p:extLst>
      <p:ext uri="{BB962C8B-B14F-4D97-AF65-F5344CB8AC3E}">
        <p14:creationId xmlns:p14="http://schemas.microsoft.com/office/powerpoint/2010/main" val="3980656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shipped pipeline: the 2D image finder proposes its top-20 time bins; the selector scores each candidate from 11 hand features (summaries of the per-hit attention scores, within-frame standardized) PLUS the logit of a learned window verifier - a small attention net that reads each candidate window's raw hits. Both judges were retrained in this pass: the per-hit scorer on all beam settings with deliberately wrong windows as hard negatives, and the verifier on the deeper 20-candidate lists it has to judge. Preliminary numbers from this run, energy presets: 18x275 recall@50ns 88.3 -&gt; 95.1 percent against a 99.5 ceiling; 10x130 91.8 -&gt; 97.5 against 99.9. The physics-process samples (DVMP, DIS-NC) are tracked in the internal reports until their statistics firm up.</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Self-attention over the in-window hit set: each hit emits a query, a key and a value; the attention weights are the softmax of scaled dot products; the update is residual. The story we used to tell was 'my neighbours vouch for me'. Re-running the trained model and keeping the softmax matrix (script 45) shows that is not what it learned: EVERY hit, signal or background, pours most of its attention onto the tiny burst - 18 to 22 times more than chance. The burst is a landmark, not a voting bloc; the right-hand panel shows that burst hits receive ~9x uniform attention while background hits get 0.05x, and nobody ever told the network which hits were signal. Deployment note: manual QKV instead of fused attention ops, so ONNX export works with a dynamic number of hits.</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Why attention rather than the GNN pipelines common in HEP tracking. The decisive point for ePIC: the production runtime is ONNX on CPU inside EICrecon - GNNs fight that target (inference-time graph construction, scatter/gather ops with poor ONNX/CPU support), while attention is plain matmul+softmax and demonstrably runs at 6.6 ms/event in this very deployment. Also: no per-event graph construction, and the physics coherence we need is long-range - fixed kNN graphs cut the far-forward-to-barrel links that make the ep burst recognizable. Conceptually the choice is not exotic: self-attention is exactly message passing on a fully-connected graph with learned edge weights - a GNN without the graph engineering. And the nesting continues upward: copresheaf topological neural networks (Hajij et al. 2025, arXiv 2505.21251) subsume GNNs, graph attention, sheaf and simplicial networks as special cases - our model sits at the practical end of a well-understood theoretical hierarchy. Measured payoff of the attention blocks: in-window AUC 0.963 to 0.991 over the same encoder without them.</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How the proof-of-work lives inside EICrecon. The hit stream on the left is stock EICrecon and stays stock: digitization, hit reconstruction, and the standard collector that merges the seven central tracker collections into CentralTrackingRecHits. We insert exactly one factory after it. It also reads a second, wider input - all twelve tracker collections including TOF, B0 and the Roman Pots - because the models were trained with that far-forward context in the finder image; the truth associations are read only in ideal-window mode, which gives the upper bound. Output: two subset collections, signal and noise. Seeding and measurements now read the signal one; a single JANA parameter puts them back on CentralTrackingRecHits, which is exactly how the unfiltered baseline in the next tables was produced - same binary, same file, one flag.</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2EAE6-F36F-7251-484C-D059969B9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8D286-FEB7-C850-A777-4CD8725258CE}"/>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87682E0-BDF0-602D-47A2-3D09814456A9}"/>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164F2A05-3C28-B628-EDE8-02A972D543F8}"/>
              </a:ext>
            </a:extLst>
          </p:cNvPr>
          <p:cNvSpPr>
            <a:spLocks noGrp="1"/>
          </p:cNvSpPr>
          <p:nvPr>
            <p:ph type="sldNum" sz="quarter" idx="5"/>
          </p:nvPr>
        </p:nvSpPr>
        <p:spPr/>
      </p:sp>
    </p:spTree>
    <p:extLst>
      <p:ext uri="{BB962C8B-B14F-4D97-AF65-F5344CB8AC3E}">
        <p14:creationId xmlns:p14="http://schemas.microsoft.com/office/powerpoint/2010/main" val="1541010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Generalization check on the brand-new 26.07.0 campaign files: NC DIS at minQ2=1000 with machine background, a different physics process, different beam energy and a newer geometry release than anything the models saw in training. The same eicrecon binary and the same ONNX weights ran unmodified.</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same measurement as the previous slide, one question per panel. Left: total reconstruction CPU per event, measured on the 10 000-frame k_lambda file - 607 ms unfiltered, 278 ms with the filter. Middle: pure tracking, isolated with JANA2's per-factory janatop report - seeding 13.5 to 4.5 ms and the CKF fit 364 to 53 ms, so tracking alone is 6.5 times cheaper; this is the honest 'where did the time go' panel, because everything else in reconstruction is unchanged. Right: what we ADD - three ONNX models on one thread, 12 ms per event in finder mode, 7 in ideal mode. Twelve milliseconds in, 329 out.</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Memory, the other half of the deployment cost. Left: what the models themselves add, measured by loading the three deployed ONNX files into onnxruntime in a clean process and running one realistic frame - 11 MB for the sessions, 23 MB of arenas during inference, 34 MB in total. The weights are 1.05 MB on disk, which is why they ship inside the plugin directory rather than through a model service. Right: the peak resident memory of the whole EICrecon job, from /usr/bin/time -v on the 10k-frame runs. It goes DOWN with the filter, from 5.96 to 5.55 GB. Be precise about why: the AI factory executes in all three variants, because its collections are always persisted, so the ONNX sessions are paid for in every bar. The 419 MB difference is memory that ACTS no longer needs for background seeds and track candidates. Net: the filter costs 34 MB and gives back 419.</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Conference wrap-up, slide one of two: what exists today. A complete two-stage filter - find the collision window in the streaming frame, then judge every hit with attention - deployed through ONNX inside EICrecon and validated on two physics campaigns. The numbers to remember: 99 percent signal-hit efficiency, seeds down 4x, fakes down to 9 percent, pure tracking up to 6.5x faster, full reconstruction 2.2x faster, and the whole model stack costs about a megabyte of weights and 12 milliseconds per frame on one CPU thread.</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Left-bottom: zoom on the time axis around the interaction - signal hits (colored) sit inside a continuous background carpet. Top: detector occupancy in r-z; the synchrotron haze illuminates the whole tracker. The classification signal must come from five per-hit numbers.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Slide two: where this goes. The window finder's shortlist already contains the right answer in 99.6 percent of frames, so the remaining work is selection, not representation - and the payoff is quantified: 2.5 points of rejection per point of recall, with a 97.5-percent-rejection bound at a perfect window. The image design scales to more detectors by adding channels. And in production: recalibrate the thresholds on the finder's own t0, re-run the end-to-end benchmarks, and settle model distribution with the ePIC software group.</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630B7-CBD1-5DBC-509C-EBBD070F4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3BD45-0BCC-A5AC-EB4E-AB139E46EE3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CEF8AD9-692A-B28F-8053-A49744AC7FDD}"/>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C8E91B6C-FDAB-6D3E-EA3B-D2176C625F19}"/>
              </a:ext>
            </a:extLst>
          </p:cNvPr>
          <p:cNvSpPr>
            <a:spLocks noGrp="1"/>
          </p:cNvSpPr>
          <p:nvPr>
            <p:ph type="sldNum" sz="quarter" idx="5"/>
          </p:nvPr>
        </p:nvSpPr>
        <p:spPr/>
      </p:sp>
    </p:spTree>
    <p:extLst>
      <p:ext uri="{BB962C8B-B14F-4D97-AF65-F5344CB8AC3E}">
        <p14:creationId xmlns:p14="http://schemas.microsoft.com/office/powerpoint/2010/main" val="8211436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3EAC-BE1D-47F9-0B80-ABBAC47E9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9F86D-8C0A-1315-AF0F-6C2A10442A08}"/>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983BB448-C011-58EA-BEF0-8F61C8635680}"/>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E6CBD8C1-E9E4-7389-7BC3-8E566D04CE1D}"/>
              </a:ext>
            </a:extLst>
          </p:cNvPr>
          <p:cNvSpPr>
            <a:spLocks noGrp="1"/>
          </p:cNvSpPr>
          <p:nvPr>
            <p:ph type="sldNum" sz="quarter" idx="5"/>
          </p:nvPr>
        </p:nvSpPr>
        <p:spPr/>
      </p:sp>
    </p:spTree>
    <p:extLst>
      <p:ext uri="{BB962C8B-B14F-4D97-AF65-F5344CB8AC3E}">
        <p14:creationId xmlns:p14="http://schemas.microsoft.com/office/powerpoint/2010/main" val="3633710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3BBF43-A868-D94C-A9CC-39C296714D2B}" type="slidenum">
              <a:rPr lang="en-US" smtClean="0"/>
              <a:pPr/>
              <a:t>30</a:t>
            </a:fld>
            <a:endParaRPr lang="en-US"/>
          </a:p>
        </p:txBody>
      </p:sp>
    </p:spTree>
    <p:extLst>
      <p:ext uri="{BB962C8B-B14F-4D97-AF65-F5344CB8AC3E}">
        <p14:creationId xmlns:p14="http://schemas.microsoft.com/office/powerpoint/2010/main" val="2754318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54E4C-047F-2290-10D2-B057BDE9D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ADE59-9AE4-8715-553F-302A49F70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8F18C-48F0-471B-CF5C-D546D6D035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98EE7C-CC05-3CD6-0C15-CAA987130BF9}"/>
              </a:ext>
            </a:extLst>
          </p:cNvPr>
          <p:cNvSpPr>
            <a:spLocks noGrp="1"/>
          </p:cNvSpPr>
          <p:nvPr>
            <p:ph type="sldNum" sz="quarter" idx="5"/>
          </p:nvPr>
        </p:nvSpPr>
        <p:spPr/>
        <p:txBody>
          <a:bodyPr/>
          <a:lstStyle/>
          <a:p>
            <a:fld id="{493BBF43-A868-D94C-A9CC-39C296714D2B}" type="slidenum">
              <a:rPr lang="en-US" smtClean="0"/>
              <a:pPr/>
              <a:t>31</a:t>
            </a:fld>
            <a:endParaRPr lang="en-US"/>
          </a:p>
        </p:txBody>
      </p:sp>
    </p:spTree>
    <p:extLst>
      <p:ext uri="{BB962C8B-B14F-4D97-AF65-F5344CB8AC3E}">
        <p14:creationId xmlns:p14="http://schemas.microsoft.com/office/powerpoint/2010/main" val="1250905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Full-statistics EICrecon comparison on the k_lambda sample: 10000 frames, three runs of the same binary - stock wiring, the deployed ONNX window finder, and the MC-truth ideal window. Seeding load drops 3.9x, track purity jumps 74 to 90 percent, and the vertex numbers improve outright. The ideal-window column proves the hit classifier is lossless at track level when t0 is right.</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whole integration in one picture. Above: stock EICrecon - every reconstructed hit in the frame, background and signal alike, is offered to the ACTS seeder, which pays for it in combinatorics. Below: the same chain with one factory inserted; the hits it rejects are kept in a separate collection but never reach tracking. The three numbers under each lane are measured on the same 10 000-frame file with the same binary: seeds per event fall 4x, the fake-track fraction drops from a quarter to a tenth, and tracking itself gets 6.5x cheaper.</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Two real frames the finder's first guess got wrong. Top: the argmax landed 558 ns early on a bright background burst; the verified pick sits exactly on the 26-hit signal burst. Bottom: an exclusive-production frame with a 13-hit signal - the first guess was 872 ns late, drawn to an albedo cluster; the verifier recognized the true burst among the candidates at rank 5. This is the failure mode the candidates+verifier design exists for: the finder's mistakes are shallow, the right answer is almost always already on its shortlist.</a:t>
            </a:r>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Know your failures: a gallery of missed frames. In the worst of them the ep interaction produced only a couple of soft tracks - its time column is genuinely dim - while a beam-gas shower blazes somewhere else in the frame. Some misses look irreducible from occupancy alone; the question is how much geometry can claw back.</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07BA9-5B32-8D13-25BE-825B85A98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6ECC5-14C9-470B-616E-E08FCBDCB03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412393C-1897-FA24-4CFB-0FF362E8ADC2}"/>
              </a:ext>
            </a:extLst>
          </p:cNvPr>
          <p:cNvSpPr>
            <a:spLocks noGrp="1"/>
          </p:cNvSpPr>
          <p:nvPr>
            <p:ph type="body" sz="quarter" idx="3"/>
          </p:nvPr>
        </p:nvSpPr>
        <p:spPr/>
        <p:txBody>
          <a:bodyPr/>
          <a:lstStyle/>
          <a:p>
            <a:r>
              <a:t>First attempt: the obvious per-hit MLP. On global metrics it seems to work: clean-looking score separation (left) and a reasonable efficiency/rejection trade-off curve (right). Calibrated operating point: 98.8% efficiency, 14.1% rejection.</a:t>
            </a:r>
          </a:p>
        </p:txBody>
      </p:sp>
      <p:sp>
        <p:nvSpPr>
          <p:cNvPr id="4" name="Slide Number Placeholder 3">
            <a:extLst>
              <a:ext uri="{FF2B5EF4-FFF2-40B4-BE49-F238E27FC236}">
                <a16:creationId xmlns:a16="http://schemas.microsoft.com/office/drawing/2014/main" id="{5DDB7D54-D0FB-CEC8-C8F0-5A67E3AA0496}"/>
              </a:ext>
            </a:extLst>
          </p:cNvPr>
          <p:cNvSpPr>
            <a:spLocks noGrp="1"/>
          </p:cNvSpPr>
          <p:nvPr>
            <p:ph type="sldNum" sz="quarter" idx="5"/>
          </p:nvPr>
        </p:nvSpPr>
        <p:spPr/>
      </p:sp>
    </p:spTree>
    <p:extLst>
      <p:ext uri="{BB962C8B-B14F-4D97-AF65-F5344CB8AC3E}">
        <p14:creationId xmlns:p14="http://schemas.microsoft.com/office/powerpoint/2010/main" val="1034653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First attempt: the obvious per-hit MLP. On global metrics it seems to work: clean-looking score separation (left) and a reasonable efficiency/rejection trade-off curve (right). Calibrated operating point: 98.8% efficiency, 14.1% rejection.</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running scoreboard, shown here for the first time and revisited as the story advances. Same four columns every time, same measurement: test frames, threshold calibrated for at least 99 percent signal-hit efficiency, background rejection read at that point. Right now only the first row is earned. The bottom row is not a result, it is the prize: give the SAME hit classifiers the true interaction time and they reject 97.5 percent of the background. The gap between 14 and 97 is the value of knowing when the collision happened.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Same nine numbers as the previous slide, drawn without a log axis, because people read log scales badly - on the previous slide a 4 percent cut and a 56-fold cut occupy similar-looking steps. Here the scale is linear and true: the only bar that does not fit, the 55 366 MC particles, is cut in the middle and resumes on the right. Now the shape of the problem is visible. The detector and digitization chain reduces the background by a factor of two in total, and about half of that is same-cell merging, not physics. Nothing removes background in time, because stock EICrecon has no time cut anywhere. So roughly 3 800 hits per frame arrive at the ACTS seed finder, which tries helix triplets among them and ends with 9 tracks - a factor of 422, paid for with combinatorics that scale like the cube of the local hit density. That cubic is exactly why removing half the hits made tracking 6.5 times faster.</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Orientation slide before the chronological story. Stage 1 finds WHEN the interaction happened: the frame is rendered as a two-channel (z,t)+(r,t) image, the finder2d CNN produces 88 per-bin logits, and the top-10 bins become candidate windows (-50/+300 ns). Each candidate is examined by two attention nets - watt scores every hit and is pooled into 11 hand features, wver reads the raw hits and emits a window logit - and a tiny MLP on the combined 24 features picks the window. Stage 2 decides per hit: inside the window the watt scores are thresholded; outside it, a small MLP fallback. Every box is its own ONNX model; the thresholds are calibrated jointly on validation to guarantee &gt;=99% total signal efficiency. The rest of the talk is how we got here.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9C288-6F7D-A401-18BB-84E6E4073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E61E8-5CBB-2082-EB87-27C6BB019145}"/>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B85EF71-321A-1CDD-9D58-0454C5CB1022}"/>
              </a:ext>
            </a:extLst>
          </p:cNvPr>
          <p:cNvSpPr>
            <a:spLocks noGrp="1"/>
          </p:cNvSpPr>
          <p:nvPr>
            <p:ph type="body" sz="quarter" idx="3"/>
          </p:nvPr>
        </p:nvSpPr>
        <p:spPr/>
        <p:txBody>
          <a:bodyPr/>
          <a:lstStyle/>
          <a:p>
            <a:r>
              <a:t>We threw capacity at it: a 20x bigger MLP gains 0.3 points; DeepSets that mixes in a learned global event summary actually does slightly worse. The ceiling is informational, not architectural: conditioned on its own coordinates, a hit carries almost no class information, because t is uniform for both classes over the 2000 ns frame. Right: the DeepSets efficiency/rejection curve - same wall.</a:t>
            </a:r>
          </a:p>
        </p:txBody>
      </p:sp>
      <p:sp>
        <p:nvSpPr>
          <p:cNvPr id="4" name="Slide Number Placeholder 3">
            <a:extLst>
              <a:ext uri="{FF2B5EF4-FFF2-40B4-BE49-F238E27FC236}">
                <a16:creationId xmlns:a16="http://schemas.microsoft.com/office/drawing/2014/main" id="{EEA956B2-01BA-E3AC-6AA6-8EF96D58FE48}"/>
              </a:ext>
            </a:extLst>
          </p:cNvPr>
          <p:cNvSpPr>
            <a:spLocks noGrp="1"/>
          </p:cNvSpPr>
          <p:nvPr>
            <p:ph type="sldNum" sz="quarter" idx="5"/>
          </p:nvPr>
        </p:nvSpPr>
        <p:spPr/>
      </p:sp>
    </p:spTree>
    <p:extLst>
      <p:ext uri="{BB962C8B-B14F-4D97-AF65-F5344CB8AC3E}">
        <p14:creationId xmlns:p14="http://schemas.microsoft.com/office/powerpoint/2010/main" val="2287858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BF14DA4-6BD3-41D0-ED7B-F5CF63D8E02B}"/>
              </a:ext>
            </a:extLst>
          </p:cNvPr>
          <p:cNvSpPr>
            <a:spLocks noGrp="1"/>
          </p:cNvSpPr>
          <p:nvPr>
            <p:ph type="pic" sz="quarter" idx="12"/>
          </p:nvPr>
        </p:nvSpPr>
        <p:spPr>
          <a:xfrm>
            <a:off x="5387975" y="0"/>
            <a:ext cx="6804025" cy="6858000"/>
          </a:xfrm>
        </p:spPr>
        <p:txBody>
          <a:bodyPr/>
          <a:lstStyle/>
          <a:p>
            <a:r>
              <a:rPr lang="en-US"/>
              <a:t>Click icon to add picture</a:t>
            </a:r>
          </a:p>
        </p:txBody>
      </p:sp>
      <p:sp>
        <p:nvSpPr>
          <p:cNvPr id="2" name="Title 1">
            <a:extLst>
              <a:ext uri="{FF2B5EF4-FFF2-40B4-BE49-F238E27FC236}">
                <a16:creationId xmlns:a16="http://schemas.microsoft.com/office/drawing/2014/main" id="{8C9795D8-36C7-9AC6-7BB0-2FA187F49B59}"/>
              </a:ext>
            </a:extLst>
          </p:cNvPr>
          <p:cNvSpPr>
            <a:spLocks noGrp="1"/>
          </p:cNvSpPr>
          <p:nvPr>
            <p:ph type="ctrTitle"/>
          </p:nvPr>
        </p:nvSpPr>
        <p:spPr>
          <a:xfrm>
            <a:off x="331417" y="2125014"/>
            <a:ext cx="6297984" cy="919032"/>
          </a:xfrm>
        </p:spPr>
        <p:txBody>
          <a:bodyPr anchor="b">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5A76DAF6-7FAD-3329-1F2F-26D428433E30}"/>
              </a:ext>
            </a:extLst>
          </p:cNvPr>
          <p:cNvSpPr>
            <a:spLocks noGrp="1"/>
          </p:cNvSpPr>
          <p:nvPr>
            <p:ph type="subTitle" idx="1"/>
          </p:nvPr>
        </p:nvSpPr>
        <p:spPr>
          <a:xfrm>
            <a:off x="331416" y="3047266"/>
            <a:ext cx="6559241" cy="529861"/>
          </a:xfrm>
        </p:spPr>
        <p:txBody>
          <a:bodyPr>
            <a:no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2">
            <a:extLst>
              <a:ext uri="{FF2B5EF4-FFF2-40B4-BE49-F238E27FC236}">
                <a16:creationId xmlns:a16="http://schemas.microsoft.com/office/drawing/2014/main" id="{25E06F63-AE6B-E540-C04D-8905B2EFD5BF}"/>
              </a:ext>
            </a:extLst>
          </p:cNvPr>
          <p:cNvSpPr>
            <a:spLocks noGrp="1"/>
          </p:cNvSpPr>
          <p:nvPr>
            <p:ph type="body" sz="quarter" idx="10"/>
          </p:nvPr>
        </p:nvSpPr>
        <p:spPr>
          <a:xfrm>
            <a:off x="1096963" y="4244658"/>
            <a:ext cx="5999008" cy="529861"/>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
        <p:nvSpPr>
          <p:cNvPr id="16" name="Text Placeholder 15">
            <a:extLst>
              <a:ext uri="{FF2B5EF4-FFF2-40B4-BE49-F238E27FC236}">
                <a16:creationId xmlns:a16="http://schemas.microsoft.com/office/drawing/2014/main" id="{2BCBF152-3CD9-3B8D-5C6A-83D9FE6F56E6}"/>
              </a:ext>
            </a:extLst>
          </p:cNvPr>
          <p:cNvSpPr>
            <a:spLocks noGrp="1"/>
          </p:cNvSpPr>
          <p:nvPr>
            <p:ph type="body" sz="quarter" idx="11"/>
          </p:nvPr>
        </p:nvSpPr>
        <p:spPr>
          <a:xfrm>
            <a:off x="1096963" y="4775200"/>
            <a:ext cx="5999162" cy="501650"/>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Tree>
    <p:extLst>
      <p:ext uri="{BB962C8B-B14F-4D97-AF65-F5344CB8AC3E}">
        <p14:creationId xmlns:p14="http://schemas.microsoft.com/office/powerpoint/2010/main" val="3194607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dy Slide - 1 Right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tx2"/>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Footer Placeholder 5">
            <a:extLst>
              <a:ext uri="{FF2B5EF4-FFF2-40B4-BE49-F238E27FC236}">
                <a16:creationId xmlns:a16="http://schemas.microsoft.com/office/drawing/2014/main" id="{AA5FB620-142D-2BE0-8116-9FAAA7F693F3}"/>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8" name="Slide Number Placeholder 6">
            <a:extLst>
              <a:ext uri="{FF2B5EF4-FFF2-40B4-BE49-F238E27FC236}">
                <a16:creationId xmlns:a16="http://schemas.microsoft.com/office/drawing/2014/main" id="{85A35A3C-EFCE-E977-5D10-513BA05CDEAB}"/>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2" name="Date Placeholder 4">
            <a:extLst>
              <a:ext uri="{FF2B5EF4-FFF2-40B4-BE49-F238E27FC236}">
                <a16:creationId xmlns:a16="http://schemas.microsoft.com/office/drawing/2014/main" id="{FD481F92-CD79-AD15-7CA5-87C78AC695BF}"/>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CAADF119-FBE4-4B30-887E-7063E5FE77D4}" type="datetime1">
              <a:rPr lang="en-US" smtClean="0"/>
              <a:t>8/19/2026</a:t>
            </a:fld>
            <a:endParaRPr lang="en-US"/>
          </a:p>
        </p:txBody>
      </p:sp>
      <p:pic>
        <p:nvPicPr>
          <p:cNvPr id="13" name="Picture 12">
            <a:extLst>
              <a:ext uri="{FF2B5EF4-FFF2-40B4-BE49-F238E27FC236}">
                <a16:creationId xmlns:a16="http://schemas.microsoft.com/office/drawing/2014/main" id="{EDB17564-960C-4BE2-AE3B-9E042530BC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869138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ody Slide - No Photo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Title 1">
            <a:extLst>
              <a:ext uri="{FF2B5EF4-FFF2-40B4-BE49-F238E27FC236}">
                <a16:creationId xmlns:a16="http://schemas.microsoft.com/office/drawing/2014/main" id="{99465704-2370-60F7-6005-D0288DFD87A0}"/>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12" name="Text Placeholder 3">
            <a:extLst>
              <a:ext uri="{FF2B5EF4-FFF2-40B4-BE49-F238E27FC236}">
                <a16:creationId xmlns:a16="http://schemas.microsoft.com/office/drawing/2014/main" id="{D0A29258-15C1-6FB2-52AC-108985A071C8}"/>
              </a:ext>
            </a:extLst>
          </p:cNvPr>
          <p:cNvSpPr>
            <a:spLocks noGrp="1"/>
          </p:cNvSpPr>
          <p:nvPr>
            <p:ph type="body" sz="half" idx="2"/>
          </p:nvPr>
        </p:nvSpPr>
        <p:spPr>
          <a:xfrm>
            <a:off x="309094" y="1319201"/>
            <a:ext cx="5682288"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a:extLst>
              <a:ext uri="{FF2B5EF4-FFF2-40B4-BE49-F238E27FC236}">
                <a16:creationId xmlns:a16="http://schemas.microsoft.com/office/drawing/2014/main" id="{7E85E37D-8958-2DEE-18A0-03962A83466E}"/>
              </a:ext>
            </a:extLst>
          </p:cNvPr>
          <p:cNvSpPr>
            <a:spLocks noGrp="1"/>
          </p:cNvSpPr>
          <p:nvPr>
            <p:ph type="body" sz="half" idx="13"/>
          </p:nvPr>
        </p:nvSpPr>
        <p:spPr>
          <a:xfrm>
            <a:off x="6110467" y="1322610"/>
            <a:ext cx="5682289"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Footer Placeholder 5">
            <a:extLst>
              <a:ext uri="{FF2B5EF4-FFF2-40B4-BE49-F238E27FC236}">
                <a16:creationId xmlns:a16="http://schemas.microsoft.com/office/drawing/2014/main" id="{6FBE509B-CE41-57EF-59C3-275E43C033A4}"/>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4" name="Slide Number Placeholder 6">
            <a:extLst>
              <a:ext uri="{FF2B5EF4-FFF2-40B4-BE49-F238E27FC236}">
                <a16:creationId xmlns:a16="http://schemas.microsoft.com/office/drawing/2014/main" id="{944E86B8-08A1-6B0A-9E8F-1A2C0252563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1AE111C8-7DEA-F7D8-15DA-EC66E6103A5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8ABF4FA7-1E5E-4092-8A64-2F16A7152577}" type="datetime1">
              <a:rPr lang="en-US" smtClean="0"/>
              <a:t>8/19/2026</a:t>
            </a:fld>
            <a:endParaRPr lang="en-US"/>
          </a:p>
        </p:txBody>
      </p:sp>
      <p:pic>
        <p:nvPicPr>
          <p:cNvPr id="14" name="Picture 13">
            <a:extLst>
              <a:ext uri="{FF2B5EF4-FFF2-40B4-BE49-F238E27FC236}">
                <a16:creationId xmlns:a16="http://schemas.microsoft.com/office/drawing/2014/main" id="{1D72F205-0884-4182-ADD8-D44EB48258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91145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ody Slide - Slate Two Photo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Logo, company name&#10;&#10;Description automatically generated">
            <a:extLst>
              <a:ext uri="{FF2B5EF4-FFF2-40B4-BE49-F238E27FC236}">
                <a16:creationId xmlns:a16="http://schemas.microsoft.com/office/drawing/2014/main" id="{59AD2392-E6B3-D73D-424E-42A0157E1C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Footer Placeholder 5">
            <a:extLst>
              <a:ext uri="{FF2B5EF4-FFF2-40B4-BE49-F238E27FC236}">
                <a16:creationId xmlns:a16="http://schemas.microsoft.com/office/drawing/2014/main" id="{DF46FADE-5392-BCFC-BAD6-D700EFBD77D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solidFill>
                  <a:schemeClr val="bg1"/>
                </a:solidFill>
                <a:latin typeface="Arial" panose="020B0604020202020204" pitchFamily="34" charset="0"/>
              </a:defRPr>
            </a:lvl1pPr>
          </a:lstStyle>
          <a:p>
            <a:endParaRPr lang="en-US"/>
          </a:p>
        </p:txBody>
      </p:sp>
      <p:sp>
        <p:nvSpPr>
          <p:cNvPr id="12" name="Slide Number Placeholder 6">
            <a:extLst>
              <a:ext uri="{FF2B5EF4-FFF2-40B4-BE49-F238E27FC236}">
                <a16:creationId xmlns:a16="http://schemas.microsoft.com/office/drawing/2014/main" id="{4B37EFF6-260E-A1F5-FF79-F0ABEF7A2E0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solidFill>
                  <a:schemeClr val="bg1"/>
                </a:solidFill>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A871D8BB-52A9-22B5-DB17-DA5C2307245D}"/>
              </a:ext>
            </a:extLst>
          </p:cNvPr>
          <p:cNvSpPr>
            <a:spLocks noGrp="1"/>
          </p:cNvSpPr>
          <p:nvPr>
            <p:ph type="dt" sz="half" idx="10"/>
          </p:nvPr>
        </p:nvSpPr>
        <p:spPr>
          <a:xfrm>
            <a:off x="311726" y="6330592"/>
            <a:ext cx="2743200" cy="365125"/>
          </a:xfrm>
          <a:prstGeom prst="rect">
            <a:avLst/>
          </a:prstGeom>
        </p:spPr>
        <p:txBody>
          <a:bodyPr anchor="ctr"/>
          <a:lstStyle>
            <a:lvl1pPr>
              <a:defRPr sz="1000">
                <a:solidFill>
                  <a:schemeClr val="bg1"/>
                </a:solidFill>
                <a:latin typeface="Arial" panose="020B0604020202020204" pitchFamily="34" charset="0"/>
              </a:defRPr>
            </a:lvl1pPr>
          </a:lstStyle>
          <a:p>
            <a:fld id="{84D608DB-8471-438C-96F2-BF69B78E0782}" type="datetime1">
              <a:rPr lang="en-US" smtClean="0"/>
              <a:t>8/19/2026</a:t>
            </a:fld>
            <a:endParaRPr lang="en-US"/>
          </a:p>
        </p:txBody>
      </p:sp>
      <p:pic>
        <p:nvPicPr>
          <p:cNvPr id="13" name="Picture 12" descr="Logo, company name&#10;&#10;Description automatically generated">
            <a:extLst>
              <a:ext uri="{FF2B5EF4-FFF2-40B4-BE49-F238E27FC236}">
                <a16:creationId xmlns:a16="http://schemas.microsoft.com/office/drawing/2014/main" id="{D19EE4BA-CD94-40C8-BA88-88F35B10B1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Tree>
    <p:extLst>
      <p:ext uri="{BB962C8B-B14F-4D97-AF65-F5344CB8AC3E}">
        <p14:creationId xmlns:p14="http://schemas.microsoft.com/office/powerpoint/2010/main" val="517032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ody Slide - Grey ">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4" name="Picture 3">
            <a:extLst>
              <a:ext uri="{FF2B5EF4-FFF2-40B4-BE49-F238E27FC236}">
                <a16:creationId xmlns:a16="http://schemas.microsoft.com/office/drawing/2014/main" id="{0B903C67-DC6F-088A-9EA9-D734508F8D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8" name="Footer Placeholder 5">
            <a:extLst>
              <a:ext uri="{FF2B5EF4-FFF2-40B4-BE49-F238E27FC236}">
                <a16:creationId xmlns:a16="http://schemas.microsoft.com/office/drawing/2014/main" id="{77E5CE1A-809C-DEBF-5077-24C3A3D42D8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9" name="Slide Number Placeholder 6">
            <a:extLst>
              <a:ext uri="{FF2B5EF4-FFF2-40B4-BE49-F238E27FC236}">
                <a16:creationId xmlns:a16="http://schemas.microsoft.com/office/drawing/2014/main" id="{6A59512F-10DA-5515-E4C4-B98127B2485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E38FEC5F-8621-2ECE-218F-2628960DE6C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A52F8196-A714-4021-8525-BBF3DB1CC2B9}" type="datetime1">
              <a:rPr lang="en-US" smtClean="0"/>
              <a:t>8/19/2026</a:t>
            </a:fld>
            <a:endParaRPr lang="en-US"/>
          </a:p>
        </p:txBody>
      </p:sp>
      <p:pic>
        <p:nvPicPr>
          <p:cNvPr id="12" name="Picture 11">
            <a:extLst>
              <a:ext uri="{FF2B5EF4-FFF2-40B4-BE49-F238E27FC236}">
                <a16:creationId xmlns:a16="http://schemas.microsoft.com/office/drawing/2014/main" id="{CFCFCA19-01CD-4B66-B389-82A12968C5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054860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es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7" y="2759119"/>
            <a:ext cx="10053033" cy="880970"/>
          </a:xfrm>
        </p:spPr>
        <p:txBody>
          <a:bodyPr>
            <a:noAutofit/>
          </a:bodyPr>
          <a:lstStyle>
            <a:lvl1pPr algn="ctr">
              <a:defRPr/>
            </a:lvl1pPr>
          </a:lstStyle>
          <a:p>
            <a:r>
              <a:rPr lang="en-US"/>
              <a:t>Click to edit Master title style</a:t>
            </a:r>
          </a:p>
        </p:txBody>
      </p:sp>
      <p:pic>
        <p:nvPicPr>
          <p:cNvPr id="4" name="Picture 3">
            <a:extLst>
              <a:ext uri="{FF2B5EF4-FFF2-40B4-BE49-F238E27FC236}">
                <a16:creationId xmlns:a16="http://schemas.microsoft.com/office/drawing/2014/main" id="{3A830D66-7C16-31AC-766A-71753A6062A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277059" y="6170055"/>
            <a:ext cx="1728303" cy="495265"/>
          </a:xfrm>
          <a:prstGeom prst="rect">
            <a:avLst/>
          </a:prstGeom>
        </p:spPr>
      </p:pic>
    </p:spTree>
    <p:extLst>
      <p:ext uri="{BB962C8B-B14F-4D97-AF65-F5344CB8AC3E}">
        <p14:creationId xmlns:p14="http://schemas.microsoft.com/office/powerpoint/2010/main" val="4026302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tro Slide">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272737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5666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ransitions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3573632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ody Slide - 2 Photo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Date Placeholder 4">
            <a:extLst>
              <a:ext uri="{FF2B5EF4-FFF2-40B4-BE49-F238E27FC236}">
                <a16:creationId xmlns:a16="http://schemas.microsoft.com/office/drawing/2014/main" id="{A6C8BEAD-C13B-93F9-6676-CE56FFBEEBF2}"/>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EDB80F63-0339-4821-9425-EEBDE7EE0A50}" type="datetime1">
              <a:rPr lang="en-US" smtClean="0"/>
              <a:t>8/19/2026</a:t>
            </a:fld>
            <a:endParaRPr lang="en-US"/>
          </a:p>
        </p:txBody>
      </p:sp>
      <p:sp>
        <p:nvSpPr>
          <p:cNvPr id="11" name="Footer Placeholder 5">
            <a:extLst>
              <a:ext uri="{FF2B5EF4-FFF2-40B4-BE49-F238E27FC236}">
                <a16:creationId xmlns:a16="http://schemas.microsoft.com/office/drawing/2014/main" id="{9B986840-5762-4DAF-7AD9-5F837D0622D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3" name="Slide Number Placeholder 6">
            <a:extLst>
              <a:ext uri="{FF2B5EF4-FFF2-40B4-BE49-F238E27FC236}">
                <a16:creationId xmlns:a16="http://schemas.microsoft.com/office/drawing/2014/main" id="{1E2F678D-103F-49D4-B531-CA075474F3D0}"/>
              </a:ext>
            </a:extLst>
          </p:cNvPr>
          <p:cNvSpPr>
            <a:spLocks noGrp="1"/>
          </p:cNvSpPr>
          <p:nvPr>
            <p:ph type="sldNum" sz="quarter" idx="12"/>
          </p:nvPr>
        </p:nvSpPr>
        <p:spPr>
          <a:xfrm>
            <a:off x="9140371"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12" name="Picture 11">
            <a:extLst>
              <a:ext uri="{FF2B5EF4-FFF2-40B4-BE49-F238E27FC236}">
                <a16:creationId xmlns:a16="http://schemas.microsoft.com/office/drawing/2014/main" id="{FB721D4D-BA71-46BF-9E11-753BC33668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40320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ody Slide - Top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0" y="8195"/>
            <a:ext cx="12192000" cy="34208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35924"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a:extLst>
              <a:ext uri="{FF2B5EF4-FFF2-40B4-BE49-F238E27FC236}">
                <a16:creationId xmlns:a16="http://schemas.microsoft.com/office/drawing/2014/main" id="{718A1B46-8C31-1942-9CDD-F244EA45E1A6}"/>
              </a:ext>
            </a:extLst>
          </p:cNvPr>
          <p:cNvSpPr>
            <a:spLocks noGrp="1"/>
          </p:cNvSpPr>
          <p:nvPr>
            <p:ph type="body" sz="half" idx="13"/>
          </p:nvPr>
        </p:nvSpPr>
        <p:spPr>
          <a:xfrm>
            <a:off x="6103516"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itle 1">
            <a:extLst>
              <a:ext uri="{FF2B5EF4-FFF2-40B4-BE49-F238E27FC236}">
                <a16:creationId xmlns:a16="http://schemas.microsoft.com/office/drawing/2014/main" id="{E2D036AA-9340-745D-7ECF-2C66965EE75A}"/>
              </a:ext>
            </a:extLst>
          </p:cNvPr>
          <p:cNvSpPr>
            <a:spLocks noGrp="1"/>
          </p:cNvSpPr>
          <p:nvPr>
            <p:ph type="title" hasCustomPrompt="1"/>
          </p:nvPr>
        </p:nvSpPr>
        <p:spPr>
          <a:xfrm>
            <a:off x="1" y="531951"/>
            <a:ext cx="6094412" cy="678664"/>
          </a:xfrm>
        </p:spPr>
        <p:txBody>
          <a:bodyPr anchor="b">
            <a:noAutofit/>
          </a:bodyPr>
          <a:lstStyle>
            <a:lvl1pPr>
              <a:defRPr sz="3200">
                <a:solidFill>
                  <a:schemeClr val="bg1"/>
                </a:solidFill>
              </a:defRPr>
            </a:lvl1pPr>
          </a:lstStyle>
          <a:p>
            <a:r>
              <a:rPr lang="en-US"/>
              <a:t>  Click to edit Master title style</a:t>
            </a:r>
          </a:p>
        </p:txBody>
      </p:sp>
      <p:sp>
        <p:nvSpPr>
          <p:cNvPr id="8" name="Footer Placeholder 5">
            <a:extLst>
              <a:ext uri="{FF2B5EF4-FFF2-40B4-BE49-F238E27FC236}">
                <a16:creationId xmlns:a16="http://schemas.microsoft.com/office/drawing/2014/main" id="{E2354D38-C6CF-E355-ADC2-9780C4F402F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0" name="Slide Number Placeholder 6">
            <a:extLst>
              <a:ext uri="{FF2B5EF4-FFF2-40B4-BE49-F238E27FC236}">
                <a16:creationId xmlns:a16="http://schemas.microsoft.com/office/drawing/2014/main" id="{24DF5B5C-0FB6-281B-79D1-3AAEEBC738BC}"/>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CE744EEC-877B-6658-1AF3-402C4637D614}"/>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9AD7FFB5-2B44-4A61-A840-20A8B411001D}" type="datetime1">
              <a:rPr lang="en-US" smtClean="0"/>
              <a:t>8/19/2026</a:t>
            </a:fld>
            <a:endParaRPr lang="en-US"/>
          </a:p>
        </p:txBody>
      </p:sp>
    </p:spTree>
    <p:extLst>
      <p:ext uri="{BB962C8B-B14F-4D97-AF65-F5344CB8AC3E}">
        <p14:creationId xmlns:p14="http://schemas.microsoft.com/office/powerpoint/2010/main" val="286951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ody Slide -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A4AF7EA1-AC10-6B34-7D70-18A57ABFF35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1" name="Slide Number Placeholder 6">
            <a:extLst>
              <a:ext uri="{FF2B5EF4-FFF2-40B4-BE49-F238E27FC236}">
                <a16:creationId xmlns:a16="http://schemas.microsoft.com/office/drawing/2014/main" id="{0B83816E-8201-5044-F359-AFD3FCE21AA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9E8CE785-B03D-6A9D-B2E7-6E9D526B228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1AFAF23-1F56-4840-A737-495C4921DE94}" type="datetime1">
              <a:rPr lang="en-US" smtClean="0"/>
              <a:t>8/19/2026</a:t>
            </a:fld>
            <a:endParaRPr lang="en-US"/>
          </a:p>
        </p:txBody>
      </p:sp>
      <p:pic>
        <p:nvPicPr>
          <p:cNvPr id="12" name="Picture 11">
            <a:extLst>
              <a:ext uri="{FF2B5EF4-FFF2-40B4-BE49-F238E27FC236}">
                <a16:creationId xmlns:a16="http://schemas.microsoft.com/office/drawing/2014/main" id="{66869AEF-C002-4444-8791-56AEEFBFD8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82348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dy Slide - Circular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20496" y="531951"/>
            <a:ext cx="5971504" cy="56786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EF6ADE35-BF0E-DF23-D913-1DAA8CCD67A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1" name="Slide Number Placeholder 6">
            <a:extLst>
              <a:ext uri="{FF2B5EF4-FFF2-40B4-BE49-F238E27FC236}">
                <a16:creationId xmlns:a16="http://schemas.microsoft.com/office/drawing/2014/main" id="{BB898288-99FE-E6BE-FBE5-A3D4DE28F29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7F636C01-DAC5-C8E5-E590-A408A6BB4550}"/>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8063D29F-10D7-4725-BF37-BCBE1D282228}" type="datetime1">
              <a:rPr lang="en-US" smtClean="0"/>
              <a:t>8/19/2026</a:t>
            </a:fld>
            <a:endParaRPr lang="en-US"/>
          </a:p>
        </p:txBody>
      </p:sp>
      <p:pic>
        <p:nvPicPr>
          <p:cNvPr id="12" name="Picture 11">
            <a:extLst>
              <a:ext uri="{FF2B5EF4-FFF2-40B4-BE49-F238E27FC236}">
                <a16:creationId xmlns:a16="http://schemas.microsoft.com/office/drawing/2014/main" id="{86F161EE-76CC-45E3-AC2B-F55638E717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5778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ody Slide - No Photos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625C33B-E0CB-3D46-9D0E-81845337739C}"/>
              </a:ext>
            </a:extLst>
          </p:cNvPr>
          <p:cNvSpPr>
            <a:spLocks noGrp="1"/>
          </p:cNvSpPr>
          <p:nvPr>
            <p:ph type="ftr" sz="quarter" idx="11"/>
          </p:nvPr>
        </p:nvSpPr>
        <p:spPr>
          <a:xfrm>
            <a:off x="4038600" y="6330592"/>
            <a:ext cx="4114800" cy="365125"/>
          </a:xfrm>
          <a:prstGeom prst="rect">
            <a:avLst/>
          </a:prstGeom>
        </p:spPr>
        <p:txBody>
          <a:bodyPr anchor="ctr" anchorCtr="0"/>
          <a:lstStyle>
            <a:lvl1pPr algn="ctr">
              <a:defRPr sz="1000">
                <a:latin typeface="Arial" panose="020B0604020202020204" pitchFamily="34" charset="0"/>
              </a:defRPr>
            </a:lvl1pPr>
          </a:lstStyle>
          <a:p>
            <a:endParaRPr lang="en-US"/>
          </a:p>
        </p:txBody>
      </p:sp>
      <p:sp>
        <p:nvSpPr>
          <p:cNvPr id="7" name="Slide Number Placeholder 6">
            <a:extLst>
              <a:ext uri="{FF2B5EF4-FFF2-40B4-BE49-F238E27FC236}">
                <a16:creationId xmlns:a16="http://schemas.microsoft.com/office/drawing/2014/main" id="{A94E25E4-5B52-F70B-5E1A-F65D7D46186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8" name="Picture 7">
            <a:extLst>
              <a:ext uri="{FF2B5EF4-FFF2-40B4-BE49-F238E27FC236}">
                <a16:creationId xmlns:a16="http://schemas.microsoft.com/office/drawing/2014/main" id="{5058F0D3-C01F-3256-0218-65AF71F759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73F0606B-4EF8-C644-338C-2B63D06C1FA4}"/>
              </a:ext>
            </a:extLst>
          </p:cNvPr>
          <p:cNvSpPr>
            <a:spLocks noGrp="1"/>
          </p:cNvSpPr>
          <p:nvPr>
            <p:ph type="title"/>
          </p:nvPr>
        </p:nvSpPr>
        <p:spPr>
          <a:xfrm>
            <a:off x="309093" y="531951"/>
            <a:ext cx="11044707" cy="678664"/>
          </a:xfrm>
        </p:spPr>
        <p:txBody>
          <a:bodyPr anchor="b">
            <a:noAutofit/>
          </a:bodyPr>
          <a:lstStyle>
            <a:lvl1pPr>
              <a:defRPr sz="3200">
                <a:solidFill>
                  <a:schemeClr val="accent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73B0BD89-A704-0E29-46BD-5C54BB3971DB}"/>
              </a:ext>
            </a:extLst>
          </p:cNvPr>
          <p:cNvSpPr>
            <a:spLocks noGrp="1"/>
          </p:cNvSpPr>
          <p:nvPr>
            <p:ph type="body" sz="half" idx="2"/>
          </p:nvPr>
        </p:nvSpPr>
        <p:spPr>
          <a:xfrm>
            <a:off x="309094" y="1319201"/>
            <a:ext cx="11044706" cy="4891433"/>
          </a:xfrm>
        </p:spPr>
        <p:txBody>
          <a:bodyPr>
            <a:no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Date Placeholder 4">
            <a:extLst>
              <a:ext uri="{FF2B5EF4-FFF2-40B4-BE49-F238E27FC236}">
                <a16:creationId xmlns:a16="http://schemas.microsoft.com/office/drawing/2014/main" id="{C31EC031-12D9-ECFF-D858-559CF0816D2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65A77A9B-52E9-4C6D-837D-58A3F8540DC7}" type="datetime1">
              <a:rPr lang="en-US" smtClean="0"/>
              <a:t>8/19/2026</a:t>
            </a:fld>
            <a:endParaRPr lang="en-US"/>
          </a:p>
        </p:txBody>
      </p:sp>
      <p:pic>
        <p:nvPicPr>
          <p:cNvPr id="11" name="Picture 10">
            <a:extLst>
              <a:ext uri="{FF2B5EF4-FFF2-40B4-BE49-F238E27FC236}">
                <a16:creationId xmlns:a16="http://schemas.microsoft.com/office/drawing/2014/main" id="{3E176E9F-8359-4E77-8769-BF761EF6EDE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700409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 Chart ">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1F1912-9CBC-18CD-A6E2-D8584EE6F30A}"/>
              </a:ext>
            </a:extLst>
          </p:cNvPr>
          <p:cNvSpPr>
            <a:spLocks noGrp="1"/>
          </p:cNvSpPr>
          <p:nvPr>
            <p:ph sz="half" idx="2"/>
          </p:nvPr>
        </p:nvSpPr>
        <p:spPr>
          <a:xfrm>
            <a:off x="374062" y="1424693"/>
            <a:ext cx="5798137" cy="3804129"/>
          </a:xfrm>
        </p:spPr>
        <p:txBody>
          <a:bodyPr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78444A-CE1E-BF31-5D75-39569219C363}"/>
              </a:ext>
            </a:extLst>
          </p:cNvPr>
          <p:cNvSpPr>
            <a:spLocks noGrp="1"/>
          </p:cNvSpPr>
          <p:nvPr>
            <p:ph type="body" sz="quarter" idx="3"/>
          </p:nvPr>
        </p:nvSpPr>
        <p:spPr>
          <a:xfrm>
            <a:off x="6336406" y="1424694"/>
            <a:ext cx="5018982" cy="4422313"/>
          </a:xfrm>
        </p:spPr>
        <p:txBody>
          <a:bodyPr anchor="t">
            <a:noAutofit/>
          </a:bodyPr>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3" name="Title 1">
            <a:extLst>
              <a:ext uri="{FF2B5EF4-FFF2-40B4-BE49-F238E27FC236}">
                <a16:creationId xmlns:a16="http://schemas.microsoft.com/office/drawing/2014/main" id="{0D9F4886-7D05-5680-AF1E-08F9985969FE}"/>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3" name="Footer Placeholder 5">
            <a:extLst>
              <a:ext uri="{FF2B5EF4-FFF2-40B4-BE49-F238E27FC236}">
                <a16:creationId xmlns:a16="http://schemas.microsoft.com/office/drawing/2014/main" id="{C475642F-9965-9846-0682-55C7C6944A0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6" name="Slide Number Placeholder 6">
            <a:extLst>
              <a:ext uri="{FF2B5EF4-FFF2-40B4-BE49-F238E27FC236}">
                <a16:creationId xmlns:a16="http://schemas.microsoft.com/office/drawing/2014/main" id="{7914D833-6B3E-46B1-EDE5-A7FD64C91958}"/>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0EA70E93-BE46-91B7-C94B-CF452506D78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74AC1CC6-0B45-432C-B9F8-F3C20CF98313}" type="datetime1">
              <a:rPr lang="en-US" smtClean="0"/>
              <a:t>8/19/2026</a:t>
            </a:fld>
            <a:endParaRPr lang="en-US"/>
          </a:p>
        </p:txBody>
      </p:sp>
      <p:pic>
        <p:nvPicPr>
          <p:cNvPr id="12" name="Picture 11">
            <a:extLst>
              <a:ext uri="{FF2B5EF4-FFF2-40B4-BE49-F238E27FC236}">
                <a16:creationId xmlns:a16="http://schemas.microsoft.com/office/drawing/2014/main" id="{18C10AA7-5409-41F3-BC4E-22F426FB6B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86783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ody Slide - 1 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5679584" y="674221"/>
            <a:ext cx="6057364" cy="716698"/>
          </a:xfrm>
        </p:spPr>
        <p:txBody>
          <a:bodyPr anchor="t">
            <a:noAutofit/>
          </a:bodyPr>
          <a:lstStyle>
            <a:lvl1pPr>
              <a:defRPr sz="3200">
                <a:solidFill>
                  <a:schemeClr val="tx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1" y="659082"/>
            <a:ext cx="5550795" cy="34492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5679584" y="1560773"/>
            <a:ext cx="6057364" cy="465909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Footer Placeholder 5">
            <a:extLst>
              <a:ext uri="{FF2B5EF4-FFF2-40B4-BE49-F238E27FC236}">
                <a16:creationId xmlns:a16="http://schemas.microsoft.com/office/drawing/2014/main" id="{B1BBB6AD-F5E7-2C7D-F208-959FE1C6444F}"/>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2" name="Slide Number Placeholder 6">
            <a:extLst>
              <a:ext uri="{FF2B5EF4-FFF2-40B4-BE49-F238E27FC236}">
                <a16:creationId xmlns:a16="http://schemas.microsoft.com/office/drawing/2014/main" id="{E6658A98-A780-C524-1137-D3BF53A55A60}"/>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8791057C-FA10-F5DE-B4C8-C3931D750C81}"/>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80ED2E1-3D77-48DC-8AFF-0FC8EA98F3DB}" type="datetime1">
              <a:rPr lang="en-US" smtClean="0"/>
              <a:t>8/19/2026</a:t>
            </a:fld>
            <a:endParaRPr lang="en-US"/>
          </a:p>
        </p:txBody>
      </p:sp>
      <p:pic>
        <p:nvPicPr>
          <p:cNvPr id="13" name="Picture 12">
            <a:extLst>
              <a:ext uri="{FF2B5EF4-FFF2-40B4-BE49-F238E27FC236}">
                <a16:creationId xmlns:a16="http://schemas.microsoft.com/office/drawing/2014/main" id="{C1C835BB-5A9A-4887-AD28-9C7DC0F81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64364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D8159-AD9B-885B-18F2-9B7C42B96B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15885B-F131-1373-A6B2-E992A159B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EC86D55-AA86-4418-BC5F-C51768C252B9}"/>
              </a:ext>
            </a:extLst>
          </p:cNvPr>
          <p:cNvSpPr>
            <a:spLocks noGrp="1"/>
          </p:cNvSpPr>
          <p:nvPr>
            <p:ph type="sldNum" sz="quarter" idx="4"/>
          </p:nvPr>
        </p:nvSpPr>
        <p:spPr>
          <a:xfrm>
            <a:off x="9144000" y="6356350"/>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fld id="{753F9866-9D6A-4E48-8AAE-F0F10B4380FA}" type="slidenum">
              <a:rPr lang="en-US" smtClean="0"/>
              <a:pPr/>
              <a:t>‹#›</a:t>
            </a:fld>
            <a:endParaRPr lang="en-US"/>
          </a:p>
        </p:txBody>
      </p:sp>
    </p:spTree>
    <p:extLst>
      <p:ext uri="{BB962C8B-B14F-4D97-AF65-F5344CB8AC3E}">
        <p14:creationId xmlns:p14="http://schemas.microsoft.com/office/powerpoint/2010/main" val="287614414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50" r:id="rId15"/>
    <p:sldLayoutId id="2147483685" r:id="rId16"/>
  </p:sldLayoutIdLst>
  <p:hf hdr="0"/>
  <p:txStyles>
    <p:title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seeeic.org/config" TargetMode="Externa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github.com/eic/eic.github.io/blob/master/_resources/background_mixed_samples.md" TargetMode="External"/><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hyperlink" Target="https://wiki.bnl.gov/EPIC/index.php?title=Backgroun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8706-BE92-5674-8ED0-33DF2CC7241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3BEADF6-997C-8B8C-07DA-57A54A3D9327}"/>
              </a:ext>
            </a:extLst>
          </p:cNvPr>
          <p:cNvPicPr>
            <a:picLocks noChangeAspect="1"/>
          </p:cNvPicPr>
          <p:nvPr/>
        </p:nvPicPr>
        <p:blipFill>
          <a:blip r:embed="rId3"/>
          <a:srcRect l="20318" r="17940"/>
          <a:stretch>
            <a:fillRect/>
          </a:stretch>
        </p:blipFill>
        <p:spPr>
          <a:xfrm>
            <a:off x="3811272" y="-2009"/>
            <a:ext cx="8380728" cy="6927106"/>
          </a:xfrm>
          <a:prstGeom prst="rect">
            <a:avLst/>
          </a:prstGeom>
        </p:spPr>
      </p:pic>
      <p:pic>
        <p:nvPicPr>
          <p:cNvPr id="4" name="Picture Placeholder 3">
            <a:extLst>
              <a:ext uri="{FF2B5EF4-FFF2-40B4-BE49-F238E27FC236}">
                <a16:creationId xmlns:a16="http://schemas.microsoft.com/office/drawing/2014/main" id="{EB0DFF9B-A629-3F78-C103-BD98854EA209}"/>
              </a:ext>
            </a:extLst>
          </p:cNvPr>
          <p:cNvPicPr>
            <a:picLocks noGrp="1" noChangeAspect="1"/>
          </p:cNvPicPr>
          <p:nvPr>
            <p:ph type="pic" sz="quarter" idx="12"/>
          </p:nvPr>
        </p:nvPicPr>
        <p:blipFill>
          <a:blip r:embed="rId3"/>
          <a:srcRect l="24684" r="24684"/>
          <a:stretch>
            <a:fillRect/>
          </a:stretch>
        </p:blipFill>
        <p:spPr>
          <a:prstGeom prst="rect">
            <a:avLst/>
          </a:prstGeom>
        </p:spPr>
      </p:pic>
      <p:pic>
        <p:nvPicPr>
          <p:cNvPr id="13" name="Picture 12">
            <a:extLst>
              <a:ext uri="{FF2B5EF4-FFF2-40B4-BE49-F238E27FC236}">
                <a16:creationId xmlns:a16="http://schemas.microsoft.com/office/drawing/2014/main" id="{4D2A7D87-594F-52B2-2EA3-D41B34B42A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0"/>
            <a:ext cx="8663937" cy="6860009"/>
          </a:xfrm>
          <a:prstGeom prst="rect">
            <a:avLst/>
          </a:prstGeom>
        </p:spPr>
      </p:pic>
      <p:sp>
        <p:nvSpPr>
          <p:cNvPr id="2" name="Title 1">
            <a:extLst>
              <a:ext uri="{FF2B5EF4-FFF2-40B4-BE49-F238E27FC236}">
                <a16:creationId xmlns:a16="http://schemas.microsoft.com/office/drawing/2014/main" id="{7AAC87CA-8223-4766-DC0C-EF69FC2823DF}"/>
              </a:ext>
            </a:extLst>
          </p:cNvPr>
          <p:cNvSpPr>
            <a:spLocks noGrp="1"/>
          </p:cNvSpPr>
          <p:nvPr>
            <p:ph type="ctrTitle"/>
          </p:nvPr>
        </p:nvSpPr>
        <p:spPr>
          <a:xfrm>
            <a:off x="331415" y="980903"/>
            <a:ext cx="6515433" cy="2529362"/>
          </a:xfrm>
        </p:spPr>
        <p:txBody>
          <a:bodyPr>
            <a:noAutofit/>
          </a:bodyPr>
          <a:lstStyle/>
          <a:p>
            <a:r>
              <a:rPr lang="en-US" b="0"/>
              <a:t>Streaming Readout AI Background Suppression</a:t>
            </a:r>
          </a:p>
        </p:txBody>
      </p:sp>
      <p:sp>
        <p:nvSpPr>
          <p:cNvPr id="30" name="Text Placeholder 29">
            <a:extLst>
              <a:ext uri="{FF2B5EF4-FFF2-40B4-BE49-F238E27FC236}">
                <a16:creationId xmlns:a16="http://schemas.microsoft.com/office/drawing/2014/main" id="{B1FD6E6E-8348-06B4-85C7-15104B0D78ED}"/>
              </a:ext>
            </a:extLst>
          </p:cNvPr>
          <p:cNvSpPr>
            <a:spLocks noGrp="1"/>
          </p:cNvSpPr>
          <p:nvPr>
            <p:ph type="body" sz="quarter" idx="10"/>
          </p:nvPr>
        </p:nvSpPr>
        <p:spPr/>
        <p:txBody>
          <a:bodyPr vert="horz" lIns="91440" tIns="45720" rIns="91440" bIns="45720" rtlCol="0" anchor="t">
            <a:noAutofit/>
          </a:bodyPr>
          <a:lstStyle/>
          <a:p>
            <a:r>
              <a:rPr lang="en-US" sz="2000" dirty="0">
                <a:latin typeface="Arial"/>
                <a:cs typeface="Arial"/>
              </a:rPr>
              <a:t>August 19 2026 </a:t>
            </a:r>
          </a:p>
          <a:p>
            <a:endParaRPr lang="en-US" dirty="0"/>
          </a:p>
        </p:txBody>
      </p:sp>
      <p:sp>
        <p:nvSpPr>
          <p:cNvPr id="31" name="Text Placeholder 30">
            <a:extLst>
              <a:ext uri="{FF2B5EF4-FFF2-40B4-BE49-F238E27FC236}">
                <a16:creationId xmlns:a16="http://schemas.microsoft.com/office/drawing/2014/main" id="{3CEEBFA1-2D11-2C9E-5C4A-9C08BAE97DCE}"/>
              </a:ext>
            </a:extLst>
          </p:cNvPr>
          <p:cNvSpPr>
            <a:spLocks noGrp="1"/>
          </p:cNvSpPr>
          <p:nvPr>
            <p:ph type="body" sz="quarter" idx="11"/>
          </p:nvPr>
        </p:nvSpPr>
        <p:spPr>
          <a:xfrm>
            <a:off x="401387" y="4686794"/>
            <a:ext cx="7587366" cy="1342703"/>
          </a:xfrm>
        </p:spPr>
        <p:txBody>
          <a:bodyPr vert="horz" lIns="91440" tIns="45720" rIns="91440" bIns="45720" rtlCol="0" anchor="t">
            <a:noAutofit/>
          </a:bodyPr>
          <a:lstStyle/>
          <a:p>
            <a:pPr algn="l"/>
            <a:r>
              <a:rPr lang="en-US" sz="2000" i="1">
                <a:solidFill>
                  <a:schemeClr val="tx1">
                    <a:lumMod val="49000"/>
                    <a:lumOff val="51000"/>
                  </a:schemeClr>
                </a:solidFill>
                <a:latin typeface="Arial"/>
                <a:cs typeface="Arial"/>
              </a:rPr>
              <a:t>Talk:</a:t>
            </a:r>
            <a:r>
              <a:rPr lang="en-US" sz="2000">
                <a:solidFill>
                  <a:schemeClr val="tx1"/>
                </a:solidFill>
                <a:latin typeface="Arial"/>
                <a:cs typeface="Arial"/>
              </a:rPr>
              <a:t> </a:t>
            </a:r>
            <a:r>
              <a:rPr lang="en-US" sz="2000" b="1">
                <a:solidFill>
                  <a:schemeClr val="accent1">
                    <a:lumMod val="75000"/>
                  </a:schemeClr>
                </a:solidFill>
                <a:latin typeface="Arial"/>
                <a:cs typeface="Arial"/>
              </a:rPr>
              <a:t>Dmitry Romanov</a:t>
            </a:r>
            <a:r>
              <a:rPr lang="en-US" sz="2000">
                <a:solidFill>
                  <a:schemeClr val="tx1"/>
                </a:solidFill>
                <a:latin typeface="Arial"/>
                <a:cs typeface="Arial"/>
              </a:rPr>
              <a:t>, </a:t>
            </a:r>
            <a:br>
              <a:rPr lang="en-US" sz="2000">
                <a:solidFill>
                  <a:schemeClr val="tx1"/>
                </a:solidFill>
                <a:latin typeface="Arial"/>
                <a:cs typeface="Arial"/>
              </a:rPr>
            </a:br>
            <a:r>
              <a:rPr lang="en-US" sz="2000" i="1">
                <a:solidFill>
                  <a:schemeClr val="tx1">
                    <a:lumMod val="49000"/>
                    <a:lumOff val="51000"/>
                  </a:schemeClr>
                </a:solidFill>
                <a:latin typeface="Arial"/>
                <a:cs typeface="Arial"/>
              </a:rPr>
              <a:t>Team:</a:t>
            </a:r>
            <a:r>
              <a:rPr lang="en-US" sz="2000">
                <a:solidFill>
                  <a:schemeClr val="tx1"/>
                </a:solidFill>
                <a:latin typeface="Arial"/>
                <a:cs typeface="Arial"/>
              </a:rPr>
              <a:t> Tanja Horn, Baptiste Fraisse, Avnish Singh, Rachel Montgomery, Antonio Perillo, Gary Penman, Chi Kin Tam,</a:t>
            </a:r>
            <a:br>
              <a:rPr lang="en-US" sz="2000">
                <a:solidFill>
                  <a:schemeClr val="tx1"/>
                </a:solidFill>
                <a:latin typeface="Arial"/>
                <a:cs typeface="Arial"/>
              </a:rPr>
            </a:br>
            <a:r>
              <a:rPr lang="en-US" sz="2000">
                <a:solidFill>
                  <a:schemeClr val="tx1"/>
                </a:solidFill>
                <a:latin typeface="Arial"/>
                <a:cs typeface="Arial"/>
              </a:rPr>
              <a:t>and Meson Structure Functions team</a:t>
            </a:r>
            <a:endParaRPr lang="en-US">
              <a:solidFill>
                <a:schemeClr val="tx1"/>
              </a:solidFill>
            </a:endParaRPr>
          </a:p>
          <a:p>
            <a:pPr algn="l"/>
            <a:endParaRPr lang="en-US" altLang="en-US" sz="3600"/>
          </a:p>
          <a:p>
            <a:pPr algn="l"/>
            <a:br>
              <a:rPr lang="en-US" sz="2400"/>
            </a:br>
            <a:endParaRPr lang="en-US" sz="2400"/>
          </a:p>
          <a:p>
            <a:pPr algn="l"/>
            <a:endParaRPr lang="en-US"/>
          </a:p>
        </p:txBody>
      </p:sp>
      <p:sp>
        <p:nvSpPr>
          <p:cNvPr id="6" name="Subtitle 5">
            <a:extLst>
              <a:ext uri="{FF2B5EF4-FFF2-40B4-BE49-F238E27FC236}">
                <a16:creationId xmlns:a16="http://schemas.microsoft.com/office/drawing/2014/main" id="{EAE9F060-B601-774D-046F-03E4B9D58BD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938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A naive per-hit DNN looks good…</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846386"/>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13k-parameter MLP on (x, y, z, t, r + system embedding), scored per hit</a:t>
            </a:r>
          </a:p>
          <a:p>
            <a:pPr>
              <a:spcAft>
                <a:spcPts val="600"/>
              </a:spcAft>
            </a:pPr>
            <a:r>
              <a:rPr sz="1500" b="0" i="0">
                <a:solidFill>
                  <a:srgbClr val="222222"/>
                </a:solidFill>
                <a:latin typeface="Calibri"/>
              </a:rPr>
              <a:t>• AUC 0.864; </a:t>
            </a:r>
            <a:r>
              <a:rPr lang="en-US" sz="1500">
                <a:solidFill>
                  <a:srgbClr val="222222"/>
                </a:solidFill>
                <a:latin typeface="Calibri"/>
              </a:rPr>
              <a:t>high rejection</a:t>
            </a:r>
            <a:r>
              <a:rPr sz="1500" b="0" i="0">
                <a:solidFill>
                  <a:srgbClr val="222222"/>
                </a:solidFill>
                <a:latin typeface="Calibri"/>
              </a:rPr>
              <a:t> efficiency</a:t>
            </a:r>
            <a:r>
              <a:rPr lang="en-US" sz="1500">
                <a:solidFill>
                  <a:srgbClr val="222222"/>
                </a:solidFill>
                <a:latin typeface="Calibri"/>
              </a:rPr>
              <a:t>! (false)</a:t>
            </a:r>
            <a:endParaRPr sz="1500" b="0" i="0">
              <a:solidFill>
                <a:srgbClr val="222222"/>
              </a:solidFill>
              <a:latin typeface="Calibri"/>
            </a:endParaRPr>
          </a:p>
          <a:p>
            <a:pPr>
              <a:spcAft>
                <a:spcPts val="600"/>
              </a:spcAft>
            </a:pPr>
            <a:r>
              <a:rPr sz="1500" b="0" i="0">
                <a:solidFill>
                  <a:srgbClr val="222222"/>
                </a:solidFill>
                <a:latin typeface="Calibri"/>
              </a:rPr>
              <a:t>• Score separation looks convincing</a:t>
            </a:r>
          </a:p>
        </p:txBody>
      </p:sp>
      <p:pic>
        <p:nvPicPr>
          <p:cNvPr id="5" name="Picture 4" descr="mlp_v1_scores.png"/>
          <p:cNvPicPr>
            <a:picLocks noChangeAspect="1"/>
          </p:cNvPicPr>
          <p:nvPr/>
        </p:nvPicPr>
        <p:blipFill>
          <a:blip r:embed="rId3"/>
          <a:stretch>
            <a:fillRect/>
          </a:stretch>
        </p:blipFill>
        <p:spPr>
          <a:xfrm>
            <a:off x="1256496" y="2274241"/>
            <a:ext cx="3586608" cy="2305676"/>
          </a:xfrm>
          <a:prstGeom prst="rect">
            <a:avLst/>
          </a:prstGeom>
        </p:spPr>
      </p:pic>
      <p:sp>
        <p:nvSpPr>
          <p:cNvPr id="9" name="TextBox 8"/>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a:t>
            </a:r>
          </a:p>
        </p:txBody>
      </p:sp>
      <p:sp>
        <p:nvSpPr>
          <p:cNvPr id="10" name="TextBox 9">
            <a:extLst>
              <a:ext uri="{FF2B5EF4-FFF2-40B4-BE49-F238E27FC236}">
                <a16:creationId xmlns:a16="http://schemas.microsoft.com/office/drawing/2014/main" id="{7BBD2F93-B475-4F06-B34B-C05274682AEC}"/>
              </a:ext>
            </a:extLst>
          </p:cNvPr>
          <p:cNvSpPr txBox="1"/>
          <p:nvPr/>
        </p:nvSpPr>
        <p:spPr>
          <a:xfrm>
            <a:off x="2431138" y="6106844"/>
            <a:ext cx="79335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(This is example of </a:t>
            </a:r>
            <a:r>
              <a:rPr lang="en-US" dirty="0" err="1">
                <a:ea typeface="Calibri"/>
                <a:cs typeface="Calibri"/>
              </a:rPr>
              <a:t>of</a:t>
            </a:r>
            <a:r>
              <a:rPr lang="en-US" dirty="0">
                <a:ea typeface="Calibri"/>
                <a:cs typeface="Calibri"/>
              </a:rPr>
              <a:t> bad results but that looked promising in the beginning)</a:t>
            </a:r>
            <a:endParaRPr lang="en-US" dirty="0"/>
          </a:p>
        </p:txBody>
      </p:sp>
      <p:pic>
        <p:nvPicPr>
          <p:cNvPr id="12" name="Picture 11" descr="mlp_v1_per_system.png">
            <a:extLst>
              <a:ext uri="{FF2B5EF4-FFF2-40B4-BE49-F238E27FC236}">
                <a16:creationId xmlns:a16="http://schemas.microsoft.com/office/drawing/2014/main" id="{E45A3BFA-12A1-CEA8-992B-2018332D1568}"/>
              </a:ext>
            </a:extLst>
          </p:cNvPr>
          <p:cNvPicPr>
            <a:picLocks noChangeAspect="1"/>
          </p:cNvPicPr>
          <p:nvPr/>
        </p:nvPicPr>
        <p:blipFill>
          <a:blip r:embed="rId4"/>
          <a:stretch>
            <a:fillRect/>
          </a:stretch>
        </p:blipFill>
        <p:spPr>
          <a:xfrm>
            <a:off x="5054352" y="2225107"/>
            <a:ext cx="5942463" cy="2468233"/>
          </a:xfrm>
          <a:prstGeom prst="rect">
            <a:avLst/>
          </a:prstGeom>
        </p:spPr>
      </p:pic>
      <p:sp>
        <p:nvSpPr>
          <p:cNvPr id="14" name="TextBox 13">
            <a:extLst>
              <a:ext uri="{FF2B5EF4-FFF2-40B4-BE49-F238E27FC236}">
                <a16:creationId xmlns:a16="http://schemas.microsoft.com/office/drawing/2014/main" id="{A0EFD036-DE66-E95C-8587-2AA72240FF8C}"/>
              </a:ext>
            </a:extLst>
          </p:cNvPr>
          <p:cNvSpPr txBox="1"/>
          <p:nvPr/>
        </p:nvSpPr>
        <p:spPr>
          <a:xfrm>
            <a:off x="2189276" y="4806764"/>
            <a:ext cx="9352701" cy="846386"/>
          </a:xfrm>
          <a:prstGeom prst="rect">
            <a:avLst/>
          </a:prstGeom>
          <a:noFill/>
        </p:spPr>
        <p:txBody>
          <a:bodyPr wrap="square" lIns="0" tIns="0" rIns="0" bIns="0" anchor="t">
            <a:spAutoFit/>
          </a:bodyPr>
          <a:lstStyle/>
          <a:p>
            <a:pPr>
              <a:spcAft>
                <a:spcPts val="600"/>
              </a:spcAft>
            </a:pPr>
            <a:r>
              <a:rPr sz="1500" b="0" i="0" dirty="0">
                <a:solidFill>
                  <a:srgbClr val="222222"/>
                </a:solidFill>
                <a:latin typeface="Calibri"/>
              </a:rPr>
              <a:t>• A single global threshold silently kills 12–37% of signal in the inner tracker-endcap disks</a:t>
            </a:r>
          </a:p>
          <a:p>
            <a:pPr>
              <a:spcAft>
                <a:spcPts val="600"/>
              </a:spcAft>
            </a:pPr>
            <a:r>
              <a:rPr sz="1500" b="0" i="0" dirty="0">
                <a:solidFill>
                  <a:srgbClr val="222222"/>
                </a:solidFill>
                <a:latin typeface="Calibri"/>
              </a:rPr>
              <a:t>    – systems 69/70 (</a:t>
            </a:r>
            <a:r>
              <a:rPr sz="1500" b="0" i="0" dirty="0" err="1">
                <a:solidFill>
                  <a:srgbClr val="222222"/>
                </a:solidFill>
                <a:latin typeface="Calibri"/>
              </a:rPr>
              <a:t>TrackerEndcapN</a:t>
            </a:r>
            <a:r>
              <a:rPr sz="1500" b="0" i="0" dirty="0">
                <a:solidFill>
                  <a:srgbClr val="222222"/>
                </a:solidFill>
                <a:latin typeface="Calibri"/>
              </a:rPr>
              <a:t>) and 77/78 (</a:t>
            </a:r>
            <a:r>
              <a:rPr sz="1500" b="0" i="0" dirty="0" err="1">
                <a:solidFill>
                  <a:srgbClr val="222222"/>
                </a:solidFill>
                <a:latin typeface="Calibri"/>
              </a:rPr>
              <a:t>TrackerEndcapP</a:t>
            </a:r>
            <a:r>
              <a:rPr sz="1500" b="0" i="0" dirty="0">
                <a:solidFill>
                  <a:srgbClr val="222222"/>
                </a:solidFill>
                <a:latin typeface="Calibri"/>
              </a:rPr>
              <a:t>); the central barrel is fine</a:t>
            </a:r>
            <a:endParaRPr sz="1500" b="0" i="0" dirty="0">
              <a:solidFill>
                <a:srgbClr val="222222"/>
              </a:solidFill>
              <a:latin typeface="Calibri"/>
              <a:ea typeface="Calibri"/>
              <a:cs typeface="Calibri"/>
            </a:endParaRPr>
          </a:p>
          <a:p>
            <a:pPr>
              <a:spcAft>
                <a:spcPts val="600"/>
              </a:spcAft>
            </a:pPr>
            <a:r>
              <a:rPr sz="1500" b="1" i="0" dirty="0">
                <a:solidFill>
                  <a:srgbClr val="222222"/>
                </a:solidFill>
                <a:latin typeface="Calibri"/>
              </a:rPr>
              <a:t>• </a:t>
            </a:r>
            <a:r>
              <a:rPr lang="en-US" sz="1500" b="1" dirty="0">
                <a:solidFill>
                  <a:srgbClr val="222222"/>
                </a:solidFill>
                <a:latin typeface="Calibri"/>
              </a:rPr>
              <a:t>G</a:t>
            </a:r>
            <a:r>
              <a:rPr lang="en-US" sz="1500" b="1" i="0" dirty="0">
                <a:solidFill>
                  <a:srgbClr val="222222"/>
                </a:solidFill>
                <a:latin typeface="Calibri"/>
              </a:rPr>
              <a:t>lobal</a:t>
            </a:r>
            <a:r>
              <a:rPr sz="1500" b="1" i="0" dirty="0">
                <a:solidFill>
                  <a:srgbClr val="222222"/>
                </a:solidFill>
                <a:latin typeface="Calibri"/>
              </a:rPr>
              <a:t> metrics hide local damage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30887"/>
          </a:xfrm>
          <a:prstGeom prst="rect">
            <a:avLst/>
          </a:prstGeom>
          <a:noFill/>
        </p:spPr>
        <p:txBody>
          <a:bodyPr wrap="square" lIns="0" tIns="0" rIns="0" bIns="0" anchor="t">
            <a:spAutoFit/>
          </a:bodyPr>
          <a:lstStyle/>
          <a:p>
            <a:r>
              <a:rPr sz="2800" b="1" i="0">
                <a:solidFill>
                  <a:srgbClr val="2C5AA0"/>
                </a:solidFill>
                <a:latin typeface="Calibri"/>
              </a:rPr>
              <a:t>The per-hit ceiling: </a:t>
            </a:r>
            <a:r>
              <a:rPr lang="en-US" sz="2800" b="1">
                <a:solidFill>
                  <a:srgbClr val="2C5AA0"/>
                </a:solidFill>
                <a:latin typeface="Calibri"/>
              </a:rPr>
              <a:t>models</a:t>
            </a:r>
            <a:r>
              <a:rPr sz="2800" b="1" i="0">
                <a:solidFill>
                  <a:srgbClr val="2C5AA0"/>
                </a:solidFill>
                <a:latin typeface="Calibri"/>
              </a:rPr>
              <a:t> doesn't help</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98917" cy="1461939"/>
          </a:xfrm>
          <a:prstGeom prst="rect">
            <a:avLst/>
          </a:prstGeom>
          <a:noFill/>
        </p:spPr>
        <p:txBody>
          <a:bodyPr wrap="square" lIns="0" tIns="0" rIns="0" bIns="0" anchor="t">
            <a:spAutoFit/>
          </a:bodyPr>
          <a:lstStyle/>
          <a:p>
            <a:pPr marL="285750" indent="-285750">
              <a:spcAft>
                <a:spcPts val="600"/>
              </a:spcAft>
              <a:buFont typeface="Arial"/>
              <a:buChar char="•"/>
            </a:pPr>
            <a:r>
              <a:rPr lang="en-US" sz="1500" b="1">
                <a:solidFill>
                  <a:srgbClr val="222222"/>
                </a:solidFill>
                <a:latin typeface="Calibri"/>
                <a:ea typeface="Calibri"/>
                <a:cs typeface="Calibri"/>
              </a:rPr>
              <a:t>Prioritize keeping signal over background rejection (around 99% or better)</a:t>
            </a:r>
          </a:p>
          <a:p>
            <a:pPr marL="285750" indent="-285750">
              <a:spcAft>
                <a:spcPts val="600"/>
              </a:spcAft>
              <a:buFont typeface="Arial"/>
              <a:buChar char="•"/>
            </a:pPr>
            <a:r>
              <a:rPr sz="1500" b="0" i="0">
                <a:solidFill>
                  <a:srgbClr val="222222"/>
                </a:solidFill>
                <a:latin typeface="Calibri"/>
              </a:rPr>
              <a:t>20× bigger MLP: 14.4% rejection. </a:t>
            </a:r>
            <a:endParaRPr lang="en-US">
              <a:solidFill>
                <a:srgbClr val="000000"/>
              </a:solidFill>
              <a:latin typeface="Calibri"/>
              <a:ea typeface="Calibri"/>
              <a:cs typeface="Calibri"/>
            </a:endParaRPr>
          </a:p>
          <a:p>
            <a:pPr marL="285750" indent="-285750">
              <a:spcAft>
                <a:spcPts val="600"/>
              </a:spcAft>
              <a:buFont typeface="Arial"/>
              <a:buChar char="•"/>
            </a:pPr>
            <a:r>
              <a:rPr sz="1500" b="0" i="0" err="1">
                <a:solidFill>
                  <a:srgbClr val="222222"/>
                </a:solidFill>
                <a:latin typeface="Calibri"/>
              </a:rPr>
              <a:t>DeepSets</a:t>
            </a:r>
            <a:r>
              <a:rPr sz="1500" b="0" i="0">
                <a:solidFill>
                  <a:srgbClr val="222222"/>
                </a:solidFill>
                <a:latin typeface="Calibri"/>
              </a:rPr>
              <a:t> with global event context: 13.6%.</a:t>
            </a:r>
            <a:endParaRPr lang="en-US">
              <a:ea typeface="Calibri" panose="020F0502020204030204"/>
              <a:cs typeface="Calibri" panose="020F0502020204030204"/>
            </a:endParaRPr>
          </a:p>
          <a:p>
            <a:pPr marL="285750" indent="-285750">
              <a:spcAft>
                <a:spcPts val="600"/>
              </a:spcAft>
              <a:buFont typeface="Arial"/>
              <a:buChar char="•"/>
            </a:pPr>
            <a:r>
              <a:rPr sz="1500" b="0" i="0">
                <a:solidFill>
                  <a:srgbClr val="222222"/>
                </a:solidFill>
                <a:latin typeface="Calibri"/>
              </a:rPr>
              <a:t>No per-hit feature set gets further </a:t>
            </a:r>
            <a:endParaRPr lang="en-US" sz="1500">
              <a:solidFill>
                <a:srgbClr val="222222"/>
              </a:solidFill>
              <a:latin typeface="Calibri"/>
              <a:ea typeface="Calibri"/>
              <a:cs typeface="Calibri"/>
            </a:endParaRPr>
          </a:p>
          <a:p>
            <a:pPr marL="285750" indent="-285750">
              <a:spcAft>
                <a:spcPts val="600"/>
              </a:spcAft>
              <a:buFont typeface="Arial"/>
              <a:buChar char="•"/>
            </a:pPr>
            <a:r>
              <a:rPr sz="1500" b="0" i="0">
                <a:solidFill>
                  <a:srgbClr val="222222"/>
                </a:solidFill>
                <a:latin typeface="Calibri"/>
              </a:rPr>
              <a:t>Why: an individual signal hit and an individual background hit look IDENTICAL</a:t>
            </a:r>
            <a:endParaRPr>
              <a:ea typeface="Calibri" panose="020F0502020204030204"/>
              <a:cs typeface="Calibri" panose="020F0502020204030204"/>
            </a:endParaRPr>
          </a:p>
        </p:txBody>
      </p:sp>
      <p:graphicFrame>
        <p:nvGraphicFramePr>
          <p:cNvPr id="5" name="Table 4"/>
          <p:cNvGraphicFramePr>
            <a:graphicFrameLocks noGrp="1"/>
          </p:cNvGraphicFramePr>
          <p:nvPr/>
        </p:nvGraphicFramePr>
        <p:xfrm>
          <a:off x="502920" y="2697480"/>
          <a:ext cx="5760719" cy="1615440"/>
        </p:xfrm>
        <a:graphic>
          <a:graphicData uri="http://schemas.openxmlformats.org/drawingml/2006/table">
            <a:tbl>
              <a:tblPr>
                <a:tableStyleId>{5C22544A-7EE6-4342-B048-85BDC9FD1C3A}</a:tableStyleId>
              </a:tblPr>
              <a:tblGrid>
                <a:gridCol w="2649931">
                  <a:extLst>
                    <a:ext uri="{9D8B030D-6E8A-4147-A177-3AD203B41FA5}">
                      <a16:colId xmlns:a16="http://schemas.microsoft.com/office/drawing/2014/main" val="20000"/>
                    </a:ext>
                  </a:extLst>
                </a:gridCol>
                <a:gridCol w="1497787">
                  <a:extLst>
                    <a:ext uri="{9D8B030D-6E8A-4147-A177-3AD203B41FA5}">
                      <a16:colId xmlns:a16="http://schemas.microsoft.com/office/drawing/2014/main" val="20001"/>
                    </a:ext>
                  </a:extLst>
                </a:gridCol>
                <a:gridCol w="1613001">
                  <a:extLst>
                    <a:ext uri="{9D8B030D-6E8A-4147-A177-3AD203B41FA5}">
                      <a16:colId xmlns:a16="http://schemas.microsoft.com/office/drawing/2014/main" val="20002"/>
                    </a:ext>
                  </a:extLst>
                </a:gridCol>
              </a:tblGrid>
              <a:tr h="384048">
                <a:tc>
                  <a:txBody>
                    <a:bodyPr/>
                    <a:lstStyle/>
                    <a:p>
                      <a:pPr algn="l"/>
                      <a:r>
                        <a:rPr sz="1400" b="1" i="0">
                          <a:solidFill>
                            <a:srgbClr val="FFFFFF"/>
                          </a:solidFill>
                          <a:latin typeface="Calibri"/>
                        </a:rPr>
                        <a:t>Model</a:t>
                      </a:r>
                    </a:p>
                  </a:txBody>
                  <a:tcPr marL="73152" marR="73152" marT="18288" marB="18288" anchor="ctr">
                    <a:solidFill>
                      <a:srgbClr val="2C5AA0"/>
                    </a:solidFill>
                  </a:tcPr>
                </a:tc>
                <a:tc>
                  <a:txBody>
                    <a:bodyPr/>
                    <a:lstStyle/>
                    <a:p>
                      <a:pPr algn="ctr"/>
                      <a:r>
                        <a:rPr sz="1400" b="1" i="0">
                          <a:solidFill>
                            <a:srgbClr val="FFFFFF"/>
                          </a:solidFill>
                          <a:latin typeface="Calibri"/>
                        </a:rPr>
                        <a:t>Signal efficiency</a:t>
                      </a:r>
                    </a:p>
                  </a:txBody>
                  <a:tcPr marL="73152" marR="73152" marT="18288" marB="18288" anchor="ctr">
                    <a:solidFill>
                      <a:srgbClr val="2C5AA0"/>
                    </a:solidFill>
                  </a:tcPr>
                </a:tc>
                <a:tc>
                  <a:txBody>
                    <a:bodyPr/>
                    <a:lstStyle/>
                    <a:p>
                      <a:pPr algn="ctr"/>
                      <a:r>
                        <a:rPr sz="1400" b="1" i="0">
                          <a:solidFill>
                            <a:srgbClr val="FFFFFF"/>
                          </a:solidFill>
                          <a:latin typeface="Calibri"/>
                        </a:rPr>
                        <a:t>Background rejection</a:t>
                      </a:r>
                    </a:p>
                  </a:txBody>
                  <a:tcPr marL="73152" marR="73152" marT="18288" marB="18288" anchor="ctr">
                    <a:solidFill>
                      <a:srgbClr val="2C5AA0"/>
                    </a:solidFill>
                  </a:tcPr>
                </a:tc>
                <a:extLst>
                  <a:ext uri="{0D108BD9-81ED-4DB2-BD59-A6C34878D82A}">
                    <a16:rowId xmlns:a16="http://schemas.microsoft.com/office/drawing/2014/main" val="10000"/>
                  </a:ext>
                </a:extLst>
              </a:tr>
              <a:tr h="384048">
                <a:tc>
                  <a:txBody>
                    <a:bodyPr/>
                    <a:lstStyle/>
                    <a:p>
                      <a:pPr algn="l"/>
                      <a:r>
                        <a:rPr sz="1400" b="0" i="0">
                          <a:solidFill>
                            <a:srgbClr val="222222"/>
                          </a:solidFill>
                          <a:latin typeface="Calibri"/>
                        </a:rPr>
                        <a:t>mlp_v1 (13k params)</a:t>
                      </a:r>
                    </a:p>
                  </a:txBody>
                  <a:tcPr marL="73152" marR="73152" marT="18288" marB="18288" anchor="ctr">
                    <a:solidFill>
                      <a:srgbClr val="FFFFFF"/>
                    </a:solidFill>
                  </a:tcPr>
                </a:tc>
                <a:tc>
                  <a:txBody>
                    <a:bodyPr/>
                    <a:lstStyle/>
                    <a:p>
                      <a:pPr algn="ctr"/>
                      <a:r>
                        <a:rPr sz="1400" b="0" i="0">
                          <a:solidFill>
                            <a:srgbClr val="222222"/>
                          </a:solidFill>
                          <a:latin typeface="Calibri"/>
                        </a:rPr>
                        <a:t>98.8%</a:t>
                      </a:r>
                    </a:p>
                  </a:txBody>
                  <a:tcPr marL="73152" marR="73152" marT="18288" marB="18288" anchor="ctr">
                    <a:solidFill>
                      <a:srgbClr val="FFFFFF"/>
                    </a:solidFill>
                  </a:tcPr>
                </a:tc>
                <a:tc>
                  <a:txBody>
                    <a:bodyPr/>
                    <a:lstStyle/>
                    <a:p>
                      <a:pPr algn="ctr"/>
                      <a:r>
                        <a:rPr sz="1400" b="0" i="0">
                          <a:solidFill>
                            <a:srgbClr val="222222"/>
                          </a:solidFill>
                          <a:latin typeface="Calibri"/>
                        </a:rPr>
                        <a:t>14.1%</a:t>
                      </a:r>
                    </a:p>
                  </a:txBody>
                  <a:tcPr marL="73152" marR="73152" marT="18288" marB="18288" anchor="ctr">
                    <a:solidFill>
                      <a:srgbClr val="FFFFFF"/>
                    </a:solidFill>
                  </a:tcPr>
                </a:tc>
                <a:extLst>
                  <a:ext uri="{0D108BD9-81ED-4DB2-BD59-A6C34878D82A}">
                    <a16:rowId xmlns:a16="http://schemas.microsoft.com/office/drawing/2014/main" val="10001"/>
                  </a:ext>
                </a:extLst>
              </a:tr>
              <a:tr h="384048">
                <a:tc>
                  <a:txBody>
                    <a:bodyPr/>
                    <a:lstStyle/>
                    <a:p>
                      <a:pPr algn="l"/>
                      <a:r>
                        <a:rPr sz="1400" b="0" i="0">
                          <a:solidFill>
                            <a:srgbClr val="222222"/>
                          </a:solidFill>
                          <a:latin typeface="Calibri"/>
                        </a:rPr>
                        <a:t>mlp_v2 (273k params)</a:t>
                      </a:r>
                    </a:p>
                  </a:txBody>
                  <a:tcPr marL="73152" marR="73152" marT="18288" marB="18288" anchor="ctr">
                    <a:solidFill>
                      <a:srgbClr val="EBF0F8"/>
                    </a:solidFill>
                  </a:tcPr>
                </a:tc>
                <a:tc>
                  <a:txBody>
                    <a:bodyPr/>
                    <a:lstStyle/>
                    <a:p>
                      <a:pPr algn="ctr"/>
                      <a:r>
                        <a:rPr sz="1400" b="0" i="0">
                          <a:solidFill>
                            <a:srgbClr val="222222"/>
                          </a:solidFill>
                          <a:latin typeface="Calibri"/>
                        </a:rPr>
                        <a:t>98.8%</a:t>
                      </a:r>
                    </a:p>
                  </a:txBody>
                  <a:tcPr marL="73152" marR="73152" marT="18288" marB="18288" anchor="ctr">
                    <a:solidFill>
                      <a:srgbClr val="EBF0F8"/>
                    </a:solidFill>
                  </a:tcPr>
                </a:tc>
                <a:tc>
                  <a:txBody>
                    <a:bodyPr/>
                    <a:lstStyle/>
                    <a:p>
                      <a:pPr algn="ctr"/>
                      <a:r>
                        <a:rPr sz="1400" b="0" i="0">
                          <a:solidFill>
                            <a:srgbClr val="222222"/>
                          </a:solidFill>
                          <a:latin typeface="Calibri"/>
                        </a:rPr>
                        <a:t>14.4%</a:t>
                      </a:r>
                    </a:p>
                  </a:txBody>
                  <a:tcPr marL="73152" marR="73152" marT="18288" marB="18288" anchor="ctr">
                    <a:solidFill>
                      <a:srgbClr val="EBF0F8"/>
                    </a:solidFill>
                  </a:tcPr>
                </a:tc>
                <a:extLst>
                  <a:ext uri="{0D108BD9-81ED-4DB2-BD59-A6C34878D82A}">
                    <a16:rowId xmlns:a16="http://schemas.microsoft.com/office/drawing/2014/main" val="10002"/>
                  </a:ext>
                </a:extLst>
              </a:tr>
              <a:tr h="384048">
                <a:tc>
                  <a:txBody>
                    <a:bodyPr/>
                    <a:lstStyle/>
                    <a:p>
                      <a:pPr algn="l"/>
                      <a:r>
                        <a:rPr sz="1400" b="0" i="0">
                          <a:solidFill>
                            <a:srgbClr val="222222"/>
                          </a:solidFill>
                          <a:latin typeface="Calibri"/>
                        </a:rPr>
                        <a:t>DeepSets (event context)</a:t>
                      </a:r>
                    </a:p>
                  </a:txBody>
                  <a:tcPr marL="73152" marR="73152" marT="18288" marB="18288" anchor="ctr">
                    <a:solidFill>
                      <a:srgbClr val="FFFFFF"/>
                    </a:solidFill>
                  </a:tcPr>
                </a:tc>
                <a:tc>
                  <a:txBody>
                    <a:bodyPr/>
                    <a:lstStyle/>
                    <a:p>
                      <a:pPr algn="ctr"/>
                      <a:r>
                        <a:rPr sz="1400" b="0" i="0">
                          <a:solidFill>
                            <a:srgbClr val="222222"/>
                          </a:solidFill>
                          <a:latin typeface="Calibri"/>
                        </a:rPr>
                        <a:t>98.8%</a:t>
                      </a:r>
                    </a:p>
                  </a:txBody>
                  <a:tcPr marL="73152" marR="73152" marT="18288" marB="18288" anchor="ctr">
                    <a:solidFill>
                      <a:srgbClr val="FFFFFF"/>
                    </a:solidFill>
                  </a:tcPr>
                </a:tc>
                <a:tc>
                  <a:txBody>
                    <a:bodyPr/>
                    <a:lstStyle/>
                    <a:p>
                      <a:pPr algn="ctr"/>
                      <a:r>
                        <a:rPr sz="1400" b="0" i="0">
                          <a:solidFill>
                            <a:srgbClr val="222222"/>
                          </a:solidFill>
                          <a:latin typeface="Calibri"/>
                        </a:rPr>
                        <a:t>13.6%</a:t>
                      </a:r>
                    </a:p>
                  </a:txBody>
                  <a:tcPr marL="73152" marR="73152" marT="18288" marB="18288" anchor="ctr">
                    <a:solidFill>
                      <a:srgbClr val="FFFFFF"/>
                    </a:solidFill>
                  </a:tcPr>
                </a:tc>
                <a:extLst>
                  <a:ext uri="{0D108BD9-81ED-4DB2-BD59-A6C34878D82A}">
                    <a16:rowId xmlns:a16="http://schemas.microsoft.com/office/drawing/2014/main" val="10003"/>
                  </a:ext>
                </a:extLst>
              </a:tr>
            </a:tbl>
          </a:graphicData>
        </a:graphic>
      </p:graphicFrame>
      <p:pic>
        <p:nvPicPr>
          <p:cNvPr id="6" name="Picture 5" descr="ec_v1_eff_rejection.png"/>
          <p:cNvPicPr>
            <a:picLocks noChangeAspect="1"/>
          </p:cNvPicPr>
          <p:nvPr/>
        </p:nvPicPr>
        <p:blipFill>
          <a:blip r:embed="rId3"/>
          <a:stretch>
            <a:fillRect/>
          </a:stretch>
        </p:blipFill>
        <p:spPr>
          <a:xfrm>
            <a:off x="6492240" y="2606040"/>
            <a:ext cx="5212080" cy="2132214"/>
          </a:xfrm>
          <a:prstGeom prst="rect">
            <a:avLst/>
          </a:prstGeom>
        </p:spPr>
      </p:pic>
      <p:sp>
        <p:nvSpPr>
          <p:cNvPr id="7" name="TextBox 6"/>
          <p:cNvSpPr txBox="1"/>
          <p:nvPr/>
        </p:nvSpPr>
        <p:spPr>
          <a:xfrm>
            <a:off x="6492240" y="4866270"/>
            <a:ext cx="5212080" cy="228600"/>
          </a:xfrm>
          <a:prstGeom prst="rect">
            <a:avLst/>
          </a:prstGeom>
          <a:noFill/>
        </p:spPr>
        <p:txBody>
          <a:bodyPr wrap="square" lIns="0" tIns="0" rIns="0" bIns="0">
            <a:spAutoFit/>
          </a:bodyPr>
          <a:lstStyle/>
          <a:p>
            <a:pPr algn="ctr"/>
            <a:r>
              <a:rPr sz="1000" b="0" i="1">
                <a:solidFill>
                  <a:srgbClr val="666666"/>
                </a:solidFill>
                <a:latin typeface="Consolas"/>
              </a:rPr>
              <a:t>ec_v1_eff_rejection.png</a:t>
            </a:r>
          </a:p>
        </p:txBody>
      </p:sp>
      <p:sp>
        <p:nvSpPr>
          <p:cNvPr id="8" name="TextBox 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sp>
        <p:nvSpPr>
          <p:cNvPr id="10" name="TextBox 9">
            <a:extLst>
              <a:ext uri="{FF2B5EF4-FFF2-40B4-BE49-F238E27FC236}">
                <a16:creationId xmlns:a16="http://schemas.microsoft.com/office/drawing/2014/main" id="{5F8DB8E1-E851-FAAF-F511-2624EEE7501F}"/>
              </a:ext>
            </a:extLst>
          </p:cNvPr>
          <p:cNvSpPr txBox="1"/>
          <p:nvPr/>
        </p:nvSpPr>
        <p:spPr>
          <a:xfrm>
            <a:off x="4426583" y="5889130"/>
            <a:ext cx="50814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(This is example of actually bad results)</a:t>
            </a:r>
            <a:endParaRPr lang="en-US"/>
          </a:p>
        </p:txBody>
      </p:sp>
      <p:sp>
        <p:nvSpPr>
          <p:cNvPr id="9" name="Arrow: Right 8">
            <a:extLst>
              <a:ext uri="{FF2B5EF4-FFF2-40B4-BE49-F238E27FC236}">
                <a16:creationId xmlns:a16="http://schemas.microsoft.com/office/drawing/2014/main" id="{9D331A16-E9AE-8F88-38E6-5451A87095E9}"/>
              </a:ext>
            </a:extLst>
          </p:cNvPr>
          <p:cNvSpPr/>
          <p:nvPr/>
        </p:nvSpPr>
        <p:spPr>
          <a:xfrm rot="12395032">
            <a:off x="2554806" y="4848598"/>
            <a:ext cx="2472785" cy="33327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D57F7EE-5836-3770-D17D-004914E31F27}"/>
              </a:ext>
            </a:extLst>
          </p:cNvPr>
          <p:cNvSpPr txBox="1"/>
          <p:nvPr/>
        </p:nvSpPr>
        <p:spPr>
          <a:xfrm>
            <a:off x="5192321" y="5278981"/>
            <a:ext cx="4962833" cy="646331"/>
          </a:xfrm>
          <a:prstGeom prst="rect">
            <a:avLst/>
          </a:prstGeom>
          <a:noFill/>
        </p:spPr>
        <p:txBody>
          <a:bodyPr wrap="none" rtlCol="0">
            <a:spAutoFit/>
          </a:bodyPr>
          <a:lstStyle/>
          <a:p>
            <a:r>
              <a:rPr lang="en-US" dirty="0"/>
              <a:t>Actually, </a:t>
            </a:r>
            <a:r>
              <a:rPr lang="en-US" dirty="0" err="1"/>
              <a:t>Autoresearch</a:t>
            </a:r>
            <a:r>
              <a:rPr lang="en-US" dirty="0"/>
              <a:t> loop with ~10 architectures </a:t>
            </a:r>
            <a:br>
              <a:rPr lang="en-US" dirty="0"/>
            </a:br>
            <a:r>
              <a:rPr lang="en-US" dirty="0"/>
              <a:t>and hundreds of optimization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Hunt for ideal window finder begins!</a:t>
            </a:r>
            <a:endParaRPr lang="en-US" sz="2800" b="1" i="0">
              <a:solidFill>
                <a:srgbClr val="2C5AA0"/>
              </a:solidFill>
              <a:latin typeface="Calibri"/>
              <a:ea typeface="Calibri"/>
              <a:cs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230832"/>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The target: ≥99% of signal hits must survive</a:t>
            </a:r>
            <a:r>
              <a:rPr lang="en-US" sz="1500">
                <a:solidFill>
                  <a:srgbClr val="222222"/>
                </a:solidFill>
                <a:latin typeface="Calibri"/>
              </a:rPr>
              <a:t>!</a:t>
            </a:r>
            <a:endParaRPr sz="1500" b="0" i="0">
              <a:solidFill>
                <a:srgbClr val="222222"/>
              </a:solidFill>
              <a:latin typeface="Calibri"/>
            </a:endParaRPr>
          </a:p>
        </p:txBody>
      </p:sp>
      <p:graphicFrame>
        <p:nvGraphicFramePr>
          <p:cNvPr id="5" name="Table 4"/>
          <p:cNvGraphicFramePr>
            <a:graphicFrameLocks noGrp="1"/>
          </p:cNvGraphicFramePr>
          <p:nvPr>
            <p:extLst>
              <p:ext uri="{D42A27DB-BD31-4B8C-83A1-F6EECF244321}">
                <p14:modId xmlns:p14="http://schemas.microsoft.com/office/powerpoint/2010/main" val="1867154188"/>
              </p:ext>
            </p:extLst>
          </p:nvPr>
        </p:nvGraphicFramePr>
        <p:xfrm>
          <a:off x="502920" y="1421674"/>
          <a:ext cx="7773219" cy="1152144"/>
        </p:xfrm>
        <a:graphic>
          <a:graphicData uri="http://schemas.openxmlformats.org/drawingml/2006/table">
            <a:tbl>
              <a:tblPr>
                <a:tableStyleId>{5C22544A-7EE6-4342-B048-85BDC9FD1C3A}</a:tableStyleId>
              </a:tblPr>
              <a:tblGrid>
                <a:gridCol w="4360587">
                  <a:extLst>
                    <a:ext uri="{9D8B030D-6E8A-4147-A177-3AD203B41FA5}">
                      <a16:colId xmlns:a16="http://schemas.microsoft.com/office/drawing/2014/main" val="20000"/>
                    </a:ext>
                  </a:extLst>
                </a:gridCol>
                <a:gridCol w="1706316">
                  <a:extLst>
                    <a:ext uri="{9D8B030D-6E8A-4147-A177-3AD203B41FA5}">
                      <a16:colId xmlns:a16="http://schemas.microsoft.com/office/drawing/2014/main" val="20001"/>
                    </a:ext>
                  </a:extLst>
                </a:gridCol>
                <a:gridCol w="1706316">
                  <a:extLst>
                    <a:ext uri="{9D8B030D-6E8A-4147-A177-3AD203B41FA5}">
                      <a16:colId xmlns:a16="http://schemas.microsoft.com/office/drawing/2014/main" val="20002"/>
                    </a:ext>
                  </a:extLst>
                </a:gridCol>
              </a:tblGrid>
              <a:tr h="384048">
                <a:tc>
                  <a:txBody>
                    <a:bodyPr/>
                    <a:lstStyle/>
                    <a:p>
                      <a:pPr algn="l"/>
                      <a:r>
                        <a:rPr sz="1300" b="1" i="0">
                          <a:solidFill>
                            <a:srgbClr val="FFFFFF"/>
                          </a:solidFill>
                          <a:latin typeface="Calibri"/>
                        </a:rPr>
                        <a:t>pipeline</a:t>
                      </a:r>
                    </a:p>
                  </a:txBody>
                  <a:tcPr marL="73152" marR="73152" marT="18288" marB="18288" anchor="ctr">
                    <a:solidFill>
                      <a:srgbClr val="2C5AA0"/>
                    </a:solidFill>
                  </a:tcPr>
                </a:tc>
                <a:tc>
                  <a:txBody>
                    <a:bodyPr/>
                    <a:lstStyle/>
                    <a:p>
                      <a:pPr algn="ctr"/>
                      <a:r>
                        <a:rPr sz="1300" b="1" i="0">
                          <a:solidFill>
                            <a:srgbClr val="FFFFFF"/>
                          </a:solidFill>
                          <a:latin typeface="Calibri"/>
                        </a:rPr>
                        <a:t>signal efficiency</a:t>
                      </a:r>
                    </a:p>
                  </a:txBody>
                  <a:tcPr marL="73152" marR="73152" marT="18288" marB="18288" anchor="ctr">
                    <a:solidFill>
                      <a:srgbClr val="2C5AA0"/>
                    </a:solidFill>
                  </a:tcPr>
                </a:tc>
                <a:tc>
                  <a:txBody>
                    <a:bodyPr/>
                    <a:lstStyle/>
                    <a:p>
                      <a:pPr algn="ctr"/>
                      <a:r>
                        <a:rPr sz="1300" b="1" i="0">
                          <a:solidFill>
                            <a:srgbClr val="FFFFFF"/>
                          </a:solidFill>
                          <a:latin typeface="Calibri"/>
                        </a:rPr>
                        <a:t>background rejection</a:t>
                      </a:r>
                    </a:p>
                  </a:txBody>
                  <a:tcPr marL="73152" marR="73152" marT="18288" marB="18288" anchor="ctr">
                    <a:solidFill>
                      <a:srgbClr val="2C5AA0"/>
                    </a:solidFill>
                  </a:tcPr>
                </a:tc>
                <a:extLst>
                  <a:ext uri="{0D108BD9-81ED-4DB2-BD59-A6C34878D82A}">
                    <a16:rowId xmlns:a16="http://schemas.microsoft.com/office/drawing/2014/main" val="10000"/>
                  </a:ext>
                </a:extLst>
              </a:tr>
              <a:tr h="384048">
                <a:tc>
                  <a:txBody>
                    <a:bodyPr/>
                    <a:lstStyle/>
                    <a:p>
                      <a:pPr algn="l"/>
                      <a:r>
                        <a:rPr lang="en-US" sz="1300" b="1" i="0">
                          <a:solidFill>
                            <a:srgbClr val="222222"/>
                          </a:solidFill>
                          <a:latin typeface="Calibri"/>
                        </a:rPr>
                        <a:t>Best per-hit</a:t>
                      </a:r>
                      <a:r>
                        <a:rPr sz="1300" b="1" i="0">
                          <a:solidFill>
                            <a:srgbClr val="222222"/>
                          </a:solidFill>
                          <a:latin typeface="Calibri"/>
                        </a:rPr>
                        <a:t> classifier </a:t>
                      </a:r>
                      <a:r>
                        <a:rPr lang="en-US" sz="1300" b="1" i="0">
                          <a:solidFill>
                            <a:srgbClr val="222222"/>
                          </a:solidFill>
                          <a:latin typeface="Calibri"/>
                        </a:rPr>
                        <a:t>-</a:t>
                      </a:r>
                      <a:r>
                        <a:rPr sz="1300" b="1" i="0">
                          <a:solidFill>
                            <a:srgbClr val="222222"/>
                          </a:solidFill>
                          <a:latin typeface="Calibri"/>
                        </a:rPr>
                        <a:t> no time window</a:t>
                      </a:r>
                    </a:p>
                  </a:txBody>
                  <a:tcPr marL="73152" marR="73152" marT="18288" marB="18288" anchor="ctr">
                    <a:solidFill>
                      <a:srgbClr val="FFFFFF"/>
                    </a:solidFill>
                  </a:tcPr>
                </a:tc>
                <a:tc>
                  <a:txBody>
                    <a:bodyPr/>
                    <a:lstStyle/>
                    <a:p>
                      <a:pPr algn="ctr"/>
                      <a:r>
                        <a:rPr sz="1300" b="1" i="0">
                          <a:solidFill>
                            <a:srgbClr val="222222"/>
                          </a:solidFill>
                          <a:latin typeface="Calibri"/>
                        </a:rPr>
                        <a:t>98.8%</a:t>
                      </a:r>
                    </a:p>
                  </a:txBody>
                  <a:tcPr marL="73152" marR="73152" marT="18288" marB="18288" anchor="ctr">
                    <a:solidFill>
                      <a:srgbClr val="FFFFFF"/>
                    </a:solidFill>
                  </a:tcPr>
                </a:tc>
                <a:tc>
                  <a:txBody>
                    <a:bodyPr/>
                    <a:lstStyle/>
                    <a:p>
                      <a:pPr algn="ctr"/>
                      <a:r>
                        <a:rPr sz="1300" b="1" i="0">
                          <a:solidFill>
                            <a:srgbClr val="222222"/>
                          </a:solidFill>
                          <a:latin typeface="Calibri"/>
                        </a:rPr>
                        <a:t>14.1%</a:t>
                      </a:r>
                    </a:p>
                  </a:txBody>
                  <a:tcPr marL="73152" marR="73152" marT="18288" marB="18288" anchor="ctr">
                    <a:solidFill>
                      <a:srgbClr val="FFFFFF"/>
                    </a:solidFill>
                  </a:tcPr>
                </a:tc>
                <a:extLst>
                  <a:ext uri="{0D108BD9-81ED-4DB2-BD59-A6C34878D82A}">
                    <a16:rowId xmlns:a16="http://schemas.microsoft.com/office/drawing/2014/main" val="10001"/>
                  </a:ext>
                </a:extLst>
              </a:tr>
              <a:tr h="384048">
                <a:tc>
                  <a:txBody>
                    <a:bodyPr/>
                    <a:lstStyle/>
                    <a:p>
                      <a:pPr algn="l"/>
                      <a:r>
                        <a:rPr sz="1300" b="1" i="1">
                          <a:solidFill>
                            <a:srgbClr val="222222"/>
                          </a:solidFill>
                          <a:latin typeface="Calibri"/>
                        </a:rPr>
                        <a:t>PERFECT window, same hit models  (the prize)</a:t>
                      </a:r>
                    </a:p>
                  </a:txBody>
                  <a:tcPr marL="73152" marR="73152" marT="18288" marB="18288" anchor="ctr">
                    <a:solidFill>
                      <a:srgbClr val="EBF0F8"/>
                    </a:solidFill>
                  </a:tcPr>
                </a:tc>
                <a:tc>
                  <a:txBody>
                    <a:bodyPr/>
                    <a:lstStyle/>
                    <a:p>
                      <a:pPr algn="ctr"/>
                      <a:r>
                        <a:rPr sz="1300" b="1" i="1">
                          <a:solidFill>
                            <a:srgbClr val="222222"/>
                          </a:solidFill>
                          <a:latin typeface="Calibri"/>
                        </a:rPr>
                        <a:t>99.0%</a:t>
                      </a:r>
                    </a:p>
                  </a:txBody>
                  <a:tcPr marL="73152" marR="73152" marT="18288" marB="18288" anchor="ctr">
                    <a:solidFill>
                      <a:srgbClr val="EBF0F8"/>
                    </a:solidFill>
                  </a:tcPr>
                </a:tc>
                <a:tc>
                  <a:txBody>
                    <a:bodyPr/>
                    <a:lstStyle/>
                    <a:p>
                      <a:pPr algn="ctr"/>
                      <a:r>
                        <a:rPr sz="1300" b="1" i="1">
                          <a:solidFill>
                            <a:srgbClr val="C00000"/>
                          </a:solidFill>
                          <a:latin typeface="Calibri"/>
                        </a:rPr>
                        <a:t>97.5%</a:t>
                      </a:r>
                    </a:p>
                  </a:txBody>
                  <a:tcPr marL="73152" marR="73152" marT="18288" marB="18288" anchor="ctr">
                    <a:solidFill>
                      <a:srgbClr val="EBF0F8"/>
                    </a:solidFill>
                  </a:tcPr>
                </a:tc>
                <a:extLst>
                  <a:ext uri="{0D108BD9-81ED-4DB2-BD59-A6C34878D82A}">
                    <a16:rowId xmlns:a16="http://schemas.microsoft.com/office/drawing/2014/main" val="10005"/>
                  </a:ext>
                </a:extLst>
              </a:tr>
            </a:tbl>
          </a:graphicData>
        </a:graphic>
      </p:graphicFrame>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7</a:t>
            </a:r>
          </a:p>
        </p:txBody>
      </p:sp>
      <p:pic>
        <p:nvPicPr>
          <p:cNvPr id="8" name="Picture 7">
            <a:extLst>
              <a:ext uri="{FF2B5EF4-FFF2-40B4-BE49-F238E27FC236}">
                <a16:creationId xmlns:a16="http://schemas.microsoft.com/office/drawing/2014/main" id="{2FF15FF9-7F7B-B983-5322-2DEDDFBA9085}"/>
              </a:ext>
            </a:extLst>
          </p:cNvPr>
          <p:cNvPicPr>
            <a:picLocks noChangeAspect="1"/>
          </p:cNvPicPr>
          <p:nvPr/>
        </p:nvPicPr>
        <p:blipFill>
          <a:blip r:embed="rId3"/>
          <a:stretch>
            <a:fillRect/>
          </a:stretch>
        </p:blipFill>
        <p:spPr>
          <a:xfrm>
            <a:off x="500743" y="2856411"/>
            <a:ext cx="6500949" cy="3792583"/>
          </a:xfrm>
          <a:prstGeom prst="rect">
            <a:avLst/>
          </a:prstGeom>
        </p:spPr>
      </p:pic>
      <p:sp>
        <p:nvSpPr>
          <p:cNvPr id="9" name="TextBox 8">
            <a:extLst>
              <a:ext uri="{FF2B5EF4-FFF2-40B4-BE49-F238E27FC236}">
                <a16:creationId xmlns:a16="http://schemas.microsoft.com/office/drawing/2014/main" id="{B938CADC-6481-2296-0A9F-EFA904A06ED7}"/>
              </a:ext>
            </a:extLst>
          </p:cNvPr>
          <p:cNvSpPr txBox="1"/>
          <p:nvPr/>
        </p:nvSpPr>
        <p:spPr>
          <a:xfrm>
            <a:off x="7466984" y="3127075"/>
            <a:ext cx="422365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panose="020F0502020204030204"/>
                <a:cs typeface="Calibri" panose="020F0502020204030204"/>
              </a:rPr>
              <a:t>Apparently, </a:t>
            </a:r>
          </a:p>
          <a:p>
            <a:r>
              <a:rPr lang="en-US">
                <a:ea typeface="Calibri" panose="020F0502020204030204"/>
                <a:cs typeface="Calibri" panose="020F0502020204030204"/>
              </a:rPr>
              <a:t>finding good window with signal:</a:t>
            </a:r>
            <a:br>
              <a:rPr lang="en-US">
                <a:ea typeface="Calibri" panose="020F0502020204030204"/>
                <a:cs typeface="Calibri" panose="020F0502020204030204"/>
              </a:rPr>
            </a:br>
            <a:r>
              <a:rPr lang="en-US">
                <a:ea typeface="Calibri" panose="020F0502020204030204"/>
                <a:cs typeface="Calibri" panose="020F0502020204030204"/>
              </a:rPr>
              <a:t> </a:t>
            </a:r>
          </a:p>
          <a:p>
            <a:pPr marL="342900" indent="-342900">
              <a:buAutoNum type="arabicPeriod"/>
            </a:pPr>
            <a:r>
              <a:rPr lang="en-US">
                <a:ea typeface="Calibri" panose="020F0502020204030204"/>
                <a:cs typeface="Calibri" panose="020F0502020204030204"/>
              </a:rPr>
              <a:t>Task, that we had to do in all streaming projects and prototypes</a:t>
            </a:r>
            <a:br>
              <a:rPr lang="en-US">
                <a:ea typeface="Calibri" panose="020F0502020204030204"/>
                <a:cs typeface="Calibri" panose="020F0502020204030204"/>
              </a:rPr>
            </a:br>
            <a:endParaRPr lang="en-US">
              <a:ea typeface="Calibri" panose="020F0502020204030204"/>
              <a:cs typeface="Calibri" panose="020F0502020204030204"/>
            </a:endParaRPr>
          </a:p>
          <a:p>
            <a:pPr marL="342900" indent="-342900">
              <a:buAutoNum type="arabicPeriod"/>
            </a:pPr>
            <a:r>
              <a:rPr lang="en-US">
                <a:ea typeface="Calibri" panose="020F0502020204030204"/>
                <a:cs typeface="Calibri" panose="020F0502020204030204"/>
              </a:rPr>
              <a:t>Allows to  use complex networks</a:t>
            </a:r>
            <a:br>
              <a:rPr lang="en-US">
                <a:ea typeface="Calibri" panose="020F0502020204030204"/>
                <a:cs typeface="Calibri" panose="020F0502020204030204"/>
              </a:rPr>
            </a:br>
            <a:endParaRPr lang="en-US">
              <a:ea typeface="Calibri" panose="020F0502020204030204"/>
              <a:cs typeface="Calibri" panose="020F0502020204030204"/>
            </a:endParaRPr>
          </a:p>
          <a:p>
            <a:pPr marL="342900" indent="-342900">
              <a:buAutoNum type="arabicPeriod"/>
            </a:pPr>
            <a:r>
              <a:rPr lang="en-US">
                <a:ea typeface="Calibri" panose="020F0502020204030204"/>
                <a:cs typeface="Calibri" panose="020F0502020204030204"/>
              </a:rPr>
              <a:t>Gets near perfect results</a:t>
            </a:r>
          </a:p>
          <a:p>
            <a:pPr marL="342900" indent="-342900">
              <a:buAutoNum type="arabicPeriod"/>
            </a:pPr>
            <a:endParaRPr lang="en-US">
              <a:ea typeface="Calibri" panose="020F0502020204030204"/>
              <a:cs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327919"/>
            <a:ext cx="11185855" cy="323165"/>
          </a:xfrm>
          <a:prstGeom prst="rect">
            <a:avLst/>
          </a:prstGeom>
          <a:noFill/>
        </p:spPr>
        <p:txBody>
          <a:bodyPr wrap="square" lIns="0" tIns="0" rIns="0" bIns="0" anchor="t">
            <a:spAutoFit/>
          </a:bodyPr>
          <a:lstStyle/>
          <a:p>
            <a:r>
              <a:rPr lang="en-US" sz="2100" b="1">
                <a:solidFill>
                  <a:srgbClr val="2C5AA0"/>
                </a:solidFill>
                <a:latin typeface="Calibri"/>
              </a:rPr>
              <a:t>But how </a:t>
            </a:r>
            <a:r>
              <a:rPr lang="en-US" sz="2100" b="1" err="1">
                <a:solidFill>
                  <a:srgbClr val="2C5AA0"/>
                </a:solidFill>
                <a:latin typeface="Calibri"/>
              </a:rPr>
              <a:t>EICrecon</a:t>
            </a:r>
            <a:r>
              <a:rPr lang="en-US" sz="2100" b="1">
                <a:solidFill>
                  <a:srgbClr val="2C5AA0"/>
                </a:solidFill>
                <a:latin typeface="Calibri"/>
              </a:rPr>
              <a:t> tracking lives without windows?</a:t>
            </a:r>
            <a:endParaRPr sz="2100" b="1" i="0">
              <a:solidFill>
                <a:srgbClr val="2C5AA0"/>
              </a:solidFill>
              <a:latin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background_funnel_linear.png"/>
          <p:cNvPicPr>
            <a:picLocks noChangeAspect="1"/>
          </p:cNvPicPr>
          <p:nvPr/>
        </p:nvPicPr>
        <p:blipFill>
          <a:blip r:embed="rId3"/>
          <a:stretch>
            <a:fillRect/>
          </a:stretch>
        </p:blipFill>
        <p:spPr>
          <a:xfrm>
            <a:off x="754380" y="1143000"/>
            <a:ext cx="7269480" cy="4663440"/>
          </a:xfrm>
          <a:prstGeom prst="rect">
            <a:avLst/>
          </a:prstGeom>
        </p:spPr>
      </p:pic>
      <p:sp>
        <p:nvSpPr>
          <p:cNvPr id="5" name="TextBox 4"/>
          <p:cNvSpPr txBox="1"/>
          <p:nvPr/>
        </p:nvSpPr>
        <p:spPr>
          <a:xfrm>
            <a:off x="754380" y="5843016"/>
            <a:ext cx="7269480" cy="228600"/>
          </a:xfrm>
          <a:prstGeom prst="rect">
            <a:avLst/>
          </a:prstGeom>
          <a:noFill/>
        </p:spPr>
        <p:txBody>
          <a:bodyPr wrap="square" lIns="0" tIns="0" rIns="0" bIns="0">
            <a:spAutoFit/>
          </a:bodyPr>
          <a:lstStyle/>
          <a:p>
            <a:pPr algn="ctr"/>
            <a:r>
              <a:rPr sz="1000" b="0" i="1">
                <a:solidFill>
                  <a:srgbClr val="666666"/>
                </a:solidFill>
                <a:latin typeface="Consolas"/>
              </a:rPr>
              <a:t>background_funnel_linear.png</a:t>
            </a: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28</a:t>
            </a:r>
          </a:p>
        </p:txBody>
      </p:sp>
      <p:sp>
        <p:nvSpPr>
          <p:cNvPr id="9" name="TextBox 8">
            <a:extLst>
              <a:ext uri="{FF2B5EF4-FFF2-40B4-BE49-F238E27FC236}">
                <a16:creationId xmlns:a16="http://schemas.microsoft.com/office/drawing/2014/main" id="{96C56D2C-1758-1E86-DE8D-B3FB571BD0AD}"/>
              </a:ext>
            </a:extLst>
          </p:cNvPr>
          <p:cNvSpPr txBox="1"/>
          <p:nvPr/>
        </p:nvSpPr>
        <p:spPr>
          <a:xfrm>
            <a:off x="8220891" y="1715589"/>
            <a:ext cx="3566160" cy="2728952"/>
          </a:xfrm>
          <a:prstGeom prst="rect">
            <a:avLst/>
          </a:prstGeom>
          <a:noFill/>
        </p:spPr>
        <p:txBody>
          <a:bodyPr wrap="square" lIns="0" tIns="0" rIns="0" bIns="0" anchor="t">
            <a:spAutoFit/>
          </a:bodyPr>
          <a:lstStyle/>
          <a:p>
            <a:pPr>
              <a:spcAft>
                <a:spcPts val="800"/>
              </a:spcAft>
            </a:pPr>
            <a:r>
              <a:rPr sz="1200" b="1" i="0">
                <a:solidFill>
                  <a:srgbClr val="222222"/>
                </a:solidFill>
                <a:latin typeface="Calibri"/>
              </a:rPr>
              <a:t>• Stock chain never uses hit time:</a:t>
            </a:r>
          </a:p>
          <a:p>
            <a:pPr>
              <a:spcAft>
                <a:spcPts val="800"/>
              </a:spcAft>
            </a:pPr>
            <a:r>
              <a:rPr sz="1200" b="0" i="0">
                <a:solidFill>
                  <a:srgbClr val="222222"/>
                </a:solidFill>
                <a:latin typeface="Calibri"/>
              </a:rPr>
              <a:t>    – digitization integrates the full 2000 ns frame (same-cell hits merged)</a:t>
            </a:r>
          </a:p>
          <a:p>
            <a:pPr>
              <a:spcAft>
                <a:spcPts val="800"/>
              </a:spcAft>
            </a:pPr>
            <a:r>
              <a:rPr sz="1200" b="0" i="0">
                <a:solidFill>
                  <a:srgbClr val="222222"/>
                </a:solidFill>
                <a:latin typeface="Calibri"/>
              </a:rPr>
              <a:t>    – ACTS seeder reads only (x, y, z); seed time is hard-coded to 10 ns</a:t>
            </a:r>
          </a:p>
          <a:p>
            <a:pPr>
              <a:spcAft>
                <a:spcPts val="800"/>
              </a:spcAft>
            </a:pPr>
            <a:r>
              <a:rPr sz="1200" b="0" i="0">
                <a:solidFill>
                  <a:srgbClr val="222222"/>
                </a:solidFill>
                <a:latin typeface="Calibri"/>
              </a:rPr>
              <a:t>    – CKF fits 2 local coordinates; time is stored but unused</a:t>
            </a:r>
          </a:p>
          <a:p>
            <a:pPr>
              <a:spcAft>
                <a:spcPts val="800"/>
              </a:spcAft>
            </a:pPr>
            <a:r>
              <a:rPr sz="1200" b="1" i="0">
                <a:solidFill>
                  <a:srgbClr val="222222"/>
                </a:solidFill>
                <a:latin typeface="Calibri"/>
              </a:rPr>
              <a:t>• The background killer is GEOMETRY: a seed triplet must fit a helix pointing to the beamline (|d0| &lt; 3 mm, |z| &lt; 250 mm, </a:t>
            </a:r>
            <a:r>
              <a:rPr sz="1200" b="1" i="0" err="1">
                <a:solidFill>
                  <a:srgbClr val="222222"/>
                </a:solidFill>
                <a:latin typeface="Calibri"/>
              </a:rPr>
              <a:t>pT</a:t>
            </a:r>
            <a:r>
              <a:rPr sz="1200" b="1" i="0">
                <a:solidFill>
                  <a:srgbClr val="222222"/>
                </a:solidFill>
                <a:latin typeface="Calibri"/>
              </a:rPr>
              <a:t> ≳ 100 MeV)</a:t>
            </a:r>
            <a:endParaRPr sz="1200" b="1" i="0">
              <a:solidFill>
                <a:srgbClr val="222222"/>
              </a:solidFill>
              <a:latin typeface="Calibri"/>
              <a:ea typeface="Calibri"/>
              <a:cs typeface="Calibri"/>
            </a:endParaRPr>
          </a:p>
          <a:p>
            <a:pPr>
              <a:spcAft>
                <a:spcPts val="800"/>
              </a:spcAft>
            </a:pPr>
            <a:r>
              <a:rPr sz="1200" b="0" i="0">
                <a:solidFill>
                  <a:srgbClr val="222222"/>
                </a:solidFill>
                <a:latin typeface="Calibri"/>
              </a:rPr>
              <a:t>• Our time window supplies the one constraint the stock chain lacks </a:t>
            </a:r>
            <a:r>
              <a:rPr lang="en-US" sz="1200">
                <a:solidFill>
                  <a:srgbClr val="222222"/>
                </a:solidFill>
                <a:latin typeface="Calibri"/>
              </a:rPr>
              <a:t>-</a:t>
            </a:r>
            <a:r>
              <a:rPr sz="1200" b="0" i="0">
                <a:solidFill>
                  <a:srgbClr val="222222"/>
                </a:solidFill>
                <a:latin typeface="Calibri"/>
              </a:rPr>
              <a:t> combinatorial seeds scale ~n³ in local hit density, so halving hits cut seeds 508 → 105</a:t>
            </a:r>
            <a:endParaRPr sz="1200" b="0" i="0">
              <a:solidFill>
                <a:srgbClr val="222222"/>
              </a:solidFill>
              <a:latin typeface="Calibri"/>
              <a:ea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The framework at a glance</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024128"/>
            <a:ext cx="5486400" cy="292608"/>
          </a:xfrm>
          <a:prstGeom prst="rect">
            <a:avLst/>
          </a:prstGeom>
          <a:noFill/>
        </p:spPr>
        <p:txBody>
          <a:bodyPr wrap="square" lIns="0" tIns="0" rIns="0" bIns="0">
            <a:spAutoFit/>
          </a:bodyPr>
          <a:lstStyle/>
          <a:p>
            <a:pPr algn="l"/>
            <a:r>
              <a:rPr sz="1300" b="1" i="0">
                <a:solidFill>
                  <a:srgbClr val="2C5AA0"/>
                </a:solidFill>
                <a:latin typeface="Calibri"/>
              </a:rPr>
              <a:t>STAGE 1 — WINDOW FINDING</a:t>
            </a:r>
          </a:p>
        </p:txBody>
      </p:sp>
      <p:sp>
        <p:nvSpPr>
          <p:cNvPr id="5" name="Rounded Rectangle 4"/>
          <p:cNvSpPr/>
          <p:nvPr/>
        </p:nvSpPr>
        <p:spPr>
          <a:xfrm>
            <a:off x="502920" y="1316736"/>
            <a:ext cx="237744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2000 ns frame</a:t>
            </a:r>
          </a:p>
          <a:p>
            <a:pPr algn="ctr"/>
            <a:endParaRPr sz="1100" b="0" i="0">
              <a:solidFill>
                <a:srgbClr val="222222"/>
              </a:solidFill>
              <a:latin typeface="Calibri"/>
              <a:ea typeface="Calibri"/>
              <a:cs typeface="Calibri"/>
            </a:endParaRPr>
          </a:p>
        </p:txBody>
      </p:sp>
      <p:sp>
        <p:nvSpPr>
          <p:cNvPr id="6" name="Rounded Rectangle 5"/>
          <p:cNvSpPr/>
          <p:nvPr/>
        </p:nvSpPr>
        <p:spPr>
          <a:xfrm>
            <a:off x="3291840" y="1316736"/>
            <a:ext cx="237744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render 2-channel image</a:t>
            </a:r>
          </a:p>
          <a:p>
            <a:pPr algn="ctr"/>
            <a:r>
              <a:rPr sz="1100" b="0" i="0">
                <a:solidFill>
                  <a:srgbClr val="222222"/>
                </a:solidFill>
                <a:latin typeface="Calibri"/>
              </a:rPr>
              <a:t>(z,t)+(r,t) · 64×88 · log occupancy</a:t>
            </a:r>
          </a:p>
        </p:txBody>
      </p:sp>
      <p:sp>
        <p:nvSpPr>
          <p:cNvPr id="7" name="Rounded Rectangle 6"/>
          <p:cNvSpPr/>
          <p:nvPr/>
        </p:nvSpPr>
        <p:spPr>
          <a:xfrm>
            <a:off x="6080760" y="1316736"/>
            <a:ext cx="237744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finder2d CNN</a:t>
            </a:r>
          </a:p>
          <a:p>
            <a:pPr algn="ctr"/>
            <a:r>
              <a:rPr sz="1100" b="0" i="0">
                <a:solidFill>
                  <a:srgbClr val="222222"/>
                </a:solidFill>
                <a:latin typeface="Calibri"/>
              </a:rPr>
              <a:t>→ 88 per-bin logits</a:t>
            </a:r>
          </a:p>
        </p:txBody>
      </p:sp>
      <p:sp>
        <p:nvSpPr>
          <p:cNvPr id="8" name="Rounded Rectangle 7"/>
          <p:cNvSpPr/>
          <p:nvPr/>
        </p:nvSpPr>
        <p:spPr>
          <a:xfrm>
            <a:off x="8869680" y="1316736"/>
            <a:ext cx="2423160" cy="84124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top-10 candidate windows</a:t>
            </a:r>
          </a:p>
          <a:p>
            <a:pPr algn="ctr"/>
            <a:r>
              <a:rPr sz="1100" b="0" i="0">
                <a:solidFill>
                  <a:srgbClr val="222222"/>
                </a:solidFill>
                <a:latin typeface="Calibri"/>
              </a:rPr>
              <a:t>(−50 / +300 ns)</a:t>
            </a:r>
          </a:p>
        </p:txBody>
      </p:sp>
      <p:cxnSp>
        <p:nvCxnSpPr>
          <p:cNvPr id="9" name="Connector 8"/>
          <p:cNvCxnSpPr/>
          <p:nvPr/>
        </p:nvCxnSpPr>
        <p:spPr>
          <a:xfrm>
            <a:off x="2880360" y="1737360"/>
            <a:ext cx="4114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5669280" y="1737360"/>
            <a:ext cx="4114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8458200" y="1737360"/>
            <a:ext cx="4114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10076688" y="2157984"/>
            <a:ext cx="0" cy="292608"/>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4572000" y="2450592"/>
            <a:ext cx="7086600" cy="1389888"/>
          </a:xfrm>
          <a:prstGeom prst="roundRect">
            <a:avLst>
              <a:gd name="adj" fmla="val 8000"/>
            </a:avLst>
          </a:prstGeom>
          <a:solidFill>
            <a:srgbClr val="EBF0F8"/>
          </a:solidFill>
          <a:ln w="12700">
            <a:solidFill>
              <a:srgbClr val="2C5AA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754880" y="2505456"/>
            <a:ext cx="2743200" cy="292608"/>
          </a:xfrm>
          <a:prstGeom prst="rect">
            <a:avLst/>
          </a:prstGeom>
          <a:noFill/>
        </p:spPr>
        <p:txBody>
          <a:bodyPr wrap="square" lIns="0" tIns="0" rIns="0" bIns="0">
            <a:spAutoFit/>
          </a:bodyPr>
          <a:lstStyle/>
          <a:p>
            <a:pPr algn="l"/>
            <a:r>
              <a:rPr sz="1100" b="0" i="1">
                <a:solidFill>
                  <a:srgbClr val="666666"/>
                </a:solidFill>
                <a:latin typeface="Calibri"/>
              </a:rPr>
              <a:t>per candidate (×10)</a:t>
            </a:r>
          </a:p>
        </p:txBody>
      </p:sp>
      <p:sp>
        <p:nvSpPr>
          <p:cNvPr id="15" name="Rounded Rectangle 14"/>
          <p:cNvSpPr/>
          <p:nvPr/>
        </p:nvSpPr>
        <p:spPr>
          <a:xfrm>
            <a:off x="4754880" y="2834640"/>
            <a:ext cx="3291840" cy="91440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watt attention net</a:t>
            </a:r>
          </a:p>
          <a:p>
            <a:pPr algn="ctr"/>
            <a:r>
              <a:rPr sz="1100" b="0" i="0">
                <a:solidFill>
                  <a:srgbClr val="222222"/>
                </a:solidFill>
                <a:latin typeface="Calibri"/>
              </a:rPr>
              <a:t>per-hit scores → 11 pooled features</a:t>
            </a:r>
          </a:p>
        </p:txBody>
      </p:sp>
      <p:sp>
        <p:nvSpPr>
          <p:cNvPr id="16" name="Rounded Rectangle 15"/>
          <p:cNvSpPr/>
          <p:nvPr/>
        </p:nvSpPr>
        <p:spPr>
          <a:xfrm>
            <a:off x="8183879" y="2834640"/>
            <a:ext cx="3291840" cy="91440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wver attention net</a:t>
            </a:r>
          </a:p>
          <a:p>
            <a:pPr algn="ctr"/>
            <a:r>
              <a:rPr sz="1100" b="0" i="0">
                <a:solidFill>
                  <a:srgbClr val="222222"/>
                </a:solidFill>
                <a:latin typeface="Calibri"/>
              </a:rPr>
              <a:t>window logit from raw hits</a:t>
            </a:r>
          </a:p>
        </p:txBody>
      </p:sp>
      <p:sp>
        <p:nvSpPr>
          <p:cNvPr id="17" name="Rounded Rectangle 16"/>
          <p:cNvSpPr/>
          <p:nvPr/>
        </p:nvSpPr>
        <p:spPr>
          <a:xfrm>
            <a:off x="2286000" y="2926080"/>
            <a:ext cx="1828800" cy="91440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combined selector</a:t>
            </a:r>
          </a:p>
          <a:p>
            <a:pPr algn="ctr"/>
            <a:r>
              <a:rPr sz="1100" b="0" i="0">
                <a:solidFill>
                  <a:srgbClr val="222222"/>
                </a:solidFill>
                <a:latin typeface="Calibri"/>
              </a:rPr>
              <a:t>tiny MLP on 24 features</a:t>
            </a:r>
          </a:p>
        </p:txBody>
      </p:sp>
      <p:sp>
        <p:nvSpPr>
          <p:cNvPr id="18" name="Rounded Rectangle 17"/>
          <p:cNvSpPr/>
          <p:nvPr/>
        </p:nvSpPr>
        <p:spPr>
          <a:xfrm>
            <a:off x="502920" y="2926080"/>
            <a:ext cx="1463040" cy="914400"/>
          </a:xfrm>
          <a:prstGeom prst="roundRect">
            <a:avLst>
              <a:gd name="adj" fmla="val 14000"/>
            </a:avLst>
          </a:prstGeom>
          <a:solidFill>
            <a:srgbClr val="2C5AA0"/>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FFFFFF"/>
                </a:solidFill>
                <a:latin typeface="Calibri"/>
              </a:rPr>
              <a:t>chosen window</a:t>
            </a:r>
          </a:p>
          <a:p>
            <a:pPr algn="ctr"/>
            <a:r>
              <a:rPr sz="1100" b="0" i="0">
                <a:solidFill>
                  <a:srgbClr val="FFFFFF"/>
                </a:solidFill>
                <a:latin typeface="Calibri"/>
              </a:rPr>
              <a:t>t0</a:t>
            </a:r>
          </a:p>
        </p:txBody>
      </p:sp>
      <p:cxnSp>
        <p:nvCxnSpPr>
          <p:cNvPr id="19" name="Connector 18"/>
          <p:cNvCxnSpPr/>
          <p:nvPr/>
        </p:nvCxnSpPr>
        <p:spPr>
          <a:xfrm flipH="1">
            <a:off x="4114800" y="3383280"/>
            <a:ext cx="45720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flipH="1">
            <a:off x="1965960" y="3383280"/>
            <a:ext cx="32004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02920" y="4133087"/>
            <a:ext cx="5486400" cy="292608"/>
          </a:xfrm>
          <a:prstGeom prst="rect">
            <a:avLst/>
          </a:prstGeom>
          <a:noFill/>
        </p:spPr>
        <p:txBody>
          <a:bodyPr wrap="square" lIns="0" tIns="0" rIns="0" bIns="0">
            <a:spAutoFit/>
          </a:bodyPr>
          <a:lstStyle/>
          <a:p>
            <a:pPr algn="l"/>
            <a:r>
              <a:rPr sz="1300" b="1" i="0">
                <a:solidFill>
                  <a:srgbClr val="2C5AA0"/>
                </a:solidFill>
                <a:latin typeface="Calibri"/>
              </a:rPr>
              <a:t>STAGE 2 — HIT REJECTION</a:t>
            </a:r>
          </a:p>
        </p:txBody>
      </p:sp>
      <p:sp>
        <p:nvSpPr>
          <p:cNvPr id="22" name="Rounded Rectangle 21"/>
          <p:cNvSpPr/>
          <p:nvPr/>
        </p:nvSpPr>
        <p:spPr>
          <a:xfrm>
            <a:off x="502920" y="4443984"/>
            <a:ext cx="5120640" cy="65836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in-window hits</a:t>
            </a:r>
          </a:p>
          <a:p>
            <a:pPr algn="ctr"/>
            <a:r>
              <a:rPr sz="1100" b="0" i="0">
                <a:solidFill>
                  <a:srgbClr val="222222"/>
                </a:solidFill>
                <a:latin typeface="Calibri"/>
              </a:rPr>
              <a:t>watt per-hit scores → threshold</a:t>
            </a:r>
          </a:p>
        </p:txBody>
      </p:sp>
      <p:sp>
        <p:nvSpPr>
          <p:cNvPr id="23" name="Rounded Rectangle 22"/>
          <p:cNvSpPr/>
          <p:nvPr/>
        </p:nvSpPr>
        <p:spPr>
          <a:xfrm>
            <a:off x="502920" y="5230368"/>
            <a:ext cx="5120640" cy="65836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out-of-window hits</a:t>
            </a:r>
          </a:p>
          <a:p>
            <a:pPr algn="ctr"/>
            <a:r>
              <a:rPr sz="1100" b="0" i="0">
                <a:solidFill>
                  <a:srgbClr val="222222"/>
                </a:solidFill>
                <a:latin typeface="Calibri"/>
              </a:rPr>
              <a:t>mlp fallback → threshold</a:t>
            </a:r>
          </a:p>
        </p:txBody>
      </p:sp>
      <p:sp>
        <p:nvSpPr>
          <p:cNvPr id="24" name="Rounded Rectangle 23"/>
          <p:cNvSpPr/>
          <p:nvPr/>
        </p:nvSpPr>
        <p:spPr>
          <a:xfrm>
            <a:off x="6720840" y="4590288"/>
            <a:ext cx="2834640" cy="1097280"/>
          </a:xfrm>
          <a:prstGeom prst="roundRect">
            <a:avLst>
              <a:gd name="adj" fmla="val 14000"/>
            </a:avLst>
          </a:prstGeom>
          <a:solidFill>
            <a:srgbClr val="2C5AA0"/>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FFFFFF"/>
                </a:solidFill>
                <a:latin typeface="Calibri"/>
              </a:rPr>
              <a:t>keep / filter decision</a:t>
            </a:r>
          </a:p>
          <a:p>
            <a:pPr algn="ctr"/>
            <a:r>
              <a:rPr sz="1100" b="0" i="0">
                <a:solidFill>
                  <a:srgbClr val="FFFFFF"/>
                </a:solidFill>
                <a:latin typeface="Calibri"/>
              </a:rPr>
              <a:t>per hit</a:t>
            </a:r>
          </a:p>
        </p:txBody>
      </p:sp>
      <p:cxnSp>
        <p:nvCxnSpPr>
          <p:cNvPr id="25" name="Connector 24"/>
          <p:cNvCxnSpPr/>
          <p:nvPr/>
        </p:nvCxnSpPr>
        <p:spPr>
          <a:xfrm>
            <a:off x="5623560" y="4773168"/>
            <a:ext cx="1097280" cy="18288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flipV="1">
            <a:off x="5623560" y="5349240"/>
            <a:ext cx="1097280" cy="210312"/>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502920" y="6035040"/>
            <a:ext cx="11185855" cy="365760"/>
          </a:xfrm>
          <a:prstGeom prst="rect">
            <a:avLst/>
          </a:prstGeom>
          <a:noFill/>
        </p:spPr>
        <p:txBody>
          <a:bodyPr wrap="square" lIns="0" tIns="0" rIns="0" bIns="0">
            <a:spAutoFit/>
          </a:bodyPr>
          <a:lstStyle/>
          <a:p>
            <a:pPr algn="ctr"/>
            <a:r>
              <a:rPr sz="1200" b="0" i="1">
                <a:solidFill>
                  <a:srgbClr val="666666"/>
                </a:solidFill>
                <a:latin typeface="Calibri"/>
              </a:rPr>
              <a:t>Every box is a separate ONNX model · thresholds calibrated jointly on validation for ≥ 99% total signal efficiency</a:t>
            </a:r>
          </a:p>
        </p:txBody>
      </p:sp>
      <p:sp>
        <p:nvSpPr>
          <p:cNvPr id="28" name="TextBox 2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9B2C7-EF02-3B08-205A-EC5D2F7013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5E74E4-E637-97F9-2B84-BD873483AC71}"/>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CNN to find window start</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C90B1AA6-1023-7EB6-FE03-C685F57E3780}"/>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7213E028-79F4-078C-CCEC-7FA896EBDD37}"/>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pic>
        <p:nvPicPr>
          <p:cNvPr id="10" name="Picture 9">
            <a:extLst>
              <a:ext uri="{FF2B5EF4-FFF2-40B4-BE49-F238E27FC236}">
                <a16:creationId xmlns:a16="http://schemas.microsoft.com/office/drawing/2014/main" id="{DF7D7CC1-7959-9923-D7EE-AF9F5D5B2C5C}"/>
              </a:ext>
            </a:extLst>
          </p:cNvPr>
          <p:cNvPicPr>
            <a:picLocks noChangeAspect="1"/>
          </p:cNvPicPr>
          <p:nvPr/>
        </p:nvPicPr>
        <p:blipFill>
          <a:blip r:embed="rId3"/>
          <a:stretch>
            <a:fillRect/>
          </a:stretch>
        </p:blipFill>
        <p:spPr>
          <a:xfrm>
            <a:off x="1927117" y="1132114"/>
            <a:ext cx="8028613" cy="5725886"/>
          </a:xfrm>
          <a:prstGeom prst="rect">
            <a:avLst/>
          </a:prstGeom>
        </p:spPr>
      </p:pic>
    </p:spTree>
    <p:extLst>
      <p:ext uri="{BB962C8B-B14F-4D97-AF65-F5344CB8AC3E}">
        <p14:creationId xmlns:p14="http://schemas.microsoft.com/office/powerpoint/2010/main" val="78637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72392-AD3B-092C-AB8C-9E473C328DB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6F5527-1ACE-49C8-0EC1-712916E2A71C}"/>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How window finder works overall</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C4A313B4-C391-DAA7-8CEB-6BA1551B9C9B}"/>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94AC4EE7-9E6E-70CB-E9A2-E5ACE3AC3A82}"/>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pic>
        <p:nvPicPr>
          <p:cNvPr id="4" name="Picture 3">
            <a:extLst>
              <a:ext uri="{FF2B5EF4-FFF2-40B4-BE49-F238E27FC236}">
                <a16:creationId xmlns:a16="http://schemas.microsoft.com/office/drawing/2014/main" id="{DA94736B-60B1-8235-5448-0032EE529B62}"/>
              </a:ext>
            </a:extLst>
          </p:cNvPr>
          <p:cNvPicPr>
            <a:picLocks noChangeAspect="1"/>
          </p:cNvPicPr>
          <p:nvPr/>
        </p:nvPicPr>
        <p:blipFill>
          <a:blip r:embed="rId3"/>
          <a:stretch>
            <a:fillRect/>
          </a:stretch>
        </p:blipFill>
        <p:spPr>
          <a:xfrm>
            <a:off x="2801852" y="1071154"/>
            <a:ext cx="6583942" cy="5577840"/>
          </a:xfrm>
          <a:prstGeom prst="rect">
            <a:avLst/>
          </a:prstGeom>
        </p:spPr>
      </p:pic>
    </p:spTree>
    <p:extLst>
      <p:ext uri="{BB962C8B-B14F-4D97-AF65-F5344CB8AC3E}">
        <p14:creationId xmlns:p14="http://schemas.microsoft.com/office/powerpoint/2010/main" val="151685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700" b="1" i="0">
                <a:solidFill>
                  <a:srgbClr val="2C5AA0"/>
                </a:solidFill>
                <a:latin typeface="Calibri"/>
              </a:rPr>
              <a:t>Current pipeline: 2D finder + combined selector</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1461939"/>
          </a:xfrm>
          <a:prstGeom prst="rect">
            <a:avLst/>
          </a:prstGeom>
          <a:noFill/>
        </p:spPr>
        <p:txBody>
          <a:bodyPr wrap="square" lIns="0" tIns="0" rIns="0" bIns="0">
            <a:spAutoFit/>
          </a:bodyPr>
          <a:lstStyle/>
          <a:p>
            <a:pPr>
              <a:spcAft>
                <a:spcPts val="600"/>
              </a:spcAft>
            </a:pPr>
            <a:r>
              <a:rPr sz="1500" b="0" i="0">
                <a:solidFill>
                  <a:srgbClr val="222222"/>
                </a:solidFill>
                <a:latin typeface="Calibri"/>
              </a:rPr>
              <a:t>• 2D finder top-20 candidates</a:t>
            </a:r>
            <a:r>
              <a:rPr lang="en-US" sz="1500" b="0" i="0">
                <a:solidFill>
                  <a:srgbClr val="222222"/>
                </a:solidFill>
                <a:latin typeface="Calibri"/>
              </a:rPr>
              <a:t>: </a:t>
            </a:r>
          </a:p>
          <a:p>
            <a:pPr>
              <a:spcAft>
                <a:spcPts val="600"/>
              </a:spcAft>
            </a:pPr>
            <a:r>
              <a:rPr lang="en-US" sz="1500">
                <a:solidFill>
                  <a:srgbClr val="222222"/>
                </a:solidFill>
                <a:latin typeface="Calibri"/>
              </a:rPr>
              <a:t>	- </a:t>
            </a:r>
            <a:r>
              <a:rPr sz="1500" b="0" i="0">
                <a:solidFill>
                  <a:srgbClr val="222222"/>
                </a:solidFill>
                <a:latin typeface="Calibri"/>
              </a:rPr>
              <a:t>selector on 11 hand features</a:t>
            </a:r>
            <a:endParaRPr lang="en-US" sz="1500" b="0" i="0">
              <a:solidFill>
                <a:srgbClr val="222222"/>
              </a:solidFill>
              <a:latin typeface="Calibri"/>
            </a:endParaRPr>
          </a:p>
          <a:p>
            <a:pPr>
              <a:spcAft>
                <a:spcPts val="600"/>
              </a:spcAft>
            </a:pPr>
            <a:r>
              <a:rPr lang="en-US" sz="1500">
                <a:solidFill>
                  <a:srgbClr val="222222"/>
                </a:solidFill>
                <a:latin typeface="Calibri"/>
              </a:rPr>
              <a:t>- 	- </a:t>
            </a:r>
            <a:r>
              <a:rPr sz="1500" b="0" i="0">
                <a:solidFill>
                  <a:srgbClr val="222222"/>
                </a:solidFill>
                <a:latin typeface="Calibri"/>
              </a:rPr>
              <a:t>the logit of a learned window verifier (small attention net over each candidate window's raw hits)</a:t>
            </a:r>
          </a:p>
          <a:p>
            <a:pPr>
              <a:spcAft>
                <a:spcPts val="600"/>
              </a:spcAft>
            </a:pPr>
            <a:r>
              <a:rPr sz="1500" b="0" i="0">
                <a:solidFill>
                  <a:srgbClr val="222222"/>
                </a:solidFill>
                <a:latin typeface="Calibri"/>
              </a:rPr>
              <a:t>• No margin gate needed — the combined selector never has to defer to the finder</a:t>
            </a:r>
          </a:p>
          <a:p>
            <a:pPr>
              <a:spcAft>
                <a:spcPts val="600"/>
              </a:spcAft>
            </a:pPr>
            <a:r>
              <a:rPr sz="1500" b="1" i="0">
                <a:solidFill>
                  <a:srgbClr val="222222"/>
                </a:solidFill>
                <a:latin typeface="Calibri"/>
              </a:rPr>
              <a:t>• Test recall@50ns (preliminary) — 18x275: 95.1% (ceiling 99.5);  10x130: 97.5% (ceiling 99.9)</a:t>
            </a:r>
          </a:p>
        </p:txBody>
      </p:sp>
      <p:pic>
        <p:nvPicPr>
          <p:cNvPr id="5" name="Picture 4" descr="final_2presets.png"/>
          <p:cNvPicPr>
            <a:picLocks noChangeAspect="1"/>
          </p:cNvPicPr>
          <p:nvPr/>
        </p:nvPicPr>
        <p:blipFill>
          <a:blip r:embed="rId3"/>
          <a:stretch>
            <a:fillRect/>
          </a:stretch>
        </p:blipFill>
        <p:spPr>
          <a:xfrm>
            <a:off x="3816531" y="3520440"/>
            <a:ext cx="4528457" cy="2971800"/>
          </a:xfrm>
          <a:prstGeom prst="rect">
            <a:avLst/>
          </a:prstGeom>
        </p:spPr>
      </p:pic>
      <p:sp>
        <p:nvSpPr>
          <p:cNvPr id="6" name="TextBox 5"/>
          <p:cNvSpPr txBox="1"/>
          <p:nvPr/>
        </p:nvSpPr>
        <p:spPr>
          <a:xfrm>
            <a:off x="3816531" y="6528816"/>
            <a:ext cx="4528457" cy="228600"/>
          </a:xfrm>
          <a:prstGeom prst="rect">
            <a:avLst/>
          </a:prstGeom>
          <a:noFill/>
        </p:spPr>
        <p:txBody>
          <a:bodyPr wrap="square" lIns="0" tIns="0" rIns="0" bIns="0">
            <a:spAutoFit/>
          </a:bodyPr>
          <a:lstStyle/>
          <a:p>
            <a:pPr algn="ctr"/>
            <a:r>
              <a:rPr sz="1000" b="0" i="1">
                <a:solidFill>
                  <a:srgbClr val="666666"/>
                </a:solidFill>
                <a:latin typeface="Consolas"/>
              </a:rPr>
              <a:t>final_2presets.png</a:t>
            </a: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What attention actually looks at</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11</a:t>
            </a:r>
          </a:p>
        </p:txBody>
      </p:sp>
      <p:pic>
        <p:nvPicPr>
          <p:cNvPr id="8" name="Picture 7">
            <a:extLst>
              <a:ext uri="{FF2B5EF4-FFF2-40B4-BE49-F238E27FC236}">
                <a16:creationId xmlns:a16="http://schemas.microsoft.com/office/drawing/2014/main" id="{468864AE-5A94-7D27-6173-85BBDCEB3CA8}"/>
              </a:ext>
            </a:extLst>
          </p:cNvPr>
          <p:cNvPicPr>
            <a:picLocks noChangeAspect="1"/>
          </p:cNvPicPr>
          <p:nvPr/>
        </p:nvPicPr>
        <p:blipFill>
          <a:blip r:embed="rId3"/>
          <a:stretch>
            <a:fillRect/>
          </a:stretch>
        </p:blipFill>
        <p:spPr>
          <a:xfrm>
            <a:off x="1329095" y="1206138"/>
            <a:ext cx="9398827" cy="55778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Why self-attention and not a traditional GNN?</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88720"/>
            <a:ext cx="5943600" cy="3139321"/>
          </a:xfrm>
          <a:prstGeom prst="rect">
            <a:avLst/>
          </a:prstGeom>
          <a:noFill/>
        </p:spPr>
        <p:txBody>
          <a:bodyPr wrap="square" lIns="0" tIns="0" rIns="0" bIns="0" anchor="t">
            <a:spAutoFit/>
          </a:bodyPr>
          <a:lstStyle/>
          <a:p>
            <a:pPr>
              <a:spcAft>
                <a:spcPts val="700"/>
              </a:spcAft>
            </a:pPr>
            <a:r>
              <a:rPr sz="1300" b="1" i="0">
                <a:solidFill>
                  <a:srgbClr val="222222"/>
                </a:solidFill>
                <a:latin typeface="Calibri"/>
              </a:rPr>
              <a:t>• THE EIC CONSTRAINT: </a:t>
            </a:r>
            <a:r>
              <a:rPr sz="1300" b="1" i="0" err="1">
                <a:solidFill>
                  <a:srgbClr val="222222"/>
                </a:solidFill>
                <a:latin typeface="Calibri"/>
              </a:rPr>
              <a:t>EICrecon</a:t>
            </a:r>
            <a:r>
              <a:rPr sz="1300" b="1" i="0">
                <a:solidFill>
                  <a:srgbClr val="222222"/>
                </a:solidFill>
                <a:latin typeface="Calibri"/>
              </a:rPr>
              <a:t> runs ML through ONNX Runtime on CPU</a:t>
            </a:r>
            <a:r>
              <a:rPr lang="en-US" sz="1300" b="1">
                <a:solidFill>
                  <a:srgbClr val="222222"/>
                </a:solidFill>
                <a:latin typeface="Calibri"/>
              </a:rPr>
              <a:t>.</a:t>
            </a:r>
            <a:endParaRPr lang="en-US" sz="1300" b="1">
              <a:solidFill>
                <a:srgbClr val="C00000"/>
              </a:solidFill>
              <a:latin typeface="Calibri"/>
            </a:endParaRPr>
          </a:p>
          <a:p>
            <a:pPr>
              <a:spcAft>
                <a:spcPts val="700"/>
              </a:spcAft>
            </a:pPr>
            <a:r>
              <a:rPr lang="en-US" sz="1300" b="1">
                <a:solidFill>
                  <a:srgbClr val="222222"/>
                </a:solidFill>
                <a:latin typeface="Calibri"/>
              </a:rPr>
              <a:t> </a:t>
            </a:r>
            <a:r>
              <a:rPr lang="en-US" sz="1300" b="1">
                <a:solidFill>
                  <a:srgbClr val="C00000"/>
                </a:solidFill>
                <a:latin typeface="Calibri"/>
              </a:rPr>
              <a:t>That</a:t>
            </a:r>
            <a:r>
              <a:rPr sz="1300" b="1" i="0">
                <a:solidFill>
                  <a:srgbClr val="C00000"/>
                </a:solidFill>
                <a:latin typeface="Calibri"/>
              </a:rPr>
              <a:t> is the target</a:t>
            </a:r>
            <a:r>
              <a:rPr lang="en-US" sz="1300" b="1">
                <a:solidFill>
                  <a:srgbClr val="C00000"/>
                </a:solidFill>
                <a:latin typeface="Calibri"/>
              </a:rPr>
              <a:t>!</a:t>
            </a:r>
            <a:endParaRPr lang="en-US" sz="1300" b="1">
              <a:solidFill>
                <a:srgbClr val="C00000"/>
              </a:solidFill>
              <a:ea typeface="Calibri" panose="020F0502020204030204"/>
              <a:cs typeface="Calibri" panose="020F0502020204030204"/>
            </a:endParaRPr>
          </a:p>
          <a:p>
            <a:pPr marL="285750" indent="-285750">
              <a:spcAft>
                <a:spcPts val="700"/>
              </a:spcAft>
              <a:buFont typeface="Calibri"/>
              <a:buChar char="-"/>
            </a:pPr>
            <a:r>
              <a:rPr lang="en-US" sz="1300">
                <a:solidFill>
                  <a:srgbClr val="222222"/>
                </a:solidFill>
                <a:latin typeface="Calibri"/>
              </a:rPr>
              <a:t> </a:t>
            </a:r>
            <a:r>
              <a:rPr sz="1300" b="0" i="0">
                <a:solidFill>
                  <a:srgbClr val="222222"/>
                </a:solidFill>
                <a:latin typeface="Calibri"/>
              </a:rPr>
              <a:t>GNNs fight this runtime: per-event graph building at inference, plus scatter/gather message-passing ops that export poorly and run slowly (or not at all) in ONNX on CPU</a:t>
            </a:r>
            <a:endParaRPr lang="en-US" sz="1300" b="0" i="0">
              <a:solidFill>
                <a:srgbClr val="222222"/>
              </a:solidFill>
              <a:latin typeface="Calibri"/>
              <a:ea typeface="Calibri"/>
              <a:cs typeface="Calibri"/>
            </a:endParaRPr>
          </a:p>
          <a:p>
            <a:pPr marL="285750" indent="-285750">
              <a:spcAft>
                <a:spcPts val="700"/>
              </a:spcAft>
              <a:buFont typeface="Calibri"/>
              <a:buChar char="-"/>
            </a:pPr>
            <a:r>
              <a:rPr sz="1300" b="1" i="0">
                <a:solidFill>
                  <a:srgbClr val="222222"/>
                </a:solidFill>
                <a:latin typeface="Calibri"/>
              </a:rPr>
              <a:t>attention is </a:t>
            </a:r>
            <a:r>
              <a:rPr sz="1300" b="1" i="0" err="1">
                <a:solidFill>
                  <a:srgbClr val="222222"/>
                </a:solidFill>
                <a:latin typeface="Calibri"/>
              </a:rPr>
              <a:t>matmul</a:t>
            </a:r>
            <a:r>
              <a:rPr sz="1300" b="1" i="0">
                <a:solidFill>
                  <a:srgbClr val="222222"/>
                </a:solidFill>
                <a:latin typeface="Calibri"/>
              </a:rPr>
              <a:t> + </a:t>
            </a:r>
            <a:r>
              <a:rPr sz="1300" b="1" i="0" err="1">
                <a:solidFill>
                  <a:srgbClr val="222222"/>
                </a:solidFill>
                <a:latin typeface="Calibri"/>
              </a:rPr>
              <a:t>softmax</a:t>
            </a:r>
            <a:r>
              <a:rPr sz="1300" b="1" i="0">
                <a:solidFill>
                  <a:srgbClr val="222222"/>
                </a:solidFill>
                <a:latin typeface="Calibri"/>
              </a:rPr>
              <a:t> first-class ONNX ops, fast on CPU, dynamic hit count for free; </a:t>
            </a:r>
            <a:r>
              <a:rPr lang="en-US" sz="1300" b="1">
                <a:solidFill>
                  <a:srgbClr val="222222"/>
                </a:solidFill>
                <a:latin typeface="Calibri"/>
              </a:rPr>
              <a:t>fast (~6ms on CPU)</a:t>
            </a:r>
            <a:endParaRPr sz="1300" b="1" i="0">
              <a:solidFill>
                <a:srgbClr val="222222"/>
              </a:solidFill>
              <a:latin typeface="Calibri"/>
              <a:ea typeface="Calibri"/>
              <a:cs typeface="Calibri"/>
            </a:endParaRPr>
          </a:p>
          <a:p>
            <a:pPr>
              <a:spcAft>
                <a:spcPts val="700"/>
              </a:spcAft>
            </a:pPr>
            <a:r>
              <a:rPr sz="1300" b="0" i="0">
                <a:solidFill>
                  <a:srgbClr val="222222"/>
                </a:solidFill>
                <a:latin typeface="Calibri"/>
              </a:rPr>
              <a:t>• A </a:t>
            </a:r>
            <a:r>
              <a:rPr sz="1300" b="0" i="0" err="1">
                <a:solidFill>
                  <a:srgbClr val="222222"/>
                </a:solidFill>
                <a:latin typeface="Calibri"/>
              </a:rPr>
              <a:t>kNN</a:t>
            </a:r>
            <a:r>
              <a:rPr sz="1300" b="0" i="0">
                <a:solidFill>
                  <a:srgbClr val="222222"/>
                </a:solidFill>
                <a:latin typeface="Calibri"/>
              </a:rPr>
              <a:t>/radius graph is also the wrong bias for us: the coherence that identifies the ep burst is long-range; fixed spatial edges cut exactly those links</a:t>
            </a:r>
            <a:endParaRPr sz="1300" b="0" i="0">
              <a:solidFill>
                <a:srgbClr val="222222"/>
              </a:solidFill>
              <a:latin typeface="Calibri"/>
              <a:ea typeface="Calibri"/>
              <a:cs typeface="Calibri"/>
            </a:endParaRPr>
          </a:p>
          <a:p>
            <a:pPr>
              <a:spcAft>
                <a:spcPts val="700"/>
              </a:spcAft>
            </a:pPr>
            <a:r>
              <a:rPr sz="1300" b="0" i="0">
                <a:solidFill>
                  <a:srgbClr val="222222"/>
                </a:solidFill>
                <a:latin typeface="Calibri"/>
              </a:rPr>
              <a:t>• Self-attention IS message passing on the complete graph with learned, input-dependent edge weights </a:t>
            </a:r>
            <a:r>
              <a:rPr lang="en-US" sz="1300">
                <a:solidFill>
                  <a:srgbClr val="222222"/>
                </a:solidFill>
                <a:latin typeface="Calibri"/>
              </a:rPr>
              <a:t> </a:t>
            </a:r>
            <a:r>
              <a:rPr sz="1300" b="0" i="0">
                <a:solidFill>
                  <a:srgbClr val="222222"/>
                </a:solidFill>
                <a:latin typeface="Calibri"/>
              </a:rPr>
              <a:t>“which hits vouch for me” is learned, not engineered; the window keeps O(n²) cheap (n ≈ 1000)</a:t>
            </a:r>
            <a:endParaRPr sz="1300" b="0" i="0">
              <a:solidFill>
                <a:srgbClr val="222222"/>
              </a:solidFill>
              <a:latin typeface="Calibri"/>
              <a:ea typeface="Calibri"/>
              <a:cs typeface="Calibri"/>
            </a:endParaRPr>
          </a:p>
          <a:p>
            <a:pPr>
              <a:spcAft>
                <a:spcPts val="700"/>
              </a:spcAft>
            </a:pPr>
            <a:endParaRPr sz="1300" b="1" i="0">
              <a:solidFill>
                <a:srgbClr val="222222"/>
              </a:solidFill>
              <a:latin typeface="Calibri"/>
              <a:ea typeface="Calibri"/>
              <a:cs typeface="Calibri"/>
            </a:endParaRPr>
          </a:p>
        </p:txBody>
      </p:sp>
      <p:sp>
        <p:nvSpPr>
          <p:cNvPr id="5" name="Rounded Rectangle 4"/>
          <p:cNvSpPr/>
          <p:nvPr/>
        </p:nvSpPr>
        <p:spPr>
          <a:xfrm>
            <a:off x="6720840" y="1325880"/>
            <a:ext cx="4983480" cy="4663440"/>
          </a:xfrm>
          <a:prstGeom prst="roundRect">
            <a:avLst>
              <a:gd name="adj" fmla="val 6000"/>
            </a:avLst>
          </a:prstGeom>
          <a:solidFill>
            <a:srgbClr val="F3F6FB"/>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6" name="TextBox 5"/>
          <p:cNvSpPr txBox="1"/>
          <p:nvPr/>
        </p:nvSpPr>
        <p:spPr>
          <a:xfrm>
            <a:off x="6848855" y="1380744"/>
            <a:ext cx="4800600" cy="292608"/>
          </a:xfrm>
          <a:prstGeom prst="rect">
            <a:avLst/>
          </a:prstGeom>
          <a:noFill/>
        </p:spPr>
        <p:txBody>
          <a:bodyPr wrap="square" lIns="0" tIns="0" rIns="0" bIns="0">
            <a:spAutoFit/>
          </a:bodyPr>
          <a:lstStyle/>
          <a:p>
            <a:pPr algn="l"/>
            <a:r>
              <a:rPr sz="1200" b="1" i="0">
                <a:solidFill>
                  <a:srgbClr val="222222"/>
                </a:solidFill>
                <a:latin typeface="Calibri"/>
              </a:rPr>
              <a:t>Copresheaf Topological Neural Networks</a:t>
            </a:r>
          </a:p>
        </p:txBody>
      </p:sp>
      <p:sp>
        <p:nvSpPr>
          <p:cNvPr id="7" name="TextBox 6"/>
          <p:cNvSpPr txBox="1"/>
          <p:nvPr/>
        </p:nvSpPr>
        <p:spPr>
          <a:xfrm>
            <a:off x="6848855" y="1600200"/>
            <a:ext cx="4754880" cy="292608"/>
          </a:xfrm>
          <a:prstGeom prst="rect">
            <a:avLst/>
          </a:prstGeom>
          <a:noFill/>
        </p:spPr>
        <p:txBody>
          <a:bodyPr wrap="square" lIns="0" tIns="0" rIns="0" bIns="0">
            <a:spAutoFit/>
          </a:bodyPr>
          <a:lstStyle/>
          <a:p>
            <a:pPr algn="l"/>
            <a:r>
              <a:rPr sz="900" b="0" i="1">
                <a:solidFill>
                  <a:srgbClr val="666666"/>
                </a:solidFill>
                <a:latin typeface="Calibri"/>
              </a:rPr>
              <a:t>per-region feature spaces + learnable transport maps; subsumes GNNs (incl. GAT), sheaf NNs, simplicial/cellular message passing — arXiv:2505.21251, Prop. 1 / Thm. 1 / Prop. 3</a:t>
            </a:r>
          </a:p>
        </p:txBody>
      </p:sp>
      <p:sp>
        <p:nvSpPr>
          <p:cNvPr id="8" name="Rounded Rectangle 7"/>
          <p:cNvSpPr/>
          <p:nvPr/>
        </p:nvSpPr>
        <p:spPr>
          <a:xfrm>
            <a:off x="7086600" y="2331720"/>
            <a:ext cx="4251960" cy="3429000"/>
          </a:xfrm>
          <a:prstGeom prst="roundRect">
            <a:avLst>
              <a:gd name="adj" fmla="val 6000"/>
            </a:avLst>
          </a:prstGeom>
          <a:solidFill>
            <a:srgbClr val="E4ECF8"/>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9" name="TextBox 8"/>
          <p:cNvSpPr txBox="1"/>
          <p:nvPr/>
        </p:nvSpPr>
        <p:spPr>
          <a:xfrm>
            <a:off x="7214616" y="2386584"/>
            <a:ext cx="4069080" cy="292608"/>
          </a:xfrm>
          <a:prstGeom prst="rect">
            <a:avLst/>
          </a:prstGeom>
          <a:noFill/>
        </p:spPr>
        <p:txBody>
          <a:bodyPr wrap="square" lIns="0" tIns="0" rIns="0" bIns="0">
            <a:spAutoFit/>
          </a:bodyPr>
          <a:lstStyle/>
          <a:p>
            <a:pPr algn="l"/>
            <a:r>
              <a:rPr sz="1200" b="1" i="0">
                <a:solidFill>
                  <a:srgbClr val="222222"/>
                </a:solidFill>
                <a:latin typeface="Calibri"/>
              </a:rPr>
              <a:t>Graph neural networks (message passing)</a:t>
            </a:r>
          </a:p>
        </p:txBody>
      </p:sp>
      <p:sp>
        <p:nvSpPr>
          <p:cNvPr id="10" name="TextBox 9"/>
          <p:cNvSpPr txBox="1"/>
          <p:nvPr/>
        </p:nvSpPr>
        <p:spPr>
          <a:xfrm>
            <a:off x="7214616" y="2606039"/>
            <a:ext cx="4023360" cy="292608"/>
          </a:xfrm>
          <a:prstGeom prst="rect">
            <a:avLst/>
          </a:prstGeom>
          <a:noFill/>
        </p:spPr>
        <p:txBody>
          <a:bodyPr wrap="square" lIns="0" tIns="0" rIns="0" bIns="0">
            <a:spAutoFit/>
          </a:bodyPr>
          <a:lstStyle/>
          <a:p>
            <a:pPr algn="l"/>
            <a:r>
              <a:rPr sz="900" b="0" i="1">
                <a:solidFill>
                  <a:srgbClr val="666666"/>
                </a:solidFill>
                <a:latin typeface="Calibri"/>
              </a:rPr>
              <a:t>features on nodes, messages along edges</a:t>
            </a:r>
          </a:p>
        </p:txBody>
      </p:sp>
      <p:sp>
        <p:nvSpPr>
          <p:cNvPr id="11" name="Rounded Rectangle 10"/>
          <p:cNvSpPr/>
          <p:nvPr/>
        </p:nvSpPr>
        <p:spPr>
          <a:xfrm>
            <a:off x="7452360" y="3154680"/>
            <a:ext cx="3520440" cy="2377440"/>
          </a:xfrm>
          <a:prstGeom prst="roundRect">
            <a:avLst>
              <a:gd name="adj" fmla="val 6000"/>
            </a:avLst>
          </a:prstGeom>
          <a:solidFill>
            <a:srgbClr val="D2E0F4"/>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2" name="TextBox 11"/>
          <p:cNvSpPr txBox="1"/>
          <p:nvPr/>
        </p:nvSpPr>
        <p:spPr>
          <a:xfrm>
            <a:off x="7580376" y="3209544"/>
            <a:ext cx="3337560" cy="292608"/>
          </a:xfrm>
          <a:prstGeom prst="rect">
            <a:avLst/>
          </a:prstGeom>
          <a:noFill/>
        </p:spPr>
        <p:txBody>
          <a:bodyPr wrap="square" lIns="0" tIns="0" rIns="0" bIns="0">
            <a:spAutoFit/>
          </a:bodyPr>
          <a:lstStyle/>
          <a:p>
            <a:pPr algn="l"/>
            <a:r>
              <a:rPr sz="1200" b="1" i="0">
                <a:solidFill>
                  <a:srgbClr val="222222"/>
                </a:solidFill>
                <a:latin typeface="Calibri"/>
              </a:rPr>
              <a:t>Transformer / self-attention</a:t>
            </a:r>
          </a:p>
        </p:txBody>
      </p:sp>
      <p:sp>
        <p:nvSpPr>
          <p:cNvPr id="13" name="TextBox 12"/>
          <p:cNvSpPr txBox="1"/>
          <p:nvPr/>
        </p:nvSpPr>
        <p:spPr>
          <a:xfrm>
            <a:off x="7580376" y="3429000"/>
            <a:ext cx="3291840" cy="292608"/>
          </a:xfrm>
          <a:prstGeom prst="rect">
            <a:avLst/>
          </a:prstGeom>
          <a:noFill/>
        </p:spPr>
        <p:txBody>
          <a:bodyPr wrap="square" lIns="0" tIns="0" rIns="0" bIns="0">
            <a:spAutoFit/>
          </a:bodyPr>
          <a:lstStyle/>
          <a:p>
            <a:pPr algn="l"/>
            <a:r>
              <a:rPr sz="900" b="0" i="1">
                <a:solidFill>
                  <a:srgbClr val="666666"/>
                </a:solidFill>
                <a:latin typeface="Calibri"/>
              </a:rPr>
              <a:t>= message passing on the COMPLETE graph; attention weights = learned soft edges</a:t>
            </a:r>
          </a:p>
        </p:txBody>
      </p:sp>
      <p:sp>
        <p:nvSpPr>
          <p:cNvPr id="14" name="Rounded Rectangle 13"/>
          <p:cNvSpPr/>
          <p:nvPr/>
        </p:nvSpPr>
        <p:spPr>
          <a:xfrm>
            <a:off x="7818120" y="4251960"/>
            <a:ext cx="2788920" cy="1051560"/>
          </a:xfrm>
          <a:prstGeom prst="roundRect">
            <a:avLst>
              <a:gd name="adj" fmla="val 6000"/>
            </a:avLst>
          </a:prstGeom>
          <a:solidFill>
            <a:srgbClr val="BCD2EE"/>
          </a:solidFill>
          <a:ln w="13970">
            <a:solidFill>
              <a:srgbClr val="2C5AA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a:p>
        </p:txBody>
      </p:sp>
      <p:sp>
        <p:nvSpPr>
          <p:cNvPr id="15" name="TextBox 14"/>
          <p:cNvSpPr txBox="1"/>
          <p:nvPr/>
        </p:nvSpPr>
        <p:spPr>
          <a:xfrm>
            <a:off x="7946136" y="4306824"/>
            <a:ext cx="2606039" cy="292608"/>
          </a:xfrm>
          <a:prstGeom prst="rect">
            <a:avLst/>
          </a:prstGeom>
          <a:noFill/>
        </p:spPr>
        <p:txBody>
          <a:bodyPr wrap="square" lIns="0" tIns="0" rIns="0" bIns="0">
            <a:spAutoFit/>
          </a:bodyPr>
          <a:lstStyle/>
          <a:p>
            <a:pPr algn="l"/>
            <a:r>
              <a:rPr sz="1200" b="1" i="0">
                <a:solidFill>
                  <a:srgbClr val="222222"/>
                </a:solidFill>
                <a:latin typeface="Calibri"/>
              </a:rPr>
              <a:t>our WindowNet</a:t>
            </a:r>
          </a:p>
        </p:txBody>
      </p:sp>
      <p:sp>
        <p:nvSpPr>
          <p:cNvPr id="16" name="TextBox 15"/>
          <p:cNvSpPr txBox="1"/>
          <p:nvPr/>
        </p:nvSpPr>
        <p:spPr>
          <a:xfrm>
            <a:off x="7946136" y="4526280"/>
            <a:ext cx="2560320" cy="292608"/>
          </a:xfrm>
          <a:prstGeom prst="rect">
            <a:avLst/>
          </a:prstGeom>
          <a:noFill/>
        </p:spPr>
        <p:txBody>
          <a:bodyPr wrap="square" lIns="0" tIns="0" rIns="0" bIns="0">
            <a:spAutoFit/>
          </a:bodyPr>
          <a:lstStyle/>
          <a:p>
            <a:pPr algn="l"/>
            <a:r>
              <a:rPr sz="900" b="0" i="1">
                <a:solidFill>
                  <a:srgbClr val="666666"/>
                </a:solidFill>
                <a:latin typeface="Calibri"/>
              </a:rPr>
              <a:t>2 attention blocks over the ~1000 in-window hits</a:t>
            </a:r>
          </a:p>
        </p:txBody>
      </p:sp>
      <p:sp>
        <p:nvSpPr>
          <p:cNvPr id="17" name="TextBox 16"/>
          <p:cNvSpPr txBox="1"/>
          <p:nvPr/>
        </p:nvSpPr>
        <p:spPr>
          <a:xfrm>
            <a:off x="6720840" y="6108192"/>
            <a:ext cx="5029200" cy="292608"/>
          </a:xfrm>
          <a:prstGeom prst="rect">
            <a:avLst/>
          </a:prstGeom>
          <a:noFill/>
        </p:spPr>
        <p:txBody>
          <a:bodyPr wrap="square" lIns="0" tIns="0" rIns="0" bIns="0">
            <a:spAutoFit/>
          </a:bodyPr>
          <a:lstStyle/>
          <a:p>
            <a:pPr algn="l"/>
            <a:r>
              <a:rPr sz="1000" b="0" i="1">
                <a:solidFill>
                  <a:srgbClr val="666666"/>
                </a:solidFill>
                <a:latin typeface="Calibri"/>
              </a:rPr>
              <a:t>each layer is (in theory) a special case of the one around it</a:t>
            </a:r>
          </a:p>
        </p:txBody>
      </p:sp>
      <p:sp>
        <p:nvSpPr>
          <p:cNvPr id="18" name="TextBox 1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A382DC-B8AB-C6BF-D0D8-08F0AC0A0D9C}"/>
              </a:ext>
            </a:extLst>
          </p:cNvPr>
          <p:cNvSpPr>
            <a:spLocks noGrp="1"/>
          </p:cNvSpPr>
          <p:nvPr>
            <p:ph type="title"/>
          </p:nvPr>
        </p:nvSpPr>
        <p:spPr>
          <a:xfrm>
            <a:off x="309093" y="121857"/>
            <a:ext cx="11044707" cy="678664"/>
          </a:xfrm>
        </p:spPr>
        <p:txBody>
          <a:bodyPr/>
          <a:lstStyle/>
          <a:p>
            <a:r>
              <a:rPr lang="en-US">
                <a:latin typeface="Arial"/>
                <a:cs typeface="Arial"/>
              </a:rPr>
              <a:t>Our experience with Background Data</a:t>
            </a:r>
          </a:p>
        </p:txBody>
      </p:sp>
      <p:sp>
        <p:nvSpPr>
          <p:cNvPr id="10" name="Text Placeholder 4">
            <a:extLst>
              <a:ext uri="{FF2B5EF4-FFF2-40B4-BE49-F238E27FC236}">
                <a16:creationId xmlns:a16="http://schemas.microsoft.com/office/drawing/2014/main" id="{41C8ADA8-33F1-8D21-BA1F-272C22007E08}"/>
              </a:ext>
            </a:extLst>
          </p:cNvPr>
          <p:cNvSpPr>
            <a:spLocks noGrp="1"/>
          </p:cNvSpPr>
          <p:nvPr>
            <p:ph type="body" sz="half" idx="2"/>
          </p:nvPr>
        </p:nvSpPr>
        <p:spPr>
          <a:xfrm>
            <a:off x="748981" y="1273803"/>
            <a:ext cx="10838511" cy="4924177"/>
          </a:xfrm>
        </p:spPr>
        <p:txBody>
          <a:bodyPr/>
          <a:lstStyle/>
          <a:p>
            <a:r>
              <a:rPr lang="en-US" b="1" dirty="0">
                <a:solidFill>
                  <a:schemeClr val="accent1">
                    <a:lumMod val="75000"/>
                  </a:schemeClr>
                </a:solidFill>
                <a:latin typeface="Arial"/>
                <a:cs typeface="Arial"/>
              </a:rPr>
              <a:t>Primary Goal: </a:t>
            </a:r>
            <a:r>
              <a:rPr lang="en-US" dirty="0">
                <a:solidFill>
                  <a:schemeClr val="tx1"/>
                </a:solidFill>
              </a:rPr>
              <a:t>Demonstrate that an AI-driven analysis of streaming-like frame-based data can:</a:t>
            </a:r>
            <a:br>
              <a:rPr lang="en-US" dirty="0"/>
            </a:br>
            <a:endParaRPr lang="en-US" dirty="0"/>
          </a:p>
          <a:p>
            <a:r>
              <a:rPr lang="en-US" dirty="0"/>
              <a:t>1. Improve the identification of key physics events in high-background environments</a:t>
            </a:r>
          </a:p>
          <a:p>
            <a:r>
              <a:rPr lang="en-US" dirty="0"/>
              <a:t>2. Increase the throughput of scientific results</a:t>
            </a:r>
          </a:p>
          <a:p>
            <a:endParaRPr lang="en-US" dirty="0"/>
          </a:p>
          <a:p>
            <a:r>
              <a:rPr lang="en-US" b="1" dirty="0">
                <a:solidFill>
                  <a:schemeClr val="accent1">
                    <a:lumMod val="75000"/>
                  </a:schemeClr>
                </a:solidFill>
                <a:latin typeface="Arial"/>
                <a:cs typeface="Arial"/>
              </a:rPr>
              <a:t>Key steps:</a:t>
            </a:r>
            <a:r>
              <a:rPr lang="en-US" dirty="0"/>
              <a:t> </a:t>
            </a:r>
          </a:p>
          <a:p>
            <a:pPr marL="342900" indent="-342900">
              <a:buFontTx/>
              <a:buChar char="-"/>
            </a:pPr>
            <a:r>
              <a:rPr lang="en-US" dirty="0">
                <a:solidFill>
                  <a:schemeClr val="tx1"/>
                </a:solidFill>
              </a:rPr>
              <a:t>Train AI to clean the background data</a:t>
            </a:r>
          </a:p>
          <a:p>
            <a:pPr marL="342900" indent="-342900">
              <a:buFontTx/>
              <a:buChar char="-"/>
            </a:pPr>
            <a:r>
              <a:rPr lang="en-US" dirty="0">
                <a:solidFill>
                  <a:schemeClr val="tx1"/>
                </a:solidFill>
              </a:rPr>
              <a:t>Quantify the performance over traditional methods:</a:t>
            </a:r>
          </a:p>
          <a:p>
            <a:pPr marL="800100" lvl="1" indent="-342900">
              <a:buFontTx/>
              <a:buChar char="-"/>
            </a:pPr>
            <a:r>
              <a:rPr lang="en-US" dirty="0"/>
              <a:t>Discriminate events in physics background</a:t>
            </a:r>
          </a:p>
          <a:p>
            <a:pPr marL="800100" lvl="1" indent="-342900">
              <a:buFontTx/>
              <a:buChar char="-"/>
            </a:pPr>
            <a:r>
              <a:rPr lang="en-US" dirty="0"/>
              <a:t>Discriminate detector background</a:t>
            </a:r>
          </a:p>
          <a:p>
            <a:pPr marL="342900" indent="-342900">
              <a:buFontTx/>
              <a:buChar char="-"/>
            </a:pPr>
            <a:r>
              <a:rPr lang="en-US" dirty="0">
                <a:solidFill>
                  <a:schemeClr val="tx1"/>
                </a:solidFill>
              </a:rPr>
              <a:t>Integrate models within JANA2 / Epic reconstruction</a:t>
            </a:r>
          </a:p>
          <a:p>
            <a:pPr marL="342900" indent="-342900">
              <a:buFontTx/>
              <a:buChar char="-"/>
            </a:pPr>
            <a:endParaRPr lang="en-US" dirty="0">
              <a:solidFill>
                <a:schemeClr val="tx1"/>
              </a:solidFill>
            </a:endParaRPr>
          </a:p>
          <a:p>
            <a:pPr marL="342900" indent="-342900">
              <a:buFontTx/>
              <a:buChar char="-"/>
            </a:pPr>
            <a:endParaRPr lang="en-US" dirty="0"/>
          </a:p>
        </p:txBody>
      </p:sp>
    </p:spTree>
    <p:extLst>
      <p:ext uri="{BB962C8B-B14F-4D97-AF65-F5344CB8AC3E}">
        <p14:creationId xmlns:p14="http://schemas.microsoft.com/office/powerpoint/2010/main" val="97849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00110"/>
          </a:xfrm>
          <a:prstGeom prst="rect">
            <a:avLst/>
          </a:prstGeom>
          <a:noFill/>
        </p:spPr>
        <p:txBody>
          <a:bodyPr wrap="square" lIns="0" tIns="0" rIns="0" bIns="0">
            <a:spAutoFit/>
          </a:bodyPr>
          <a:lstStyle/>
          <a:p>
            <a:r>
              <a:rPr lang="en-US" sz="2600" b="1" dirty="0" err="1">
                <a:solidFill>
                  <a:srgbClr val="2C5AA0"/>
                </a:solidFill>
                <a:latin typeface="Calibri"/>
              </a:rPr>
              <a:t>Ad</a:t>
            </a:r>
            <a:r>
              <a:rPr sz="2600" b="1" i="0" dirty="0" err="1">
                <a:solidFill>
                  <a:srgbClr val="2C5AA0"/>
                </a:solidFill>
                <a:latin typeface="Calibri"/>
              </a:rPr>
              <a:t>EICrecon</a:t>
            </a:r>
            <a:r>
              <a:rPr sz="2600" b="1" i="0" dirty="0">
                <a:solidFill>
                  <a:srgbClr val="2C5AA0"/>
                </a:solidFill>
                <a:latin typeface="Calibri"/>
              </a:rPr>
              <a:t> (C++ / ONNX)</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ounded Rectangle 3"/>
          <p:cNvSpPr/>
          <p:nvPr/>
        </p:nvSpPr>
        <p:spPr>
          <a:xfrm>
            <a:off x="685800" y="1234440"/>
            <a:ext cx="4937760" cy="56692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digitization → hit reconstruction</a:t>
            </a:r>
          </a:p>
          <a:p>
            <a:pPr algn="ctr"/>
            <a:r>
              <a:rPr sz="1100" b="0" i="0">
                <a:solidFill>
                  <a:srgbClr val="222222"/>
                </a:solidFill>
                <a:latin typeface="Calibri"/>
              </a:rPr>
              <a:t>stock EICrecon, untouched: SimHits → RawHits → RecHits</a:t>
            </a:r>
          </a:p>
        </p:txBody>
      </p:sp>
      <p:sp>
        <p:nvSpPr>
          <p:cNvPr id="5" name="Rounded Rectangle 4"/>
          <p:cNvSpPr/>
          <p:nvPr/>
        </p:nvSpPr>
        <p:spPr>
          <a:xfrm>
            <a:off x="685800" y="2121408"/>
            <a:ext cx="4937760" cy="658368"/>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CentralTrackingRecHits</a:t>
            </a:r>
          </a:p>
          <a:p>
            <a:pPr algn="ctr"/>
            <a:r>
              <a:rPr sz="1100" b="0" i="0">
                <a:solidFill>
                  <a:srgbClr val="222222"/>
                </a:solidFill>
                <a:latin typeface="Calibri"/>
              </a:rPr>
              <a:t>stock collector of the 7 central collections (SiBarrel / Vertex / Endcap, MPGDs)</a:t>
            </a:r>
          </a:p>
        </p:txBody>
      </p:sp>
      <p:cxnSp>
        <p:nvCxnSpPr>
          <p:cNvPr id="6" name="Connector 5"/>
          <p:cNvCxnSpPr/>
          <p:nvPr/>
        </p:nvCxnSpPr>
        <p:spPr>
          <a:xfrm>
            <a:off x="3154680" y="1801368"/>
            <a:ext cx="0" cy="32004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3154680" y="2779776"/>
            <a:ext cx="0" cy="530352"/>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731520" y="2898648"/>
            <a:ext cx="4754880" cy="292608"/>
          </a:xfrm>
          <a:prstGeom prst="rect">
            <a:avLst/>
          </a:prstGeom>
          <a:noFill/>
        </p:spPr>
        <p:txBody>
          <a:bodyPr wrap="square" lIns="0" tIns="0" rIns="0" bIns="0">
            <a:spAutoFit/>
          </a:bodyPr>
          <a:lstStyle/>
          <a:p>
            <a:pPr algn="l"/>
            <a:r>
              <a:rPr sz="1150" b="1" i="1">
                <a:solidFill>
                  <a:srgbClr val="2C5AA0"/>
                </a:solidFill>
                <a:latin typeface="Calibri"/>
              </a:rPr>
              <a:t>▸ the only place we touch the reconstruction</a:t>
            </a:r>
          </a:p>
        </p:txBody>
      </p:sp>
      <p:sp>
        <p:nvSpPr>
          <p:cNvPr id="9" name="Rounded Rectangle 8"/>
          <p:cNvSpPr/>
          <p:nvPr/>
        </p:nvSpPr>
        <p:spPr>
          <a:xfrm>
            <a:off x="548640" y="3310128"/>
            <a:ext cx="5212080" cy="1051560"/>
          </a:xfrm>
          <a:prstGeom prst="roundRect">
            <a:avLst>
              <a:gd name="adj" fmla="val 14000"/>
            </a:avLst>
          </a:prstGeom>
          <a:solidFill>
            <a:srgbClr val="EBF0F8"/>
          </a:solidFill>
          <a:ln w="31750">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AiTrackerHitFilter — new ai_trkfilter plugin</a:t>
            </a:r>
          </a:p>
          <a:p>
            <a:pPr algn="ctr"/>
            <a:r>
              <a:rPr sz="1100" b="0" i="0">
                <a:solidFill>
                  <a:srgbClr val="222222"/>
                </a:solidFill>
                <a:latin typeface="Calibri"/>
              </a:rPr>
              <a:t>one JANA factory, ONNX on CPU:  stage 1 finder2d locates t₀  →  stage 2 attention scores the in-window hits together, MLP the rest
windowMode = finder | ideal | off</a:t>
            </a:r>
          </a:p>
        </p:txBody>
      </p:sp>
      <p:sp>
        <p:nvSpPr>
          <p:cNvPr id="10" name="Rounded Rectangle 9"/>
          <p:cNvSpPr/>
          <p:nvPr/>
        </p:nvSpPr>
        <p:spPr>
          <a:xfrm>
            <a:off x="685800" y="4864608"/>
            <a:ext cx="4937760" cy="566928"/>
          </a:xfrm>
          <a:prstGeom prst="roundRect">
            <a:avLst>
              <a:gd name="adj" fmla="val 14000"/>
            </a:avLst>
          </a:prstGeom>
          <a:solidFill>
            <a:srgbClr val="EBF0F8"/>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AiSignalTrackingRecHits</a:t>
            </a:r>
          </a:p>
          <a:p>
            <a:pPr algn="ctr"/>
            <a:r>
              <a:rPr sz="1100" b="0" i="0">
                <a:solidFill>
                  <a:srgbClr val="222222"/>
                </a:solidFill>
                <a:latin typeface="Calibri"/>
              </a:rPr>
              <a:t>subset collection: the hits the filter keeps</a:t>
            </a:r>
          </a:p>
        </p:txBody>
      </p:sp>
      <p:cxnSp>
        <p:nvCxnSpPr>
          <p:cNvPr id="11" name="Connector 10"/>
          <p:cNvCxnSpPr/>
          <p:nvPr/>
        </p:nvCxnSpPr>
        <p:spPr>
          <a:xfrm>
            <a:off x="3154680" y="4361688"/>
            <a:ext cx="0" cy="50292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685800" y="5779008"/>
            <a:ext cx="493776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TrackSeeding + TrackerMeasurements → CKF → vertexing</a:t>
            </a:r>
          </a:p>
          <a:p>
            <a:pPr algn="ctr"/>
            <a:r>
              <a:rPr sz="1100" b="0" i="0">
                <a:solidFill>
                  <a:srgbClr val="222222"/>
                </a:solidFill>
                <a:latin typeface="Calibri"/>
              </a:rPr>
              <a:t>tracking.cc InputTags rewired to the signal subset</a:t>
            </a:r>
          </a:p>
        </p:txBody>
      </p:sp>
      <p:cxnSp>
        <p:nvCxnSpPr>
          <p:cNvPr id="13" name="Connector 12"/>
          <p:cNvCxnSpPr/>
          <p:nvPr/>
        </p:nvCxnSpPr>
        <p:spPr>
          <a:xfrm>
            <a:off x="3154680" y="5431536"/>
            <a:ext cx="0" cy="347472"/>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6263640" y="1417320"/>
            <a:ext cx="5394960" cy="960120"/>
          </a:xfrm>
          <a:prstGeom prst="roundRect">
            <a:avLst>
              <a:gd name="adj" fmla="val 14000"/>
            </a:avLst>
          </a:prstGeom>
          <a:solidFill>
            <a:srgbClr val="EBF0F8"/>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AiAllTrackerRecHits — all 12 tracker collections</a:t>
            </a:r>
          </a:p>
          <a:p>
            <a:pPr algn="ctr"/>
            <a:r>
              <a:rPr sz="1100" b="0" i="0">
                <a:solidFill>
                  <a:srgbClr val="222222"/>
                </a:solidFill>
                <a:latin typeface="Calibri"/>
              </a:rPr>
              <a:t>the 7 central ones + TOF, B0, Roman Pots, off-momentum. The models were trained with this far-forward context: it is what the finder image and the attention model read.</a:t>
            </a:r>
          </a:p>
        </p:txBody>
      </p:sp>
      <p:sp>
        <p:nvSpPr>
          <p:cNvPr id="15" name="Rounded Rectangle 14"/>
          <p:cNvSpPr/>
          <p:nvPr/>
        </p:nvSpPr>
        <p:spPr>
          <a:xfrm>
            <a:off x="6263640" y="2697480"/>
            <a:ext cx="5394960" cy="713232"/>
          </a:xfrm>
          <a:prstGeom prst="roundRect">
            <a:avLst>
              <a:gd name="adj" fmla="val 14000"/>
            </a:avLst>
          </a:prstGeom>
          <a:solidFill>
            <a:srgbClr val="EBF0F8"/>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222222"/>
                </a:solidFill>
                <a:latin typeface="Calibri"/>
              </a:rPr>
              <a:t>AiAllTrackerRawHitAssociations</a:t>
            </a:r>
          </a:p>
          <a:p>
            <a:pPr algn="ctr"/>
            <a:r>
              <a:rPr sz="1100" b="0" i="0">
                <a:solidFill>
                  <a:srgbClr val="222222"/>
                </a:solidFill>
                <a:latin typeface="Calibri"/>
              </a:rPr>
              <a:t>MC truth, read only in ideal-window mode (the upper bound run)</a:t>
            </a:r>
          </a:p>
        </p:txBody>
      </p:sp>
      <p:cxnSp>
        <p:nvCxnSpPr>
          <p:cNvPr id="16" name="Connector 15"/>
          <p:cNvCxnSpPr/>
          <p:nvPr/>
        </p:nvCxnSpPr>
        <p:spPr>
          <a:xfrm flipH="1">
            <a:off x="5806440" y="2377440"/>
            <a:ext cx="457200" cy="123444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flipH="1">
            <a:off x="5806440" y="3291840"/>
            <a:ext cx="457200" cy="54864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355079" y="3611880"/>
            <a:ext cx="5120640" cy="292608"/>
          </a:xfrm>
          <a:prstGeom prst="rect">
            <a:avLst/>
          </a:prstGeom>
          <a:noFill/>
        </p:spPr>
        <p:txBody>
          <a:bodyPr wrap="square" lIns="0" tIns="0" rIns="0" bIns="0">
            <a:spAutoFit/>
          </a:bodyPr>
          <a:lstStyle/>
          <a:p>
            <a:pPr algn="l"/>
            <a:r>
              <a:rPr sz="1100" b="0" i="1">
                <a:solidFill>
                  <a:srgbClr val="666666"/>
                </a:solidFill>
                <a:latin typeface="Calibri"/>
              </a:rPr>
              <a:t>context in — the filter sees the whole frame</a:t>
            </a:r>
          </a:p>
        </p:txBody>
      </p:sp>
      <p:sp>
        <p:nvSpPr>
          <p:cNvPr id="19" name="Rounded Rectangle 18"/>
          <p:cNvSpPr/>
          <p:nvPr/>
        </p:nvSpPr>
        <p:spPr>
          <a:xfrm>
            <a:off x="6263640" y="4864608"/>
            <a:ext cx="3657600" cy="566928"/>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300" b="1" i="0">
                <a:solidFill>
                  <a:srgbClr val="666666"/>
                </a:solidFill>
                <a:latin typeface="Calibri"/>
              </a:rPr>
              <a:t>AiNoiseTrackingRecHits</a:t>
            </a:r>
          </a:p>
          <a:p>
            <a:pPr algn="ctr"/>
            <a:r>
              <a:rPr sz="1100" b="0" i="0">
                <a:solidFill>
                  <a:srgbClr val="666666"/>
                </a:solidFill>
                <a:latin typeface="Calibri"/>
              </a:rPr>
              <a:t>persisted for analysis, not tracked</a:t>
            </a:r>
          </a:p>
        </p:txBody>
      </p:sp>
      <p:cxnSp>
        <p:nvCxnSpPr>
          <p:cNvPr id="20" name="Connector 19"/>
          <p:cNvCxnSpPr/>
          <p:nvPr/>
        </p:nvCxnSpPr>
        <p:spPr>
          <a:xfrm>
            <a:off x="5623560" y="5148072"/>
            <a:ext cx="64008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263640" y="5852160"/>
            <a:ext cx="5486400" cy="292608"/>
          </a:xfrm>
          <a:prstGeom prst="rect">
            <a:avLst/>
          </a:prstGeom>
          <a:noFill/>
        </p:spPr>
        <p:txBody>
          <a:bodyPr wrap="square" lIns="0" tIns="0" rIns="0" bIns="0">
            <a:spAutoFit/>
          </a:bodyPr>
          <a:lstStyle/>
          <a:p>
            <a:pPr algn="l"/>
            <a:r>
              <a:rPr sz="1100" b="1" i="0">
                <a:solidFill>
                  <a:srgbClr val="666666"/>
                </a:solidFill>
                <a:latin typeface="Calibri"/>
              </a:rPr>
              <a:t>same binary reverts to stock at runtime:</a:t>
            </a:r>
          </a:p>
        </p:txBody>
      </p:sp>
      <p:sp>
        <p:nvSpPr>
          <p:cNvPr id="22" name="TextBox 21"/>
          <p:cNvSpPr txBox="1"/>
          <p:nvPr/>
        </p:nvSpPr>
        <p:spPr>
          <a:xfrm>
            <a:off x="6263640" y="6071616"/>
            <a:ext cx="5486400" cy="292608"/>
          </a:xfrm>
          <a:prstGeom prst="rect">
            <a:avLst/>
          </a:prstGeom>
          <a:noFill/>
        </p:spPr>
        <p:txBody>
          <a:bodyPr wrap="square" lIns="0" tIns="0" rIns="0" bIns="0">
            <a:spAutoFit/>
          </a:bodyPr>
          <a:lstStyle/>
          <a:p>
            <a:pPr algn="l"/>
            <a:r>
              <a:rPr sz="950" b="0" i="0">
                <a:solidFill>
                  <a:srgbClr val="666666"/>
                </a:solidFill>
                <a:latin typeface="Calibri"/>
              </a:rPr>
              <a:t>-Ptracking:CentralTrackSeeds:InputTags=CentralTrackingRecHits</a:t>
            </a:r>
          </a:p>
        </p:txBody>
      </p:sp>
      <p:sp>
        <p:nvSpPr>
          <p:cNvPr id="23" name="TextBox 22"/>
          <p:cNvSpPr txBox="1"/>
          <p:nvPr/>
        </p:nvSpPr>
        <p:spPr>
          <a:xfrm>
            <a:off x="6263640" y="6291072"/>
            <a:ext cx="5486400" cy="292608"/>
          </a:xfrm>
          <a:prstGeom prst="rect">
            <a:avLst/>
          </a:prstGeom>
          <a:noFill/>
        </p:spPr>
        <p:txBody>
          <a:bodyPr wrap="square" lIns="0" tIns="0" rIns="0" bIns="0">
            <a:spAutoFit/>
          </a:bodyPr>
          <a:lstStyle/>
          <a:p>
            <a:pPr algn="l"/>
            <a:r>
              <a:rPr sz="950" b="0" i="0">
                <a:solidFill>
                  <a:srgbClr val="666666"/>
                </a:solidFill>
                <a:latin typeface="Calibri"/>
              </a:rPr>
              <a:t>weights ship locally: ai-trkfilter-models/  (1.1 MB of ONNX)</a:t>
            </a:r>
          </a:p>
        </p:txBody>
      </p:sp>
      <p:sp>
        <p:nvSpPr>
          <p:cNvPr id="24" name="TextBox 23"/>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23</a:t>
            </a:r>
          </a:p>
        </p:txBody>
      </p:sp>
      <p:sp>
        <p:nvSpPr>
          <p:cNvPr id="27" name="TextBox 26">
            <a:extLst>
              <a:ext uri="{FF2B5EF4-FFF2-40B4-BE49-F238E27FC236}">
                <a16:creationId xmlns:a16="http://schemas.microsoft.com/office/drawing/2014/main" id="{60CE6A9E-A7D5-565C-2C0C-02CC7764AAE4}"/>
              </a:ext>
            </a:extLst>
          </p:cNvPr>
          <p:cNvSpPr txBox="1"/>
          <p:nvPr/>
        </p:nvSpPr>
        <p:spPr>
          <a:xfrm>
            <a:off x="6204857" y="6510528"/>
            <a:ext cx="4937760" cy="200055"/>
          </a:xfrm>
          <a:prstGeom prst="rect">
            <a:avLst/>
          </a:prstGeom>
          <a:noFill/>
        </p:spPr>
        <p:txBody>
          <a:bodyPr wrap="square" lIns="0" tIns="0" rIns="0" bIns="0" anchor="t">
            <a:spAutoFit/>
          </a:bodyPr>
          <a:lstStyle/>
          <a:p>
            <a:r>
              <a:rPr lang="en-US" sz="1300" b="1" err="1">
                <a:solidFill>
                  <a:srgbClr val="2C5AA0"/>
                </a:solidFill>
                <a:latin typeface="Calibri"/>
                <a:ea typeface="Calibri"/>
                <a:cs typeface="Calibri"/>
              </a:rPr>
              <a:t>EICrecon</a:t>
            </a:r>
            <a:r>
              <a:rPr lang="en-US" sz="1300" b="1">
                <a:solidFill>
                  <a:srgbClr val="2C5AA0"/>
                </a:solidFill>
                <a:latin typeface="Calibri"/>
                <a:ea typeface="Calibri"/>
                <a:cs typeface="Calibri"/>
              </a:rPr>
              <a:t> branch: ai-</a:t>
            </a:r>
            <a:r>
              <a:rPr lang="en-US" sz="1300" b="1" err="1">
                <a:solidFill>
                  <a:srgbClr val="2C5AA0"/>
                </a:solidFill>
                <a:latin typeface="Calibri"/>
                <a:ea typeface="Calibri"/>
                <a:cs typeface="Calibri"/>
              </a:rPr>
              <a:t>trk</a:t>
            </a:r>
            <a:r>
              <a:rPr lang="en-US" sz="1300" b="1">
                <a:solidFill>
                  <a:srgbClr val="2C5AA0"/>
                </a:solidFill>
                <a:latin typeface="Calibri"/>
                <a:ea typeface="Calibri"/>
                <a:cs typeface="Calibri"/>
              </a:rPr>
              <a:t>-hits-filter</a:t>
            </a:r>
            <a:endParaRPr lang="en-US" sz="1300" b="1" i="0">
              <a:solidFill>
                <a:srgbClr val="2C5AA0"/>
              </a:solidFill>
              <a:latin typeface="Calibri"/>
              <a:ea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E9F90-7F69-17FB-64AA-37C79FA80E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432BB9-3202-2CA9-411F-58B202BC89C7}"/>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Disclaimer!</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D7CA375C-CEEE-38AD-95F0-074A47C4103D}"/>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DF12D6F2-F427-E55A-F049-69294C6CBE20}"/>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sp>
        <p:nvSpPr>
          <p:cNvPr id="5" name="TextBox 4">
            <a:extLst>
              <a:ext uri="{FF2B5EF4-FFF2-40B4-BE49-F238E27FC236}">
                <a16:creationId xmlns:a16="http://schemas.microsoft.com/office/drawing/2014/main" id="{B8A8A688-7B50-E3D6-3833-65D1C2117C4D}"/>
              </a:ext>
            </a:extLst>
          </p:cNvPr>
          <p:cNvSpPr txBox="1"/>
          <p:nvPr/>
        </p:nvSpPr>
        <p:spPr>
          <a:xfrm>
            <a:off x="357297" y="1996440"/>
            <a:ext cx="11199222" cy="39395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800" b="1">
                <a:ea typeface="Calibri"/>
                <a:cs typeface="Calibri"/>
              </a:rPr>
              <a:t>The next results are preliminary!</a:t>
            </a:r>
            <a:br>
              <a:rPr lang="en-US" sz="2800" b="1">
                <a:ea typeface="Calibri"/>
                <a:cs typeface="Calibri"/>
              </a:rPr>
            </a:br>
            <a:endParaRPr lang="en-US" sz="2800">
              <a:ea typeface="Calibri"/>
              <a:cs typeface="Calibri"/>
            </a:endParaRPr>
          </a:p>
          <a:p>
            <a:pPr marL="285750" indent="-285750">
              <a:buFont typeface="Calibri"/>
              <a:buChar char="-"/>
            </a:pPr>
            <a:r>
              <a:rPr lang="en-US" sz="2800" err="1">
                <a:ea typeface="Calibri"/>
                <a:cs typeface="Calibri"/>
              </a:rPr>
              <a:t>Were</a:t>
            </a:r>
            <a:r>
              <a:rPr lang="en-US" sz="2800">
                <a:ea typeface="Calibri"/>
                <a:cs typeface="Calibri"/>
              </a:rPr>
              <a:t> not discussed with tracking group (yet, but will)</a:t>
            </a:r>
            <a:br>
              <a:rPr lang="en-US" sz="2800"/>
            </a:br>
            <a:endParaRPr lang="en-US" sz="2800">
              <a:ea typeface="Calibri"/>
              <a:cs typeface="Calibri"/>
            </a:endParaRPr>
          </a:p>
          <a:p>
            <a:pPr marL="285750" indent="-285750">
              <a:buFont typeface="Calibri"/>
              <a:buChar char="-"/>
            </a:pPr>
            <a:r>
              <a:rPr lang="en-US" sz="2800">
                <a:ea typeface="Calibri"/>
                <a:cs typeface="Calibri"/>
              </a:rPr>
              <a:t>The </a:t>
            </a:r>
            <a:r>
              <a:rPr lang="en-US" sz="2800" err="1">
                <a:ea typeface="Calibri"/>
                <a:cs typeface="Calibri"/>
              </a:rPr>
              <a:t>EICrecon</a:t>
            </a:r>
            <a:r>
              <a:rPr lang="en-US" sz="2800">
                <a:ea typeface="Calibri"/>
                <a:cs typeface="Calibri"/>
              </a:rPr>
              <a:t> is used from 26.07-stable image</a:t>
            </a:r>
            <a:br>
              <a:rPr lang="en-US" sz="2800">
                <a:ea typeface="Calibri"/>
                <a:cs typeface="Calibri"/>
              </a:rPr>
            </a:br>
            <a:endParaRPr lang="en-US" sz="2800">
              <a:ea typeface="Calibri"/>
              <a:cs typeface="Calibri"/>
            </a:endParaRPr>
          </a:p>
          <a:p>
            <a:pPr marL="285750" indent="-285750">
              <a:buFont typeface="Calibri"/>
              <a:buChar char="-"/>
            </a:pPr>
            <a:r>
              <a:rPr lang="en-US" sz="2800">
                <a:ea typeface="Calibri"/>
                <a:cs typeface="Calibri"/>
              </a:rPr>
              <a:t>The data is the first background dataset from 26.07 campaign</a:t>
            </a:r>
            <a:br>
              <a:rPr lang="en-US">
                <a:ea typeface="Calibri"/>
                <a:cs typeface="Calibri"/>
              </a:rPr>
            </a:br>
            <a:r>
              <a:rPr lang="en-US">
                <a:highlight>
                  <a:srgbClr val="FFFFFF"/>
                </a:highlight>
                <a:latin typeface="monospace"/>
                <a:ea typeface="Calibri"/>
                <a:cs typeface="Calibri"/>
              </a:rPr>
              <a:t>epic:/RECO/26.07.0/</a:t>
            </a:r>
            <a:r>
              <a:rPr lang="en-US" err="1">
                <a:highlight>
                  <a:srgbClr val="FFFFFF"/>
                </a:highlight>
                <a:latin typeface="monospace"/>
                <a:ea typeface="Calibri"/>
                <a:cs typeface="Calibri"/>
              </a:rPr>
              <a:t>epic_craterlake</a:t>
            </a:r>
            <a:r>
              <a:rPr lang="en-US">
                <a:highlight>
                  <a:srgbClr val="FFFFFF"/>
                </a:highlight>
                <a:latin typeface="monospace"/>
                <a:ea typeface="Calibri"/>
                <a:cs typeface="Calibri"/>
              </a:rPr>
              <a:t>/Bkg_Exact1S_2us/</a:t>
            </a:r>
            <a:r>
              <a:rPr lang="en-US" err="1">
                <a:highlight>
                  <a:srgbClr val="FFFFFF"/>
                </a:highlight>
                <a:latin typeface="monospace"/>
                <a:ea typeface="Calibri"/>
                <a:cs typeface="Calibri"/>
              </a:rPr>
              <a:t>GoldCt</a:t>
            </a:r>
            <a:r>
              <a:rPr lang="en-US">
                <a:highlight>
                  <a:srgbClr val="FFFFFF"/>
                </a:highlight>
                <a:latin typeface="monospace"/>
                <a:ea typeface="Calibri"/>
                <a:cs typeface="Calibri"/>
              </a:rPr>
              <a:t>/10um/DIS/NC/</a:t>
            </a:r>
            <a:br>
              <a:rPr lang="en-US">
                <a:highlight>
                  <a:srgbClr val="FFFFFF"/>
                </a:highlight>
                <a:latin typeface="monospace"/>
                <a:ea typeface="Calibri"/>
                <a:cs typeface="Calibri"/>
              </a:rPr>
            </a:br>
            <a:r>
              <a:rPr lang="en-US">
                <a:highlight>
                  <a:srgbClr val="FFFFFF"/>
                </a:highlight>
                <a:latin typeface="monospace"/>
                <a:ea typeface="Calibri"/>
                <a:cs typeface="Calibri"/>
              </a:rPr>
              <a:t> </a:t>
            </a:r>
            <a:endParaRPr lang="en-US">
              <a:ea typeface="Calibri"/>
              <a:cs typeface="Calibri"/>
            </a:endParaRPr>
          </a:p>
          <a:p>
            <a:pPr marL="285750" indent="-285750">
              <a:buFont typeface="Calibri"/>
              <a:buChar char="-"/>
            </a:pPr>
            <a:endParaRPr lang="en-US">
              <a:ea typeface="Calibri"/>
              <a:cs typeface="Calibri"/>
            </a:endParaRPr>
          </a:p>
        </p:txBody>
      </p:sp>
    </p:spTree>
    <p:extLst>
      <p:ext uri="{BB962C8B-B14F-4D97-AF65-F5344CB8AC3E}">
        <p14:creationId xmlns:p14="http://schemas.microsoft.com/office/powerpoint/2010/main" val="1700111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000" b="1" i="0">
                <a:solidFill>
                  <a:srgbClr val="2C5AA0"/>
                </a:solidFill>
                <a:latin typeface="Calibri"/>
              </a:rPr>
              <a:t>Same binary on the fresh 26.07.0 DIS campaign (10x275, minQ2=1000)</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4" name="Table 3"/>
          <p:cNvGraphicFramePr>
            <a:graphicFrameLocks noGrp="1"/>
          </p:cNvGraphicFramePr>
          <p:nvPr/>
        </p:nvGraphicFramePr>
        <p:xfrm>
          <a:off x="502920" y="1143000"/>
          <a:ext cx="6766560" cy="3383280"/>
        </p:xfrm>
        <a:graphic>
          <a:graphicData uri="http://schemas.openxmlformats.org/drawingml/2006/table">
            <a:tbl>
              <a:tblPr>
                <a:tableStyleId>{5C22544A-7EE6-4342-B048-85BDC9FD1C3A}</a:tableStyleId>
              </a:tblPr>
              <a:tblGrid>
                <a:gridCol w="2706624">
                  <a:extLst>
                    <a:ext uri="{9D8B030D-6E8A-4147-A177-3AD203B41FA5}">
                      <a16:colId xmlns:a16="http://schemas.microsoft.com/office/drawing/2014/main" val="20000"/>
                    </a:ext>
                  </a:extLst>
                </a:gridCol>
                <a:gridCol w="1353312">
                  <a:extLst>
                    <a:ext uri="{9D8B030D-6E8A-4147-A177-3AD203B41FA5}">
                      <a16:colId xmlns:a16="http://schemas.microsoft.com/office/drawing/2014/main" val="20001"/>
                    </a:ext>
                  </a:extLst>
                </a:gridCol>
                <a:gridCol w="1353312">
                  <a:extLst>
                    <a:ext uri="{9D8B030D-6E8A-4147-A177-3AD203B41FA5}">
                      <a16:colId xmlns:a16="http://schemas.microsoft.com/office/drawing/2014/main" val="20002"/>
                    </a:ext>
                  </a:extLst>
                </a:gridCol>
                <a:gridCol w="1353312">
                  <a:extLst>
                    <a:ext uri="{9D8B030D-6E8A-4147-A177-3AD203B41FA5}">
                      <a16:colId xmlns:a16="http://schemas.microsoft.com/office/drawing/2014/main" val="20003"/>
                    </a:ext>
                  </a:extLst>
                </a:gridCol>
              </a:tblGrid>
              <a:tr h="338328">
                <a:tc>
                  <a:txBody>
                    <a:bodyPr/>
                    <a:lstStyle/>
                    <a:p>
                      <a:pPr algn="l"/>
                      <a:r>
                        <a:rPr sz="1200" b="1" i="0">
                          <a:solidFill>
                            <a:srgbClr val="FFFFFF"/>
                          </a:solidFill>
                          <a:latin typeface="Calibri"/>
                        </a:rPr>
                        <a:t>central tracking + vertexing</a:t>
                      </a:r>
                    </a:p>
                  </a:txBody>
                  <a:tcPr marL="73152" marR="73152" marT="18288" marB="18288" anchor="ctr">
                    <a:solidFill>
                      <a:srgbClr val="2C5AA0"/>
                    </a:solidFill>
                  </a:tcPr>
                </a:tc>
                <a:tc>
                  <a:txBody>
                    <a:bodyPr/>
                    <a:lstStyle/>
                    <a:p>
                      <a:pPr algn="ctr"/>
                      <a:r>
                        <a:rPr sz="1200" b="1" i="0">
                          <a:solidFill>
                            <a:srgbClr val="FFFFFF"/>
                          </a:solidFill>
                          <a:latin typeface="Calibri"/>
                        </a:rPr>
                        <a:t>unfiltered</a:t>
                      </a:r>
                    </a:p>
                  </a:txBody>
                  <a:tcPr marL="73152" marR="73152" marT="18288" marB="18288" anchor="ctr">
                    <a:solidFill>
                      <a:srgbClr val="2C5AA0"/>
                    </a:solidFill>
                  </a:tcPr>
                </a:tc>
                <a:tc>
                  <a:txBody>
                    <a:bodyPr/>
                    <a:lstStyle/>
                    <a:p>
                      <a:pPr algn="ctr"/>
                      <a:r>
                        <a:rPr sz="1200" b="1" i="0">
                          <a:solidFill>
                            <a:srgbClr val="FFFFFF"/>
                          </a:solidFill>
                          <a:latin typeface="Calibri"/>
                        </a:rPr>
                        <a:t>AI finder</a:t>
                      </a:r>
                    </a:p>
                  </a:txBody>
                  <a:tcPr marL="73152" marR="73152" marT="18288" marB="18288" anchor="ctr">
                    <a:solidFill>
                      <a:srgbClr val="2C5AA0"/>
                    </a:solidFill>
                  </a:tcPr>
                </a:tc>
                <a:tc>
                  <a:txBody>
                    <a:bodyPr/>
                    <a:lstStyle/>
                    <a:p>
                      <a:pPr algn="ctr"/>
                      <a:r>
                        <a:rPr sz="1200" b="1" i="0">
                          <a:solidFill>
                            <a:srgbClr val="FFFFFF"/>
                          </a:solidFill>
                          <a:latin typeface="Calibri"/>
                        </a:rPr>
                        <a:t>AI ideal window</a:t>
                      </a:r>
                    </a:p>
                  </a:txBody>
                  <a:tcPr marL="73152" marR="73152" marT="18288" marB="18288" anchor="ctr">
                    <a:solidFill>
                      <a:srgbClr val="2C5AA0"/>
                    </a:solidFill>
                  </a:tcPr>
                </a:tc>
                <a:extLst>
                  <a:ext uri="{0D108BD9-81ED-4DB2-BD59-A6C34878D82A}">
                    <a16:rowId xmlns:a16="http://schemas.microsoft.com/office/drawing/2014/main" val="10000"/>
                  </a:ext>
                </a:extLst>
              </a:tr>
              <a:tr h="338328">
                <a:tc>
                  <a:txBody>
                    <a:bodyPr/>
                    <a:lstStyle/>
                    <a:p>
                      <a:pPr algn="l"/>
                      <a:r>
                        <a:rPr sz="1200" b="0" i="0">
                          <a:solidFill>
                            <a:srgbClr val="222222"/>
                          </a:solidFill>
                          <a:latin typeface="Calibri"/>
                        </a:rPr>
                        <a:t>track seeds / event</a:t>
                      </a:r>
                    </a:p>
                  </a:txBody>
                  <a:tcPr marL="73152" marR="73152" marT="18288" marB="18288" anchor="ctr">
                    <a:solidFill>
                      <a:srgbClr val="FFFFFF"/>
                    </a:solidFill>
                  </a:tcPr>
                </a:tc>
                <a:tc>
                  <a:txBody>
                    <a:bodyPr/>
                    <a:lstStyle/>
                    <a:p>
                      <a:pPr algn="ctr"/>
                      <a:r>
                        <a:rPr sz="1200" b="0" i="0">
                          <a:solidFill>
                            <a:srgbClr val="222222"/>
                          </a:solidFill>
                          <a:latin typeface="Calibri"/>
                        </a:rPr>
                        <a:t>508</a:t>
                      </a:r>
                    </a:p>
                  </a:txBody>
                  <a:tcPr marL="73152" marR="73152" marT="18288" marB="18288" anchor="ctr">
                    <a:solidFill>
                      <a:srgbClr val="FFFFFF"/>
                    </a:solidFill>
                  </a:tcPr>
                </a:tc>
                <a:tc>
                  <a:txBody>
                    <a:bodyPr/>
                    <a:lstStyle/>
                    <a:p>
                      <a:pPr algn="ctr"/>
                      <a:r>
                        <a:rPr sz="1200" b="0" i="0">
                          <a:solidFill>
                            <a:srgbClr val="222222"/>
                          </a:solidFill>
                          <a:latin typeface="Calibri"/>
                        </a:rPr>
                        <a:t>105</a:t>
                      </a:r>
                    </a:p>
                  </a:txBody>
                  <a:tcPr marL="73152" marR="73152" marT="18288" marB="18288" anchor="ctr">
                    <a:solidFill>
                      <a:srgbClr val="FFFFFF"/>
                    </a:solidFill>
                  </a:tcPr>
                </a:tc>
                <a:tc>
                  <a:txBody>
                    <a:bodyPr/>
                    <a:lstStyle/>
                    <a:p>
                      <a:pPr algn="ctr"/>
                      <a:r>
                        <a:rPr sz="1200" b="0" i="0">
                          <a:solidFill>
                            <a:srgbClr val="222222"/>
                          </a:solidFill>
                          <a:latin typeface="Calibri"/>
                        </a:rPr>
                        <a:t>105</a:t>
                      </a:r>
                    </a:p>
                  </a:txBody>
                  <a:tcPr marL="73152" marR="73152" marT="18288" marB="18288" anchor="ctr">
                    <a:solidFill>
                      <a:srgbClr val="FFFFFF"/>
                    </a:solidFill>
                  </a:tcPr>
                </a:tc>
                <a:extLst>
                  <a:ext uri="{0D108BD9-81ED-4DB2-BD59-A6C34878D82A}">
                    <a16:rowId xmlns:a16="http://schemas.microsoft.com/office/drawing/2014/main" val="10001"/>
                  </a:ext>
                </a:extLst>
              </a:tr>
              <a:tr h="338328">
                <a:tc>
                  <a:txBody>
                    <a:bodyPr/>
                    <a:lstStyle/>
                    <a:p>
                      <a:pPr algn="l"/>
                      <a:r>
                        <a:rPr sz="1200" b="0" i="0">
                          <a:solidFill>
                            <a:srgbClr val="222222"/>
                          </a:solidFill>
                          <a:latin typeface="Calibri"/>
                        </a:rPr>
                        <a:t>CKF tracks / event</a:t>
                      </a:r>
                    </a:p>
                  </a:txBody>
                  <a:tcPr marL="73152" marR="73152" marT="18288" marB="18288" anchor="ctr">
                    <a:solidFill>
                      <a:srgbClr val="EBF0F8"/>
                    </a:solidFill>
                  </a:tcPr>
                </a:tc>
                <a:tc>
                  <a:txBody>
                    <a:bodyPr/>
                    <a:lstStyle/>
                    <a:p>
                      <a:pPr algn="ctr"/>
                      <a:r>
                        <a:rPr sz="1200" b="0" i="0">
                          <a:solidFill>
                            <a:srgbClr val="222222"/>
                          </a:solidFill>
                          <a:latin typeface="Calibri"/>
                        </a:rPr>
                        <a:t>9.36</a:t>
                      </a:r>
                    </a:p>
                  </a:txBody>
                  <a:tcPr marL="73152" marR="73152" marT="18288" marB="18288" anchor="ctr">
                    <a:solidFill>
                      <a:srgbClr val="EBF0F8"/>
                    </a:solidFill>
                  </a:tcPr>
                </a:tc>
                <a:tc>
                  <a:txBody>
                    <a:bodyPr/>
                    <a:lstStyle/>
                    <a:p>
                      <a:pPr algn="ctr"/>
                      <a:r>
                        <a:rPr sz="1200" b="0" i="0">
                          <a:solidFill>
                            <a:srgbClr val="222222"/>
                          </a:solidFill>
                          <a:latin typeface="Calibri"/>
                        </a:rPr>
                        <a:t>8.81</a:t>
                      </a:r>
                    </a:p>
                  </a:txBody>
                  <a:tcPr marL="73152" marR="73152" marT="18288" marB="18288" anchor="ctr">
                    <a:solidFill>
                      <a:srgbClr val="EBF0F8"/>
                    </a:solidFill>
                  </a:tcPr>
                </a:tc>
                <a:tc>
                  <a:txBody>
                    <a:bodyPr/>
                    <a:lstStyle/>
                    <a:p>
                      <a:pPr algn="ctr"/>
                      <a:r>
                        <a:rPr sz="1200" b="0" i="0">
                          <a:solidFill>
                            <a:srgbClr val="222222"/>
                          </a:solidFill>
                          <a:latin typeface="Calibri"/>
                        </a:rPr>
                        <a:t>8.94</a:t>
                      </a:r>
                    </a:p>
                  </a:txBody>
                  <a:tcPr marL="73152" marR="73152" marT="18288" marB="18288" anchor="ctr">
                    <a:solidFill>
                      <a:srgbClr val="EBF0F8"/>
                    </a:solidFill>
                  </a:tcPr>
                </a:tc>
                <a:extLst>
                  <a:ext uri="{0D108BD9-81ED-4DB2-BD59-A6C34878D82A}">
                    <a16:rowId xmlns:a16="http://schemas.microsoft.com/office/drawing/2014/main" val="10002"/>
                  </a:ext>
                </a:extLst>
              </a:tr>
              <a:tr h="338328">
                <a:tc>
                  <a:txBody>
                    <a:bodyPr/>
                    <a:lstStyle/>
                    <a:p>
                      <a:pPr algn="l"/>
                      <a:r>
                        <a:rPr sz="1200" b="0" i="0">
                          <a:solidFill>
                            <a:srgbClr val="222222"/>
                          </a:solidFill>
                          <a:latin typeface="Calibri"/>
                        </a:rPr>
                        <a:t>signal-track efficiency</a:t>
                      </a:r>
                    </a:p>
                  </a:txBody>
                  <a:tcPr marL="73152" marR="73152" marT="18288" marB="18288" anchor="ctr">
                    <a:solidFill>
                      <a:srgbClr val="FFFFFF"/>
                    </a:solidFill>
                  </a:tcPr>
                </a:tc>
                <a:tc>
                  <a:txBody>
                    <a:bodyPr/>
                    <a:lstStyle/>
                    <a:p>
                      <a:pPr algn="ctr"/>
                      <a:r>
                        <a:rPr sz="1200" b="0" i="0">
                          <a:solidFill>
                            <a:srgbClr val="222222"/>
                          </a:solidFill>
                          <a:latin typeface="Calibri"/>
                        </a:rPr>
                        <a:t>80.7%</a:t>
                      </a:r>
                    </a:p>
                  </a:txBody>
                  <a:tcPr marL="73152" marR="73152" marT="18288" marB="18288" anchor="ctr">
                    <a:solidFill>
                      <a:srgbClr val="FFFFFF"/>
                    </a:solidFill>
                  </a:tcPr>
                </a:tc>
                <a:tc>
                  <a:txBody>
                    <a:bodyPr/>
                    <a:lstStyle/>
                    <a:p>
                      <a:pPr algn="ctr"/>
                      <a:r>
                        <a:rPr sz="1200" b="0" i="0">
                          <a:solidFill>
                            <a:srgbClr val="222222"/>
                          </a:solidFill>
                          <a:latin typeface="Calibri"/>
                        </a:rPr>
                        <a:t>79.5%</a:t>
                      </a:r>
                    </a:p>
                  </a:txBody>
                  <a:tcPr marL="73152" marR="73152" marT="18288" marB="18288" anchor="ctr">
                    <a:solidFill>
                      <a:srgbClr val="FFFFFF"/>
                    </a:solidFill>
                  </a:tcPr>
                </a:tc>
                <a:tc>
                  <a:txBody>
                    <a:bodyPr/>
                    <a:lstStyle/>
                    <a:p>
                      <a:pPr algn="ctr"/>
                      <a:r>
                        <a:rPr sz="1200" b="0" i="0">
                          <a:solidFill>
                            <a:srgbClr val="222222"/>
                          </a:solidFill>
                          <a:latin typeface="Calibri"/>
                        </a:rPr>
                        <a:t>80.8%</a:t>
                      </a:r>
                    </a:p>
                  </a:txBody>
                  <a:tcPr marL="73152" marR="73152" marT="18288" marB="18288" anchor="ctr">
                    <a:solidFill>
                      <a:srgbClr val="FFFFFF"/>
                    </a:solidFill>
                  </a:tcPr>
                </a:tc>
                <a:extLst>
                  <a:ext uri="{0D108BD9-81ED-4DB2-BD59-A6C34878D82A}">
                    <a16:rowId xmlns:a16="http://schemas.microsoft.com/office/drawing/2014/main" val="10003"/>
                  </a:ext>
                </a:extLst>
              </a:tr>
              <a:tr h="338328">
                <a:tc>
                  <a:txBody>
                    <a:bodyPr/>
                    <a:lstStyle/>
                    <a:p>
                      <a:pPr algn="l"/>
                      <a:r>
                        <a:rPr sz="1200" b="0" i="0">
                          <a:solidFill>
                            <a:srgbClr val="222222"/>
                          </a:solidFill>
                          <a:latin typeface="Calibri"/>
                        </a:rPr>
                        <a:t>track purity (signal fraction)</a:t>
                      </a:r>
                    </a:p>
                  </a:txBody>
                  <a:tcPr marL="73152" marR="73152" marT="18288" marB="18288" anchor="ctr">
                    <a:solidFill>
                      <a:srgbClr val="EBF0F8"/>
                    </a:solidFill>
                  </a:tcPr>
                </a:tc>
                <a:tc>
                  <a:txBody>
                    <a:bodyPr/>
                    <a:lstStyle/>
                    <a:p>
                      <a:pPr algn="ctr"/>
                      <a:r>
                        <a:rPr sz="1200" b="0" i="0">
                          <a:solidFill>
                            <a:srgbClr val="222222"/>
                          </a:solidFill>
                          <a:latin typeface="Calibri"/>
                        </a:rPr>
                        <a:t>92.1%</a:t>
                      </a:r>
                    </a:p>
                  </a:txBody>
                  <a:tcPr marL="73152" marR="73152" marT="18288" marB="18288" anchor="ctr">
                    <a:solidFill>
                      <a:srgbClr val="EBF0F8"/>
                    </a:solidFill>
                  </a:tcPr>
                </a:tc>
                <a:tc>
                  <a:txBody>
                    <a:bodyPr/>
                    <a:lstStyle/>
                    <a:p>
                      <a:pPr algn="ctr"/>
                      <a:r>
                        <a:rPr sz="1200" b="0" i="0">
                          <a:solidFill>
                            <a:srgbClr val="222222"/>
                          </a:solidFill>
                          <a:latin typeface="Calibri"/>
                        </a:rPr>
                        <a:t>96.4%</a:t>
                      </a:r>
                    </a:p>
                  </a:txBody>
                  <a:tcPr marL="73152" marR="73152" marT="18288" marB="18288" anchor="ctr">
                    <a:solidFill>
                      <a:srgbClr val="EBF0F8"/>
                    </a:solidFill>
                  </a:tcPr>
                </a:tc>
                <a:tc>
                  <a:txBody>
                    <a:bodyPr/>
                    <a:lstStyle/>
                    <a:p>
                      <a:pPr algn="ctr"/>
                      <a:r>
                        <a:rPr sz="1200" b="0" i="0">
                          <a:solidFill>
                            <a:srgbClr val="222222"/>
                          </a:solidFill>
                          <a:latin typeface="Calibri"/>
                        </a:rPr>
                        <a:t>96.5%</a:t>
                      </a:r>
                    </a:p>
                  </a:txBody>
                  <a:tcPr marL="73152" marR="73152" marT="18288" marB="18288" anchor="ctr">
                    <a:solidFill>
                      <a:srgbClr val="EBF0F8"/>
                    </a:solidFill>
                  </a:tcPr>
                </a:tc>
                <a:extLst>
                  <a:ext uri="{0D108BD9-81ED-4DB2-BD59-A6C34878D82A}">
                    <a16:rowId xmlns:a16="http://schemas.microsoft.com/office/drawing/2014/main" val="10004"/>
                  </a:ext>
                </a:extLst>
              </a:tr>
              <a:tr h="338328">
                <a:tc>
                  <a:txBody>
                    <a:bodyPr/>
                    <a:lstStyle/>
                    <a:p>
                      <a:pPr algn="l"/>
                      <a:r>
                        <a:rPr sz="1200" b="0" i="0">
                          <a:solidFill>
                            <a:srgbClr val="222222"/>
                          </a:solidFill>
                          <a:latin typeface="Calibri"/>
                        </a:rPr>
                        <a:t>measurements / track</a:t>
                      </a:r>
                    </a:p>
                  </a:txBody>
                  <a:tcPr marL="73152" marR="73152" marT="18288" marB="18288" anchor="ctr">
                    <a:solidFill>
                      <a:srgbClr val="FFFFFF"/>
                    </a:solidFill>
                  </a:tcPr>
                </a:tc>
                <a:tc>
                  <a:txBody>
                    <a:bodyPr/>
                    <a:lstStyle/>
                    <a:p>
                      <a:pPr algn="ctr"/>
                      <a:r>
                        <a:rPr sz="1200" b="0" i="0">
                          <a:solidFill>
                            <a:srgbClr val="222222"/>
                          </a:solidFill>
                          <a:latin typeface="Calibri"/>
                        </a:rPr>
                        <a:t>6.42</a:t>
                      </a:r>
                    </a:p>
                  </a:txBody>
                  <a:tcPr marL="73152" marR="73152" marT="18288" marB="18288" anchor="ctr">
                    <a:solidFill>
                      <a:srgbClr val="FFFFFF"/>
                    </a:solidFill>
                  </a:tcPr>
                </a:tc>
                <a:tc>
                  <a:txBody>
                    <a:bodyPr/>
                    <a:lstStyle/>
                    <a:p>
                      <a:pPr algn="ctr"/>
                      <a:r>
                        <a:rPr sz="1200" b="0" i="0">
                          <a:solidFill>
                            <a:srgbClr val="222222"/>
                          </a:solidFill>
                          <a:latin typeface="Calibri"/>
                        </a:rPr>
                        <a:t>6.51</a:t>
                      </a:r>
                    </a:p>
                  </a:txBody>
                  <a:tcPr marL="73152" marR="73152" marT="18288" marB="18288" anchor="ctr">
                    <a:solidFill>
                      <a:srgbClr val="FFFFFF"/>
                    </a:solidFill>
                  </a:tcPr>
                </a:tc>
                <a:tc>
                  <a:txBody>
                    <a:bodyPr/>
                    <a:lstStyle/>
                    <a:p>
                      <a:pPr algn="ctr"/>
                      <a:r>
                        <a:rPr sz="1200" b="0" i="0">
                          <a:solidFill>
                            <a:srgbClr val="222222"/>
                          </a:solidFill>
                          <a:latin typeface="Calibri"/>
                        </a:rPr>
                        <a:t>6.52</a:t>
                      </a:r>
                    </a:p>
                  </a:txBody>
                  <a:tcPr marL="73152" marR="73152" marT="18288" marB="18288" anchor="ctr">
                    <a:solidFill>
                      <a:srgbClr val="FFFFFF"/>
                    </a:solidFill>
                  </a:tcPr>
                </a:tc>
                <a:extLst>
                  <a:ext uri="{0D108BD9-81ED-4DB2-BD59-A6C34878D82A}">
                    <a16:rowId xmlns:a16="http://schemas.microsoft.com/office/drawing/2014/main" val="10005"/>
                  </a:ext>
                </a:extLst>
              </a:tr>
              <a:tr h="338328">
                <a:tc>
                  <a:txBody>
                    <a:bodyPr/>
                    <a:lstStyle/>
                    <a:p>
                      <a:pPr algn="l"/>
                      <a:r>
                        <a:rPr sz="1200" b="0" i="0">
                          <a:solidFill>
                            <a:srgbClr val="222222"/>
                          </a:solidFill>
                          <a:latin typeface="Calibri"/>
                        </a:rPr>
                        <a:t>σ(dp/p) signal tracks</a:t>
                      </a:r>
                    </a:p>
                  </a:txBody>
                  <a:tcPr marL="73152" marR="73152" marT="18288" marB="18288" anchor="ctr">
                    <a:solidFill>
                      <a:srgbClr val="EBF0F8"/>
                    </a:solidFill>
                  </a:tcPr>
                </a:tc>
                <a:tc>
                  <a:txBody>
                    <a:bodyPr/>
                    <a:lstStyle/>
                    <a:p>
                      <a:pPr algn="ctr"/>
                      <a:r>
                        <a:rPr sz="1200" b="0" i="0">
                          <a:solidFill>
                            <a:srgbClr val="222222"/>
                          </a:solidFill>
                          <a:latin typeface="Calibri"/>
                        </a:rPr>
                        <a:t>1.45 %</a:t>
                      </a:r>
                    </a:p>
                  </a:txBody>
                  <a:tcPr marL="73152" marR="73152" marT="18288" marB="18288" anchor="ctr">
                    <a:solidFill>
                      <a:srgbClr val="EBF0F8"/>
                    </a:solidFill>
                  </a:tcPr>
                </a:tc>
                <a:tc>
                  <a:txBody>
                    <a:bodyPr/>
                    <a:lstStyle/>
                    <a:p>
                      <a:pPr algn="ctr"/>
                      <a:r>
                        <a:rPr sz="1200" b="0" i="0">
                          <a:solidFill>
                            <a:srgbClr val="222222"/>
                          </a:solidFill>
                          <a:latin typeface="Calibri"/>
                        </a:rPr>
                        <a:t>1.45 %</a:t>
                      </a:r>
                    </a:p>
                  </a:txBody>
                  <a:tcPr marL="73152" marR="73152" marT="18288" marB="18288" anchor="ctr">
                    <a:solidFill>
                      <a:srgbClr val="EBF0F8"/>
                    </a:solidFill>
                  </a:tcPr>
                </a:tc>
                <a:tc>
                  <a:txBody>
                    <a:bodyPr/>
                    <a:lstStyle/>
                    <a:p>
                      <a:pPr algn="ctr"/>
                      <a:r>
                        <a:rPr sz="1200" b="0" i="0">
                          <a:solidFill>
                            <a:srgbClr val="222222"/>
                          </a:solidFill>
                          <a:latin typeface="Calibri"/>
                        </a:rPr>
                        <a:t>1.45 %</a:t>
                      </a:r>
                    </a:p>
                  </a:txBody>
                  <a:tcPr marL="73152" marR="73152" marT="18288" marB="18288" anchor="ctr">
                    <a:solidFill>
                      <a:srgbClr val="EBF0F8"/>
                    </a:solidFill>
                  </a:tcPr>
                </a:tc>
                <a:extLst>
                  <a:ext uri="{0D108BD9-81ED-4DB2-BD59-A6C34878D82A}">
                    <a16:rowId xmlns:a16="http://schemas.microsoft.com/office/drawing/2014/main" val="10006"/>
                  </a:ext>
                </a:extLst>
              </a:tr>
              <a:tr h="338328">
                <a:tc>
                  <a:txBody>
                    <a:bodyPr/>
                    <a:lstStyle/>
                    <a:p>
                      <a:pPr algn="l"/>
                      <a:r>
                        <a:rPr sz="1200" b="0" i="0">
                          <a:solidFill>
                            <a:srgbClr val="222222"/>
                          </a:solidFill>
                          <a:latin typeface="Calibri"/>
                        </a:rPr>
                        <a:t>σ(DCA_r) signal tracks</a:t>
                      </a:r>
                    </a:p>
                  </a:txBody>
                  <a:tcPr marL="73152" marR="73152" marT="18288" marB="18288" anchor="ctr">
                    <a:solidFill>
                      <a:srgbClr val="FFFFFF"/>
                    </a:solidFill>
                  </a:tcPr>
                </a:tc>
                <a:tc>
                  <a:txBody>
                    <a:bodyPr/>
                    <a:lstStyle/>
                    <a:p>
                      <a:pPr algn="ctr"/>
                      <a:r>
                        <a:rPr sz="1200" b="0" i="0">
                          <a:solidFill>
                            <a:srgbClr val="222222"/>
                          </a:solidFill>
                          <a:latin typeface="Calibri"/>
                        </a:rPr>
                        <a:t>76.4 µm</a:t>
                      </a:r>
                    </a:p>
                  </a:txBody>
                  <a:tcPr marL="73152" marR="73152" marT="18288" marB="18288" anchor="ctr">
                    <a:solidFill>
                      <a:srgbClr val="FFFFFF"/>
                    </a:solidFill>
                  </a:tcPr>
                </a:tc>
                <a:tc>
                  <a:txBody>
                    <a:bodyPr/>
                    <a:lstStyle/>
                    <a:p>
                      <a:pPr algn="ctr"/>
                      <a:r>
                        <a:rPr sz="1200" b="0" i="0">
                          <a:solidFill>
                            <a:srgbClr val="222222"/>
                          </a:solidFill>
                          <a:latin typeface="Calibri"/>
                        </a:rPr>
                        <a:t>78.7 µm</a:t>
                      </a:r>
                    </a:p>
                  </a:txBody>
                  <a:tcPr marL="73152" marR="73152" marT="18288" marB="18288" anchor="ctr">
                    <a:solidFill>
                      <a:srgbClr val="FFFFFF"/>
                    </a:solidFill>
                  </a:tcPr>
                </a:tc>
                <a:tc>
                  <a:txBody>
                    <a:bodyPr/>
                    <a:lstStyle/>
                    <a:p>
                      <a:pPr algn="ctr"/>
                      <a:r>
                        <a:rPr sz="1200" b="0" i="0">
                          <a:solidFill>
                            <a:srgbClr val="222222"/>
                          </a:solidFill>
                          <a:latin typeface="Calibri"/>
                        </a:rPr>
                        <a:t>77.7 µm</a:t>
                      </a:r>
                    </a:p>
                  </a:txBody>
                  <a:tcPr marL="73152" marR="73152" marT="18288" marB="18288" anchor="ctr">
                    <a:solidFill>
                      <a:srgbClr val="FFFFFF"/>
                    </a:solidFill>
                  </a:tcPr>
                </a:tc>
                <a:extLst>
                  <a:ext uri="{0D108BD9-81ED-4DB2-BD59-A6C34878D82A}">
                    <a16:rowId xmlns:a16="http://schemas.microsoft.com/office/drawing/2014/main" val="10007"/>
                  </a:ext>
                </a:extLst>
              </a:tr>
              <a:tr h="338328">
                <a:tc>
                  <a:txBody>
                    <a:bodyPr/>
                    <a:lstStyle/>
                    <a:p>
                      <a:pPr algn="l"/>
                      <a:r>
                        <a:rPr sz="1200" b="0" i="0">
                          <a:solidFill>
                            <a:srgbClr val="222222"/>
                          </a:solidFill>
                          <a:latin typeface="Calibri"/>
                        </a:rPr>
                        <a:t>vertex within 1 mm of MC PV</a:t>
                      </a:r>
                    </a:p>
                  </a:txBody>
                  <a:tcPr marL="73152" marR="73152" marT="18288" marB="18288" anchor="ctr">
                    <a:solidFill>
                      <a:srgbClr val="EBF0F8"/>
                    </a:solidFill>
                  </a:tcPr>
                </a:tc>
                <a:tc>
                  <a:txBody>
                    <a:bodyPr/>
                    <a:lstStyle/>
                    <a:p>
                      <a:pPr algn="ctr"/>
                      <a:r>
                        <a:rPr sz="1200" b="0" i="0">
                          <a:solidFill>
                            <a:srgbClr val="222222"/>
                          </a:solidFill>
                          <a:latin typeface="Calibri"/>
                        </a:rPr>
                        <a:t>96.8%</a:t>
                      </a:r>
                    </a:p>
                  </a:txBody>
                  <a:tcPr marL="73152" marR="73152" marT="18288" marB="18288" anchor="ctr">
                    <a:solidFill>
                      <a:srgbClr val="EBF0F8"/>
                    </a:solidFill>
                  </a:tcPr>
                </a:tc>
                <a:tc>
                  <a:txBody>
                    <a:bodyPr/>
                    <a:lstStyle/>
                    <a:p>
                      <a:pPr algn="ctr"/>
                      <a:r>
                        <a:rPr sz="1200" b="0" i="0">
                          <a:solidFill>
                            <a:srgbClr val="222222"/>
                          </a:solidFill>
                          <a:latin typeface="Calibri"/>
                        </a:rPr>
                        <a:t>97.8%</a:t>
                      </a:r>
                    </a:p>
                  </a:txBody>
                  <a:tcPr marL="73152" marR="73152" marT="18288" marB="18288" anchor="ctr">
                    <a:solidFill>
                      <a:srgbClr val="EBF0F8"/>
                    </a:solidFill>
                  </a:tcPr>
                </a:tc>
                <a:tc>
                  <a:txBody>
                    <a:bodyPr/>
                    <a:lstStyle/>
                    <a:p>
                      <a:pPr algn="ctr"/>
                      <a:r>
                        <a:rPr sz="1200" b="0" i="0">
                          <a:solidFill>
                            <a:srgbClr val="222222"/>
                          </a:solidFill>
                          <a:latin typeface="Calibri"/>
                        </a:rPr>
                        <a:t>98.0%</a:t>
                      </a:r>
                    </a:p>
                  </a:txBody>
                  <a:tcPr marL="73152" marR="73152" marT="18288" marB="18288" anchor="ctr">
                    <a:solidFill>
                      <a:srgbClr val="EBF0F8"/>
                    </a:solidFill>
                  </a:tcPr>
                </a:tc>
                <a:extLst>
                  <a:ext uri="{0D108BD9-81ED-4DB2-BD59-A6C34878D82A}">
                    <a16:rowId xmlns:a16="http://schemas.microsoft.com/office/drawing/2014/main" val="10008"/>
                  </a:ext>
                </a:extLst>
              </a:tr>
              <a:tr h="338328">
                <a:tc>
                  <a:txBody>
                    <a:bodyPr/>
                    <a:lstStyle/>
                    <a:p>
                      <a:pPr algn="l"/>
                      <a:r>
                        <a:rPr sz="1200" b="0" i="0">
                          <a:solidFill>
                            <a:srgbClr val="222222"/>
                          </a:solidFill>
                          <a:latin typeface="Calibri"/>
                        </a:rPr>
                        <a:t>vertex σ(z) core</a:t>
                      </a:r>
                    </a:p>
                  </a:txBody>
                  <a:tcPr marL="73152" marR="73152" marT="18288" marB="18288" anchor="ctr">
                    <a:solidFill>
                      <a:srgbClr val="FFFFFF"/>
                    </a:solidFill>
                  </a:tcPr>
                </a:tc>
                <a:tc>
                  <a:txBody>
                    <a:bodyPr/>
                    <a:lstStyle/>
                    <a:p>
                      <a:pPr algn="ctr"/>
                      <a:r>
                        <a:rPr sz="1200" b="0" i="0">
                          <a:solidFill>
                            <a:srgbClr val="222222"/>
                          </a:solidFill>
                          <a:latin typeface="Calibri"/>
                        </a:rPr>
                        <a:t>17.9 µm</a:t>
                      </a:r>
                    </a:p>
                  </a:txBody>
                  <a:tcPr marL="73152" marR="73152" marT="18288" marB="18288" anchor="ctr">
                    <a:solidFill>
                      <a:srgbClr val="FFFFFF"/>
                    </a:solidFill>
                  </a:tcPr>
                </a:tc>
                <a:tc>
                  <a:txBody>
                    <a:bodyPr/>
                    <a:lstStyle/>
                    <a:p>
                      <a:pPr algn="ctr"/>
                      <a:r>
                        <a:rPr sz="1200" b="0" i="0">
                          <a:solidFill>
                            <a:srgbClr val="222222"/>
                          </a:solidFill>
                          <a:latin typeface="Calibri"/>
                        </a:rPr>
                        <a:t>17.2 µm</a:t>
                      </a:r>
                    </a:p>
                  </a:txBody>
                  <a:tcPr marL="73152" marR="73152" marT="18288" marB="18288" anchor="ctr">
                    <a:solidFill>
                      <a:srgbClr val="FFFFFF"/>
                    </a:solidFill>
                  </a:tcPr>
                </a:tc>
                <a:tc>
                  <a:txBody>
                    <a:bodyPr/>
                    <a:lstStyle/>
                    <a:p>
                      <a:pPr algn="ctr"/>
                      <a:r>
                        <a:rPr sz="1200" b="0" i="0">
                          <a:solidFill>
                            <a:srgbClr val="222222"/>
                          </a:solidFill>
                          <a:latin typeface="Calibri"/>
                        </a:rPr>
                        <a:t>17.0 µm</a:t>
                      </a:r>
                    </a:p>
                  </a:txBody>
                  <a:tcPr marL="73152" marR="73152" marT="18288" marB="18288" anchor="ctr">
                    <a:solidFill>
                      <a:srgbClr val="FFFFFF"/>
                    </a:solidFill>
                  </a:tcPr>
                </a:tc>
                <a:extLst>
                  <a:ext uri="{0D108BD9-81ED-4DB2-BD59-A6C34878D82A}">
                    <a16:rowId xmlns:a16="http://schemas.microsoft.com/office/drawing/2014/main" val="10009"/>
                  </a:ext>
                </a:extLst>
              </a:tr>
            </a:tbl>
          </a:graphicData>
        </a:graphic>
      </p:graphicFrame>
      <p:pic>
        <p:nvPicPr>
          <p:cNvPr id="5" name="Picture 4" descr="vertex_perf_vs_nmc.png"/>
          <p:cNvPicPr>
            <a:picLocks noChangeAspect="1"/>
          </p:cNvPicPr>
          <p:nvPr/>
        </p:nvPicPr>
        <p:blipFill>
          <a:blip r:embed="rId3"/>
          <a:stretch>
            <a:fillRect/>
          </a:stretch>
        </p:blipFill>
        <p:spPr>
          <a:xfrm>
            <a:off x="7452360" y="1463040"/>
            <a:ext cx="4480560" cy="1710759"/>
          </a:xfrm>
          <a:prstGeom prst="rect">
            <a:avLst/>
          </a:prstGeom>
        </p:spPr>
      </p:pic>
      <p:sp>
        <p:nvSpPr>
          <p:cNvPr id="6" name="TextBox 5"/>
          <p:cNvSpPr txBox="1"/>
          <p:nvPr/>
        </p:nvSpPr>
        <p:spPr>
          <a:xfrm>
            <a:off x="7452360" y="3210375"/>
            <a:ext cx="4480560" cy="228600"/>
          </a:xfrm>
          <a:prstGeom prst="rect">
            <a:avLst/>
          </a:prstGeom>
          <a:noFill/>
        </p:spPr>
        <p:txBody>
          <a:bodyPr wrap="square" lIns="0" tIns="0" rIns="0" bIns="0">
            <a:spAutoFit/>
          </a:bodyPr>
          <a:lstStyle/>
          <a:p>
            <a:pPr algn="ctr"/>
            <a:r>
              <a:rPr sz="1000" b="0" i="1">
                <a:solidFill>
                  <a:srgbClr val="666666"/>
                </a:solidFill>
                <a:latin typeface="Consolas"/>
              </a:rPr>
              <a:t>vertex_perf_vs_nmc.png</a:t>
            </a:r>
          </a:p>
        </p:txBody>
      </p:sp>
      <p:sp>
        <p:nvSpPr>
          <p:cNvPr id="7" name="TextBox 6"/>
          <p:cNvSpPr txBox="1"/>
          <p:nvPr/>
        </p:nvSpPr>
        <p:spPr>
          <a:xfrm>
            <a:off x="502920" y="4937760"/>
            <a:ext cx="6766560" cy="1371600"/>
          </a:xfrm>
          <a:prstGeom prst="rect">
            <a:avLst/>
          </a:prstGeom>
          <a:noFill/>
        </p:spPr>
        <p:txBody>
          <a:bodyPr wrap="square" lIns="0" tIns="0" rIns="0" bIns="0">
            <a:spAutoFit/>
          </a:bodyPr>
          <a:lstStyle/>
          <a:p>
            <a:pPr>
              <a:spcAft>
                <a:spcPts val="600"/>
              </a:spcAft>
            </a:pPr>
            <a:r>
              <a:rPr sz="1300" b="1" i="0">
                <a:solidFill>
                  <a:srgbClr val="222222"/>
                </a:solidFill>
                <a:latin typeface="Calibri"/>
              </a:rPr>
              <a:t>• Ran out of the box: 26.07.0 geometry kept the system-id map — no retraining, no re-export</a:t>
            </a:r>
          </a:p>
          <a:p>
            <a:pPr>
              <a:spcAft>
                <a:spcPts val="600"/>
              </a:spcAft>
            </a:pPr>
            <a:r>
              <a:rPr sz="1300" b="0" i="0">
                <a:solidFill>
                  <a:srgbClr val="222222"/>
                </a:solidFill>
                <a:latin typeface="Calibri"/>
              </a:rPr>
              <a:t>• NC DIS has many charged primaries per event, so the tracking-WG vertex-efficiency-vs-N_MC view applies (right)</a:t>
            </a:r>
          </a:p>
        </p:txBody>
      </p:sp>
      <p:sp>
        <p:nvSpPr>
          <p:cNvPr id="8" name="TextBox 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26</a:t>
            </a:r>
          </a:p>
        </p:txBody>
      </p:sp>
      <p:pic>
        <p:nvPicPr>
          <p:cNvPr id="10" name="Picture 9">
            <a:extLst>
              <a:ext uri="{FF2B5EF4-FFF2-40B4-BE49-F238E27FC236}">
                <a16:creationId xmlns:a16="http://schemas.microsoft.com/office/drawing/2014/main" id="{B82B9154-C93E-47B1-4A3F-65E6ACA80BC2}"/>
              </a:ext>
            </a:extLst>
          </p:cNvPr>
          <p:cNvPicPr>
            <a:picLocks noChangeAspect="1"/>
          </p:cNvPicPr>
          <p:nvPr/>
        </p:nvPicPr>
        <p:blipFill>
          <a:blip r:embed="rId4"/>
          <a:stretch>
            <a:fillRect/>
          </a:stretch>
        </p:blipFill>
        <p:spPr>
          <a:xfrm>
            <a:off x="7565843" y="3820614"/>
            <a:ext cx="4257948" cy="255215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Tracking speedup</a:t>
            </a:r>
            <a:endParaRPr lang="en-US" sz="2800" b="1" i="0">
              <a:solidFill>
                <a:srgbClr val="2C5AA0"/>
              </a:solidFill>
              <a:latin typeface="Calibri"/>
              <a:ea typeface="Calibri"/>
              <a:cs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time_full_reco.png"/>
          <p:cNvPicPr>
            <a:picLocks noChangeAspect="1"/>
          </p:cNvPicPr>
          <p:nvPr/>
        </p:nvPicPr>
        <p:blipFill>
          <a:blip r:embed="rId3"/>
          <a:stretch>
            <a:fillRect/>
          </a:stretch>
        </p:blipFill>
        <p:spPr>
          <a:xfrm>
            <a:off x="502920" y="1325880"/>
            <a:ext cx="3657600" cy="3339547"/>
          </a:xfrm>
          <a:prstGeom prst="rect">
            <a:avLst/>
          </a:prstGeom>
        </p:spPr>
      </p:pic>
      <p:pic>
        <p:nvPicPr>
          <p:cNvPr id="5" name="Picture 4" descr="time_tracking.png"/>
          <p:cNvPicPr>
            <a:picLocks noChangeAspect="1"/>
          </p:cNvPicPr>
          <p:nvPr/>
        </p:nvPicPr>
        <p:blipFill>
          <a:blip r:embed="rId4"/>
          <a:stretch>
            <a:fillRect/>
          </a:stretch>
        </p:blipFill>
        <p:spPr>
          <a:xfrm>
            <a:off x="4265023" y="1325880"/>
            <a:ext cx="3657600" cy="3339547"/>
          </a:xfrm>
          <a:prstGeom prst="rect">
            <a:avLst/>
          </a:prstGeom>
          <a:ln w="127000" cap="sq">
            <a:solidFill>
              <a:schemeClr val="accent1">
                <a:lumMod val="60000"/>
                <a:lumOff val="40000"/>
              </a:schemeClr>
            </a:solidFill>
            <a:miter lim="800000"/>
          </a:ln>
          <a:effectLst>
            <a:outerShdw blurRad="57150" dist="50800" dir="2700000" algn="tl" rotWithShape="0">
              <a:srgbClr val="000000">
                <a:alpha val="40000"/>
              </a:srgbClr>
            </a:outerShdw>
          </a:effectLst>
        </p:spPr>
      </p:pic>
      <p:pic>
        <p:nvPicPr>
          <p:cNvPr id="6" name="Picture 5" descr="time_onnx_cost.png"/>
          <p:cNvPicPr>
            <a:picLocks noChangeAspect="1"/>
          </p:cNvPicPr>
          <p:nvPr/>
        </p:nvPicPr>
        <p:blipFill>
          <a:blip r:embed="rId5"/>
          <a:stretch>
            <a:fillRect/>
          </a:stretch>
        </p:blipFill>
        <p:spPr>
          <a:xfrm>
            <a:off x="8092440" y="1325880"/>
            <a:ext cx="3657600" cy="3339547"/>
          </a:xfrm>
          <a:prstGeom prst="rect">
            <a:avLst/>
          </a:prstGeom>
        </p:spPr>
      </p:pic>
      <p:sp>
        <p:nvSpPr>
          <p:cNvPr id="7" name="TextBox 6"/>
          <p:cNvSpPr txBox="1"/>
          <p:nvPr/>
        </p:nvSpPr>
        <p:spPr>
          <a:xfrm>
            <a:off x="502920" y="5440680"/>
            <a:ext cx="11185855" cy="777136"/>
          </a:xfrm>
          <a:prstGeom prst="rect">
            <a:avLst/>
          </a:prstGeom>
          <a:noFill/>
        </p:spPr>
        <p:txBody>
          <a:bodyPr wrap="square" lIns="0" tIns="0" rIns="0" bIns="0" anchor="t">
            <a:spAutoFit/>
          </a:bodyPr>
          <a:lstStyle/>
          <a:p>
            <a:pPr marL="285750" indent="-285750">
              <a:spcAft>
                <a:spcPts val="600"/>
              </a:spcAft>
              <a:buFont typeface="Calibri"/>
              <a:buChar char="-"/>
            </a:pPr>
            <a:r>
              <a:rPr sz="1350" b="1" i="0">
                <a:solidFill>
                  <a:srgbClr val="222222"/>
                </a:solidFill>
                <a:latin typeface="Calibri"/>
              </a:rPr>
              <a:t>Full reconstruction, one CPU thread: 607 → 278 </a:t>
            </a:r>
            <a:r>
              <a:rPr sz="1350" b="1" i="0" err="1">
                <a:solidFill>
                  <a:srgbClr val="222222"/>
                </a:solidFill>
                <a:latin typeface="Calibri"/>
              </a:rPr>
              <a:t>ms</a:t>
            </a:r>
            <a:r>
              <a:rPr sz="1350" b="1" i="0">
                <a:solidFill>
                  <a:srgbClr val="222222"/>
                </a:solidFill>
                <a:latin typeface="Calibri"/>
              </a:rPr>
              <a:t> per event (2.2×). </a:t>
            </a:r>
            <a:endParaRPr lang="en-US">
              <a:solidFill>
                <a:srgbClr val="000000"/>
              </a:solidFill>
              <a:latin typeface="Calibri"/>
            </a:endParaRPr>
          </a:p>
          <a:p>
            <a:pPr marL="285750" indent="-285750">
              <a:spcAft>
                <a:spcPts val="600"/>
              </a:spcAft>
              <a:buFont typeface="Calibri"/>
              <a:buChar char="-"/>
            </a:pPr>
            <a:r>
              <a:rPr lang="en-US" sz="1350" b="1">
                <a:solidFill>
                  <a:srgbClr val="222222"/>
                </a:solidFill>
                <a:latin typeface="Calibri"/>
              </a:rPr>
              <a:t>Tracking</a:t>
            </a:r>
            <a:r>
              <a:rPr sz="1350" b="1" i="0">
                <a:solidFill>
                  <a:srgbClr val="222222"/>
                </a:solidFill>
                <a:latin typeface="Calibri"/>
              </a:rPr>
              <a:t> </a:t>
            </a:r>
            <a:r>
              <a:rPr lang="en-US" sz="1350" b="1">
                <a:solidFill>
                  <a:srgbClr val="222222"/>
                </a:solidFill>
                <a:latin typeface="Calibri"/>
              </a:rPr>
              <a:t>itself: seeding</a:t>
            </a:r>
            <a:r>
              <a:rPr sz="1350" b="1" i="0">
                <a:solidFill>
                  <a:srgbClr val="222222"/>
                </a:solidFill>
                <a:latin typeface="Calibri"/>
              </a:rPr>
              <a:t> + both CKF passes </a:t>
            </a:r>
            <a:r>
              <a:rPr lang="en-US" sz="1350" b="1">
                <a:solidFill>
                  <a:srgbClr val="222222"/>
                </a:solidFill>
                <a:latin typeface="Calibri"/>
              </a:rPr>
              <a:t>= </a:t>
            </a:r>
            <a:r>
              <a:rPr sz="1350" b="1" i="0">
                <a:solidFill>
                  <a:srgbClr val="222222"/>
                </a:solidFill>
                <a:latin typeface="Calibri"/>
              </a:rPr>
              <a:t>falls 377 → 58 </a:t>
            </a:r>
            <a:r>
              <a:rPr sz="1350" b="1" i="0" err="1">
                <a:solidFill>
                  <a:srgbClr val="222222"/>
                </a:solidFill>
                <a:latin typeface="Calibri"/>
              </a:rPr>
              <a:t>ms</a:t>
            </a:r>
            <a:r>
              <a:rPr sz="1350" b="1" i="0">
                <a:solidFill>
                  <a:srgbClr val="222222"/>
                </a:solidFill>
                <a:latin typeface="Calibri"/>
              </a:rPr>
              <a:t> (6.5×): that is where the background was being paid </a:t>
            </a:r>
            <a:r>
              <a:rPr lang="en-US" sz="1350" b="1">
                <a:solidFill>
                  <a:srgbClr val="222222"/>
                </a:solidFill>
                <a:latin typeface="Calibri"/>
              </a:rPr>
              <a:t>for</a:t>
            </a:r>
            <a:endParaRPr lang="en-US">
              <a:solidFill>
                <a:srgbClr val="000000"/>
              </a:solidFill>
              <a:latin typeface="Calibri"/>
            </a:endParaRPr>
          </a:p>
          <a:p>
            <a:pPr marL="285750" indent="-285750">
              <a:spcAft>
                <a:spcPts val="600"/>
              </a:spcAft>
              <a:buFont typeface="Calibri"/>
              <a:buChar char="-"/>
            </a:pPr>
            <a:r>
              <a:rPr lang="en-US" sz="1350">
                <a:solidFill>
                  <a:srgbClr val="222222"/>
                </a:solidFill>
                <a:latin typeface="Calibri"/>
              </a:rPr>
              <a:t>The</a:t>
            </a:r>
            <a:r>
              <a:rPr sz="1350" b="0" i="0">
                <a:solidFill>
                  <a:srgbClr val="222222"/>
                </a:solidFill>
                <a:latin typeface="Calibri"/>
              </a:rPr>
              <a:t> filter's own cost is 12 </a:t>
            </a:r>
            <a:r>
              <a:rPr sz="1350" b="0" i="0" err="1">
                <a:solidFill>
                  <a:srgbClr val="222222"/>
                </a:solidFill>
                <a:latin typeface="Calibri"/>
              </a:rPr>
              <a:t>ms</a:t>
            </a:r>
            <a:r>
              <a:rPr sz="1350" b="0" i="0">
                <a:solidFill>
                  <a:srgbClr val="222222"/>
                </a:solidFill>
                <a:latin typeface="Calibri"/>
              </a:rPr>
              <a:t> per event (image CNN 4.5 + attention 6.6 + MLP 0.8</a:t>
            </a:r>
            <a:r>
              <a:rPr lang="en-US" sz="1350">
                <a:solidFill>
                  <a:srgbClr val="222222"/>
                </a:solidFill>
                <a:latin typeface="Calibri"/>
              </a:rPr>
              <a:t>)</a:t>
            </a:r>
            <a:endParaRPr lang="en-US" sz="1350" b="0" i="0">
              <a:solidFill>
                <a:srgbClr val="222222"/>
              </a:solidFill>
              <a:latin typeface="Calibri"/>
              <a:ea typeface="Calibri" panose="020F0502020204030204"/>
              <a:cs typeface="Calibri" panose="020F0502020204030204"/>
            </a:endParaRPr>
          </a:p>
        </p:txBody>
      </p:sp>
      <p:sp>
        <p:nvSpPr>
          <p:cNvPr id="8" name="TextBox 7"/>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Memory footprint: the models add 34 MB</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memory_footprint.png"/>
          <p:cNvPicPr>
            <a:picLocks noChangeAspect="1"/>
          </p:cNvPicPr>
          <p:nvPr/>
        </p:nvPicPr>
        <p:blipFill>
          <a:blip r:embed="rId3"/>
          <a:stretch>
            <a:fillRect/>
          </a:stretch>
        </p:blipFill>
        <p:spPr>
          <a:xfrm>
            <a:off x="1676247" y="1188720"/>
            <a:ext cx="8839200" cy="4114800"/>
          </a:xfrm>
          <a:prstGeom prst="rect">
            <a:avLst/>
          </a:prstGeom>
        </p:spPr>
      </p:pic>
      <p:sp>
        <p:nvSpPr>
          <p:cNvPr id="5" name="TextBox 4"/>
          <p:cNvSpPr txBox="1"/>
          <p:nvPr/>
        </p:nvSpPr>
        <p:spPr>
          <a:xfrm>
            <a:off x="502920" y="5440680"/>
            <a:ext cx="11185855" cy="1280160"/>
          </a:xfrm>
          <a:prstGeom prst="rect">
            <a:avLst/>
          </a:prstGeom>
          <a:noFill/>
        </p:spPr>
        <p:txBody>
          <a:bodyPr wrap="square" lIns="0" tIns="0" rIns="0" bIns="0">
            <a:spAutoFit/>
          </a:bodyPr>
          <a:lstStyle/>
          <a:p>
            <a:pPr>
              <a:spcAft>
                <a:spcPts val="600"/>
              </a:spcAft>
            </a:pPr>
            <a:r>
              <a:rPr sz="1300" b="1" i="0">
                <a:solidFill>
                  <a:srgbClr val="222222"/>
                </a:solidFill>
                <a:latin typeface="Calibri"/>
              </a:rPr>
              <a:t>• The three models add 34 MB of RAM: 11 MB of loaded ONNX sessions + 23 MB of inference arenas. The weights are 1.05 MB on disk — small enough to ship inside the plugin, no model service needed</a:t>
            </a:r>
          </a:p>
          <a:p>
            <a:pPr>
              <a:spcAft>
                <a:spcPts val="600"/>
              </a:spcAft>
            </a:pPr>
            <a:r>
              <a:rPr sz="1300" b="0" i="0">
                <a:solidFill>
                  <a:srgbClr val="222222"/>
                </a:solidFill>
                <a:latin typeface="Calibri"/>
              </a:rPr>
              <a:t>• And the job as a whole gets LIGHTER: peak RSS 5.96 → 5.55 GB, because ACTS no longer holds hundreds of background seeds and track candidates. Careful reading: all three runs load the ONNX models, so that 419 MB is tracking memory, not model memory</a:t>
            </a:r>
          </a:p>
        </p:txBody>
      </p:sp>
      <p:sp>
        <p:nvSpPr>
          <p:cNvPr id="6" name="TextBox 5"/>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Conclusions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88720"/>
            <a:ext cx="11185855" cy="5212080"/>
          </a:xfrm>
          <a:prstGeom prst="rect">
            <a:avLst/>
          </a:prstGeom>
          <a:noFill/>
        </p:spPr>
        <p:txBody>
          <a:bodyPr wrap="square" lIns="0" tIns="0" rIns="0" bIns="0">
            <a:spAutoFit/>
          </a:bodyPr>
          <a:lstStyle/>
          <a:p>
            <a:pPr>
              <a:spcAft>
                <a:spcPts val="800"/>
              </a:spcAft>
            </a:pPr>
            <a:r>
              <a:rPr sz="1500" b="1" i="0">
                <a:solidFill>
                  <a:srgbClr val="222222"/>
                </a:solidFill>
                <a:latin typeface="Calibri"/>
              </a:rPr>
              <a:t>• An AI background filter for streaming tracker data — built, validated, and running inside EICrecon</a:t>
            </a:r>
          </a:p>
          <a:p>
            <a:pPr>
              <a:spcAft>
                <a:spcPts val="800"/>
              </a:spcAft>
            </a:pPr>
            <a:r>
              <a:rPr sz="1500" b="0" i="0">
                <a:solidFill>
                  <a:srgbClr val="222222"/>
                </a:solidFill>
                <a:latin typeface="Calibri"/>
              </a:rPr>
              <a:t>    – keeps 99% of signal hits while rejecting background at the hit level; all models ONNX on CPU: ~1 MB of weights, +34 MB RAM, ~12 ms per frame</a:t>
            </a:r>
          </a:p>
          <a:p>
            <a:pPr>
              <a:spcAft>
                <a:spcPts val="800"/>
              </a:spcAft>
            </a:pPr>
            <a:r>
              <a:rPr sz="1500" b="0" i="0">
                <a:solidFill>
                  <a:srgbClr val="222222"/>
                </a:solidFill>
                <a:latin typeface="Calibri"/>
              </a:rPr>
              <a:t>    – the physics interaction is located inside the 2000 ns frame in 91.9% of events (from 16% at the start of this work)</a:t>
            </a:r>
          </a:p>
          <a:p>
            <a:pPr>
              <a:spcAft>
                <a:spcPts val="800"/>
              </a:spcAft>
            </a:pPr>
            <a:r>
              <a:rPr sz="1500" b="1" i="0">
                <a:solidFill>
                  <a:srgbClr val="222222"/>
                </a:solidFill>
                <a:latin typeface="Calibri"/>
              </a:rPr>
              <a:t>• Reconstruction gets dramatically lighter and faster</a:t>
            </a:r>
          </a:p>
          <a:p>
            <a:pPr>
              <a:spcAft>
                <a:spcPts val="800"/>
              </a:spcAft>
            </a:pPr>
            <a:r>
              <a:rPr sz="1500" b="0" i="0">
                <a:solidFill>
                  <a:srgbClr val="222222"/>
                </a:solidFill>
                <a:latin typeface="Calibri"/>
              </a:rPr>
              <a:t>    – track seeds per event 577 → 148; fake tracks 25% → 9%; vertex resolution ~35% better</a:t>
            </a:r>
          </a:p>
          <a:p>
            <a:pPr>
              <a:spcAft>
                <a:spcPts val="800"/>
              </a:spcAft>
            </a:pPr>
            <a:r>
              <a:rPr sz="1500" b="0" i="0">
                <a:solidFill>
                  <a:srgbClr val="222222"/>
                </a:solidFill>
                <a:latin typeface="Calibri"/>
              </a:rPr>
              <a:t>    – pure tracking up to 6.5× faster (377 → 58 ms/event); whole reconstruction 2.2× faster — the 12 ms filter pays for itself 27 times over</a:t>
            </a:r>
          </a:p>
          <a:p>
            <a:pPr>
              <a:spcAft>
                <a:spcPts val="800"/>
              </a:spcAft>
            </a:pPr>
            <a:r>
              <a:rPr sz="1500" b="1" i="0">
                <a:solidFill>
                  <a:srgbClr val="222222"/>
                </a:solidFill>
                <a:latin typeface="Calibri"/>
              </a:rPr>
              <a:t>• EICrecon integration is done, in upstream layout</a:t>
            </a:r>
          </a:p>
          <a:p>
            <a:pPr>
              <a:spcAft>
                <a:spcPts val="800"/>
              </a:spcAft>
            </a:pPr>
            <a:r>
              <a:rPr sz="1500" b="0" i="0">
                <a:solidFill>
                  <a:srgbClr val="222222"/>
                </a:solidFill>
                <a:latin typeface="Calibri"/>
              </a:rPr>
              <a:t>    – 4 files modified (+49 lines), 4 files added; outputs verified event-by-event; one flag switches filter / ideal-window / off</a:t>
            </a:r>
          </a:p>
          <a:p>
            <a:pPr>
              <a:spcAft>
                <a:spcPts val="800"/>
              </a:spcAft>
            </a:pPr>
            <a:r>
              <a:rPr sz="1500" b="0" i="0">
                <a:solidFill>
                  <a:srgbClr val="222222"/>
                </a:solidFill>
                <a:latin typeface="Calibri"/>
              </a:rPr>
              <a:t>    – ran unchanged on the fresh 26.07.0 DIS campaign: seeds 508 → 105, track purity 92 → 96.5%</a:t>
            </a:r>
          </a:p>
        </p:txBody>
      </p:sp>
      <p:sp>
        <p:nvSpPr>
          <p:cNvPr id="5" name="TextBox 4"/>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Outlook</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88720"/>
            <a:ext cx="11185855" cy="5565626"/>
          </a:xfrm>
          <a:prstGeom prst="rect">
            <a:avLst/>
          </a:prstGeom>
          <a:noFill/>
        </p:spPr>
        <p:txBody>
          <a:bodyPr wrap="square" lIns="0" tIns="0" rIns="0" bIns="0">
            <a:spAutoFit/>
          </a:bodyPr>
          <a:lstStyle/>
          <a:p>
            <a:pPr>
              <a:spcAft>
                <a:spcPts val="800"/>
              </a:spcAft>
            </a:pPr>
            <a:r>
              <a:rPr sz="1500" b="1" i="0" dirty="0">
                <a:solidFill>
                  <a:srgbClr val="222222"/>
                </a:solidFill>
                <a:latin typeface="Calibri"/>
              </a:rPr>
              <a:t>• Finish the window hunt</a:t>
            </a:r>
          </a:p>
          <a:p>
            <a:pPr>
              <a:spcAft>
                <a:spcPts val="800"/>
              </a:spcAft>
            </a:pPr>
            <a:r>
              <a:rPr sz="1500" b="0" i="0" dirty="0">
                <a:solidFill>
                  <a:srgbClr val="222222"/>
                </a:solidFill>
                <a:latin typeface="Calibri"/>
              </a:rPr>
              <a:t>    – the candidate list already contains the right window in 99.6% of frames </a:t>
            </a:r>
            <a:r>
              <a:rPr lang="en-US" sz="1500" dirty="0">
                <a:solidFill>
                  <a:srgbClr val="222222"/>
                </a:solidFill>
                <a:latin typeface="Calibri"/>
              </a:rPr>
              <a:t>– </a:t>
            </a:r>
            <a:r>
              <a:rPr lang="en-US" sz="1500" b="0" i="0" dirty="0">
                <a:solidFill>
                  <a:srgbClr val="222222"/>
                </a:solidFill>
                <a:latin typeface="Calibri"/>
              </a:rPr>
              <a:t>high bounty for rare </a:t>
            </a:r>
            <a:r>
              <a:rPr lang="en-US" sz="1500" b="0" i="0" dirty="0" err="1">
                <a:solidFill>
                  <a:srgbClr val="222222"/>
                </a:solidFill>
                <a:latin typeface="Calibri"/>
              </a:rPr>
              <a:t>traning</a:t>
            </a:r>
            <a:endParaRPr sz="1500" b="0" i="0" dirty="0">
              <a:solidFill>
                <a:srgbClr val="222222"/>
              </a:solidFill>
              <a:latin typeface="Calibri"/>
            </a:endParaRPr>
          </a:p>
          <a:p>
            <a:pPr>
              <a:spcAft>
                <a:spcPts val="800"/>
              </a:spcAft>
            </a:pPr>
            <a:r>
              <a:rPr sz="1500" b="0" i="0" dirty="0">
                <a:solidFill>
                  <a:srgbClr val="222222"/>
                </a:solidFill>
                <a:latin typeface="Calibri"/>
              </a:rPr>
              <a:t>    – with </a:t>
            </a:r>
            <a:r>
              <a:rPr lang="en-US" sz="1500" b="0" i="0" dirty="0">
                <a:solidFill>
                  <a:srgbClr val="222222"/>
                </a:solidFill>
                <a:latin typeface="Calibri"/>
              </a:rPr>
              <a:t>a perfect </a:t>
            </a:r>
            <a:r>
              <a:rPr sz="1500" b="0" i="0" dirty="0">
                <a:solidFill>
                  <a:srgbClr val="222222"/>
                </a:solidFill>
                <a:latin typeface="Calibri"/>
              </a:rPr>
              <a:t>window the same hit models reach </a:t>
            </a:r>
            <a:r>
              <a:rPr lang="en-US" sz="1500" b="0" i="0" dirty="0">
                <a:solidFill>
                  <a:srgbClr val="222222"/>
                </a:solidFill>
                <a:latin typeface="Calibri"/>
              </a:rPr>
              <a:t>~</a:t>
            </a:r>
            <a:r>
              <a:rPr sz="1500" b="0" i="0" dirty="0">
                <a:solidFill>
                  <a:srgbClr val="222222"/>
                </a:solidFill>
                <a:latin typeface="Calibri"/>
              </a:rPr>
              <a:t>9</a:t>
            </a:r>
            <a:r>
              <a:rPr lang="en-US" sz="1500" b="0" i="0" dirty="0">
                <a:solidFill>
                  <a:srgbClr val="222222"/>
                </a:solidFill>
                <a:latin typeface="Calibri"/>
              </a:rPr>
              <a:t>8</a:t>
            </a:r>
            <a:r>
              <a:rPr sz="1500" b="0" i="0" dirty="0">
                <a:solidFill>
                  <a:srgbClr val="222222"/>
                </a:solidFill>
                <a:latin typeface="Calibri"/>
              </a:rPr>
              <a:t>% background rejection</a:t>
            </a:r>
          </a:p>
          <a:p>
            <a:pPr>
              <a:spcAft>
                <a:spcPts val="800"/>
              </a:spcAft>
            </a:pPr>
            <a:r>
              <a:rPr sz="1500" b="0" i="0" dirty="0">
                <a:solidFill>
                  <a:srgbClr val="222222"/>
                </a:solidFill>
                <a:latin typeface="Calibri"/>
              </a:rPr>
              <a:t>    – finer than 25 ns time bins and a sub-bin t₀ regression for the frames whose signal is currently invisible in the image</a:t>
            </a:r>
          </a:p>
          <a:p>
            <a:pPr>
              <a:spcAft>
                <a:spcPts val="800"/>
              </a:spcAft>
            </a:pPr>
            <a:r>
              <a:rPr sz="1500" b="1" i="0" dirty="0">
                <a:solidFill>
                  <a:srgbClr val="222222"/>
                </a:solidFill>
                <a:latin typeface="Calibri"/>
              </a:rPr>
              <a:t>• </a:t>
            </a:r>
            <a:r>
              <a:rPr lang="en-US" sz="1500" b="1" i="0" dirty="0">
                <a:solidFill>
                  <a:srgbClr val="222222"/>
                </a:solidFill>
                <a:latin typeface="Calibri"/>
              </a:rPr>
              <a:t>Add more data types</a:t>
            </a:r>
            <a:endParaRPr sz="1500" b="1" i="0" dirty="0">
              <a:solidFill>
                <a:srgbClr val="222222"/>
              </a:solidFill>
              <a:latin typeface="Calibri"/>
            </a:endParaRPr>
          </a:p>
          <a:p>
            <a:pPr>
              <a:spcAft>
                <a:spcPts val="800"/>
              </a:spcAft>
            </a:pPr>
            <a:r>
              <a:rPr sz="1500" b="0" i="0" dirty="0">
                <a:solidFill>
                  <a:srgbClr val="222222"/>
                </a:solidFill>
                <a:latin typeface="Calibri"/>
              </a:rPr>
              <a:t>    – calorimeter occupancy as extra image channels — the 2D finder design </a:t>
            </a:r>
            <a:r>
              <a:rPr lang="en-US" sz="1500" dirty="0">
                <a:solidFill>
                  <a:srgbClr val="222222"/>
                </a:solidFill>
                <a:latin typeface="Calibri"/>
              </a:rPr>
              <a:t>adds</a:t>
            </a:r>
            <a:r>
              <a:rPr sz="1500" b="0" i="0" dirty="0">
                <a:solidFill>
                  <a:srgbClr val="222222"/>
                </a:solidFill>
                <a:latin typeface="Calibri"/>
              </a:rPr>
              <a:t> new detectors with zero structural change</a:t>
            </a:r>
          </a:p>
          <a:p>
            <a:pPr>
              <a:spcAft>
                <a:spcPts val="800"/>
              </a:spcAft>
            </a:pPr>
            <a:r>
              <a:rPr sz="1500" b="1" i="0" dirty="0">
                <a:solidFill>
                  <a:srgbClr val="222222"/>
                </a:solidFill>
                <a:latin typeface="Calibri"/>
              </a:rPr>
              <a:t>• Close the loop in production</a:t>
            </a:r>
          </a:p>
          <a:p>
            <a:pPr>
              <a:spcAft>
                <a:spcPts val="800"/>
              </a:spcAft>
            </a:pPr>
            <a:r>
              <a:rPr sz="1500" b="0" i="0" dirty="0">
                <a:solidFill>
                  <a:srgbClr val="222222"/>
                </a:solidFill>
                <a:latin typeface="Calibri"/>
              </a:rPr>
              <a:t>    – recalibrate hit thresholds on the finder's own t₀ and re-measure end-to-end; </a:t>
            </a:r>
          </a:p>
          <a:p>
            <a:pPr>
              <a:spcAft>
                <a:spcPts val="800"/>
              </a:spcAft>
            </a:pPr>
            <a:r>
              <a:rPr sz="1500" b="0" i="0" dirty="0">
                <a:solidFill>
                  <a:srgbClr val="222222"/>
                </a:solidFill>
                <a:latin typeface="Calibri"/>
              </a:rPr>
              <a:t>    – agree the model-distribution convention with the </a:t>
            </a:r>
            <a:r>
              <a:rPr sz="1500" b="0" i="0" dirty="0" err="1">
                <a:solidFill>
                  <a:srgbClr val="222222"/>
                </a:solidFill>
                <a:latin typeface="Calibri"/>
              </a:rPr>
              <a:t>ePIC</a:t>
            </a:r>
            <a:r>
              <a:rPr sz="1500" b="0" i="0" dirty="0">
                <a:solidFill>
                  <a:srgbClr val="222222"/>
                </a:solidFill>
                <a:latin typeface="Calibri"/>
              </a:rPr>
              <a:t> software group and validate on a full campaign</a:t>
            </a:r>
            <a:endParaRPr lang="en-US" sz="1500" b="0" i="0" dirty="0">
              <a:solidFill>
                <a:srgbClr val="222222"/>
              </a:solidFill>
              <a:latin typeface="Calibri"/>
            </a:endParaRPr>
          </a:p>
          <a:p>
            <a:pPr>
              <a:spcAft>
                <a:spcPts val="800"/>
              </a:spcAft>
            </a:pPr>
            <a:endParaRPr lang="en-US" sz="1500" b="1" dirty="0">
              <a:solidFill>
                <a:srgbClr val="222222"/>
              </a:solidFill>
            </a:endParaRPr>
          </a:p>
          <a:p>
            <a:pPr>
              <a:spcAft>
                <a:spcPts val="800"/>
              </a:spcAft>
            </a:pPr>
            <a:r>
              <a:rPr lang="en-US" sz="1500" b="1" dirty="0">
                <a:solidFill>
                  <a:srgbClr val="222222"/>
                </a:solidFill>
              </a:rPr>
              <a:t>• Other projects in progress:</a:t>
            </a:r>
          </a:p>
          <a:p>
            <a:pPr>
              <a:spcAft>
                <a:spcPts val="800"/>
              </a:spcAft>
            </a:pPr>
            <a:r>
              <a:rPr lang="en-US" sz="1500" dirty="0">
                <a:solidFill>
                  <a:srgbClr val="222222"/>
                </a:solidFill>
              </a:rPr>
              <a:t> – </a:t>
            </a:r>
            <a:r>
              <a:rPr lang="en-US" sz="1500" b="1" dirty="0">
                <a:solidFill>
                  <a:srgbClr val="222222"/>
                </a:solidFill>
              </a:rPr>
              <a:t>Physics background separation using PRE reconstruction data</a:t>
            </a:r>
          </a:p>
          <a:p>
            <a:pPr>
              <a:spcAft>
                <a:spcPts val="800"/>
              </a:spcAft>
            </a:pPr>
            <a:r>
              <a:rPr lang="en-US" sz="1500" dirty="0">
                <a:solidFill>
                  <a:srgbClr val="222222"/>
                </a:solidFill>
              </a:rPr>
              <a:t> – </a:t>
            </a:r>
            <a:r>
              <a:rPr lang="en-US" sz="1500" b="1" dirty="0">
                <a:solidFill>
                  <a:srgbClr val="222222"/>
                </a:solidFill>
              </a:rPr>
              <a:t>Physics background separation </a:t>
            </a:r>
            <a:r>
              <a:rPr lang="en-US" sz="1500" b="1">
                <a:solidFill>
                  <a:srgbClr val="222222"/>
                </a:solidFill>
              </a:rPr>
              <a:t>using POST </a:t>
            </a:r>
            <a:r>
              <a:rPr lang="en-US" sz="1500" b="1" dirty="0">
                <a:solidFill>
                  <a:srgbClr val="222222"/>
                </a:solidFill>
              </a:rPr>
              <a:t>reconstruction data</a:t>
            </a:r>
          </a:p>
          <a:p>
            <a:pPr>
              <a:spcAft>
                <a:spcPts val="800"/>
              </a:spcAft>
            </a:pPr>
            <a:r>
              <a:rPr lang="en-US" sz="1500" dirty="0">
                <a:solidFill>
                  <a:srgbClr val="222222"/>
                </a:solidFill>
              </a:rPr>
              <a:t> – </a:t>
            </a:r>
            <a:r>
              <a:rPr lang="en-US" sz="1500" b="1" dirty="0">
                <a:solidFill>
                  <a:srgbClr val="222222"/>
                </a:solidFill>
              </a:rPr>
              <a:t>Combinatorics suppression using AI/ML (based on FF Lambda reconstruction)</a:t>
            </a:r>
          </a:p>
          <a:p>
            <a:pPr>
              <a:spcAft>
                <a:spcPts val="800"/>
              </a:spcAft>
            </a:pPr>
            <a:endParaRPr lang="en-US" sz="1500" b="1" dirty="0">
              <a:solidFill>
                <a:srgbClr val="222222"/>
              </a:solidFill>
            </a:endParaRPr>
          </a:p>
          <a:p>
            <a:pPr>
              <a:spcAft>
                <a:spcPts val="800"/>
              </a:spcAft>
            </a:pPr>
            <a:endParaRPr lang="en-US" sz="1500" b="1" dirty="0">
              <a:solidFill>
                <a:srgbClr val="222222"/>
              </a:solidFill>
            </a:endParaRPr>
          </a:p>
          <a:p>
            <a:pPr>
              <a:spcAft>
                <a:spcPts val="800"/>
              </a:spcAft>
            </a:pPr>
            <a:endParaRPr sz="1500" b="0" i="0" dirty="0">
              <a:solidFill>
                <a:srgbClr val="222222"/>
              </a:solidFill>
              <a:latin typeface="Calibri"/>
            </a:endParaRPr>
          </a:p>
        </p:txBody>
      </p:sp>
      <p:sp>
        <p:nvSpPr>
          <p:cNvPr id="5" name="TextBox 4"/>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82053-EF98-CECE-9039-443A4EDECC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B934A2-F4B7-FF24-DFFA-6C4DC77F62AB}"/>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What about physics background? </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A54D23BD-030E-1F4C-D2DD-3C50A1658796}"/>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65EC8311-4EB6-F77F-C082-F1BD22B96DED}"/>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pic>
        <p:nvPicPr>
          <p:cNvPr id="5" name="Picture 4">
            <a:extLst>
              <a:ext uri="{FF2B5EF4-FFF2-40B4-BE49-F238E27FC236}">
                <a16:creationId xmlns:a16="http://schemas.microsoft.com/office/drawing/2014/main" id="{C54B79E3-2830-0734-A5F4-7BD93856AF1E}"/>
              </a:ext>
            </a:extLst>
          </p:cNvPr>
          <p:cNvPicPr>
            <a:picLocks noChangeAspect="1"/>
          </p:cNvPicPr>
          <p:nvPr/>
        </p:nvPicPr>
        <p:blipFill>
          <a:blip r:embed="rId3"/>
          <a:srcRect l="175" r="-56" b="77460"/>
          <a:stretch>
            <a:fillRect/>
          </a:stretch>
        </p:blipFill>
        <p:spPr>
          <a:xfrm>
            <a:off x="751533" y="1293222"/>
            <a:ext cx="7824491" cy="1545773"/>
          </a:xfrm>
          <a:prstGeom prst="rect">
            <a:avLst/>
          </a:prstGeom>
        </p:spPr>
      </p:pic>
      <p:pic>
        <p:nvPicPr>
          <p:cNvPr id="4" name="Picture 3">
            <a:extLst>
              <a:ext uri="{FF2B5EF4-FFF2-40B4-BE49-F238E27FC236}">
                <a16:creationId xmlns:a16="http://schemas.microsoft.com/office/drawing/2014/main" id="{9B5F5E91-7D26-A9AF-904A-53557E604CE1}"/>
              </a:ext>
            </a:extLst>
          </p:cNvPr>
          <p:cNvPicPr>
            <a:picLocks noChangeAspect="1"/>
          </p:cNvPicPr>
          <p:nvPr/>
        </p:nvPicPr>
        <p:blipFill>
          <a:blip r:embed="rId3"/>
          <a:srcRect t="94951" r="74986" b="1147"/>
          <a:stretch>
            <a:fillRect/>
          </a:stretch>
        </p:blipFill>
        <p:spPr>
          <a:xfrm>
            <a:off x="3237158" y="2510158"/>
            <a:ext cx="1959556" cy="267613"/>
          </a:xfrm>
          <a:prstGeom prst="rect">
            <a:avLst/>
          </a:prstGeom>
        </p:spPr>
      </p:pic>
      <p:pic>
        <p:nvPicPr>
          <p:cNvPr id="7" name="Picture 6">
            <a:extLst>
              <a:ext uri="{FF2B5EF4-FFF2-40B4-BE49-F238E27FC236}">
                <a16:creationId xmlns:a16="http://schemas.microsoft.com/office/drawing/2014/main" id="{42E54844-1E04-5D5C-F4CE-F89648A7FB85}"/>
              </a:ext>
            </a:extLst>
          </p:cNvPr>
          <p:cNvPicPr>
            <a:picLocks noChangeAspect="1"/>
          </p:cNvPicPr>
          <p:nvPr/>
        </p:nvPicPr>
        <p:blipFill>
          <a:blip r:embed="rId4"/>
          <a:srcRect r="-56" b="76190"/>
          <a:stretch>
            <a:fillRect/>
          </a:stretch>
        </p:blipFill>
        <p:spPr>
          <a:xfrm>
            <a:off x="750860" y="3779520"/>
            <a:ext cx="7838223" cy="1632863"/>
          </a:xfrm>
          <a:prstGeom prst="rect">
            <a:avLst/>
          </a:prstGeom>
        </p:spPr>
      </p:pic>
      <p:pic>
        <p:nvPicPr>
          <p:cNvPr id="6" name="Picture 5">
            <a:extLst>
              <a:ext uri="{FF2B5EF4-FFF2-40B4-BE49-F238E27FC236}">
                <a16:creationId xmlns:a16="http://schemas.microsoft.com/office/drawing/2014/main" id="{44B4D31B-F4EB-2FF7-FBE5-CD11D99B892B}"/>
              </a:ext>
            </a:extLst>
          </p:cNvPr>
          <p:cNvPicPr>
            <a:picLocks noChangeAspect="1"/>
          </p:cNvPicPr>
          <p:nvPr/>
        </p:nvPicPr>
        <p:blipFill>
          <a:blip r:embed="rId4"/>
          <a:srcRect t="90540" r="64711" b="3264"/>
          <a:stretch>
            <a:fillRect/>
          </a:stretch>
        </p:blipFill>
        <p:spPr>
          <a:xfrm>
            <a:off x="3237157" y="4985657"/>
            <a:ext cx="2764478" cy="424978"/>
          </a:xfrm>
          <a:prstGeom prst="rect">
            <a:avLst/>
          </a:prstGeom>
        </p:spPr>
      </p:pic>
      <p:sp>
        <p:nvSpPr>
          <p:cNvPr id="9" name="Rectangle 8">
            <a:extLst>
              <a:ext uri="{FF2B5EF4-FFF2-40B4-BE49-F238E27FC236}">
                <a16:creationId xmlns:a16="http://schemas.microsoft.com/office/drawing/2014/main" id="{27B6D49F-2EC9-0325-BF88-B5C129B33D8A}"/>
              </a:ext>
            </a:extLst>
          </p:cNvPr>
          <p:cNvSpPr/>
          <p:nvPr/>
        </p:nvSpPr>
        <p:spPr>
          <a:xfrm>
            <a:off x="407125" y="3915373"/>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FF2B5EF4-FFF2-40B4-BE49-F238E27FC236}">
                <a16:creationId xmlns:a16="http://schemas.microsoft.com/office/drawing/2014/main" id="{5E0B570B-6ABE-823D-3791-6DF6C502851D}"/>
              </a:ext>
            </a:extLst>
          </p:cNvPr>
          <p:cNvSpPr txBox="1"/>
          <p:nvPr/>
        </p:nvSpPr>
        <p:spPr>
          <a:xfrm>
            <a:off x="502920" y="3347574"/>
            <a:ext cx="11185855" cy="430887"/>
          </a:xfrm>
          <a:prstGeom prst="rect">
            <a:avLst/>
          </a:prstGeom>
          <a:noFill/>
        </p:spPr>
        <p:txBody>
          <a:bodyPr wrap="square" lIns="0" tIns="0" rIns="0" bIns="0" anchor="t">
            <a:spAutoFit/>
          </a:bodyPr>
          <a:lstStyle/>
          <a:p>
            <a:r>
              <a:rPr lang="en-US" sz="2800" b="1">
                <a:solidFill>
                  <a:srgbClr val="2C5AA0"/>
                </a:solidFill>
                <a:latin typeface="Calibri"/>
              </a:rPr>
              <a:t>What about GNN + attention on live experiment? </a:t>
            </a:r>
            <a:endParaRPr lang="en-US" sz="2800" b="1" i="0">
              <a:solidFill>
                <a:srgbClr val="2C5AA0"/>
              </a:solidFill>
              <a:latin typeface="Calibri"/>
              <a:ea typeface="Calibri"/>
              <a:cs typeface="Calibri"/>
            </a:endParaRPr>
          </a:p>
        </p:txBody>
      </p:sp>
    </p:spTree>
    <p:extLst>
      <p:ext uri="{BB962C8B-B14F-4D97-AF65-F5344CB8AC3E}">
        <p14:creationId xmlns:p14="http://schemas.microsoft.com/office/powerpoint/2010/main" val="138877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5FB9A-65F7-C4B7-49E6-407EA3E13F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0B2A44F-4BEE-B44B-8B31-07FEF8DB3A92}"/>
              </a:ext>
            </a:extLst>
          </p:cNvPr>
          <p:cNvSpPr txBox="1"/>
          <p:nvPr/>
        </p:nvSpPr>
        <p:spPr>
          <a:xfrm>
            <a:off x="502920" y="256032"/>
            <a:ext cx="11185855" cy="430887"/>
          </a:xfrm>
          <a:prstGeom prst="rect">
            <a:avLst/>
          </a:prstGeom>
          <a:noFill/>
        </p:spPr>
        <p:txBody>
          <a:bodyPr wrap="square" lIns="0" tIns="0" rIns="0" bIns="0" anchor="t">
            <a:spAutoFit/>
          </a:bodyPr>
          <a:lstStyle/>
          <a:p>
            <a:r>
              <a:rPr lang="en-US" sz="2800" b="1">
                <a:solidFill>
                  <a:srgbClr val="2C5AA0"/>
                </a:solidFill>
                <a:latin typeface="Calibri"/>
              </a:rPr>
              <a:t>Try it by yourself? </a:t>
            </a:r>
            <a:endParaRPr lang="en-US" sz="2800" b="1" i="0">
              <a:solidFill>
                <a:srgbClr val="2C5AA0"/>
              </a:solidFill>
              <a:latin typeface="Calibri"/>
              <a:ea typeface="Calibri"/>
              <a:cs typeface="Calibri"/>
            </a:endParaRPr>
          </a:p>
        </p:txBody>
      </p:sp>
      <p:sp>
        <p:nvSpPr>
          <p:cNvPr id="3" name="Rectangle 2">
            <a:extLst>
              <a:ext uri="{FF2B5EF4-FFF2-40B4-BE49-F238E27FC236}">
                <a16:creationId xmlns:a16="http://schemas.microsoft.com/office/drawing/2014/main" id="{20E923EE-F3B7-717B-C6DC-FB34D765248F}"/>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7912103A-4776-CB9E-602A-DDBA6F603E05}"/>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6</a:t>
            </a:r>
          </a:p>
        </p:txBody>
      </p:sp>
      <p:sp>
        <p:nvSpPr>
          <p:cNvPr id="12" name="TextBox 11">
            <a:extLst>
              <a:ext uri="{FF2B5EF4-FFF2-40B4-BE49-F238E27FC236}">
                <a16:creationId xmlns:a16="http://schemas.microsoft.com/office/drawing/2014/main" id="{8078316E-8213-4E49-C85D-91DDBB597B06}"/>
              </a:ext>
            </a:extLst>
          </p:cNvPr>
          <p:cNvSpPr txBox="1"/>
          <p:nvPr/>
        </p:nvSpPr>
        <p:spPr>
          <a:xfrm>
            <a:off x="3048218" y="1345256"/>
            <a:ext cx="6095256" cy="369332"/>
          </a:xfrm>
          <a:prstGeom prst="rect">
            <a:avLst/>
          </a:prstGeom>
          <a:noFill/>
        </p:spPr>
        <p:txBody>
          <a:bodyPr wrap="square">
            <a:spAutoFit/>
          </a:bodyPr>
          <a:lstStyle/>
          <a:p>
            <a:r>
              <a:rPr lang="en-US"/>
              <a:t>https://eic.github.io/ai-epic-background/data.html</a:t>
            </a:r>
          </a:p>
        </p:txBody>
      </p:sp>
      <p:pic>
        <p:nvPicPr>
          <p:cNvPr id="14" name="Picture 13">
            <a:extLst>
              <a:ext uri="{FF2B5EF4-FFF2-40B4-BE49-F238E27FC236}">
                <a16:creationId xmlns:a16="http://schemas.microsoft.com/office/drawing/2014/main" id="{14328634-4241-183A-89E1-39C5DF6F68A7}"/>
              </a:ext>
            </a:extLst>
          </p:cNvPr>
          <p:cNvPicPr>
            <a:picLocks noChangeAspect="1"/>
          </p:cNvPicPr>
          <p:nvPr/>
        </p:nvPicPr>
        <p:blipFill>
          <a:blip r:embed="rId3"/>
          <a:srcRect t="51187"/>
          <a:stretch>
            <a:fillRect/>
          </a:stretch>
        </p:blipFill>
        <p:spPr>
          <a:xfrm>
            <a:off x="2181109" y="1955702"/>
            <a:ext cx="7080421" cy="3347595"/>
          </a:xfrm>
          <a:prstGeom prst="rect">
            <a:avLst/>
          </a:prstGeom>
        </p:spPr>
      </p:pic>
      <p:sp>
        <p:nvSpPr>
          <p:cNvPr id="15" name="Arrow: Right 14">
            <a:extLst>
              <a:ext uri="{FF2B5EF4-FFF2-40B4-BE49-F238E27FC236}">
                <a16:creationId xmlns:a16="http://schemas.microsoft.com/office/drawing/2014/main" id="{27161E5A-5AD8-A2D6-FE5A-64FB13853C76}"/>
              </a:ext>
            </a:extLst>
          </p:cNvPr>
          <p:cNvSpPr/>
          <p:nvPr/>
        </p:nvSpPr>
        <p:spPr>
          <a:xfrm rot="17732658">
            <a:off x="2945112" y="4985983"/>
            <a:ext cx="1101741" cy="4659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84B96DD-3DFB-FE45-EE0B-54E07EF4A327}"/>
              </a:ext>
            </a:extLst>
          </p:cNvPr>
          <p:cNvSpPr txBox="1"/>
          <p:nvPr/>
        </p:nvSpPr>
        <p:spPr>
          <a:xfrm>
            <a:off x="2720898" y="5816476"/>
            <a:ext cx="4325671" cy="369332"/>
          </a:xfrm>
          <a:prstGeom prst="rect">
            <a:avLst/>
          </a:prstGeom>
          <a:noFill/>
        </p:spPr>
        <p:txBody>
          <a:bodyPr wrap="none" rtlCol="0">
            <a:spAutoFit/>
          </a:bodyPr>
          <a:lstStyle/>
          <a:p>
            <a:r>
              <a:rPr lang="en-US"/>
              <a:t>AI/ML ready datasets with machine learning</a:t>
            </a:r>
          </a:p>
        </p:txBody>
      </p:sp>
      <p:sp>
        <p:nvSpPr>
          <p:cNvPr id="18" name="TextBox 17">
            <a:extLst>
              <a:ext uri="{FF2B5EF4-FFF2-40B4-BE49-F238E27FC236}">
                <a16:creationId xmlns:a16="http://schemas.microsoft.com/office/drawing/2014/main" id="{ED6BAB06-E3AA-9691-ADA7-3ADA6CAA755A}"/>
              </a:ext>
            </a:extLst>
          </p:cNvPr>
          <p:cNvSpPr txBox="1"/>
          <p:nvPr/>
        </p:nvSpPr>
        <p:spPr>
          <a:xfrm>
            <a:off x="3166274" y="2983371"/>
            <a:ext cx="6095256" cy="369332"/>
          </a:xfrm>
          <a:prstGeom prst="rect">
            <a:avLst/>
          </a:prstGeom>
          <a:noFill/>
        </p:spPr>
        <p:txBody>
          <a:bodyPr wrap="square">
            <a:spAutoFit/>
          </a:bodyPr>
          <a:lstStyle/>
          <a:p>
            <a:r>
              <a:rPr lang="en-US"/>
              <a:t>https://github.com/eic/example-background-data</a:t>
            </a:r>
          </a:p>
        </p:txBody>
      </p:sp>
    </p:spTree>
    <p:extLst>
      <p:ext uri="{BB962C8B-B14F-4D97-AF65-F5344CB8AC3E}">
        <p14:creationId xmlns:p14="http://schemas.microsoft.com/office/powerpoint/2010/main" val="364108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385D3E-58BE-17C5-4C5F-AA57A11EC0F2}"/>
              </a:ext>
            </a:extLst>
          </p:cNvPr>
          <p:cNvSpPr>
            <a:spLocks noGrp="1"/>
          </p:cNvSpPr>
          <p:nvPr>
            <p:ph type="sldNum" sz="quarter" idx="12"/>
          </p:nvPr>
        </p:nvSpPr>
        <p:spPr/>
        <p:txBody>
          <a:bodyPr/>
          <a:lstStyle/>
          <a:p>
            <a:fld id="{7D1BE87E-F0DE-A44C-894B-E142BEB21E42}" type="slidenum">
              <a:rPr lang="en-US" smtClean="0"/>
              <a:pPr/>
              <a:t>29</a:t>
            </a:fld>
            <a:endParaRPr lang="en-US"/>
          </a:p>
        </p:txBody>
      </p:sp>
      <p:sp>
        <p:nvSpPr>
          <p:cNvPr id="4" name="Title 3">
            <a:extLst>
              <a:ext uri="{FF2B5EF4-FFF2-40B4-BE49-F238E27FC236}">
                <a16:creationId xmlns:a16="http://schemas.microsoft.com/office/drawing/2014/main" id="{E7D2DC91-D1CB-B3FB-4E0C-DF7B7693FBAA}"/>
              </a:ext>
            </a:extLst>
          </p:cNvPr>
          <p:cNvSpPr>
            <a:spLocks noGrp="1"/>
          </p:cNvSpPr>
          <p:nvPr>
            <p:ph type="title"/>
          </p:nvPr>
        </p:nvSpPr>
        <p:spPr/>
        <p:txBody>
          <a:bodyPr/>
          <a:lstStyle/>
          <a:p>
            <a:r>
              <a:rPr lang="en-US">
                <a:latin typeface="Arial"/>
                <a:cs typeface="Arial"/>
              </a:rPr>
              <a:t>Firebird background examples</a:t>
            </a:r>
          </a:p>
        </p:txBody>
      </p:sp>
      <p:sp>
        <p:nvSpPr>
          <p:cNvPr id="6" name="Date Placeholder 5">
            <a:extLst>
              <a:ext uri="{FF2B5EF4-FFF2-40B4-BE49-F238E27FC236}">
                <a16:creationId xmlns:a16="http://schemas.microsoft.com/office/drawing/2014/main" id="{326CD34B-CC47-45F0-4F38-6B94FDEA1FB5}"/>
              </a:ext>
            </a:extLst>
          </p:cNvPr>
          <p:cNvSpPr>
            <a:spLocks noGrp="1"/>
          </p:cNvSpPr>
          <p:nvPr>
            <p:ph type="dt" sz="half" idx="10"/>
          </p:nvPr>
        </p:nvSpPr>
        <p:spPr/>
        <p:txBody>
          <a:bodyPr/>
          <a:lstStyle/>
          <a:p>
            <a:fld id="{65A77A9B-52E9-4C6D-837D-58A3F8540DC7}" type="datetime1">
              <a:rPr lang="en-US" smtClean="0"/>
              <a:t>8/19/2026</a:t>
            </a:fld>
            <a:endParaRPr lang="en-US"/>
          </a:p>
        </p:txBody>
      </p:sp>
      <p:sp>
        <p:nvSpPr>
          <p:cNvPr id="7" name="AutoShape 2" descr="Image preview">
            <a:extLst>
              <a:ext uri="{FF2B5EF4-FFF2-40B4-BE49-F238E27FC236}">
                <a16:creationId xmlns:a16="http://schemas.microsoft.com/office/drawing/2014/main" id="{EB9F83FD-6544-BD33-4BE9-71FE2180A9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extBox 7">
            <a:extLst>
              <a:ext uri="{FF2B5EF4-FFF2-40B4-BE49-F238E27FC236}">
                <a16:creationId xmlns:a16="http://schemas.microsoft.com/office/drawing/2014/main" id="{9146F85D-371E-DB4C-46DA-C83714C9F64A}"/>
              </a:ext>
            </a:extLst>
          </p:cNvPr>
          <p:cNvSpPr txBox="1"/>
          <p:nvPr/>
        </p:nvSpPr>
        <p:spPr>
          <a:xfrm>
            <a:off x="1117600" y="1422400"/>
            <a:ext cx="9099222" cy="369332"/>
          </a:xfrm>
          <a:prstGeom prst="rect">
            <a:avLst/>
          </a:prstGeom>
          <a:noFill/>
        </p:spPr>
        <p:txBody>
          <a:bodyPr wrap="none" rtlCol="0">
            <a:spAutoFit/>
          </a:bodyPr>
          <a:lstStyle/>
          <a:p>
            <a:r>
              <a:rPr lang="en-US"/>
              <a:t>Go </a:t>
            </a:r>
            <a:r>
              <a:rPr lang="en-US">
                <a:hlinkClick r:id="rId2"/>
              </a:rPr>
              <a:t>seeEIC.org</a:t>
            </a:r>
            <a:r>
              <a:rPr lang="en-US"/>
              <a:t> -&gt; Configure -&gt; Examples -&gt; “Event + Background </a:t>
            </a:r>
            <a:r>
              <a:rPr lang="en-US" err="1"/>
              <a:t>ePIC</a:t>
            </a:r>
            <a:r>
              <a:rPr lang="en-US"/>
              <a:t> Beam=10x100 (Large file)”</a:t>
            </a:r>
          </a:p>
        </p:txBody>
      </p:sp>
      <p:pic>
        <p:nvPicPr>
          <p:cNvPr id="10" name="Picture 9">
            <a:extLst>
              <a:ext uri="{FF2B5EF4-FFF2-40B4-BE49-F238E27FC236}">
                <a16:creationId xmlns:a16="http://schemas.microsoft.com/office/drawing/2014/main" id="{2D7271FA-65DC-65AF-346A-78AF324385E2}"/>
              </a:ext>
            </a:extLst>
          </p:cNvPr>
          <p:cNvPicPr>
            <a:picLocks noChangeAspect="1"/>
          </p:cNvPicPr>
          <p:nvPr/>
        </p:nvPicPr>
        <p:blipFill>
          <a:blip r:embed="rId3"/>
          <a:stretch>
            <a:fillRect/>
          </a:stretch>
        </p:blipFill>
        <p:spPr>
          <a:xfrm>
            <a:off x="1503964" y="1791732"/>
            <a:ext cx="8654964" cy="3848687"/>
          </a:xfrm>
          <a:prstGeom prst="rect">
            <a:avLst/>
          </a:prstGeom>
        </p:spPr>
      </p:pic>
      <p:sp>
        <p:nvSpPr>
          <p:cNvPr id="11" name="TextBox 10">
            <a:extLst>
              <a:ext uri="{FF2B5EF4-FFF2-40B4-BE49-F238E27FC236}">
                <a16:creationId xmlns:a16="http://schemas.microsoft.com/office/drawing/2014/main" id="{B42C7796-1D97-44B9-6F6D-FD6D21B9E5BC}"/>
              </a:ext>
            </a:extLst>
          </p:cNvPr>
          <p:cNvSpPr txBox="1"/>
          <p:nvPr/>
        </p:nvSpPr>
        <p:spPr>
          <a:xfrm>
            <a:off x="777240" y="5825085"/>
            <a:ext cx="7720832" cy="369332"/>
          </a:xfrm>
          <a:prstGeom prst="rect">
            <a:avLst/>
          </a:prstGeom>
          <a:noFill/>
        </p:spPr>
        <p:txBody>
          <a:bodyPr wrap="none" rtlCol="0">
            <a:spAutoFit/>
          </a:bodyPr>
          <a:lstStyle/>
          <a:p>
            <a:r>
              <a:rPr lang="en-US"/>
              <a:t>To animate full frame :                                 Set End Time 2000, Animation speed 20</a:t>
            </a:r>
          </a:p>
        </p:txBody>
      </p:sp>
      <p:pic>
        <p:nvPicPr>
          <p:cNvPr id="13" name="Picture 12">
            <a:extLst>
              <a:ext uri="{FF2B5EF4-FFF2-40B4-BE49-F238E27FC236}">
                <a16:creationId xmlns:a16="http://schemas.microsoft.com/office/drawing/2014/main" id="{C9D33AC4-5DB9-F425-43BE-55FD27D30C3D}"/>
              </a:ext>
            </a:extLst>
          </p:cNvPr>
          <p:cNvPicPr>
            <a:picLocks noChangeAspect="1"/>
          </p:cNvPicPr>
          <p:nvPr/>
        </p:nvPicPr>
        <p:blipFill>
          <a:blip r:embed="rId4"/>
          <a:stretch>
            <a:fillRect/>
          </a:stretch>
        </p:blipFill>
        <p:spPr>
          <a:xfrm>
            <a:off x="3306677" y="5833326"/>
            <a:ext cx="1238250" cy="360549"/>
          </a:xfrm>
          <a:prstGeom prst="rect">
            <a:avLst/>
          </a:prstGeom>
        </p:spPr>
      </p:pic>
      <p:sp>
        <p:nvSpPr>
          <p:cNvPr id="14" name="Arrow: Right 13">
            <a:extLst>
              <a:ext uri="{FF2B5EF4-FFF2-40B4-BE49-F238E27FC236}">
                <a16:creationId xmlns:a16="http://schemas.microsoft.com/office/drawing/2014/main" id="{100EEDC4-6483-7CC5-2379-296EDB3C0C47}"/>
              </a:ext>
            </a:extLst>
          </p:cNvPr>
          <p:cNvSpPr/>
          <p:nvPr/>
        </p:nvSpPr>
        <p:spPr>
          <a:xfrm rot="19537857">
            <a:off x="2684104" y="6307145"/>
            <a:ext cx="629920" cy="279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3563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FE42FF1-263D-29F3-AB11-D0A9B4DCC46A}"/>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E359B465-55FC-D2A3-9361-D2A6C22EA4C2}"/>
              </a:ext>
            </a:extLst>
          </p:cNvPr>
          <p:cNvSpPr>
            <a:spLocks noGrp="1"/>
          </p:cNvSpPr>
          <p:nvPr>
            <p:ph type="sldNum" sz="quarter" idx="12"/>
          </p:nvPr>
        </p:nvSpPr>
        <p:spPr/>
        <p:txBody>
          <a:bodyPr/>
          <a:lstStyle/>
          <a:p>
            <a:fld id="{7D1BE87E-F0DE-A44C-894B-E142BEB21E42}" type="slidenum">
              <a:rPr lang="en-US" smtClean="0"/>
              <a:pPr/>
              <a:t>3</a:t>
            </a:fld>
            <a:endParaRPr lang="en-US"/>
          </a:p>
        </p:txBody>
      </p:sp>
      <p:sp>
        <p:nvSpPr>
          <p:cNvPr id="4" name="Title 3">
            <a:extLst>
              <a:ext uri="{FF2B5EF4-FFF2-40B4-BE49-F238E27FC236}">
                <a16:creationId xmlns:a16="http://schemas.microsoft.com/office/drawing/2014/main" id="{17C42A78-5F80-2442-1FC0-11F770298A41}"/>
              </a:ext>
            </a:extLst>
          </p:cNvPr>
          <p:cNvSpPr>
            <a:spLocks noGrp="1"/>
          </p:cNvSpPr>
          <p:nvPr>
            <p:ph type="title"/>
          </p:nvPr>
        </p:nvSpPr>
        <p:spPr/>
        <p:txBody>
          <a:bodyPr/>
          <a:lstStyle/>
          <a:p>
            <a:r>
              <a:rPr lang="en-US">
                <a:latin typeface="Arial"/>
                <a:cs typeface="Arial"/>
              </a:rPr>
              <a:t>Data processing progression and AI/ML</a:t>
            </a:r>
            <a:endParaRPr lang="en-US"/>
          </a:p>
        </p:txBody>
      </p:sp>
      <p:sp>
        <p:nvSpPr>
          <p:cNvPr id="5" name="Text Placeholder 4">
            <a:extLst>
              <a:ext uri="{FF2B5EF4-FFF2-40B4-BE49-F238E27FC236}">
                <a16:creationId xmlns:a16="http://schemas.microsoft.com/office/drawing/2014/main" id="{D044A331-2014-552D-B53F-9B8ECB47FA16}"/>
              </a:ext>
            </a:extLst>
          </p:cNvPr>
          <p:cNvSpPr>
            <a:spLocks noGrp="1"/>
          </p:cNvSpPr>
          <p:nvPr>
            <p:ph type="body" sz="half" idx="2"/>
          </p:nvPr>
        </p:nvSpPr>
        <p:spPr>
          <a:xfrm>
            <a:off x="1606671" y="2002824"/>
            <a:ext cx="2431929" cy="1756348"/>
          </a:xfrm>
        </p:spPr>
        <p:txBody>
          <a:bodyPr vert="horz" lIns="91440" tIns="45720" rIns="91440" bIns="45720" rtlCol="0" anchor="t">
            <a:noAutofit/>
          </a:bodyPr>
          <a:lstStyle/>
          <a:p>
            <a:r>
              <a:rPr lang="en-US">
                <a:latin typeface="Arial"/>
                <a:cs typeface="Arial"/>
              </a:rPr>
              <a:t>Readout</a:t>
            </a:r>
            <a:br>
              <a:rPr lang="en-US">
                <a:latin typeface="Arial"/>
                <a:cs typeface="Arial"/>
              </a:rPr>
            </a:br>
            <a:r>
              <a:rPr lang="en-US">
                <a:latin typeface="Arial"/>
                <a:cs typeface="Arial"/>
              </a:rPr>
              <a:t>Synchronization</a:t>
            </a:r>
            <a:br>
              <a:rPr lang="en-US">
                <a:latin typeface="Arial"/>
                <a:cs typeface="Arial"/>
              </a:rPr>
            </a:br>
            <a:r>
              <a:rPr lang="en-US">
                <a:latin typeface="Arial"/>
                <a:cs typeface="Arial"/>
              </a:rPr>
              <a:t>Formation</a:t>
            </a:r>
            <a:br>
              <a:rPr lang="en-US">
                <a:latin typeface="Arial"/>
                <a:cs typeface="Arial"/>
              </a:rPr>
            </a:br>
            <a:r>
              <a:rPr lang="en-US">
                <a:latin typeface="Arial"/>
                <a:cs typeface="Arial"/>
              </a:rPr>
              <a:t>Pre-filtration</a:t>
            </a:r>
          </a:p>
          <a:p>
            <a:endParaRPr lang="en-US"/>
          </a:p>
        </p:txBody>
      </p:sp>
      <p:sp>
        <p:nvSpPr>
          <p:cNvPr id="6" name="Date Placeholder 5">
            <a:extLst>
              <a:ext uri="{FF2B5EF4-FFF2-40B4-BE49-F238E27FC236}">
                <a16:creationId xmlns:a16="http://schemas.microsoft.com/office/drawing/2014/main" id="{9E70D600-E393-C3B3-9A2E-DB3B39B7CE26}"/>
              </a:ext>
            </a:extLst>
          </p:cNvPr>
          <p:cNvSpPr>
            <a:spLocks noGrp="1"/>
          </p:cNvSpPr>
          <p:nvPr>
            <p:ph type="dt" sz="half" idx="10"/>
          </p:nvPr>
        </p:nvSpPr>
        <p:spPr/>
        <p:txBody>
          <a:bodyPr/>
          <a:lstStyle/>
          <a:p>
            <a:fld id="{65A77A9B-52E9-4C6D-837D-58A3F8540DC7}" type="datetime1">
              <a:rPr lang="en-US" smtClean="0"/>
              <a:t>8/19/2026</a:t>
            </a:fld>
            <a:endParaRPr lang="en-US"/>
          </a:p>
        </p:txBody>
      </p:sp>
      <p:sp>
        <p:nvSpPr>
          <p:cNvPr id="8" name="Text Placeholder 4">
            <a:extLst>
              <a:ext uri="{FF2B5EF4-FFF2-40B4-BE49-F238E27FC236}">
                <a16:creationId xmlns:a16="http://schemas.microsoft.com/office/drawing/2014/main" id="{36D42D48-B13B-823B-FD94-0148A00DDCC0}"/>
              </a:ext>
            </a:extLst>
          </p:cNvPr>
          <p:cNvSpPr txBox="1">
            <a:spLocks/>
          </p:cNvSpPr>
          <p:nvPr/>
        </p:nvSpPr>
        <p:spPr>
          <a:xfrm>
            <a:off x="5120579" y="2002824"/>
            <a:ext cx="2109712" cy="4891433"/>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atin typeface="Arial"/>
                <a:cs typeface="Arial"/>
              </a:rPr>
              <a:t>Tracking</a:t>
            </a:r>
            <a:br>
              <a:rPr lang="en-US">
                <a:latin typeface="Arial"/>
                <a:cs typeface="Arial"/>
              </a:rPr>
            </a:br>
            <a:r>
              <a:rPr lang="en-US">
                <a:latin typeface="Arial"/>
                <a:cs typeface="Arial"/>
              </a:rPr>
              <a:t>PID</a:t>
            </a:r>
            <a:br>
              <a:rPr lang="en-US">
                <a:latin typeface="Arial"/>
                <a:cs typeface="Arial"/>
              </a:rPr>
            </a:br>
            <a:r>
              <a:rPr lang="en-US">
                <a:latin typeface="Arial"/>
                <a:cs typeface="Arial"/>
              </a:rPr>
              <a:t>Calorimeters</a:t>
            </a:r>
            <a:br>
              <a:rPr lang="en-US">
                <a:latin typeface="Arial"/>
                <a:cs typeface="Arial"/>
              </a:rPr>
            </a:br>
            <a:r>
              <a:rPr lang="en-US">
                <a:latin typeface="Arial"/>
                <a:cs typeface="Arial"/>
              </a:rPr>
              <a:t>Reconstruction</a:t>
            </a:r>
          </a:p>
          <a:p>
            <a:endParaRPr lang="en-US"/>
          </a:p>
        </p:txBody>
      </p:sp>
      <p:sp>
        <p:nvSpPr>
          <p:cNvPr id="9" name="Text Placeholder 4">
            <a:extLst>
              <a:ext uri="{FF2B5EF4-FFF2-40B4-BE49-F238E27FC236}">
                <a16:creationId xmlns:a16="http://schemas.microsoft.com/office/drawing/2014/main" id="{FC7BB4F3-D126-2079-43C9-BD8B9F3D4FA5}"/>
              </a:ext>
            </a:extLst>
          </p:cNvPr>
          <p:cNvSpPr txBox="1">
            <a:spLocks/>
          </p:cNvSpPr>
          <p:nvPr/>
        </p:nvSpPr>
        <p:spPr>
          <a:xfrm>
            <a:off x="8090201" y="2002824"/>
            <a:ext cx="2109712" cy="112497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atin typeface="Arial"/>
                <a:cs typeface="Arial"/>
              </a:rPr>
              <a:t>Electron finder</a:t>
            </a:r>
            <a:br>
              <a:rPr lang="en-US">
                <a:latin typeface="Arial"/>
                <a:cs typeface="Arial"/>
              </a:rPr>
            </a:br>
            <a:r>
              <a:rPr lang="en-US">
                <a:latin typeface="Arial"/>
                <a:cs typeface="Arial"/>
              </a:rPr>
              <a:t>DIS calculation</a:t>
            </a:r>
            <a:br>
              <a:rPr lang="en-US">
                <a:latin typeface="Arial"/>
                <a:cs typeface="Arial"/>
              </a:rPr>
            </a:br>
            <a:r>
              <a:rPr lang="en-US">
                <a:latin typeface="Arial"/>
                <a:cs typeface="Arial"/>
              </a:rPr>
              <a:t>Analysis</a:t>
            </a:r>
          </a:p>
          <a:p>
            <a:endParaRPr lang="en-US"/>
          </a:p>
        </p:txBody>
      </p:sp>
      <p:sp>
        <p:nvSpPr>
          <p:cNvPr id="10" name="Arrow: Chevron 9">
            <a:extLst>
              <a:ext uri="{FF2B5EF4-FFF2-40B4-BE49-F238E27FC236}">
                <a16:creationId xmlns:a16="http://schemas.microsoft.com/office/drawing/2014/main" id="{A65CE079-F469-65A9-572F-3B5ABFF440A0}"/>
              </a:ext>
            </a:extLst>
          </p:cNvPr>
          <p:cNvSpPr/>
          <p:nvPr/>
        </p:nvSpPr>
        <p:spPr>
          <a:xfrm>
            <a:off x="1258757" y="3536295"/>
            <a:ext cx="3572773" cy="15671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FFFFFF"/>
                </a:solidFill>
                <a:ea typeface="Calibri"/>
                <a:cs typeface="Calibri"/>
              </a:rPr>
              <a:t>PRE</a:t>
            </a:r>
            <a:br>
              <a:rPr lang="en-US" b="1">
                <a:solidFill>
                  <a:srgbClr val="FFFFFF"/>
                </a:solidFill>
                <a:ea typeface="Calibri"/>
                <a:cs typeface="Calibri"/>
              </a:rPr>
            </a:br>
            <a:r>
              <a:rPr lang="en-US">
                <a:solidFill>
                  <a:srgbClr val="FFFFFF"/>
                </a:solidFill>
                <a:ea typeface="Calibri"/>
                <a:cs typeface="Calibri"/>
              </a:rPr>
              <a:t>reconstruction</a:t>
            </a:r>
          </a:p>
        </p:txBody>
      </p:sp>
      <p:sp>
        <p:nvSpPr>
          <p:cNvPr id="11" name="Arrow: Chevron 10">
            <a:extLst>
              <a:ext uri="{FF2B5EF4-FFF2-40B4-BE49-F238E27FC236}">
                <a16:creationId xmlns:a16="http://schemas.microsoft.com/office/drawing/2014/main" id="{D3FF5AFF-7F64-3762-1DAF-600E23530D8C}"/>
              </a:ext>
            </a:extLst>
          </p:cNvPr>
          <p:cNvSpPr/>
          <p:nvPr/>
        </p:nvSpPr>
        <p:spPr>
          <a:xfrm>
            <a:off x="4345946" y="3536295"/>
            <a:ext cx="3259267" cy="15671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rgbClr val="FFFFFF"/>
                </a:solidFill>
                <a:ea typeface="Calibri"/>
                <a:cs typeface="Calibri"/>
              </a:rPr>
              <a:t>RECONSTRUCTION</a:t>
            </a:r>
          </a:p>
        </p:txBody>
      </p:sp>
      <p:sp>
        <p:nvSpPr>
          <p:cNvPr id="12" name="Arrow: Chevron 11">
            <a:extLst>
              <a:ext uri="{FF2B5EF4-FFF2-40B4-BE49-F238E27FC236}">
                <a16:creationId xmlns:a16="http://schemas.microsoft.com/office/drawing/2014/main" id="{875F0DD6-E3CA-7048-A179-7F6F6AA2A00A}"/>
              </a:ext>
            </a:extLst>
          </p:cNvPr>
          <p:cNvSpPr/>
          <p:nvPr/>
        </p:nvSpPr>
        <p:spPr>
          <a:xfrm>
            <a:off x="7150104" y="3536295"/>
            <a:ext cx="3455208" cy="15671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rgbClr val="FFFFFF"/>
                </a:solidFill>
                <a:ea typeface="Calibri"/>
                <a:cs typeface="Calibri"/>
              </a:rPr>
              <a:t>POST</a:t>
            </a:r>
            <a:br>
              <a:rPr lang="en-US" b="1">
                <a:solidFill>
                  <a:srgbClr val="FFFFFF"/>
                </a:solidFill>
                <a:ea typeface="Calibri"/>
                <a:cs typeface="Calibri"/>
              </a:rPr>
            </a:br>
            <a:r>
              <a:rPr lang="en-US">
                <a:solidFill>
                  <a:srgbClr val="FFFFFF"/>
                </a:solidFill>
                <a:ea typeface="Calibri"/>
                <a:cs typeface="Calibri"/>
              </a:rPr>
              <a:t>reconstruction</a:t>
            </a:r>
          </a:p>
        </p:txBody>
      </p:sp>
      <p:sp>
        <p:nvSpPr>
          <p:cNvPr id="13" name="TextBox 12">
            <a:extLst>
              <a:ext uri="{FF2B5EF4-FFF2-40B4-BE49-F238E27FC236}">
                <a16:creationId xmlns:a16="http://schemas.microsoft.com/office/drawing/2014/main" id="{D625DB14-8C26-9E1B-910C-FC89DFFF274F}"/>
              </a:ext>
            </a:extLst>
          </p:cNvPr>
          <p:cNvSpPr txBox="1"/>
          <p:nvPr/>
        </p:nvSpPr>
        <p:spPr>
          <a:xfrm>
            <a:off x="1258717" y="530310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This talk</a:t>
            </a:r>
            <a:endParaRPr lang="en-US" b="1"/>
          </a:p>
        </p:txBody>
      </p:sp>
      <p:sp>
        <p:nvSpPr>
          <p:cNvPr id="14" name="TextBox 13">
            <a:extLst>
              <a:ext uri="{FF2B5EF4-FFF2-40B4-BE49-F238E27FC236}">
                <a16:creationId xmlns:a16="http://schemas.microsoft.com/office/drawing/2014/main" id="{BFC049DE-2256-AF87-BEE6-30A1633FE706}"/>
              </a:ext>
            </a:extLst>
          </p:cNvPr>
          <p:cNvSpPr txBox="1"/>
          <p:nvPr/>
        </p:nvSpPr>
        <p:spPr>
          <a:xfrm>
            <a:off x="7097622" y="530310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Quick review</a:t>
            </a:r>
            <a:endParaRPr lang="en-US"/>
          </a:p>
        </p:txBody>
      </p:sp>
    </p:spTree>
    <p:extLst>
      <p:ext uri="{BB962C8B-B14F-4D97-AF65-F5344CB8AC3E}">
        <p14:creationId xmlns:p14="http://schemas.microsoft.com/office/powerpoint/2010/main" val="2114748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3DF6658-6F6B-C0AC-B784-7B3682335A8E}"/>
              </a:ext>
            </a:extLst>
          </p:cNvPr>
          <p:cNvSpPr>
            <a:spLocks noGrp="1"/>
          </p:cNvSpPr>
          <p:nvPr>
            <p:ph type="title"/>
          </p:nvPr>
        </p:nvSpPr>
        <p:spPr/>
        <p:txBody>
          <a:bodyPr/>
          <a:lstStyle/>
          <a:p>
            <a:r>
              <a:rPr lang="en-US">
                <a:latin typeface="Arial"/>
                <a:cs typeface="Arial"/>
              </a:rPr>
              <a:t>Questions, ideas, collaboration?</a:t>
            </a:r>
          </a:p>
        </p:txBody>
      </p:sp>
      <p:sp>
        <p:nvSpPr>
          <p:cNvPr id="3" name="Slide Number Placeholder 2">
            <a:extLst>
              <a:ext uri="{FF2B5EF4-FFF2-40B4-BE49-F238E27FC236}">
                <a16:creationId xmlns:a16="http://schemas.microsoft.com/office/drawing/2014/main" id="{28E4A2C2-B8C6-71D2-E8E0-74DDEEC6F1D9}"/>
              </a:ext>
            </a:extLst>
          </p:cNvPr>
          <p:cNvSpPr>
            <a:spLocks noGrp="1"/>
          </p:cNvSpPr>
          <p:nvPr>
            <p:ph type="sldNum" sz="quarter" idx="4294967295"/>
          </p:nvPr>
        </p:nvSpPr>
        <p:spPr>
          <a:xfrm>
            <a:off x="9448800" y="6330950"/>
            <a:ext cx="2743200" cy="365125"/>
          </a:xfrm>
        </p:spPr>
        <p:txBody>
          <a:bodyPr/>
          <a:lstStyle/>
          <a:p>
            <a:fld id="{7D1BE87E-F0DE-A44C-894B-E142BEB21E42}" type="slidenum">
              <a:rPr lang="en-US" smtClean="0"/>
              <a:pPr/>
              <a:t>30</a:t>
            </a:fld>
            <a:endParaRPr lang="en-US"/>
          </a:p>
        </p:txBody>
      </p:sp>
      <p:sp>
        <p:nvSpPr>
          <p:cNvPr id="6" name="Date Placeholder 5">
            <a:extLst>
              <a:ext uri="{FF2B5EF4-FFF2-40B4-BE49-F238E27FC236}">
                <a16:creationId xmlns:a16="http://schemas.microsoft.com/office/drawing/2014/main" id="{2522428E-BE18-06F1-86B2-21C4B5087BA3}"/>
              </a:ext>
            </a:extLst>
          </p:cNvPr>
          <p:cNvSpPr>
            <a:spLocks noGrp="1"/>
          </p:cNvSpPr>
          <p:nvPr>
            <p:ph type="dt" sz="half" idx="4294967295"/>
          </p:nvPr>
        </p:nvSpPr>
        <p:spPr>
          <a:xfrm>
            <a:off x="0" y="6330950"/>
            <a:ext cx="2743200" cy="365125"/>
          </a:xfrm>
          <a:prstGeom prst="rect">
            <a:avLst/>
          </a:prstGeom>
        </p:spPr>
        <p:txBody>
          <a:bodyPr/>
          <a:lstStyle/>
          <a:p>
            <a:fld id="{65A77A9B-52E9-4C6D-837D-58A3F8540DC7}" type="datetime1">
              <a:rPr lang="en-US" smtClean="0"/>
              <a:t>8/19/2026</a:t>
            </a:fld>
            <a:endParaRPr lang="en-US"/>
          </a:p>
        </p:txBody>
      </p:sp>
    </p:spTree>
    <p:extLst>
      <p:ext uri="{BB962C8B-B14F-4D97-AF65-F5344CB8AC3E}">
        <p14:creationId xmlns:p14="http://schemas.microsoft.com/office/powerpoint/2010/main" val="3319959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65B1B6-A34B-2BCF-8B5C-96C29D11598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D2BDA74-397D-9B6B-8115-5B1C82422BF2}"/>
              </a:ext>
            </a:extLst>
          </p:cNvPr>
          <p:cNvSpPr>
            <a:spLocks noGrp="1"/>
          </p:cNvSpPr>
          <p:nvPr>
            <p:ph type="title"/>
          </p:nvPr>
        </p:nvSpPr>
        <p:spPr/>
        <p:txBody>
          <a:bodyPr/>
          <a:lstStyle/>
          <a:p>
            <a:r>
              <a:rPr lang="en-US">
                <a:latin typeface="Arial"/>
                <a:cs typeface="Arial"/>
              </a:rPr>
              <a:t>BACKUPS</a:t>
            </a:r>
          </a:p>
        </p:txBody>
      </p:sp>
      <p:sp>
        <p:nvSpPr>
          <p:cNvPr id="3" name="Slide Number Placeholder 2">
            <a:extLst>
              <a:ext uri="{FF2B5EF4-FFF2-40B4-BE49-F238E27FC236}">
                <a16:creationId xmlns:a16="http://schemas.microsoft.com/office/drawing/2014/main" id="{63B495DC-3548-8916-F059-56AAE4E7981C}"/>
              </a:ext>
            </a:extLst>
          </p:cNvPr>
          <p:cNvSpPr>
            <a:spLocks noGrp="1"/>
          </p:cNvSpPr>
          <p:nvPr>
            <p:ph type="sldNum" sz="quarter" idx="4294967295"/>
          </p:nvPr>
        </p:nvSpPr>
        <p:spPr>
          <a:xfrm>
            <a:off x="9448800" y="6330950"/>
            <a:ext cx="2743200" cy="365125"/>
          </a:xfrm>
        </p:spPr>
        <p:txBody>
          <a:bodyPr/>
          <a:lstStyle/>
          <a:p>
            <a:fld id="{7D1BE87E-F0DE-A44C-894B-E142BEB21E42}" type="slidenum">
              <a:rPr lang="en-US" smtClean="0"/>
              <a:pPr/>
              <a:t>31</a:t>
            </a:fld>
            <a:endParaRPr lang="en-US"/>
          </a:p>
        </p:txBody>
      </p:sp>
      <p:sp>
        <p:nvSpPr>
          <p:cNvPr id="6" name="Date Placeholder 5">
            <a:extLst>
              <a:ext uri="{FF2B5EF4-FFF2-40B4-BE49-F238E27FC236}">
                <a16:creationId xmlns:a16="http://schemas.microsoft.com/office/drawing/2014/main" id="{2681F53E-F370-66C9-FAF0-6A89C7B2947C}"/>
              </a:ext>
            </a:extLst>
          </p:cNvPr>
          <p:cNvSpPr>
            <a:spLocks noGrp="1"/>
          </p:cNvSpPr>
          <p:nvPr>
            <p:ph type="dt" sz="half" idx="4294967295"/>
          </p:nvPr>
        </p:nvSpPr>
        <p:spPr>
          <a:xfrm>
            <a:off x="0" y="6330950"/>
            <a:ext cx="2743200" cy="365125"/>
          </a:xfrm>
          <a:prstGeom prst="rect">
            <a:avLst/>
          </a:prstGeom>
        </p:spPr>
        <p:txBody>
          <a:bodyPr/>
          <a:lstStyle/>
          <a:p>
            <a:fld id="{65A77A9B-52E9-4C6D-837D-58A3F8540DC7}" type="datetime1">
              <a:rPr lang="en-US" smtClean="0"/>
              <a:t>8/19/2026</a:t>
            </a:fld>
            <a:endParaRPr lang="en-US"/>
          </a:p>
        </p:txBody>
      </p:sp>
    </p:spTree>
    <p:extLst>
      <p:ext uri="{BB962C8B-B14F-4D97-AF65-F5344CB8AC3E}">
        <p14:creationId xmlns:p14="http://schemas.microsoft.com/office/powerpoint/2010/main" val="2494081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400" b="1" i="0">
                <a:solidFill>
                  <a:srgbClr val="2C5AA0"/>
                </a:solidFill>
                <a:latin typeface="Calibri"/>
              </a:rPr>
              <a:t>Results in EICrecon — k_lambda 18x275, 10 000 frames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4" name="Table 3"/>
          <p:cNvGraphicFramePr>
            <a:graphicFrameLocks noGrp="1"/>
          </p:cNvGraphicFramePr>
          <p:nvPr/>
        </p:nvGraphicFramePr>
        <p:xfrm>
          <a:off x="502920" y="1143000"/>
          <a:ext cx="11185855" cy="3383280"/>
        </p:xfrm>
        <a:graphic>
          <a:graphicData uri="http://schemas.openxmlformats.org/drawingml/2006/table">
            <a:tbl>
              <a:tblPr>
                <a:tableStyleId>{5C22544A-7EE6-4342-B048-85BDC9FD1C3A}</a:tableStyleId>
              </a:tblPr>
              <a:tblGrid>
                <a:gridCol w="4474342">
                  <a:extLst>
                    <a:ext uri="{9D8B030D-6E8A-4147-A177-3AD203B41FA5}">
                      <a16:colId xmlns:a16="http://schemas.microsoft.com/office/drawing/2014/main" val="20000"/>
                    </a:ext>
                  </a:extLst>
                </a:gridCol>
                <a:gridCol w="2237171">
                  <a:extLst>
                    <a:ext uri="{9D8B030D-6E8A-4147-A177-3AD203B41FA5}">
                      <a16:colId xmlns:a16="http://schemas.microsoft.com/office/drawing/2014/main" val="20001"/>
                    </a:ext>
                  </a:extLst>
                </a:gridCol>
                <a:gridCol w="2237171">
                  <a:extLst>
                    <a:ext uri="{9D8B030D-6E8A-4147-A177-3AD203B41FA5}">
                      <a16:colId xmlns:a16="http://schemas.microsoft.com/office/drawing/2014/main" val="20002"/>
                    </a:ext>
                  </a:extLst>
                </a:gridCol>
                <a:gridCol w="2237171">
                  <a:extLst>
                    <a:ext uri="{9D8B030D-6E8A-4147-A177-3AD203B41FA5}">
                      <a16:colId xmlns:a16="http://schemas.microsoft.com/office/drawing/2014/main" val="20003"/>
                    </a:ext>
                  </a:extLst>
                </a:gridCol>
              </a:tblGrid>
              <a:tr h="338328">
                <a:tc>
                  <a:txBody>
                    <a:bodyPr/>
                    <a:lstStyle/>
                    <a:p>
                      <a:pPr algn="l"/>
                      <a:r>
                        <a:rPr sz="1300" b="1" i="0">
                          <a:solidFill>
                            <a:srgbClr val="FFFFFF"/>
                          </a:solidFill>
                          <a:latin typeface="Calibri"/>
                        </a:rPr>
                        <a:t>central tracking + vertexing</a:t>
                      </a:r>
                    </a:p>
                  </a:txBody>
                  <a:tcPr marL="73152" marR="73152" marT="18288" marB="18288" anchor="ctr">
                    <a:solidFill>
                      <a:srgbClr val="2C5AA0"/>
                    </a:solidFill>
                  </a:tcPr>
                </a:tc>
                <a:tc>
                  <a:txBody>
                    <a:bodyPr/>
                    <a:lstStyle/>
                    <a:p>
                      <a:pPr algn="ctr"/>
                      <a:r>
                        <a:rPr sz="1300" b="1" i="0">
                          <a:solidFill>
                            <a:srgbClr val="FFFFFF"/>
                          </a:solidFill>
                          <a:latin typeface="Calibri"/>
                        </a:rPr>
                        <a:t>unfiltered</a:t>
                      </a:r>
                    </a:p>
                  </a:txBody>
                  <a:tcPr marL="73152" marR="73152" marT="18288" marB="18288" anchor="ctr">
                    <a:solidFill>
                      <a:srgbClr val="2C5AA0"/>
                    </a:solidFill>
                  </a:tcPr>
                </a:tc>
                <a:tc>
                  <a:txBody>
                    <a:bodyPr/>
                    <a:lstStyle/>
                    <a:p>
                      <a:pPr algn="ctr"/>
                      <a:r>
                        <a:rPr sz="1300" b="1" i="0">
                          <a:solidFill>
                            <a:srgbClr val="FFFFFF"/>
                          </a:solidFill>
                          <a:latin typeface="Calibri"/>
                        </a:rPr>
                        <a:t>AI finder</a:t>
                      </a:r>
                    </a:p>
                  </a:txBody>
                  <a:tcPr marL="73152" marR="73152" marT="18288" marB="18288" anchor="ctr">
                    <a:solidFill>
                      <a:srgbClr val="2C5AA0"/>
                    </a:solidFill>
                  </a:tcPr>
                </a:tc>
                <a:tc>
                  <a:txBody>
                    <a:bodyPr/>
                    <a:lstStyle/>
                    <a:p>
                      <a:pPr algn="ctr"/>
                      <a:r>
                        <a:rPr sz="1300" b="1" i="0">
                          <a:solidFill>
                            <a:srgbClr val="FFFFFF"/>
                          </a:solidFill>
                          <a:latin typeface="Calibri"/>
                        </a:rPr>
                        <a:t>AI ideal window</a:t>
                      </a:r>
                    </a:p>
                  </a:txBody>
                  <a:tcPr marL="73152" marR="73152" marT="18288" marB="18288" anchor="ctr">
                    <a:solidFill>
                      <a:srgbClr val="2C5AA0"/>
                    </a:solidFill>
                  </a:tcPr>
                </a:tc>
                <a:extLst>
                  <a:ext uri="{0D108BD9-81ED-4DB2-BD59-A6C34878D82A}">
                    <a16:rowId xmlns:a16="http://schemas.microsoft.com/office/drawing/2014/main" val="10000"/>
                  </a:ext>
                </a:extLst>
              </a:tr>
              <a:tr h="338328">
                <a:tc>
                  <a:txBody>
                    <a:bodyPr/>
                    <a:lstStyle/>
                    <a:p>
                      <a:pPr algn="l"/>
                      <a:r>
                        <a:rPr sz="1300" b="0" i="0">
                          <a:solidFill>
                            <a:srgbClr val="222222"/>
                          </a:solidFill>
                          <a:latin typeface="Calibri"/>
                        </a:rPr>
                        <a:t>track seeds / event</a:t>
                      </a:r>
                    </a:p>
                  </a:txBody>
                  <a:tcPr marL="73152" marR="73152" marT="18288" marB="18288" anchor="ctr">
                    <a:solidFill>
                      <a:srgbClr val="FFFFFF"/>
                    </a:solidFill>
                  </a:tcPr>
                </a:tc>
                <a:tc>
                  <a:txBody>
                    <a:bodyPr/>
                    <a:lstStyle/>
                    <a:p>
                      <a:pPr algn="ctr"/>
                      <a:r>
                        <a:rPr sz="1300" b="0" i="0">
                          <a:solidFill>
                            <a:srgbClr val="222222"/>
                          </a:solidFill>
                          <a:latin typeface="Calibri"/>
                        </a:rPr>
                        <a:t>578</a:t>
                      </a:r>
                    </a:p>
                  </a:txBody>
                  <a:tcPr marL="73152" marR="73152" marT="18288" marB="18288" anchor="ctr">
                    <a:solidFill>
                      <a:srgbClr val="FFFFFF"/>
                    </a:solidFill>
                  </a:tcPr>
                </a:tc>
                <a:tc>
                  <a:txBody>
                    <a:bodyPr/>
                    <a:lstStyle/>
                    <a:p>
                      <a:pPr algn="ctr"/>
                      <a:r>
                        <a:rPr sz="1300" b="0" i="0">
                          <a:solidFill>
                            <a:srgbClr val="222222"/>
                          </a:solidFill>
                          <a:latin typeface="Calibri"/>
                        </a:rPr>
                        <a:t>148</a:t>
                      </a:r>
                    </a:p>
                  </a:txBody>
                  <a:tcPr marL="73152" marR="73152" marT="18288" marB="18288" anchor="ctr">
                    <a:solidFill>
                      <a:srgbClr val="FFFFFF"/>
                    </a:solidFill>
                  </a:tcPr>
                </a:tc>
                <a:tc>
                  <a:txBody>
                    <a:bodyPr/>
                    <a:lstStyle/>
                    <a:p>
                      <a:pPr algn="ctr"/>
                      <a:r>
                        <a:rPr sz="1300" b="0" i="0">
                          <a:solidFill>
                            <a:srgbClr val="222222"/>
                          </a:solidFill>
                          <a:latin typeface="Calibri"/>
                        </a:rPr>
                        <a:t>148</a:t>
                      </a:r>
                    </a:p>
                  </a:txBody>
                  <a:tcPr marL="73152" marR="73152" marT="18288" marB="18288" anchor="ctr">
                    <a:solidFill>
                      <a:srgbClr val="FFFFFF"/>
                    </a:solidFill>
                  </a:tcPr>
                </a:tc>
                <a:extLst>
                  <a:ext uri="{0D108BD9-81ED-4DB2-BD59-A6C34878D82A}">
                    <a16:rowId xmlns:a16="http://schemas.microsoft.com/office/drawing/2014/main" val="10001"/>
                  </a:ext>
                </a:extLst>
              </a:tr>
              <a:tr h="338328">
                <a:tc>
                  <a:txBody>
                    <a:bodyPr/>
                    <a:lstStyle/>
                    <a:p>
                      <a:pPr algn="l"/>
                      <a:r>
                        <a:rPr sz="1300" b="0" i="0">
                          <a:solidFill>
                            <a:srgbClr val="222222"/>
                          </a:solidFill>
                          <a:latin typeface="Calibri"/>
                        </a:rPr>
                        <a:t>CKF tracks / event</a:t>
                      </a:r>
                    </a:p>
                  </a:txBody>
                  <a:tcPr marL="73152" marR="73152" marT="18288" marB="18288" anchor="ctr">
                    <a:solidFill>
                      <a:srgbClr val="EBF0F8"/>
                    </a:solidFill>
                  </a:tcPr>
                </a:tc>
                <a:tc>
                  <a:txBody>
                    <a:bodyPr/>
                    <a:lstStyle/>
                    <a:p>
                      <a:pPr algn="ctr"/>
                      <a:r>
                        <a:rPr sz="1300" b="0" i="0">
                          <a:solidFill>
                            <a:srgbClr val="222222"/>
                          </a:solidFill>
                          <a:latin typeface="Calibri"/>
                        </a:rPr>
                        <a:t>2.60</a:t>
                      </a:r>
                    </a:p>
                  </a:txBody>
                  <a:tcPr marL="73152" marR="73152" marT="18288" marB="18288" anchor="ctr">
                    <a:solidFill>
                      <a:srgbClr val="EBF0F8"/>
                    </a:solidFill>
                  </a:tcPr>
                </a:tc>
                <a:tc>
                  <a:txBody>
                    <a:bodyPr/>
                    <a:lstStyle/>
                    <a:p>
                      <a:pPr algn="ctr"/>
                      <a:r>
                        <a:rPr sz="1300" b="0" i="0">
                          <a:solidFill>
                            <a:srgbClr val="222222"/>
                          </a:solidFill>
                          <a:latin typeface="Calibri"/>
                        </a:rPr>
                        <a:t>2.11</a:t>
                      </a:r>
                    </a:p>
                  </a:txBody>
                  <a:tcPr marL="73152" marR="73152" marT="18288" marB="18288" anchor="ctr">
                    <a:solidFill>
                      <a:srgbClr val="EBF0F8"/>
                    </a:solidFill>
                  </a:tcPr>
                </a:tc>
                <a:tc>
                  <a:txBody>
                    <a:bodyPr/>
                    <a:lstStyle/>
                    <a:p>
                      <a:pPr algn="ctr"/>
                      <a:r>
                        <a:rPr sz="1300" b="0" i="0">
                          <a:solidFill>
                            <a:srgbClr val="222222"/>
                          </a:solidFill>
                          <a:latin typeface="Calibri"/>
                        </a:rPr>
                        <a:t>2.14</a:t>
                      </a:r>
                    </a:p>
                  </a:txBody>
                  <a:tcPr marL="73152" marR="73152" marT="18288" marB="18288" anchor="ctr">
                    <a:solidFill>
                      <a:srgbClr val="EBF0F8"/>
                    </a:solidFill>
                  </a:tcPr>
                </a:tc>
                <a:extLst>
                  <a:ext uri="{0D108BD9-81ED-4DB2-BD59-A6C34878D82A}">
                    <a16:rowId xmlns:a16="http://schemas.microsoft.com/office/drawing/2014/main" val="10002"/>
                  </a:ext>
                </a:extLst>
              </a:tr>
              <a:tr h="338328">
                <a:tc>
                  <a:txBody>
                    <a:bodyPr/>
                    <a:lstStyle/>
                    <a:p>
                      <a:pPr algn="l"/>
                      <a:r>
                        <a:rPr sz="1300" b="0" i="0">
                          <a:solidFill>
                            <a:srgbClr val="222222"/>
                          </a:solidFill>
                          <a:latin typeface="Calibri"/>
                        </a:rPr>
                        <a:t>signal-track efficiency</a:t>
                      </a:r>
                    </a:p>
                  </a:txBody>
                  <a:tcPr marL="73152" marR="73152" marT="18288" marB="18288" anchor="ctr">
                    <a:solidFill>
                      <a:srgbClr val="FFFFFF"/>
                    </a:solidFill>
                  </a:tcPr>
                </a:tc>
                <a:tc>
                  <a:txBody>
                    <a:bodyPr/>
                    <a:lstStyle/>
                    <a:p>
                      <a:pPr algn="ctr"/>
                      <a:r>
                        <a:rPr sz="1300" b="0" i="0">
                          <a:solidFill>
                            <a:srgbClr val="222222"/>
                          </a:solidFill>
                          <a:latin typeface="Calibri"/>
                        </a:rPr>
                        <a:t>96.8%</a:t>
                      </a:r>
                    </a:p>
                  </a:txBody>
                  <a:tcPr marL="73152" marR="73152" marT="18288" marB="18288" anchor="ctr">
                    <a:solidFill>
                      <a:srgbClr val="FFFFFF"/>
                    </a:solidFill>
                  </a:tcPr>
                </a:tc>
                <a:tc>
                  <a:txBody>
                    <a:bodyPr/>
                    <a:lstStyle/>
                    <a:p>
                      <a:pPr algn="ctr"/>
                      <a:r>
                        <a:rPr sz="1300" b="0" i="0">
                          <a:solidFill>
                            <a:srgbClr val="222222"/>
                          </a:solidFill>
                          <a:latin typeface="Calibri"/>
                        </a:rPr>
                        <a:t>95.6%</a:t>
                      </a:r>
                    </a:p>
                  </a:txBody>
                  <a:tcPr marL="73152" marR="73152" marT="18288" marB="18288" anchor="ctr">
                    <a:solidFill>
                      <a:srgbClr val="FFFFFF"/>
                    </a:solidFill>
                  </a:tcPr>
                </a:tc>
                <a:tc>
                  <a:txBody>
                    <a:bodyPr/>
                    <a:lstStyle/>
                    <a:p>
                      <a:pPr algn="ctr"/>
                      <a:r>
                        <a:rPr sz="1300" b="0" i="0">
                          <a:solidFill>
                            <a:srgbClr val="222222"/>
                          </a:solidFill>
                          <a:latin typeface="Calibri"/>
                        </a:rPr>
                        <a:t>96.8%</a:t>
                      </a:r>
                    </a:p>
                  </a:txBody>
                  <a:tcPr marL="73152" marR="73152" marT="18288" marB="18288" anchor="ctr">
                    <a:solidFill>
                      <a:srgbClr val="FFFFFF"/>
                    </a:solidFill>
                  </a:tcPr>
                </a:tc>
                <a:extLst>
                  <a:ext uri="{0D108BD9-81ED-4DB2-BD59-A6C34878D82A}">
                    <a16:rowId xmlns:a16="http://schemas.microsoft.com/office/drawing/2014/main" val="10003"/>
                  </a:ext>
                </a:extLst>
              </a:tr>
              <a:tr h="338328">
                <a:tc>
                  <a:txBody>
                    <a:bodyPr/>
                    <a:lstStyle/>
                    <a:p>
                      <a:pPr algn="l"/>
                      <a:r>
                        <a:rPr sz="1300" b="0" i="0">
                          <a:solidFill>
                            <a:srgbClr val="222222"/>
                          </a:solidFill>
                          <a:latin typeface="Calibri"/>
                        </a:rPr>
                        <a:t>track purity (signal fraction)</a:t>
                      </a:r>
                    </a:p>
                  </a:txBody>
                  <a:tcPr marL="73152" marR="73152" marT="18288" marB="18288" anchor="ctr">
                    <a:solidFill>
                      <a:srgbClr val="EBF0F8"/>
                    </a:solidFill>
                  </a:tcPr>
                </a:tc>
                <a:tc>
                  <a:txBody>
                    <a:bodyPr/>
                    <a:lstStyle/>
                    <a:p>
                      <a:pPr algn="ctr"/>
                      <a:r>
                        <a:rPr sz="1300" b="0" i="0">
                          <a:solidFill>
                            <a:srgbClr val="222222"/>
                          </a:solidFill>
                          <a:latin typeface="Calibri"/>
                        </a:rPr>
                        <a:t>74.3%</a:t>
                      </a:r>
                    </a:p>
                  </a:txBody>
                  <a:tcPr marL="73152" marR="73152" marT="18288" marB="18288" anchor="ctr">
                    <a:solidFill>
                      <a:srgbClr val="EBF0F8"/>
                    </a:solidFill>
                  </a:tcPr>
                </a:tc>
                <a:tc>
                  <a:txBody>
                    <a:bodyPr/>
                    <a:lstStyle/>
                    <a:p>
                      <a:pPr algn="ctr"/>
                      <a:r>
                        <a:rPr sz="1300" b="0" i="0">
                          <a:solidFill>
                            <a:srgbClr val="222222"/>
                          </a:solidFill>
                          <a:latin typeface="Calibri"/>
                        </a:rPr>
                        <a:t>90.2%</a:t>
                      </a:r>
                    </a:p>
                  </a:txBody>
                  <a:tcPr marL="73152" marR="73152" marT="18288" marB="18288" anchor="ctr">
                    <a:solidFill>
                      <a:srgbClr val="EBF0F8"/>
                    </a:solidFill>
                  </a:tcPr>
                </a:tc>
                <a:tc>
                  <a:txBody>
                    <a:bodyPr/>
                    <a:lstStyle/>
                    <a:p>
                      <a:pPr algn="ctr"/>
                      <a:r>
                        <a:rPr sz="1300" b="0" i="0">
                          <a:solidFill>
                            <a:srgbClr val="222222"/>
                          </a:solidFill>
                          <a:latin typeface="Calibri"/>
                        </a:rPr>
                        <a:t>90.3%</a:t>
                      </a:r>
                    </a:p>
                  </a:txBody>
                  <a:tcPr marL="73152" marR="73152" marT="18288" marB="18288" anchor="ctr">
                    <a:solidFill>
                      <a:srgbClr val="EBF0F8"/>
                    </a:solidFill>
                  </a:tcPr>
                </a:tc>
                <a:extLst>
                  <a:ext uri="{0D108BD9-81ED-4DB2-BD59-A6C34878D82A}">
                    <a16:rowId xmlns:a16="http://schemas.microsoft.com/office/drawing/2014/main" val="10004"/>
                  </a:ext>
                </a:extLst>
              </a:tr>
              <a:tr h="338328">
                <a:tc>
                  <a:txBody>
                    <a:bodyPr/>
                    <a:lstStyle/>
                    <a:p>
                      <a:pPr algn="l"/>
                      <a:r>
                        <a:rPr sz="1300" b="0" i="0">
                          <a:solidFill>
                            <a:srgbClr val="222222"/>
                          </a:solidFill>
                          <a:latin typeface="Calibri"/>
                        </a:rPr>
                        <a:t>measurements / track</a:t>
                      </a:r>
                    </a:p>
                  </a:txBody>
                  <a:tcPr marL="73152" marR="73152" marT="18288" marB="18288" anchor="ctr">
                    <a:solidFill>
                      <a:srgbClr val="FFFFFF"/>
                    </a:solidFill>
                  </a:tcPr>
                </a:tc>
                <a:tc>
                  <a:txBody>
                    <a:bodyPr/>
                    <a:lstStyle/>
                    <a:p>
                      <a:pPr algn="ctr"/>
                      <a:r>
                        <a:rPr sz="1300" b="0" i="0">
                          <a:solidFill>
                            <a:srgbClr val="222222"/>
                          </a:solidFill>
                          <a:latin typeface="Calibri"/>
                        </a:rPr>
                        <a:t>6.66</a:t>
                      </a:r>
                    </a:p>
                  </a:txBody>
                  <a:tcPr marL="73152" marR="73152" marT="18288" marB="18288" anchor="ctr">
                    <a:solidFill>
                      <a:srgbClr val="FFFFFF"/>
                    </a:solidFill>
                  </a:tcPr>
                </a:tc>
                <a:tc>
                  <a:txBody>
                    <a:bodyPr/>
                    <a:lstStyle/>
                    <a:p>
                      <a:pPr algn="ctr"/>
                      <a:r>
                        <a:rPr sz="1300" b="0" i="0">
                          <a:solidFill>
                            <a:srgbClr val="222222"/>
                          </a:solidFill>
                          <a:latin typeface="Calibri"/>
                        </a:rPr>
                        <a:t>7.23</a:t>
                      </a:r>
                    </a:p>
                  </a:txBody>
                  <a:tcPr marL="73152" marR="73152" marT="18288" marB="18288" anchor="ctr">
                    <a:solidFill>
                      <a:srgbClr val="FFFFFF"/>
                    </a:solidFill>
                  </a:tcPr>
                </a:tc>
                <a:tc>
                  <a:txBody>
                    <a:bodyPr/>
                    <a:lstStyle/>
                    <a:p>
                      <a:pPr algn="ctr"/>
                      <a:r>
                        <a:rPr sz="1300" b="0" i="0">
                          <a:solidFill>
                            <a:srgbClr val="222222"/>
                          </a:solidFill>
                          <a:latin typeface="Calibri"/>
                        </a:rPr>
                        <a:t>7.23</a:t>
                      </a:r>
                    </a:p>
                  </a:txBody>
                  <a:tcPr marL="73152" marR="73152" marT="18288" marB="18288" anchor="ctr">
                    <a:solidFill>
                      <a:srgbClr val="FFFFFF"/>
                    </a:solidFill>
                  </a:tcPr>
                </a:tc>
                <a:extLst>
                  <a:ext uri="{0D108BD9-81ED-4DB2-BD59-A6C34878D82A}">
                    <a16:rowId xmlns:a16="http://schemas.microsoft.com/office/drawing/2014/main" val="10005"/>
                  </a:ext>
                </a:extLst>
              </a:tr>
              <a:tr h="338328">
                <a:tc>
                  <a:txBody>
                    <a:bodyPr/>
                    <a:lstStyle/>
                    <a:p>
                      <a:pPr algn="l"/>
                      <a:r>
                        <a:rPr sz="1300" b="0" i="0">
                          <a:solidFill>
                            <a:srgbClr val="222222"/>
                          </a:solidFill>
                          <a:latin typeface="Calibri"/>
                        </a:rPr>
                        <a:t>σ(dp/p) signal tracks</a:t>
                      </a:r>
                    </a:p>
                  </a:txBody>
                  <a:tcPr marL="73152" marR="73152" marT="18288" marB="18288" anchor="ctr">
                    <a:solidFill>
                      <a:srgbClr val="EBF0F8"/>
                    </a:solidFill>
                  </a:tcPr>
                </a:tc>
                <a:tc>
                  <a:txBody>
                    <a:bodyPr/>
                    <a:lstStyle/>
                    <a:p>
                      <a:pPr algn="ctr"/>
                      <a:r>
                        <a:rPr sz="1300" b="0" i="0">
                          <a:solidFill>
                            <a:srgbClr val="222222"/>
                          </a:solidFill>
                          <a:latin typeface="Calibri"/>
                        </a:rPr>
                        <a:t>0.94 %</a:t>
                      </a:r>
                    </a:p>
                  </a:txBody>
                  <a:tcPr marL="73152" marR="73152" marT="18288" marB="18288" anchor="ctr">
                    <a:solidFill>
                      <a:srgbClr val="EBF0F8"/>
                    </a:solidFill>
                  </a:tcPr>
                </a:tc>
                <a:tc>
                  <a:txBody>
                    <a:bodyPr/>
                    <a:lstStyle/>
                    <a:p>
                      <a:pPr algn="ctr"/>
                      <a:r>
                        <a:rPr sz="1300" b="0" i="0">
                          <a:solidFill>
                            <a:srgbClr val="222222"/>
                          </a:solidFill>
                          <a:latin typeface="Calibri"/>
                        </a:rPr>
                        <a:t>0.94 %</a:t>
                      </a:r>
                    </a:p>
                  </a:txBody>
                  <a:tcPr marL="73152" marR="73152" marT="18288" marB="18288" anchor="ctr">
                    <a:solidFill>
                      <a:srgbClr val="EBF0F8"/>
                    </a:solidFill>
                  </a:tcPr>
                </a:tc>
                <a:tc>
                  <a:txBody>
                    <a:bodyPr/>
                    <a:lstStyle/>
                    <a:p>
                      <a:pPr algn="ctr"/>
                      <a:r>
                        <a:rPr sz="1300" b="0" i="0">
                          <a:solidFill>
                            <a:srgbClr val="222222"/>
                          </a:solidFill>
                          <a:latin typeface="Calibri"/>
                        </a:rPr>
                        <a:t>0.94 %</a:t>
                      </a:r>
                    </a:p>
                  </a:txBody>
                  <a:tcPr marL="73152" marR="73152" marT="18288" marB="18288" anchor="ctr">
                    <a:solidFill>
                      <a:srgbClr val="EBF0F8"/>
                    </a:solidFill>
                  </a:tcPr>
                </a:tc>
                <a:extLst>
                  <a:ext uri="{0D108BD9-81ED-4DB2-BD59-A6C34878D82A}">
                    <a16:rowId xmlns:a16="http://schemas.microsoft.com/office/drawing/2014/main" val="10006"/>
                  </a:ext>
                </a:extLst>
              </a:tr>
              <a:tr h="338328">
                <a:tc>
                  <a:txBody>
                    <a:bodyPr/>
                    <a:lstStyle/>
                    <a:p>
                      <a:pPr algn="l"/>
                      <a:r>
                        <a:rPr sz="1300" b="0" i="0">
                          <a:solidFill>
                            <a:srgbClr val="222222"/>
                          </a:solidFill>
                          <a:latin typeface="Calibri"/>
                        </a:rPr>
                        <a:t>σ(DCA_r) signal tracks</a:t>
                      </a:r>
                    </a:p>
                  </a:txBody>
                  <a:tcPr marL="73152" marR="73152" marT="18288" marB="18288" anchor="ctr">
                    <a:solidFill>
                      <a:srgbClr val="FFFFFF"/>
                    </a:solidFill>
                  </a:tcPr>
                </a:tc>
                <a:tc>
                  <a:txBody>
                    <a:bodyPr/>
                    <a:lstStyle/>
                    <a:p>
                      <a:pPr algn="ctr"/>
                      <a:r>
                        <a:rPr sz="1300" b="0" i="0">
                          <a:solidFill>
                            <a:srgbClr val="222222"/>
                          </a:solidFill>
                          <a:latin typeface="Calibri"/>
                        </a:rPr>
                        <a:t>8.5 µm</a:t>
                      </a:r>
                    </a:p>
                  </a:txBody>
                  <a:tcPr marL="73152" marR="73152" marT="18288" marB="18288" anchor="ctr">
                    <a:solidFill>
                      <a:srgbClr val="FFFFFF"/>
                    </a:solidFill>
                  </a:tcPr>
                </a:tc>
                <a:tc>
                  <a:txBody>
                    <a:bodyPr/>
                    <a:lstStyle/>
                    <a:p>
                      <a:pPr algn="ctr"/>
                      <a:r>
                        <a:rPr sz="1300" b="0" i="0">
                          <a:solidFill>
                            <a:srgbClr val="222222"/>
                          </a:solidFill>
                          <a:latin typeface="Calibri"/>
                        </a:rPr>
                        <a:t>8.4 µm</a:t>
                      </a:r>
                    </a:p>
                  </a:txBody>
                  <a:tcPr marL="73152" marR="73152" marT="18288" marB="18288" anchor="ctr">
                    <a:solidFill>
                      <a:srgbClr val="FFFFFF"/>
                    </a:solidFill>
                  </a:tcPr>
                </a:tc>
                <a:tc>
                  <a:txBody>
                    <a:bodyPr/>
                    <a:lstStyle/>
                    <a:p>
                      <a:pPr algn="ctr"/>
                      <a:r>
                        <a:rPr sz="1300" b="0" i="0">
                          <a:solidFill>
                            <a:srgbClr val="222222"/>
                          </a:solidFill>
                          <a:latin typeface="Calibri"/>
                        </a:rPr>
                        <a:t>8.5 µm</a:t>
                      </a:r>
                    </a:p>
                  </a:txBody>
                  <a:tcPr marL="73152" marR="73152" marT="18288" marB="18288" anchor="ctr">
                    <a:solidFill>
                      <a:srgbClr val="FFFFFF"/>
                    </a:solidFill>
                  </a:tcPr>
                </a:tc>
                <a:extLst>
                  <a:ext uri="{0D108BD9-81ED-4DB2-BD59-A6C34878D82A}">
                    <a16:rowId xmlns:a16="http://schemas.microsoft.com/office/drawing/2014/main" val="10007"/>
                  </a:ext>
                </a:extLst>
              </a:tr>
              <a:tr h="338328">
                <a:tc>
                  <a:txBody>
                    <a:bodyPr/>
                    <a:lstStyle/>
                    <a:p>
                      <a:pPr algn="l"/>
                      <a:r>
                        <a:rPr sz="1300" b="0" i="0">
                          <a:solidFill>
                            <a:srgbClr val="222222"/>
                          </a:solidFill>
                          <a:latin typeface="Calibri"/>
                        </a:rPr>
                        <a:t>vertex within 1 mm of MC PV</a:t>
                      </a:r>
                    </a:p>
                  </a:txBody>
                  <a:tcPr marL="73152" marR="73152" marT="18288" marB="18288" anchor="ctr">
                    <a:solidFill>
                      <a:srgbClr val="EBF0F8"/>
                    </a:solidFill>
                  </a:tcPr>
                </a:tc>
                <a:tc>
                  <a:txBody>
                    <a:bodyPr/>
                    <a:lstStyle/>
                    <a:p>
                      <a:pPr algn="ctr"/>
                      <a:r>
                        <a:rPr sz="1300" b="0" i="0">
                          <a:solidFill>
                            <a:srgbClr val="222222"/>
                          </a:solidFill>
                          <a:latin typeface="Calibri"/>
                        </a:rPr>
                        <a:t>82.8%</a:t>
                      </a:r>
                    </a:p>
                  </a:txBody>
                  <a:tcPr marL="73152" marR="73152" marT="18288" marB="18288" anchor="ctr">
                    <a:solidFill>
                      <a:srgbClr val="EBF0F8"/>
                    </a:solidFill>
                  </a:tcPr>
                </a:tc>
                <a:tc>
                  <a:txBody>
                    <a:bodyPr/>
                    <a:lstStyle/>
                    <a:p>
                      <a:pPr algn="ctr"/>
                      <a:r>
                        <a:rPr sz="1300" b="0" i="0">
                          <a:solidFill>
                            <a:srgbClr val="222222"/>
                          </a:solidFill>
                          <a:latin typeface="Calibri"/>
                        </a:rPr>
                        <a:t>87.0%</a:t>
                      </a:r>
                    </a:p>
                  </a:txBody>
                  <a:tcPr marL="73152" marR="73152" marT="18288" marB="18288" anchor="ctr">
                    <a:solidFill>
                      <a:srgbClr val="EBF0F8"/>
                    </a:solidFill>
                  </a:tcPr>
                </a:tc>
                <a:tc>
                  <a:txBody>
                    <a:bodyPr/>
                    <a:lstStyle/>
                    <a:p>
                      <a:pPr algn="ctr"/>
                      <a:r>
                        <a:rPr sz="1300" b="0" i="0">
                          <a:solidFill>
                            <a:srgbClr val="222222"/>
                          </a:solidFill>
                          <a:latin typeface="Calibri"/>
                        </a:rPr>
                        <a:t>88.9%</a:t>
                      </a:r>
                    </a:p>
                  </a:txBody>
                  <a:tcPr marL="73152" marR="73152" marT="18288" marB="18288" anchor="ctr">
                    <a:solidFill>
                      <a:srgbClr val="EBF0F8"/>
                    </a:solidFill>
                  </a:tcPr>
                </a:tc>
                <a:extLst>
                  <a:ext uri="{0D108BD9-81ED-4DB2-BD59-A6C34878D82A}">
                    <a16:rowId xmlns:a16="http://schemas.microsoft.com/office/drawing/2014/main" val="10008"/>
                  </a:ext>
                </a:extLst>
              </a:tr>
              <a:tr h="338328">
                <a:tc>
                  <a:txBody>
                    <a:bodyPr/>
                    <a:lstStyle/>
                    <a:p>
                      <a:pPr algn="l"/>
                      <a:r>
                        <a:rPr sz="1300" b="0" i="0">
                          <a:solidFill>
                            <a:srgbClr val="222222"/>
                          </a:solidFill>
                          <a:latin typeface="Calibri"/>
                        </a:rPr>
                        <a:t>vertex σ(z) core</a:t>
                      </a:r>
                    </a:p>
                  </a:txBody>
                  <a:tcPr marL="73152" marR="73152" marT="18288" marB="18288" anchor="ctr">
                    <a:solidFill>
                      <a:srgbClr val="FFFFFF"/>
                    </a:solidFill>
                  </a:tcPr>
                </a:tc>
                <a:tc>
                  <a:txBody>
                    <a:bodyPr/>
                    <a:lstStyle/>
                    <a:p>
                      <a:pPr algn="ctr"/>
                      <a:r>
                        <a:rPr sz="1300" b="0" i="0">
                          <a:solidFill>
                            <a:srgbClr val="222222"/>
                          </a:solidFill>
                          <a:latin typeface="Calibri"/>
                        </a:rPr>
                        <a:t>10.0 µm</a:t>
                      </a:r>
                    </a:p>
                  </a:txBody>
                  <a:tcPr marL="73152" marR="73152" marT="18288" marB="18288" anchor="ctr">
                    <a:solidFill>
                      <a:srgbClr val="FFFFFF"/>
                    </a:solidFill>
                  </a:tcPr>
                </a:tc>
                <a:tc>
                  <a:txBody>
                    <a:bodyPr/>
                    <a:lstStyle/>
                    <a:p>
                      <a:pPr algn="ctr"/>
                      <a:r>
                        <a:rPr sz="1300" b="0" i="0">
                          <a:solidFill>
                            <a:srgbClr val="222222"/>
                          </a:solidFill>
                          <a:latin typeface="Calibri"/>
                        </a:rPr>
                        <a:t>6.5 µm</a:t>
                      </a:r>
                    </a:p>
                  </a:txBody>
                  <a:tcPr marL="73152" marR="73152" marT="18288" marB="18288" anchor="ctr">
                    <a:solidFill>
                      <a:srgbClr val="FFFFFF"/>
                    </a:solidFill>
                  </a:tcPr>
                </a:tc>
                <a:tc>
                  <a:txBody>
                    <a:bodyPr/>
                    <a:lstStyle/>
                    <a:p>
                      <a:pPr algn="ctr"/>
                      <a:r>
                        <a:rPr sz="1300" b="0" i="0">
                          <a:solidFill>
                            <a:srgbClr val="222222"/>
                          </a:solidFill>
                          <a:latin typeface="Calibri"/>
                        </a:rPr>
                        <a:t>6.6 µm</a:t>
                      </a:r>
                    </a:p>
                  </a:txBody>
                  <a:tcPr marL="73152" marR="73152" marT="18288" marB="18288" anchor="ctr">
                    <a:solidFill>
                      <a:srgbClr val="FFFFFF"/>
                    </a:solidFill>
                  </a:tcPr>
                </a:tc>
                <a:extLst>
                  <a:ext uri="{0D108BD9-81ED-4DB2-BD59-A6C34878D82A}">
                    <a16:rowId xmlns:a16="http://schemas.microsoft.com/office/drawing/2014/main" val="10009"/>
                  </a:ext>
                </a:extLst>
              </a:tr>
            </a:tbl>
          </a:graphicData>
        </a:graphic>
      </p:graphicFrame>
      <p:sp>
        <p:nvSpPr>
          <p:cNvPr id="5" name="TextBox 4"/>
          <p:cNvSpPr txBox="1"/>
          <p:nvPr/>
        </p:nvSpPr>
        <p:spPr>
          <a:xfrm>
            <a:off x="502920" y="4800600"/>
            <a:ext cx="11185855" cy="1015663"/>
          </a:xfrm>
          <a:prstGeom prst="rect">
            <a:avLst/>
          </a:prstGeom>
          <a:noFill/>
        </p:spPr>
        <p:txBody>
          <a:bodyPr wrap="square" lIns="0" tIns="0" rIns="0" bIns="0">
            <a:spAutoFit/>
          </a:bodyPr>
          <a:lstStyle/>
          <a:p>
            <a:pPr>
              <a:spcAft>
                <a:spcPts val="600"/>
              </a:spcAft>
            </a:pPr>
            <a:r>
              <a:rPr sz="1400" b="1" i="0">
                <a:solidFill>
                  <a:srgbClr val="222222"/>
                </a:solidFill>
                <a:latin typeface="Calibri"/>
              </a:rPr>
              <a:t>• Vertexing improves outright: +4-6 pp finding within 1 mm, vertex resolution ~35% sharper in x, y and z</a:t>
            </a:r>
          </a:p>
          <a:p>
            <a:pPr>
              <a:spcAft>
                <a:spcPts val="600"/>
              </a:spcAft>
            </a:pPr>
            <a:r>
              <a:rPr sz="1400" b="0" i="0">
                <a:solidFill>
                  <a:srgbClr val="222222"/>
                </a:solidFill>
                <a:latin typeface="Calibri"/>
              </a:rPr>
              <a:t>• Track fit untouched (</a:t>
            </a:r>
            <a:r>
              <a:rPr sz="1400" b="0" i="0" err="1">
                <a:solidFill>
                  <a:srgbClr val="222222"/>
                </a:solidFill>
                <a:latin typeface="Calibri"/>
              </a:rPr>
              <a:t>dp</a:t>
            </a:r>
            <a:r>
              <a:rPr sz="1400" b="0" i="0">
                <a:solidFill>
                  <a:srgbClr val="222222"/>
                </a:solidFill>
                <a:latin typeface="Calibri"/>
              </a:rPr>
              <a:t>/p, DCA identical) — the filter removes hits, it does not distort surviving tracks; CKF even picks up MORE correct measurements per track (6.66 → 7.23)</a:t>
            </a:r>
          </a:p>
          <a:p>
            <a:pPr>
              <a:spcAft>
                <a:spcPts val="600"/>
              </a:spcAft>
            </a:pPr>
            <a:r>
              <a:rPr sz="1400" b="0" i="0">
                <a:solidFill>
                  <a:srgbClr val="222222"/>
                </a:solidFill>
                <a:latin typeface="Calibri"/>
              </a:rPr>
              <a:t>• Ideal window costs zero signal efficiency — remaining 1.3 pp gap is window-finder recall</a:t>
            </a:r>
          </a:p>
        </p:txBody>
      </p:sp>
      <p:sp>
        <p:nvSpPr>
          <p:cNvPr id="6" name="TextBox 5"/>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415498"/>
          </a:xfrm>
          <a:prstGeom prst="rect">
            <a:avLst/>
          </a:prstGeom>
          <a:noFill/>
        </p:spPr>
        <p:txBody>
          <a:bodyPr wrap="square" lIns="0" tIns="0" rIns="0" bIns="0" anchor="t">
            <a:spAutoFit/>
          </a:bodyPr>
          <a:lstStyle/>
          <a:p>
            <a:r>
              <a:rPr lang="en-US" sz="2700" b="1">
                <a:solidFill>
                  <a:srgbClr val="2C5AA0"/>
                </a:solidFill>
                <a:latin typeface="Calibri"/>
              </a:rPr>
              <a:t>Integration into </a:t>
            </a:r>
            <a:r>
              <a:rPr lang="en-US" sz="2700" b="1" err="1">
                <a:solidFill>
                  <a:srgbClr val="2C5AA0"/>
                </a:solidFill>
                <a:latin typeface="Calibri"/>
              </a:rPr>
              <a:t>EICrecon</a:t>
            </a:r>
            <a:endParaRPr sz="2700" b="1" i="0" err="1">
              <a:solidFill>
                <a:srgbClr val="2C5AA0"/>
              </a:solidFill>
              <a:latin typeface="Calibri"/>
            </a:endParaRP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033271"/>
            <a:ext cx="5486400" cy="230832"/>
          </a:xfrm>
          <a:prstGeom prst="rect">
            <a:avLst/>
          </a:prstGeom>
          <a:noFill/>
        </p:spPr>
        <p:txBody>
          <a:bodyPr wrap="square" lIns="0" tIns="0" rIns="0" bIns="0" anchor="t">
            <a:spAutoFit/>
          </a:bodyPr>
          <a:lstStyle/>
          <a:p>
            <a:r>
              <a:rPr sz="1500" b="1" i="0">
                <a:solidFill>
                  <a:srgbClr val="666666"/>
                </a:solidFill>
                <a:latin typeface="Calibri"/>
              </a:rPr>
              <a:t>BEFORE </a:t>
            </a:r>
            <a:r>
              <a:rPr lang="en-US" sz="1500" b="1">
                <a:solidFill>
                  <a:srgbClr val="666666"/>
                </a:solidFill>
                <a:latin typeface="Calibri"/>
              </a:rPr>
              <a:t> </a:t>
            </a:r>
            <a:endParaRPr lang="en-US" sz="1500" b="1" i="0">
              <a:solidFill>
                <a:srgbClr val="666666"/>
              </a:solidFill>
              <a:latin typeface="Calibri"/>
              <a:ea typeface="Calibri"/>
              <a:cs typeface="Calibri"/>
            </a:endParaRPr>
          </a:p>
        </p:txBody>
      </p:sp>
      <p:sp>
        <p:nvSpPr>
          <p:cNvPr id="5" name="Rounded Rectangle 4"/>
          <p:cNvSpPr/>
          <p:nvPr/>
        </p:nvSpPr>
        <p:spPr>
          <a:xfrm>
            <a:off x="548640" y="1325880"/>
            <a:ext cx="22860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tracker </a:t>
            </a:r>
            <a:r>
              <a:rPr sz="1250" b="1" i="0" err="1">
                <a:solidFill>
                  <a:srgbClr val="222222"/>
                </a:solidFill>
                <a:latin typeface="Calibri"/>
              </a:rPr>
              <a:t>RecHits</a:t>
            </a:r>
            <a:endParaRPr lang="en-US" sz="1250" b="1" i="0" err="1">
              <a:solidFill>
                <a:srgbClr val="222222"/>
              </a:solidFill>
              <a:latin typeface="Calibri"/>
              <a:ea typeface="Calibri"/>
              <a:cs typeface="Calibri"/>
            </a:endParaRPr>
          </a:p>
        </p:txBody>
      </p:sp>
      <p:sp>
        <p:nvSpPr>
          <p:cNvPr id="6" name="Rounded Rectangle 5"/>
          <p:cNvSpPr/>
          <p:nvPr/>
        </p:nvSpPr>
        <p:spPr>
          <a:xfrm>
            <a:off x="3200400" y="1325880"/>
            <a:ext cx="27432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err="1">
                <a:solidFill>
                  <a:srgbClr val="222222"/>
                </a:solidFill>
                <a:latin typeface="Calibri"/>
              </a:rPr>
              <a:t>CentralTrackingRecHits</a:t>
            </a:r>
            <a:endParaRPr lang="en-US" sz="1250" b="1" i="0" err="1">
              <a:solidFill>
                <a:srgbClr val="222222"/>
              </a:solidFill>
              <a:latin typeface="Calibri"/>
              <a:ea typeface="Calibri"/>
              <a:cs typeface="Calibri"/>
            </a:endParaRPr>
          </a:p>
        </p:txBody>
      </p:sp>
      <p:cxnSp>
        <p:nvCxnSpPr>
          <p:cNvPr id="7" name="Connector 6"/>
          <p:cNvCxnSpPr/>
          <p:nvPr/>
        </p:nvCxnSpPr>
        <p:spPr>
          <a:xfrm>
            <a:off x="2834640" y="1709928"/>
            <a:ext cx="36576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6492240" y="1325880"/>
            <a:ext cx="22860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seeding → CKF</a:t>
            </a:r>
          </a:p>
        </p:txBody>
      </p:sp>
      <p:cxnSp>
        <p:nvCxnSpPr>
          <p:cNvPr id="9" name="Connector 8"/>
          <p:cNvCxnSpPr/>
          <p:nvPr/>
        </p:nvCxnSpPr>
        <p:spPr>
          <a:xfrm>
            <a:off x="5943600" y="1709928"/>
            <a:ext cx="54864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9326880" y="1325880"/>
            <a:ext cx="2286000" cy="77724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tracks → vertices</a:t>
            </a:r>
          </a:p>
        </p:txBody>
      </p:sp>
      <p:cxnSp>
        <p:nvCxnSpPr>
          <p:cNvPr id="11" name="Connector 10"/>
          <p:cNvCxnSpPr/>
          <p:nvPr/>
        </p:nvCxnSpPr>
        <p:spPr>
          <a:xfrm>
            <a:off x="8778240" y="1709928"/>
            <a:ext cx="54864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502920" y="3547872"/>
            <a:ext cx="5486400" cy="230832"/>
          </a:xfrm>
          <a:prstGeom prst="rect">
            <a:avLst/>
          </a:prstGeom>
          <a:noFill/>
        </p:spPr>
        <p:txBody>
          <a:bodyPr wrap="square" lIns="0" tIns="0" rIns="0" bIns="0" anchor="t">
            <a:spAutoFit/>
          </a:bodyPr>
          <a:lstStyle/>
          <a:p>
            <a:pPr algn="l"/>
            <a:r>
              <a:rPr sz="1500" b="1" i="0">
                <a:solidFill>
                  <a:srgbClr val="2C5AA0"/>
                </a:solidFill>
                <a:latin typeface="Calibri"/>
              </a:rPr>
              <a:t>AFTER one factory inserted</a:t>
            </a:r>
          </a:p>
        </p:txBody>
      </p:sp>
      <p:sp>
        <p:nvSpPr>
          <p:cNvPr id="14" name="Rounded Rectangle 13"/>
          <p:cNvSpPr/>
          <p:nvPr/>
        </p:nvSpPr>
        <p:spPr>
          <a:xfrm>
            <a:off x="548640" y="3840480"/>
            <a:ext cx="210312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tracker RecHits</a:t>
            </a:r>
          </a:p>
          <a:p>
            <a:pPr algn="ctr"/>
            <a:r>
              <a:rPr sz="1000" b="0" i="0">
                <a:solidFill>
                  <a:srgbClr val="222222"/>
                </a:solidFill>
                <a:latin typeface="Calibri"/>
              </a:rPr>
              <a:t>7 central collections</a:t>
            </a:r>
          </a:p>
        </p:txBody>
      </p:sp>
      <p:sp>
        <p:nvSpPr>
          <p:cNvPr id="15" name="Rounded Rectangle 14"/>
          <p:cNvSpPr/>
          <p:nvPr/>
        </p:nvSpPr>
        <p:spPr>
          <a:xfrm>
            <a:off x="2926080" y="3840480"/>
            <a:ext cx="237744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CentralTrackingRecHits</a:t>
            </a:r>
          </a:p>
        </p:txBody>
      </p:sp>
      <p:cxnSp>
        <p:nvCxnSpPr>
          <p:cNvPr id="16" name="Connector 15"/>
          <p:cNvCxnSpPr/>
          <p:nvPr/>
        </p:nvCxnSpPr>
        <p:spPr>
          <a:xfrm>
            <a:off x="2651760" y="4224528"/>
            <a:ext cx="27432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5669280" y="3840480"/>
            <a:ext cx="2194560" cy="777240"/>
          </a:xfrm>
          <a:prstGeom prst="roundRect">
            <a:avLst>
              <a:gd name="adj" fmla="val 14000"/>
            </a:avLst>
          </a:prstGeom>
          <a:solidFill>
            <a:srgbClr val="EBF0F8"/>
          </a:solidFill>
          <a:ln w="31750">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AI FILTER</a:t>
            </a:r>
          </a:p>
          <a:p>
            <a:pPr algn="ctr"/>
            <a:r>
              <a:rPr sz="1000" b="0" i="0">
                <a:solidFill>
                  <a:srgbClr val="222222"/>
                </a:solidFill>
                <a:latin typeface="Calibri"/>
              </a:rPr>
              <a:t>ONNX</a:t>
            </a:r>
          </a:p>
        </p:txBody>
      </p:sp>
      <p:cxnSp>
        <p:nvCxnSpPr>
          <p:cNvPr id="18" name="Connector 17"/>
          <p:cNvCxnSpPr/>
          <p:nvPr/>
        </p:nvCxnSpPr>
        <p:spPr>
          <a:xfrm>
            <a:off x="5303520" y="4224528"/>
            <a:ext cx="36576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8321040" y="3840480"/>
            <a:ext cx="164592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signal hits</a:t>
            </a:r>
          </a:p>
          <a:p>
            <a:pPr algn="ctr"/>
            <a:r>
              <a:rPr sz="1000" b="0" i="0">
                <a:solidFill>
                  <a:srgbClr val="222222"/>
                </a:solidFill>
                <a:latin typeface="Calibri"/>
              </a:rPr>
              <a:t>subset</a:t>
            </a:r>
          </a:p>
        </p:txBody>
      </p:sp>
      <p:cxnSp>
        <p:nvCxnSpPr>
          <p:cNvPr id="20" name="Connector 19"/>
          <p:cNvCxnSpPr/>
          <p:nvPr/>
        </p:nvCxnSpPr>
        <p:spPr>
          <a:xfrm>
            <a:off x="7863840" y="4224528"/>
            <a:ext cx="45720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10332720" y="3840480"/>
            <a:ext cx="1371600" cy="777240"/>
          </a:xfrm>
          <a:prstGeom prst="roundRect">
            <a:avLst>
              <a:gd name="adj" fmla="val 14000"/>
            </a:avLst>
          </a:prstGeom>
          <a:solidFill>
            <a:srgbClr val="FFFFFF"/>
          </a:solidFill>
          <a:ln w="15875">
            <a:solidFill>
              <a:srgbClr val="2C5AA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i="0">
                <a:solidFill>
                  <a:srgbClr val="222222"/>
                </a:solidFill>
                <a:latin typeface="Calibri"/>
              </a:rPr>
              <a:t>seeding → CKF → vertices</a:t>
            </a:r>
          </a:p>
        </p:txBody>
      </p:sp>
      <p:cxnSp>
        <p:nvCxnSpPr>
          <p:cNvPr id="22" name="Connector 21"/>
          <p:cNvCxnSpPr/>
          <p:nvPr/>
        </p:nvCxnSpPr>
        <p:spPr>
          <a:xfrm>
            <a:off x="9966960" y="4224528"/>
            <a:ext cx="365760" cy="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5669280" y="5074920"/>
            <a:ext cx="2194560" cy="502920"/>
          </a:xfrm>
          <a:prstGeom prst="roundRect">
            <a:avLst>
              <a:gd name="adj" fmla="val 14000"/>
            </a:avLst>
          </a:prstGeom>
          <a:solidFill>
            <a:srgbClr val="FFFFFF"/>
          </a:solidFill>
          <a:ln w="15875">
            <a:solidFill>
              <a:srgbClr val="666666"/>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00" b="1" i="0">
                <a:solidFill>
                  <a:srgbClr val="666666"/>
                </a:solidFill>
                <a:latin typeface="Calibri"/>
              </a:rPr>
              <a:t>noise hits</a:t>
            </a:r>
          </a:p>
          <a:p>
            <a:pPr algn="ctr"/>
            <a:r>
              <a:rPr sz="950" b="0" i="0">
                <a:solidFill>
                  <a:srgbClr val="666666"/>
                </a:solidFill>
                <a:latin typeface="Calibri"/>
              </a:rPr>
              <a:t>persisted, not tracked</a:t>
            </a:r>
          </a:p>
        </p:txBody>
      </p:sp>
      <p:cxnSp>
        <p:nvCxnSpPr>
          <p:cNvPr id="24" name="Connector 23"/>
          <p:cNvCxnSpPr/>
          <p:nvPr/>
        </p:nvCxnSpPr>
        <p:spPr>
          <a:xfrm>
            <a:off x="6766560" y="4617720"/>
            <a:ext cx="0" cy="457200"/>
          </a:xfrm>
          <a:prstGeom prst="line">
            <a:avLst/>
          </a:prstGeom>
          <a:ln w="22225">
            <a:solidFill>
              <a:srgbClr val="2C5AA0"/>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48640" y="5970597"/>
            <a:ext cx="4937760" cy="200055"/>
          </a:xfrm>
          <a:prstGeom prst="rect">
            <a:avLst/>
          </a:prstGeom>
          <a:noFill/>
        </p:spPr>
        <p:txBody>
          <a:bodyPr wrap="square" lIns="0" tIns="0" rIns="0" bIns="0" anchor="t">
            <a:spAutoFit/>
          </a:bodyPr>
          <a:lstStyle/>
          <a:p>
            <a:r>
              <a:rPr lang="en-US" sz="1300" b="1" err="1">
                <a:solidFill>
                  <a:srgbClr val="2C5AA0"/>
                </a:solidFill>
                <a:latin typeface="Calibri"/>
                <a:ea typeface="Calibri"/>
                <a:cs typeface="Calibri"/>
              </a:rPr>
              <a:t>EICrecon</a:t>
            </a:r>
            <a:r>
              <a:rPr lang="en-US" sz="1300" b="1">
                <a:solidFill>
                  <a:srgbClr val="2C5AA0"/>
                </a:solidFill>
                <a:latin typeface="Calibri"/>
                <a:ea typeface="Calibri"/>
                <a:cs typeface="Calibri"/>
              </a:rPr>
              <a:t> branch: ai-</a:t>
            </a:r>
            <a:r>
              <a:rPr lang="en-US" sz="1300" b="1" err="1">
                <a:solidFill>
                  <a:srgbClr val="2C5AA0"/>
                </a:solidFill>
                <a:latin typeface="Calibri"/>
                <a:ea typeface="Calibri"/>
                <a:cs typeface="Calibri"/>
              </a:rPr>
              <a:t>trk</a:t>
            </a:r>
            <a:r>
              <a:rPr lang="en-US" sz="1300" b="1">
                <a:solidFill>
                  <a:srgbClr val="2C5AA0"/>
                </a:solidFill>
                <a:latin typeface="Calibri"/>
                <a:ea typeface="Calibri"/>
                <a:cs typeface="Calibri"/>
              </a:rPr>
              <a:t>-hits-filter</a:t>
            </a:r>
            <a:endParaRPr lang="en-US" sz="1300" b="1" i="0">
              <a:solidFill>
                <a:srgbClr val="2C5AA0"/>
              </a:solidFill>
              <a:latin typeface="Calibri"/>
              <a:ea typeface="Calibri"/>
              <a:cs typeface="Calibri"/>
            </a:endParaRPr>
          </a:p>
        </p:txBody>
      </p:sp>
      <p:sp>
        <p:nvSpPr>
          <p:cNvPr id="27" name="TextBox 2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Watching the selection rescue real frames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097280"/>
            <a:ext cx="11185855" cy="502920"/>
          </a:xfrm>
          <a:prstGeom prst="rect">
            <a:avLst/>
          </a:prstGeom>
          <a:noFill/>
        </p:spPr>
        <p:txBody>
          <a:bodyPr wrap="square" lIns="0" tIns="0" rIns="0" bIns="0">
            <a:spAutoFit/>
          </a:bodyPr>
          <a:lstStyle/>
          <a:p>
            <a:pPr>
              <a:spcAft>
                <a:spcPts val="600"/>
              </a:spcAft>
            </a:pPr>
            <a:r>
              <a:rPr sz="1300" b="0" i="0">
                <a:solidFill>
                  <a:srgbClr val="222222"/>
                </a:solidFill>
                <a:latin typeface="Calibri"/>
              </a:rPr>
              <a:t>• Blue bands: the finder's top-10 candidate windows (numbers = rank). Green: the verified pick. Dashed: the true interaction</a:t>
            </a:r>
          </a:p>
        </p:txBody>
      </p:sp>
      <p:pic>
        <p:nvPicPr>
          <p:cNvPr id="5" name="Picture 4" descr="rescued_18x275_229.png"/>
          <p:cNvPicPr>
            <a:picLocks noChangeAspect="1"/>
          </p:cNvPicPr>
          <p:nvPr/>
        </p:nvPicPr>
        <p:blipFill>
          <a:blip r:embed="rId3"/>
          <a:stretch>
            <a:fillRect/>
          </a:stretch>
        </p:blipFill>
        <p:spPr>
          <a:xfrm>
            <a:off x="3362587" y="1600200"/>
            <a:ext cx="5466521" cy="2286000"/>
          </a:xfrm>
          <a:prstGeom prst="rect">
            <a:avLst/>
          </a:prstGeom>
        </p:spPr>
      </p:pic>
      <p:sp>
        <p:nvSpPr>
          <p:cNvPr id="6" name="TextBox 5"/>
          <p:cNvSpPr txBox="1"/>
          <p:nvPr/>
        </p:nvSpPr>
        <p:spPr>
          <a:xfrm>
            <a:off x="3362587" y="3922776"/>
            <a:ext cx="5466521" cy="228600"/>
          </a:xfrm>
          <a:prstGeom prst="rect">
            <a:avLst/>
          </a:prstGeom>
          <a:noFill/>
        </p:spPr>
        <p:txBody>
          <a:bodyPr wrap="square" lIns="0" tIns="0" rIns="0" bIns="0">
            <a:spAutoFit/>
          </a:bodyPr>
          <a:lstStyle/>
          <a:p>
            <a:pPr algn="ctr"/>
            <a:r>
              <a:rPr sz="1000" b="0" i="1">
                <a:solidFill>
                  <a:srgbClr val="666666"/>
                </a:solidFill>
                <a:latin typeface="Consolas"/>
              </a:rPr>
              <a:t>rescued_18x275_229.png</a:t>
            </a:r>
          </a:p>
        </p:txBody>
      </p:sp>
      <p:pic>
        <p:nvPicPr>
          <p:cNvPr id="7" name="Picture 6" descr="rescued_DVMP_200000121.png"/>
          <p:cNvPicPr>
            <a:picLocks noChangeAspect="1"/>
          </p:cNvPicPr>
          <p:nvPr/>
        </p:nvPicPr>
        <p:blipFill>
          <a:blip r:embed="rId4"/>
          <a:stretch>
            <a:fillRect/>
          </a:stretch>
        </p:blipFill>
        <p:spPr>
          <a:xfrm>
            <a:off x="3362587" y="4251960"/>
            <a:ext cx="5466521" cy="2286000"/>
          </a:xfrm>
          <a:prstGeom prst="rect">
            <a:avLst/>
          </a:prstGeom>
        </p:spPr>
      </p:pic>
      <p:sp>
        <p:nvSpPr>
          <p:cNvPr id="8" name="TextBox 7"/>
          <p:cNvSpPr txBox="1"/>
          <p:nvPr/>
        </p:nvSpPr>
        <p:spPr>
          <a:xfrm>
            <a:off x="3362587" y="6574536"/>
            <a:ext cx="5466521" cy="228600"/>
          </a:xfrm>
          <a:prstGeom prst="rect">
            <a:avLst/>
          </a:prstGeom>
          <a:noFill/>
        </p:spPr>
        <p:txBody>
          <a:bodyPr wrap="square" lIns="0" tIns="0" rIns="0" bIns="0">
            <a:spAutoFit/>
          </a:bodyPr>
          <a:lstStyle/>
          <a:p>
            <a:pPr algn="ctr"/>
            <a:r>
              <a:rPr sz="1000" b="0" i="1">
                <a:solidFill>
                  <a:srgbClr val="666666"/>
                </a:solidFill>
                <a:latin typeface="Consolas"/>
              </a:rPr>
              <a:t>rescued_DVMP_200000121.png</a:t>
            </a:r>
          </a:p>
        </p:txBody>
      </p:sp>
      <p:sp>
        <p:nvSpPr>
          <p:cNvPr id="9" name="TextBox 8"/>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Why window finding is hard: the missed frames</a:t>
            </a:r>
          </a:p>
        </p:txBody>
      </p:sp>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143000"/>
            <a:ext cx="11185855" cy="1005840"/>
          </a:xfrm>
          <a:prstGeom prst="rect">
            <a:avLst/>
          </a:prstGeom>
          <a:noFill/>
        </p:spPr>
        <p:txBody>
          <a:bodyPr wrap="square" lIns="0" tIns="0" rIns="0" bIns="0">
            <a:spAutoFit/>
          </a:bodyPr>
          <a:lstStyle/>
          <a:p>
            <a:pPr>
              <a:spcAft>
                <a:spcPts val="600"/>
              </a:spcAft>
            </a:pPr>
            <a:r>
              <a:rPr sz="1500" b="0" i="0">
                <a:solidFill>
                  <a:srgbClr val="222222"/>
                </a:solidFill>
                <a:latin typeface="Calibri"/>
              </a:rPr>
              <a:t>• Gallery of frames the finder misses</a:t>
            </a:r>
          </a:p>
          <a:p>
            <a:pPr>
              <a:spcAft>
                <a:spcPts val="600"/>
              </a:spcAft>
            </a:pPr>
            <a:r>
              <a:rPr sz="1500" b="0" i="0">
                <a:solidFill>
                  <a:srgbClr val="222222"/>
                </a:solidFill>
                <a:latin typeface="Calibri"/>
              </a:rPr>
              <a:t>• Worst cases: the signal burst is INVISIBLE in occupancy — dim few-track events — while bright background bursts distract elsewhere</a:t>
            </a:r>
          </a:p>
        </p:txBody>
      </p:sp>
      <p:pic>
        <p:nvPicPr>
          <p:cNvPr id="5" name="Picture 4" descr="finder2d_v1_miss_gallery.png"/>
          <p:cNvPicPr>
            <a:picLocks noChangeAspect="1"/>
          </p:cNvPicPr>
          <p:nvPr/>
        </p:nvPicPr>
        <p:blipFill>
          <a:blip r:embed="rId3"/>
          <a:stretch>
            <a:fillRect/>
          </a:stretch>
        </p:blipFill>
        <p:spPr>
          <a:xfrm>
            <a:off x="2072487" y="2286000"/>
            <a:ext cx="8046720" cy="4023360"/>
          </a:xfrm>
          <a:prstGeom prst="rect">
            <a:avLst/>
          </a:prstGeom>
        </p:spPr>
      </p:pic>
      <p:sp>
        <p:nvSpPr>
          <p:cNvPr id="6" name="TextBox 5"/>
          <p:cNvSpPr txBox="1"/>
          <p:nvPr/>
        </p:nvSpPr>
        <p:spPr>
          <a:xfrm>
            <a:off x="2072487" y="6345936"/>
            <a:ext cx="8046720" cy="228600"/>
          </a:xfrm>
          <a:prstGeom prst="rect">
            <a:avLst/>
          </a:prstGeom>
          <a:noFill/>
        </p:spPr>
        <p:txBody>
          <a:bodyPr wrap="square" lIns="0" tIns="0" rIns="0" bIns="0">
            <a:spAutoFit/>
          </a:bodyPr>
          <a:lstStyle/>
          <a:p>
            <a:pPr algn="ctr"/>
            <a:r>
              <a:rPr sz="1000" b="0" i="1">
                <a:solidFill>
                  <a:srgbClr val="666666"/>
                </a:solidFill>
                <a:latin typeface="Consolas"/>
              </a:rPr>
              <a:t>finder2d_v1_miss_gallery.png</a:t>
            </a:r>
          </a:p>
        </p:txBody>
      </p:sp>
      <p:sp>
        <p:nvSpPr>
          <p:cNvPr id="7" name="TextBox 6"/>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84117E-0785-97F8-0E13-3E4B58D08268}"/>
              </a:ext>
            </a:extLst>
          </p:cNvPr>
          <p:cNvSpPr>
            <a:spLocks noGrp="1"/>
          </p:cNvSpPr>
          <p:nvPr>
            <p:ph type="sldNum" sz="quarter" idx="12"/>
          </p:nvPr>
        </p:nvSpPr>
        <p:spPr/>
        <p:txBody>
          <a:bodyPr/>
          <a:lstStyle/>
          <a:p>
            <a:fld id="{7D1BE87E-F0DE-A44C-894B-E142BEB21E42}" type="slidenum">
              <a:rPr lang="en-US" smtClean="0"/>
              <a:pPr/>
              <a:t>4</a:t>
            </a:fld>
            <a:endParaRPr lang="en-US"/>
          </a:p>
        </p:txBody>
      </p:sp>
      <p:sp>
        <p:nvSpPr>
          <p:cNvPr id="4" name="Title 3">
            <a:extLst>
              <a:ext uri="{FF2B5EF4-FFF2-40B4-BE49-F238E27FC236}">
                <a16:creationId xmlns:a16="http://schemas.microsoft.com/office/drawing/2014/main" id="{FC084AD5-BF22-35C8-CAAF-0B45895B1AE6}"/>
              </a:ext>
            </a:extLst>
          </p:cNvPr>
          <p:cNvSpPr>
            <a:spLocks noGrp="1"/>
          </p:cNvSpPr>
          <p:nvPr>
            <p:ph type="title"/>
          </p:nvPr>
        </p:nvSpPr>
        <p:spPr>
          <a:xfrm>
            <a:off x="289923" y="67083"/>
            <a:ext cx="11044707" cy="678664"/>
          </a:xfrm>
        </p:spPr>
        <p:txBody>
          <a:bodyPr/>
          <a:lstStyle/>
          <a:p>
            <a:r>
              <a:rPr lang="en-US">
                <a:solidFill>
                  <a:srgbClr val="002060"/>
                </a:solidFill>
                <a:latin typeface="Arial"/>
                <a:cs typeface="Arial"/>
              </a:rPr>
              <a:t>Physics + background data</a:t>
            </a:r>
          </a:p>
        </p:txBody>
      </p:sp>
      <p:sp>
        <p:nvSpPr>
          <p:cNvPr id="6" name="Date Placeholder 5">
            <a:extLst>
              <a:ext uri="{FF2B5EF4-FFF2-40B4-BE49-F238E27FC236}">
                <a16:creationId xmlns:a16="http://schemas.microsoft.com/office/drawing/2014/main" id="{FB4A6E5F-14E8-19B6-897A-899B38C2BB3E}"/>
              </a:ext>
            </a:extLst>
          </p:cNvPr>
          <p:cNvSpPr>
            <a:spLocks noGrp="1"/>
          </p:cNvSpPr>
          <p:nvPr>
            <p:ph type="dt" sz="half" idx="10"/>
          </p:nvPr>
        </p:nvSpPr>
        <p:spPr/>
        <p:txBody>
          <a:bodyPr/>
          <a:lstStyle/>
          <a:p>
            <a:fld id="{65A77A9B-52E9-4C6D-837D-58A3F8540DC7}" type="datetime1">
              <a:rPr lang="en-US" smtClean="0"/>
              <a:t>8/19/2026</a:t>
            </a:fld>
            <a:endParaRPr lang="en-US"/>
          </a:p>
        </p:txBody>
      </p:sp>
      <p:pic>
        <p:nvPicPr>
          <p:cNvPr id="10" name="Picture 9">
            <a:extLst>
              <a:ext uri="{FF2B5EF4-FFF2-40B4-BE49-F238E27FC236}">
                <a16:creationId xmlns:a16="http://schemas.microsoft.com/office/drawing/2014/main" id="{D467AF90-6C62-EEAC-7A91-7A49CB622038}"/>
              </a:ext>
            </a:extLst>
          </p:cNvPr>
          <p:cNvPicPr>
            <a:picLocks noChangeAspect="1"/>
          </p:cNvPicPr>
          <p:nvPr/>
        </p:nvPicPr>
        <p:blipFill>
          <a:blip r:embed="rId2"/>
          <a:stretch>
            <a:fillRect/>
          </a:stretch>
        </p:blipFill>
        <p:spPr>
          <a:xfrm>
            <a:off x="2851871" y="1318333"/>
            <a:ext cx="6488257" cy="3896288"/>
          </a:xfrm>
          <a:prstGeom prst="rect">
            <a:avLst/>
          </a:prstGeom>
        </p:spPr>
      </p:pic>
      <p:sp>
        <p:nvSpPr>
          <p:cNvPr id="5" name="Text Placeholder 4">
            <a:extLst>
              <a:ext uri="{FF2B5EF4-FFF2-40B4-BE49-F238E27FC236}">
                <a16:creationId xmlns:a16="http://schemas.microsoft.com/office/drawing/2014/main" id="{A5C10B24-81A0-57EA-237A-62644F4904DB}"/>
              </a:ext>
            </a:extLst>
          </p:cNvPr>
          <p:cNvSpPr>
            <a:spLocks noGrp="1"/>
          </p:cNvSpPr>
          <p:nvPr>
            <p:ph type="body" sz="half" idx="2"/>
          </p:nvPr>
        </p:nvSpPr>
        <p:spPr>
          <a:xfrm>
            <a:off x="7374497" y="1494675"/>
            <a:ext cx="3539006" cy="1220799"/>
          </a:xfrm>
        </p:spPr>
        <p:txBody>
          <a:bodyPr/>
          <a:lstStyle/>
          <a:p>
            <a:r>
              <a:rPr lang="en-US">
                <a:hlinkClick r:id="rId3"/>
              </a:rPr>
              <a:t>Background mixed samples</a:t>
            </a:r>
            <a:endParaRPr lang="en-US"/>
          </a:p>
          <a:p>
            <a:r>
              <a:rPr lang="en-US">
                <a:hlinkClick r:id="rId4"/>
              </a:rPr>
              <a:t>Background wiki</a:t>
            </a:r>
            <a:endParaRPr lang="en-US"/>
          </a:p>
          <a:p>
            <a:endParaRPr lang="en-US"/>
          </a:p>
        </p:txBody>
      </p:sp>
      <p:pic>
        <p:nvPicPr>
          <p:cNvPr id="12" name="Picture 11">
            <a:extLst>
              <a:ext uri="{FF2B5EF4-FFF2-40B4-BE49-F238E27FC236}">
                <a16:creationId xmlns:a16="http://schemas.microsoft.com/office/drawing/2014/main" id="{B9F4D64A-A4D8-85A0-C1F6-B68A5958D356}"/>
              </a:ext>
            </a:extLst>
          </p:cNvPr>
          <p:cNvPicPr>
            <a:picLocks noChangeAspect="1"/>
          </p:cNvPicPr>
          <p:nvPr/>
        </p:nvPicPr>
        <p:blipFill>
          <a:blip r:embed="rId5"/>
          <a:stretch>
            <a:fillRect/>
          </a:stretch>
        </p:blipFill>
        <p:spPr>
          <a:xfrm>
            <a:off x="3133736" y="5323360"/>
            <a:ext cx="5783407" cy="1074550"/>
          </a:xfrm>
          <a:prstGeom prst="rect">
            <a:avLst/>
          </a:prstGeom>
        </p:spPr>
      </p:pic>
      <p:sp>
        <p:nvSpPr>
          <p:cNvPr id="7" name="Rectangle 6">
            <a:extLst>
              <a:ext uri="{FF2B5EF4-FFF2-40B4-BE49-F238E27FC236}">
                <a16:creationId xmlns:a16="http://schemas.microsoft.com/office/drawing/2014/main" id="{5B380FB8-3ACC-C31D-D96D-742B6937F8B6}"/>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50042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04A22DC-28C5-48E0-FD71-2AA194359CFB}"/>
              </a:ext>
            </a:extLst>
          </p:cNvPr>
          <p:cNvSpPr>
            <a:spLocks noGrp="1"/>
          </p:cNvSpPr>
          <p:nvPr>
            <p:ph type="ftr" sz="quarter" idx="11"/>
          </p:nvPr>
        </p:nvSpPr>
        <p:spPr/>
        <p:txBody>
          <a:bodyPr lIns="91440" tIns="45720" rIns="91440" bIns="45720" anchor="ctr" anchorCtr="0"/>
          <a:lstStyle/>
          <a:p>
            <a:r>
              <a:rPr lang="en-US">
                <a:latin typeface="Arial"/>
                <a:cs typeface="Arial"/>
              </a:rPr>
              <a:t>Tracker hits: z and r over time</a:t>
            </a:r>
            <a:endParaRPr lang="en-US"/>
          </a:p>
        </p:txBody>
      </p:sp>
      <p:sp>
        <p:nvSpPr>
          <p:cNvPr id="3" name="Slide Number Placeholder 2">
            <a:extLst>
              <a:ext uri="{FF2B5EF4-FFF2-40B4-BE49-F238E27FC236}">
                <a16:creationId xmlns:a16="http://schemas.microsoft.com/office/drawing/2014/main" id="{D2EBBEB8-AA06-EED7-5F22-F7ABC223003F}"/>
              </a:ext>
            </a:extLst>
          </p:cNvPr>
          <p:cNvSpPr>
            <a:spLocks noGrp="1"/>
          </p:cNvSpPr>
          <p:nvPr>
            <p:ph type="sldNum" sz="quarter" idx="12"/>
          </p:nvPr>
        </p:nvSpPr>
        <p:spPr/>
        <p:txBody>
          <a:bodyPr/>
          <a:lstStyle/>
          <a:p>
            <a:fld id="{7D1BE87E-F0DE-A44C-894B-E142BEB21E42}" type="slidenum">
              <a:rPr lang="en-US" smtClean="0"/>
              <a:pPr/>
              <a:t>5</a:t>
            </a:fld>
            <a:endParaRPr lang="en-US"/>
          </a:p>
        </p:txBody>
      </p:sp>
      <p:sp>
        <p:nvSpPr>
          <p:cNvPr id="4" name="Title 3">
            <a:extLst>
              <a:ext uri="{FF2B5EF4-FFF2-40B4-BE49-F238E27FC236}">
                <a16:creationId xmlns:a16="http://schemas.microsoft.com/office/drawing/2014/main" id="{B345B72F-2F08-2D0F-53A1-098AAA9D25A9}"/>
              </a:ext>
            </a:extLst>
          </p:cNvPr>
          <p:cNvSpPr>
            <a:spLocks noGrp="1"/>
          </p:cNvSpPr>
          <p:nvPr>
            <p:ph type="title"/>
          </p:nvPr>
        </p:nvSpPr>
        <p:spPr>
          <a:xfrm>
            <a:off x="361810" y="162932"/>
            <a:ext cx="11044707" cy="678664"/>
          </a:xfrm>
        </p:spPr>
        <p:txBody>
          <a:bodyPr/>
          <a:lstStyle/>
          <a:p>
            <a:r>
              <a:rPr lang="en-US">
                <a:solidFill>
                  <a:srgbClr val="002060"/>
                </a:solidFill>
                <a:latin typeface="Arial"/>
                <a:cs typeface="Arial"/>
              </a:rPr>
              <a:t>The most event looks like this</a:t>
            </a:r>
            <a:endParaRPr lang="en-US">
              <a:solidFill>
                <a:srgbClr val="002060"/>
              </a:solidFill>
            </a:endParaRPr>
          </a:p>
        </p:txBody>
      </p:sp>
      <p:sp>
        <p:nvSpPr>
          <p:cNvPr id="6" name="Date Placeholder 5">
            <a:extLst>
              <a:ext uri="{FF2B5EF4-FFF2-40B4-BE49-F238E27FC236}">
                <a16:creationId xmlns:a16="http://schemas.microsoft.com/office/drawing/2014/main" id="{6DDFBE2A-C34D-075A-63F8-8751F42530CF}"/>
              </a:ext>
            </a:extLst>
          </p:cNvPr>
          <p:cNvSpPr>
            <a:spLocks noGrp="1"/>
          </p:cNvSpPr>
          <p:nvPr>
            <p:ph type="dt" sz="half" idx="10"/>
          </p:nvPr>
        </p:nvSpPr>
        <p:spPr/>
        <p:txBody>
          <a:bodyPr/>
          <a:lstStyle/>
          <a:p>
            <a:fld id="{65A77A9B-52E9-4C6D-837D-58A3F8540DC7}" type="datetime1">
              <a:rPr lang="en-US" smtClean="0"/>
              <a:t>8/19/2026</a:t>
            </a:fld>
            <a:endParaRPr lang="en-US"/>
          </a:p>
        </p:txBody>
      </p:sp>
      <p:pic>
        <p:nvPicPr>
          <p:cNvPr id="7" name="Picture 6">
            <a:extLst>
              <a:ext uri="{FF2B5EF4-FFF2-40B4-BE49-F238E27FC236}">
                <a16:creationId xmlns:a16="http://schemas.microsoft.com/office/drawing/2014/main" id="{6AA91239-4642-5908-6A54-AF0C61DBE333}"/>
              </a:ext>
            </a:extLst>
          </p:cNvPr>
          <p:cNvPicPr>
            <a:picLocks noChangeAspect="1"/>
          </p:cNvPicPr>
          <p:nvPr/>
        </p:nvPicPr>
        <p:blipFill>
          <a:blip r:embed="rId2"/>
          <a:stretch>
            <a:fillRect/>
          </a:stretch>
        </p:blipFill>
        <p:spPr>
          <a:xfrm>
            <a:off x="1824446" y="1345474"/>
            <a:ext cx="8547463" cy="4985657"/>
          </a:xfrm>
          <a:prstGeom prst="rect">
            <a:avLst/>
          </a:prstGeom>
        </p:spPr>
      </p:pic>
      <p:sp>
        <p:nvSpPr>
          <p:cNvPr id="8" name="Rectangle 7">
            <a:extLst>
              <a:ext uri="{FF2B5EF4-FFF2-40B4-BE49-F238E27FC236}">
                <a16:creationId xmlns:a16="http://schemas.microsoft.com/office/drawing/2014/main" id="{B042337A-C41D-F5A8-DA24-53F5D5E0158B}"/>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755797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68F0291-5118-E019-0A3A-BC38358640F7}"/>
              </a:ext>
            </a:extLst>
          </p:cNvPr>
          <p:cNvSpPr>
            <a:spLocks noGrp="1"/>
          </p:cNvSpPr>
          <p:nvPr>
            <p:ph type="title"/>
          </p:nvPr>
        </p:nvSpPr>
        <p:spPr>
          <a:xfrm>
            <a:off x="318678" y="162932"/>
            <a:ext cx="11044707" cy="678664"/>
          </a:xfrm>
        </p:spPr>
        <p:txBody>
          <a:bodyPr/>
          <a:lstStyle/>
          <a:p>
            <a:r>
              <a:rPr lang="en-US">
                <a:latin typeface="Arial"/>
                <a:cs typeface="Arial"/>
              </a:rPr>
              <a:t>Very rare event with different backgrounds</a:t>
            </a:r>
            <a:endParaRPr lang="en-US"/>
          </a:p>
        </p:txBody>
      </p:sp>
      <p:sp>
        <p:nvSpPr>
          <p:cNvPr id="3" name="Slide Number Placeholder 2">
            <a:extLst>
              <a:ext uri="{FF2B5EF4-FFF2-40B4-BE49-F238E27FC236}">
                <a16:creationId xmlns:a16="http://schemas.microsoft.com/office/drawing/2014/main" id="{E77CF97A-89AD-1B24-55F3-4E7C01710163}"/>
              </a:ext>
            </a:extLst>
          </p:cNvPr>
          <p:cNvSpPr>
            <a:spLocks noGrp="1"/>
          </p:cNvSpPr>
          <p:nvPr>
            <p:ph type="sldNum" sz="quarter" idx="12"/>
          </p:nvPr>
        </p:nvSpPr>
        <p:spPr/>
        <p:txBody>
          <a:bodyPr/>
          <a:lstStyle/>
          <a:p>
            <a:fld id="{7D1BE87E-F0DE-A44C-894B-E142BEB21E42}" type="slidenum">
              <a:rPr lang="en-US" smtClean="0"/>
              <a:pPr/>
              <a:t>6</a:t>
            </a:fld>
            <a:endParaRPr lang="en-US"/>
          </a:p>
        </p:txBody>
      </p:sp>
      <p:sp>
        <p:nvSpPr>
          <p:cNvPr id="6" name="Date Placeholder 5">
            <a:extLst>
              <a:ext uri="{FF2B5EF4-FFF2-40B4-BE49-F238E27FC236}">
                <a16:creationId xmlns:a16="http://schemas.microsoft.com/office/drawing/2014/main" id="{219E4E3E-33F4-47F8-CB5E-0EC89EF0189D}"/>
              </a:ext>
            </a:extLst>
          </p:cNvPr>
          <p:cNvSpPr>
            <a:spLocks noGrp="1"/>
          </p:cNvSpPr>
          <p:nvPr>
            <p:ph type="dt" sz="half" idx="10"/>
          </p:nvPr>
        </p:nvSpPr>
        <p:spPr/>
        <p:txBody>
          <a:bodyPr/>
          <a:lstStyle/>
          <a:p>
            <a:fld id="{65A77A9B-52E9-4C6D-837D-58A3F8540DC7}" type="datetime1">
              <a:rPr lang="en-US" smtClean="0"/>
              <a:t>8/19/2026</a:t>
            </a:fld>
            <a:endParaRPr lang="en-US"/>
          </a:p>
        </p:txBody>
      </p:sp>
      <p:pic>
        <p:nvPicPr>
          <p:cNvPr id="11" name="Picture 10">
            <a:extLst>
              <a:ext uri="{FF2B5EF4-FFF2-40B4-BE49-F238E27FC236}">
                <a16:creationId xmlns:a16="http://schemas.microsoft.com/office/drawing/2014/main" id="{9BFE75FC-9F3C-55E5-7CB7-28B211360E9B}"/>
              </a:ext>
            </a:extLst>
          </p:cNvPr>
          <p:cNvPicPr>
            <a:picLocks noChangeAspect="1"/>
          </p:cNvPicPr>
          <p:nvPr/>
        </p:nvPicPr>
        <p:blipFill>
          <a:blip r:embed="rId2"/>
          <a:stretch>
            <a:fillRect/>
          </a:stretch>
        </p:blipFill>
        <p:spPr>
          <a:xfrm>
            <a:off x="2042160" y="1328057"/>
            <a:ext cx="8112034" cy="4733109"/>
          </a:xfrm>
          <a:prstGeom prst="rect">
            <a:avLst/>
          </a:prstGeom>
        </p:spPr>
      </p:pic>
      <p:sp>
        <p:nvSpPr>
          <p:cNvPr id="4" name="Rectangle 3">
            <a:extLst>
              <a:ext uri="{FF2B5EF4-FFF2-40B4-BE49-F238E27FC236}">
                <a16:creationId xmlns:a16="http://schemas.microsoft.com/office/drawing/2014/main" id="{7EE56492-B7B7-BB02-C373-D593EC333593}"/>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98380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F333-AAE0-EAE3-596E-9E8FF706270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3EEA1CF-39D9-D18D-0CCF-6CBC9EF8E30E}"/>
              </a:ext>
            </a:extLst>
          </p:cNvPr>
          <p:cNvSpPr>
            <a:spLocks noGrp="1"/>
          </p:cNvSpPr>
          <p:nvPr>
            <p:ph type="title"/>
          </p:nvPr>
        </p:nvSpPr>
        <p:spPr>
          <a:xfrm>
            <a:off x="500791" y="172517"/>
            <a:ext cx="11044707" cy="678664"/>
          </a:xfrm>
        </p:spPr>
        <p:txBody>
          <a:bodyPr/>
          <a:lstStyle/>
          <a:p>
            <a:r>
              <a:rPr lang="en-US">
                <a:latin typeface="Arial"/>
                <a:cs typeface="Arial"/>
              </a:rPr>
              <a:t>What are those dots</a:t>
            </a:r>
            <a:endParaRPr lang="en-US"/>
          </a:p>
        </p:txBody>
      </p:sp>
      <p:sp>
        <p:nvSpPr>
          <p:cNvPr id="3" name="Slide Number Placeholder 2">
            <a:extLst>
              <a:ext uri="{FF2B5EF4-FFF2-40B4-BE49-F238E27FC236}">
                <a16:creationId xmlns:a16="http://schemas.microsoft.com/office/drawing/2014/main" id="{C86FFB1E-FBF6-63DB-7A6E-9B361E2A73EE}"/>
              </a:ext>
            </a:extLst>
          </p:cNvPr>
          <p:cNvSpPr>
            <a:spLocks noGrp="1"/>
          </p:cNvSpPr>
          <p:nvPr>
            <p:ph type="sldNum" sz="quarter" idx="12"/>
          </p:nvPr>
        </p:nvSpPr>
        <p:spPr/>
        <p:txBody>
          <a:bodyPr/>
          <a:lstStyle/>
          <a:p>
            <a:fld id="{7D1BE87E-F0DE-A44C-894B-E142BEB21E42}" type="slidenum">
              <a:rPr lang="en-US" smtClean="0"/>
              <a:pPr/>
              <a:t>7</a:t>
            </a:fld>
            <a:endParaRPr lang="en-US"/>
          </a:p>
        </p:txBody>
      </p:sp>
      <p:sp>
        <p:nvSpPr>
          <p:cNvPr id="6" name="Date Placeholder 5">
            <a:extLst>
              <a:ext uri="{FF2B5EF4-FFF2-40B4-BE49-F238E27FC236}">
                <a16:creationId xmlns:a16="http://schemas.microsoft.com/office/drawing/2014/main" id="{99D4327D-92FA-C8A9-9FD3-426B8EC727D8}"/>
              </a:ext>
            </a:extLst>
          </p:cNvPr>
          <p:cNvSpPr>
            <a:spLocks noGrp="1"/>
          </p:cNvSpPr>
          <p:nvPr>
            <p:ph type="dt" sz="half" idx="10"/>
          </p:nvPr>
        </p:nvSpPr>
        <p:spPr/>
        <p:txBody>
          <a:bodyPr/>
          <a:lstStyle/>
          <a:p>
            <a:fld id="{65A77A9B-52E9-4C6D-837D-58A3F8540DC7}" type="datetime1">
              <a:rPr lang="en-US" smtClean="0"/>
              <a:t>8/19/2026</a:t>
            </a:fld>
            <a:endParaRPr lang="en-US"/>
          </a:p>
        </p:txBody>
      </p:sp>
      <p:pic>
        <p:nvPicPr>
          <p:cNvPr id="11" name="Picture 10">
            <a:extLst>
              <a:ext uri="{FF2B5EF4-FFF2-40B4-BE49-F238E27FC236}">
                <a16:creationId xmlns:a16="http://schemas.microsoft.com/office/drawing/2014/main" id="{63820B3B-5B79-DD77-49CE-CE0B3899B036}"/>
              </a:ext>
            </a:extLst>
          </p:cNvPr>
          <p:cNvPicPr>
            <a:picLocks noChangeAspect="1"/>
          </p:cNvPicPr>
          <p:nvPr/>
        </p:nvPicPr>
        <p:blipFill>
          <a:blip r:embed="rId2"/>
          <a:srcRect l="29618" t="6298" r="54502" b="54082"/>
          <a:stretch>
            <a:fillRect/>
          </a:stretch>
        </p:blipFill>
        <p:spPr>
          <a:xfrm>
            <a:off x="5076655" y="1801807"/>
            <a:ext cx="3020809" cy="4431398"/>
          </a:xfrm>
          <a:prstGeom prst="rect">
            <a:avLst/>
          </a:prstGeom>
        </p:spPr>
      </p:pic>
      <p:grpSp>
        <p:nvGrpSpPr>
          <p:cNvPr id="26" name="Group 25">
            <a:extLst>
              <a:ext uri="{FF2B5EF4-FFF2-40B4-BE49-F238E27FC236}">
                <a16:creationId xmlns:a16="http://schemas.microsoft.com/office/drawing/2014/main" id="{7BC90E36-13E8-5A20-4E83-63570A7BC866}"/>
              </a:ext>
            </a:extLst>
          </p:cNvPr>
          <p:cNvGrpSpPr/>
          <p:nvPr/>
        </p:nvGrpSpPr>
        <p:grpSpPr>
          <a:xfrm>
            <a:off x="421143" y="1487663"/>
            <a:ext cx="3002447" cy="2307067"/>
            <a:chOff x="434206" y="2001469"/>
            <a:chExt cx="3002447" cy="2307067"/>
          </a:xfrm>
        </p:grpSpPr>
        <p:cxnSp>
          <p:nvCxnSpPr>
            <p:cNvPr id="17" name="Straight Arrow Connector 16">
              <a:extLst>
                <a:ext uri="{FF2B5EF4-FFF2-40B4-BE49-F238E27FC236}">
                  <a16:creationId xmlns:a16="http://schemas.microsoft.com/office/drawing/2014/main" id="{A12E783B-59ED-6298-7A49-27523AB37E75}"/>
                </a:ext>
              </a:extLst>
            </p:cNvPr>
            <p:cNvCxnSpPr/>
            <p:nvPr/>
          </p:nvCxnSpPr>
          <p:spPr>
            <a:xfrm flipV="1">
              <a:off x="701040" y="3129280"/>
              <a:ext cx="1061720" cy="56388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6E3E1B1-7174-6286-EFF2-347441AC4647}"/>
                </a:ext>
              </a:extLst>
            </p:cNvPr>
            <p:cNvCxnSpPr/>
            <p:nvPr/>
          </p:nvCxnSpPr>
          <p:spPr>
            <a:xfrm flipV="1">
              <a:off x="1762760" y="2565400"/>
              <a:ext cx="1061720" cy="56388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DDC1486-56C6-3467-6A00-2E0E2A8454DC}"/>
                </a:ext>
              </a:extLst>
            </p:cNvPr>
            <p:cNvCxnSpPr>
              <a:cxnSpLocks/>
            </p:cNvCxnSpPr>
            <p:nvPr/>
          </p:nvCxnSpPr>
          <p:spPr>
            <a:xfrm flipV="1">
              <a:off x="1773437" y="3129280"/>
              <a:ext cx="1281489" cy="32442"/>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3F8D028-DBD4-5D66-3E64-5B5F018BD6A4}"/>
                </a:ext>
              </a:extLst>
            </p:cNvPr>
            <p:cNvCxnSpPr>
              <a:cxnSpLocks/>
            </p:cNvCxnSpPr>
            <p:nvPr/>
          </p:nvCxnSpPr>
          <p:spPr>
            <a:xfrm>
              <a:off x="684455" y="3704422"/>
              <a:ext cx="1143000" cy="223520"/>
            </a:xfrm>
            <a:prstGeom prst="straightConnector1">
              <a:avLst/>
            </a:prstGeom>
            <a:ln w="5715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EB3993F-93EC-2700-E311-324BC8004D88}"/>
                </a:ext>
              </a:extLst>
            </p:cNvPr>
            <p:cNvCxnSpPr>
              <a:cxnSpLocks/>
            </p:cNvCxnSpPr>
            <p:nvPr/>
          </p:nvCxnSpPr>
          <p:spPr>
            <a:xfrm flipV="1">
              <a:off x="1868095" y="3550920"/>
              <a:ext cx="1186831" cy="379562"/>
            </a:xfrm>
            <a:prstGeom prst="straightConnector1">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71204A3-4BAA-5549-EBE2-B8AFC9BA1F34}"/>
                </a:ext>
              </a:extLst>
            </p:cNvPr>
            <p:cNvCxnSpPr>
              <a:cxnSpLocks/>
            </p:cNvCxnSpPr>
            <p:nvPr/>
          </p:nvCxnSpPr>
          <p:spPr>
            <a:xfrm>
              <a:off x="1773437" y="3944163"/>
              <a:ext cx="1281489" cy="103737"/>
            </a:xfrm>
            <a:prstGeom prst="straightConnector1">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8968C4C-36C1-72C7-E759-F67219DADABF}"/>
                </a:ext>
              </a:extLst>
            </p:cNvPr>
            <p:cNvSpPr txBox="1"/>
            <p:nvPr/>
          </p:nvSpPr>
          <p:spPr>
            <a:xfrm>
              <a:off x="553720" y="2895600"/>
              <a:ext cx="737702" cy="369332"/>
            </a:xfrm>
            <a:prstGeom prst="rect">
              <a:avLst/>
            </a:prstGeom>
            <a:noFill/>
          </p:spPr>
          <p:txBody>
            <a:bodyPr wrap="none" rtlCol="0">
              <a:spAutoFit/>
            </a:bodyPr>
            <a:lstStyle/>
            <a:p>
              <a:r>
                <a:rPr lang="en-US"/>
                <a:t>Signal</a:t>
              </a:r>
            </a:p>
          </p:txBody>
        </p:sp>
        <p:sp>
          <p:nvSpPr>
            <p:cNvPr id="24" name="TextBox 23">
              <a:extLst>
                <a:ext uri="{FF2B5EF4-FFF2-40B4-BE49-F238E27FC236}">
                  <a16:creationId xmlns:a16="http://schemas.microsoft.com/office/drawing/2014/main" id="{F4BD229F-5073-02C4-2F47-D29ACC4BC469}"/>
                </a:ext>
              </a:extLst>
            </p:cNvPr>
            <p:cNvSpPr txBox="1"/>
            <p:nvPr/>
          </p:nvSpPr>
          <p:spPr>
            <a:xfrm>
              <a:off x="434206" y="3939204"/>
              <a:ext cx="1295035" cy="369332"/>
            </a:xfrm>
            <a:prstGeom prst="rect">
              <a:avLst/>
            </a:prstGeom>
            <a:noFill/>
          </p:spPr>
          <p:txBody>
            <a:bodyPr wrap="none" rtlCol="0">
              <a:spAutoFit/>
            </a:bodyPr>
            <a:lstStyle/>
            <a:p>
              <a:r>
                <a:rPr lang="en-US"/>
                <a:t>Background</a:t>
              </a:r>
            </a:p>
          </p:txBody>
        </p:sp>
        <p:sp>
          <p:nvSpPr>
            <p:cNvPr id="25" name="TextBox 24">
              <a:extLst>
                <a:ext uri="{FF2B5EF4-FFF2-40B4-BE49-F238E27FC236}">
                  <a16:creationId xmlns:a16="http://schemas.microsoft.com/office/drawing/2014/main" id="{59C3351D-F82B-52A5-F9AD-10905F55A4FA}"/>
                </a:ext>
              </a:extLst>
            </p:cNvPr>
            <p:cNvSpPr txBox="1"/>
            <p:nvPr/>
          </p:nvSpPr>
          <p:spPr>
            <a:xfrm>
              <a:off x="1922008" y="2001469"/>
              <a:ext cx="1514645" cy="369332"/>
            </a:xfrm>
            <a:prstGeom prst="rect">
              <a:avLst/>
            </a:prstGeom>
            <a:noFill/>
          </p:spPr>
          <p:txBody>
            <a:bodyPr wrap="none" rtlCol="0">
              <a:spAutoFit/>
            </a:bodyPr>
            <a:lstStyle/>
            <a:p>
              <a:r>
                <a:rPr lang="en-US"/>
                <a:t>Geant4 added</a:t>
              </a:r>
            </a:p>
          </p:txBody>
        </p:sp>
      </p:grpSp>
      <p:pic>
        <p:nvPicPr>
          <p:cNvPr id="27" name="Picture 26" descr="A screenshot of a graph  AI-generated content may be incorrect.">
            <a:extLst>
              <a:ext uri="{FF2B5EF4-FFF2-40B4-BE49-F238E27FC236}">
                <a16:creationId xmlns:a16="http://schemas.microsoft.com/office/drawing/2014/main" id="{9DE4DB60-D7A0-EB37-E09F-3AA7C7A3212C}"/>
              </a:ext>
            </a:extLst>
          </p:cNvPr>
          <p:cNvPicPr>
            <a:picLocks noChangeAspect="1"/>
          </p:cNvPicPr>
          <p:nvPr/>
        </p:nvPicPr>
        <p:blipFill>
          <a:blip r:embed="rId2"/>
          <a:srcRect l="82350" t="6072" r="1019" b="75253"/>
          <a:stretch>
            <a:fillRect/>
          </a:stretch>
        </p:blipFill>
        <p:spPr>
          <a:xfrm>
            <a:off x="8390709" y="1859279"/>
            <a:ext cx="3360826" cy="2194570"/>
          </a:xfrm>
          <a:prstGeom prst="rect">
            <a:avLst/>
          </a:prstGeom>
        </p:spPr>
      </p:pic>
      <p:sp>
        <p:nvSpPr>
          <p:cNvPr id="4" name="Text Placeholder 4">
            <a:extLst>
              <a:ext uri="{FF2B5EF4-FFF2-40B4-BE49-F238E27FC236}">
                <a16:creationId xmlns:a16="http://schemas.microsoft.com/office/drawing/2014/main" id="{97CE6BE6-53DE-4022-B059-79C0C77F1C92}"/>
              </a:ext>
            </a:extLst>
          </p:cNvPr>
          <p:cNvSpPr txBox="1">
            <a:spLocks/>
          </p:cNvSpPr>
          <p:nvPr/>
        </p:nvSpPr>
        <p:spPr>
          <a:xfrm>
            <a:off x="309094" y="4772642"/>
            <a:ext cx="4536555" cy="1742792"/>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a:cs typeface="Arial"/>
              </a:rPr>
              <a:t>Gean4 adds particles </a:t>
            </a:r>
            <a:endParaRPr lang="en-US"/>
          </a:p>
          <a:p>
            <a:r>
              <a:rPr lang="en-US" sz="1800">
                <a:latin typeface="Arial"/>
                <a:cs typeface="Arial"/>
              </a:rPr>
              <a:t>status code 0 be it signal or background, </a:t>
            </a:r>
            <a:endParaRPr lang="en-US"/>
          </a:p>
          <a:p>
            <a:r>
              <a:rPr lang="en-US" sz="1800">
                <a:latin typeface="Arial"/>
                <a:cs typeface="Arial"/>
              </a:rPr>
              <a:t>have to check where things come from</a:t>
            </a:r>
            <a:endParaRPr lang="en-US"/>
          </a:p>
        </p:txBody>
      </p:sp>
      <p:sp>
        <p:nvSpPr>
          <p:cNvPr id="5" name="Rectangle 4">
            <a:extLst>
              <a:ext uri="{FF2B5EF4-FFF2-40B4-BE49-F238E27FC236}">
                <a16:creationId xmlns:a16="http://schemas.microsoft.com/office/drawing/2014/main" id="{7F2194D2-C8AD-2C03-2BED-4D44A233C8FE}"/>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472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0022_occupancy_rz.png"/>
          <p:cNvPicPr>
            <a:picLocks noChangeAspect="1"/>
          </p:cNvPicPr>
          <p:nvPr/>
        </p:nvPicPr>
        <p:blipFill>
          <a:blip r:embed="rId3"/>
          <a:srcRect t="8799" r="49998"/>
          <a:stretch>
            <a:fillRect/>
          </a:stretch>
        </p:blipFill>
        <p:spPr>
          <a:xfrm>
            <a:off x="1517527" y="1274776"/>
            <a:ext cx="4041940" cy="2764577"/>
          </a:xfrm>
          <a:prstGeom prst="rect">
            <a:avLst/>
          </a:prstGeom>
        </p:spPr>
      </p:pic>
      <p:pic>
        <p:nvPicPr>
          <p:cNvPr id="6" name="Picture 5" descr="0022_time_zoom.png"/>
          <p:cNvPicPr>
            <a:picLocks noChangeAspect="1"/>
          </p:cNvPicPr>
          <p:nvPr/>
        </p:nvPicPr>
        <p:blipFill>
          <a:blip r:embed="rId4"/>
          <a:stretch>
            <a:fillRect/>
          </a:stretch>
        </p:blipFill>
        <p:spPr>
          <a:xfrm>
            <a:off x="1468755" y="4160520"/>
            <a:ext cx="3920490" cy="2240280"/>
          </a:xfrm>
          <a:prstGeom prst="rect">
            <a:avLst/>
          </a:prstGeom>
        </p:spPr>
      </p:pic>
      <p:sp>
        <p:nvSpPr>
          <p:cNvPr id="7" name="TextBox 6"/>
          <p:cNvSpPr txBox="1"/>
          <p:nvPr/>
        </p:nvSpPr>
        <p:spPr>
          <a:xfrm>
            <a:off x="1468755" y="6437376"/>
            <a:ext cx="3920490" cy="228600"/>
          </a:xfrm>
          <a:prstGeom prst="rect">
            <a:avLst/>
          </a:prstGeom>
          <a:noFill/>
        </p:spPr>
        <p:txBody>
          <a:bodyPr wrap="square" lIns="0" tIns="0" rIns="0" bIns="0">
            <a:spAutoFit/>
          </a:bodyPr>
          <a:lstStyle/>
          <a:p>
            <a:pPr algn="ctr"/>
            <a:r>
              <a:rPr sz="1000" b="0" i="1">
                <a:solidFill>
                  <a:srgbClr val="666666"/>
                </a:solidFill>
                <a:latin typeface="Consolas"/>
              </a:rPr>
              <a:t>0022_time_zoom.png</a:t>
            </a:r>
          </a:p>
        </p:txBody>
      </p:sp>
      <p:sp>
        <p:nvSpPr>
          <p:cNvPr id="8" name="TextBox 7"/>
          <p:cNvSpPr txBox="1"/>
          <p:nvPr/>
        </p:nvSpPr>
        <p:spPr>
          <a:xfrm>
            <a:off x="6409509" y="4493623"/>
            <a:ext cx="5233851" cy="1692771"/>
          </a:xfrm>
          <a:prstGeom prst="rect">
            <a:avLst/>
          </a:prstGeom>
          <a:noFill/>
        </p:spPr>
        <p:txBody>
          <a:bodyPr wrap="square" lIns="0" tIns="0" rIns="0" bIns="0" anchor="t">
            <a:spAutoFit/>
          </a:bodyPr>
          <a:lstStyle/>
          <a:p>
            <a:pPr>
              <a:spcAft>
                <a:spcPts val="600"/>
              </a:spcAft>
            </a:pPr>
            <a:r>
              <a:rPr sz="1500" b="0" i="0" dirty="0">
                <a:solidFill>
                  <a:srgbClr val="222222"/>
                </a:solidFill>
                <a:latin typeface="Calibri"/>
              </a:rPr>
              <a:t>• ~35M hits per file; signal is only ~0.5% of hits</a:t>
            </a:r>
          </a:p>
          <a:p>
            <a:pPr>
              <a:spcAft>
                <a:spcPts val="600"/>
              </a:spcAft>
            </a:pPr>
            <a:r>
              <a:rPr sz="1500" b="0" i="0" dirty="0">
                <a:solidFill>
                  <a:srgbClr val="222222"/>
                </a:solidFill>
                <a:latin typeface="Calibri"/>
              </a:rPr>
              <a:t>• Background dominated by synchrotron-radiation haze </a:t>
            </a:r>
            <a:br>
              <a:rPr lang="en-US" sz="1500" dirty="0">
                <a:solidFill>
                  <a:srgbClr val="222222"/>
                </a:solidFill>
                <a:latin typeface="Calibri"/>
              </a:rPr>
            </a:br>
            <a:r>
              <a:rPr sz="1500" b="0" i="0" dirty="0">
                <a:solidFill>
                  <a:srgbClr val="222222"/>
                </a:solidFill>
                <a:latin typeface="Calibri"/>
              </a:rPr>
              <a:t>(97% of hits) plus beam-gas showers</a:t>
            </a:r>
            <a:endParaRPr lang="en-US" sz="1500" b="0" i="0" dirty="0">
              <a:solidFill>
                <a:srgbClr val="222222"/>
              </a:solidFill>
              <a:latin typeface="Calibri"/>
            </a:endParaRPr>
          </a:p>
          <a:p>
            <a:pPr>
              <a:spcAft>
                <a:spcPts val="600"/>
              </a:spcAft>
            </a:pPr>
            <a:r>
              <a:rPr lang="en-US" sz="1500" dirty="0">
                <a:solidFill>
                  <a:srgbClr val="222222"/>
                </a:solidFill>
              </a:rPr>
              <a:t>• Beam-gas showers often outshine the ep burst in raw hit counts</a:t>
            </a:r>
            <a:endParaRPr sz="1500" b="0" i="0" dirty="0">
              <a:solidFill>
                <a:srgbClr val="222222"/>
              </a:solidFill>
              <a:latin typeface="Calibri"/>
            </a:endParaRPr>
          </a:p>
          <a:p>
            <a:pPr>
              <a:spcAft>
                <a:spcPts val="600"/>
              </a:spcAft>
            </a:pPr>
            <a:r>
              <a:rPr sz="1500" b="0" i="0" dirty="0">
                <a:solidFill>
                  <a:srgbClr val="222222"/>
                </a:solidFill>
                <a:latin typeface="Calibri"/>
              </a:rPr>
              <a:t>• </a:t>
            </a:r>
            <a:r>
              <a:rPr sz="1500" b="1" i="0" dirty="0">
                <a:solidFill>
                  <a:srgbClr val="C00000"/>
                </a:solidFill>
                <a:latin typeface="Calibri"/>
              </a:rPr>
              <a:t>Per-hit inputs only: x, y, z, t, detector system id</a:t>
            </a:r>
            <a:endParaRPr sz="1500" b="1" i="0" dirty="0">
              <a:solidFill>
                <a:srgbClr val="C00000"/>
              </a:solidFill>
              <a:latin typeface="Calibri"/>
              <a:ea typeface="Calibri"/>
              <a:cs typeface="Calibri"/>
            </a:endParaRPr>
          </a:p>
          <a:p>
            <a:pPr>
              <a:spcAft>
                <a:spcPts val="600"/>
              </a:spcAft>
            </a:pPr>
            <a:r>
              <a:rPr sz="1500" b="0" i="0" dirty="0">
                <a:solidFill>
                  <a:srgbClr val="222222"/>
                </a:solidFill>
                <a:latin typeface="Calibri"/>
              </a:rPr>
              <a:t>• One interaction per frame, at a uniformly random t0</a:t>
            </a:r>
          </a:p>
        </p:txBody>
      </p:sp>
      <p:sp>
        <p:nvSpPr>
          <p:cNvPr id="9" name="TextBox 8"/>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2</a:t>
            </a:r>
          </a:p>
        </p:txBody>
      </p:sp>
      <p:sp>
        <p:nvSpPr>
          <p:cNvPr id="10" name="Title 9">
            <a:extLst>
              <a:ext uri="{FF2B5EF4-FFF2-40B4-BE49-F238E27FC236}">
                <a16:creationId xmlns:a16="http://schemas.microsoft.com/office/drawing/2014/main" id="{46B34AC1-B337-8C0C-9E90-B5758B55F469}"/>
              </a:ext>
            </a:extLst>
          </p:cNvPr>
          <p:cNvSpPr>
            <a:spLocks noGrp="1"/>
          </p:cNvSpPr>
          <p:nvPr>
            <p:ph type="title"/>
          </p:nvPr>
        </p:nvSpPr>
        <p:spPr>
          <a:xfrm>
            <a:off x="230716" y="70397"/>
            <a:ext cx="11044707" cy="678664"/>
          </a:xfrm>
        </p:spPr>
        <p:txBody>
          <a:bodyPr/>
          <a:lstStyle/>
          <a:p>
            <a:r>
              <a:rPr lang="en-US" sz="2800">
                <a:solidFill>
                  <a:srgbClr val="002060"/>
                </a:solidFill>
                <a:latin typeface="Arial"/>
                <a:ea typeface="Calibri"/>
                <a:cs typeface="Arial"/>
              </a:rPr>
              <a:t>The data: a 2000 ns haystack, a 0.5% needle</a:t>
            </a:r>
            <a:endParaRPr lang="en-US" sz="2800">
              <a:solidFill>
                <a:srgbClr val="002060"/>
              </a:solidFill>
            </a:endParaRPr>
          </a:p>
        </p:txBody>
      </p:sp>
      <p:pic>
        <p:nvPicPr>
          <p:cNvPr id="11" name="Picture 10" descr="t0_recovery.png">
            <a:extLst>
              <a:ext uri="{FF2B5EF4-FFF2-40B4-BE49-F238E27FC236}">
                <a16:creationId xmlns:a16="http://schemas.microsoft.com/office/drawing/2014/main" id="{4A178856-F0C3-642F-00CB-898C25940DE5}"/>
              </a:ext>
            </a:extLst>
          </p:cNvPr>
          <p:cNvPicPr>
            <a:picLocks noChangeAspect="1"/>
          </p:cNvPicPr>
          <p:nvPr/>
        </p:nvPicPr>
        <p:blipFill>
          <a:blip r:embed="rId5"/>
          <a:stretch>
            <a:fillRect/>
          </a:stretch>
        </p:blipFill>
        <p:spPr>
          <a:xfrm>
            <a:off x="6170945" y="1221808"/>
            <a:ext cx="4503528" cy="270211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26C55-1C5C-9FE1-25A0-25666DBF78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7A6B9F-070D-EF15-D51D-759931E6A25D}"/>
              </a:ext>
            </a:extLst>
          </p:cNvPr>
          <p:cNvSpPr txBox="1"/>
          <p:nvPr/>
        </p:nvSpPr>
        <p:spPr>
          <a:xfrm>
            <a:off x="502920" y="256032"/>
            <a:ext cx="11185855" cy="685800"/>
          </a:xfrm>
          <a:prstGeom prst="rect">
            <a:avLst/>
          </a:prstGeom>
          <a:noFill/>
        </p:spPr>
        <p:txBody>
          <a:bodyPr wrap="square" lIns="0" tIns="0" rIns="0" bIns="0">
            <a:spAutoFit/>
          </a:bodyPr>
          <a:lstStyle/>
          <a:p>
            <a:r>
              <a:rPr sz="2800" b="1" i="0">
                <a:solidFill>
                  <a:srgbClr val="2C5AA0"/>
                </a:solidFill>
                <a:latin typeface="Calibri"/>
              </a:rPr>
              <a:t>A naive per-hit DNN looks good…</a:t>
            </a:r>
          </a:p>
        </p:txBody>
      </p:sp>
      <p:sp>
        <p:nvSpPr>
          <p:cNvPr id="3" name="Rectangle 2">
            <a:extLst>
              <a:ext uri="{FF2B5EF4-FFF2-40B4-BE49-F238E27FC236}">
                <a16:creationId xmlns:a16="http://schemas.microsoft.com/office/drawing/2014/main" id="{729FB79A-503D-E9E6-2385-CDF1DC37C246}"/>
              </a:ext>
            </a:extLst>
          </p:cNvPr>
          <p:cNvSpPr/>
          <p:nvPr/>
        </p:nvSpPr>
        <p:spPr>
          <a:xfrm>
            <a:off x="502920" y="932688"/>
            <a:ext cx="11185855" cy="27940"/>
          </a:xfrm>
          <a:prstGeom prst="rect">
            <a:avLst/>
          </a:prstGeom>
          <a:solidFill>
            <a:srgbClr val="2C5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486D9B16-52A5-2BC4-97FA-D26AA4B647AF}"/>
              </a:ext>
            </a:extLst>
          </p:cNvPr>
          <p:cNvSpPr txBox="1"/>
          <p:nvPr/>
        </p:nvSpPr>
        <p:spPr>
          <a:xfrm>
            <a:off x="502920" y="1143000"/>
            <a:ext cx="11185855" cy="846386"/>
          </a:xfrm>
          <a:prstGeom prst="rect">
            <a:avLst/>
          </a:prstGeom>
          <a:noFill/>
        </p:spPr>
        <p:txBody>
          <a:bodyPr wrap="square" lIns="0" tIns="0" rIns="0" bIns="0" anchor="t">
            <a:spAutoFit/>
          </a:bodyPr>
          <a:lstStyle/>
          <a:p>
            <a:pPr>
              <a:spcAft>
                <a:spcPts val="600"/>
              </a:spcAft>
            </a:pPr>
            <a:r>
              <a:rPr sz="1500" b="0" i="0">
                <a:solidFill>
                  <a:srgbClr val="222222"/>
                </a:solidFill>
                <a:latin typeface="Calibri"/>
              </a:rPr>
              <a:t>• 13k-parameter MLP on (x, y, z, t, r + system embedding), scored per hit</a:t>
            </a:r>
          </a:p>
          <a:p>
            <a:pPr>
              <a:spcAft>
                <a:spcPts val="600"/>
              </a:spcAft>
            </a:pPr>
            <a:r>
              <a:rPr sz="1500" b="0" i="0">
                <a:solidFill>
                  <a:srgbClr val="222222"/>
                </a:solidFill>
                <a:latin typeface="Calibri"/>
              </a:rPr>
              <a:t>• AUC 0.864; </a:t>
            </a:r>
            <a:r>
              <a:rPr lang="en-US" sz="1500">
                <a:solidFill>
                  <a:srgbClr val="222222"/>
                </a:solidFill>
                <a:latin typeface="Calibri"/>
              </a:rPr>
              <a:t>high rejection</a:t>
            </a:r>
            <a:r>
              <a:rPr sz="1500" b="0" i="0">
                <a:solidFill>
                  <a:srgbClr val="222222"/>
                </a:solidFill>
                <a:latin typeface="Calibri"/>
              </a:rPr>
              <a:t> efficiency</a:t>
            </a:r>
            <a:r>
              <a:rPr lang="en-US" sz="1500">
                <a:solidFill>
                  <a:srgbClr val="222222"/>
                </a:solidFill>
                <a:latin typeface="Calibri"/>
              </a:rPr>
              <a:t>! (false)</a:t>
            </a:r>
            <a:endParaRPr sz="1500" b="0" i="0">
              <a:solidFill>
                <a:srgbClr val="222222"/>
              </a:solidFill>
              <a:latin typeface="Calibri"/>
            </a:endParaRPr>
          </a:p>
          <a:p>
            <a:pPr>
              <a:spcAft>
                <a:spcPts val="600"/>
              </a:spcAft>
            </a:pPr>
            <a:r>
              <a:rPr sz="1500" b="0" i="0">
                <a:solidFill>
                  <a:srgbClr val="222222"/>
                </a:solidFill>
                <a:latin typeface="Calibri"/>
              </a:rPr>
              <a:t>• Score separation looks convincing</a:t>
            </a:r>
          </a:p>
        </p:txBody>
      </p:sp>
      <p:pic>
        <p:nvPicPr>
          <p:cNvPr id="5" name="Picture 4" descr="mlp_v1_scores.png">
            <a:extLst>
              <a:ext uri="{FF2B5EF4-FFF2-40B4-BE49-F238E27FC236}">
                <a16:creationId xmlns:a16="http://schemas.microsoft.com/office/drawing/2014/main" id="{33DB9FDD-FD74-A78F-C896-FBFACBE4B734}"/>
              </a:ext>
            </a:extLst>
          </p:cNvPr>
          <p:cNvPicPr>
            <a:picLocks noChangeAspect="1"/>
          </p:cNvPicPr>
          <p:nvPr/>
        </p:nvPicPr>
        <p:blipFill>
          <a:blip r:embed="rId3"/>
          <a:stretch>
            <a:fillRect/>
          </a:stretch>
        </p:blipFill>
        <p:spPr>
          <a:xfrm>
            <a:off x="1256496" y="2274241"/>
            <a:ext cx="3586608" cy="2305676"/>
          </a:xfrm>
          <a:prstGeom prst="rect">
            <a:avLst/>
          </a:prstGeom>
        </p:spPr>
      </p:pic>
      <p:sp>
        <p:nvSpPr>
          <p:cNvPr id="9" name="TextBox 8">
            <a:extLst>
              <a:ext uri="{FF2B5EF4-FFF2-40B4-BE49-F238E27FC236}">
                <a16:creationId xmlns:a16="http://schemas.microsoft.com/office/drawing/2014/main" id="{60EB371A-1C41-67A1-F764-92DB4D859594}"/>
              </a:ext>
            </a:extLst>
          </p:cNvPr>
          <p:cNvSpPr txBox="1"/>
          <p:nvPr/>
        </p:nvSpPr>
        <p:spPr>
          <a:xfrm>
            <a:off x="11368735" y="6510528"/>
            <a:ext cx="548640" cy="274320"/>
          </a:xfrm>
          <a:prstGeom prst="rect">
            <a:avLst/>
          </a:prstGeom>
          <a:noFill/>
        </p:spPr>
        <p:txBody>
          <a:bodyPr wrap="square" lIns="0" tIns="0" rIns="0" bIns="0">
            <a:spAutoFit/>
          </a:bodyPr>
          <a:lstStyle/>
          <a:p>
            <a:pPr algn="r"/>
            <a:r>
              <a:rPr sz="1100" b="0" i="0">
                <a:solidFill>
                  <a:srgbClr val="666666"/>
                </a:solidFill>
                <a:latin typeface="Calibri"/>
              </a:rPr>
              <a:t>4</a:t>
            </a:r>
          </a:p>
        </p:txBody>
      </p:sp>
      <p:sp>
        <p:nvSpPr>
          <p:cNvPr id="10" name="TextBox 9">
            <a:extLst>
              <a:ext uri="{FF2B5EF4-FFF2-40B4-BE49-F238E27FC236}">
                <a16:creationId xmlns:a16="http://schemas.microsoft.com/office/drawing/2014/main" id="{BC7BE1BA-F094-4977-9741-A18C5780D3A9}"/>
              </a:ext>
            </a:extLst>
          </p:cNvPr>
          <p:cNvSpPr txBox="1"/>
          <p:nvPr/>
        </p:nvSpPr>
        <p:spPr>
          <a:xfrm>
            <a:off x="2431138" y="6106844"/>
            <a:ext cx="79335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(This is example of </a:t>
            </a:r>
            <a:r>
              <a:rPr lang="en-US" dirty="0" err="1">
                <a:ea typeface="Calibri"/>
                <a:cs typeface="Calibri"/>
              </a:rPr>
              <a:t>of</a:t>
            </a:r>
            <a:r>
              <a:rPr lang="en-US" dirty="0">
                <a:ea typeface="Calibri"/>
                <a:cs typeface="Calibri"/>
              </a:rPr>
              <a:t> bad results but that looked promising in the beginning)</a:t>
            </a:r>
            <a:endParaRPr lang="en-US" dirty="0"/>
          </a:p>
        </p:txBody>
      </p:sp>
    </p:spTree>
    <p:extLst>
      <p:ext uri="{BB962C8B-B14F-4D97-AF65-F5344CB8AC3E}">
        <p14:creationId xmlns:p14="http://schemas.microsoft.com/office/powerpoint/2010/main" val="660448251"/>
      </p:ext>
    </p:extLst>
  </p:cSld>
  <p:clrMapOvr>
    <a:masterClrMapping/>
  </p:clrMapOvr>
</p:sld>
</file>

<file path=ppt/theme/theme1.xml><?xml version="1.0" encoding="utf-8"?>
<a:theme xmlns:a="http://schemas.openxmlformats.org/drawingml/2006/main" name="Jefferson Lab Theme 1">
  <a:themeElements>
    <a:clrScheme name="JLab Color Theme 1">
      <a:dk1>
        <a:srgbClr val="000000"/>
      </a:dk1>
      <a:lt1>
        <a:srgbClr val="FFFFFF"/>
      </a:lt1>
      <a:dk2>
        <a:srgbClr val="1C5068"/>
      </a:dk2>
      <a:lt2>
        <a:srgbClr val="8397A9"/>
      </a:lt2>
      <a:accent1>
        <a:srgbClr val="C31230"/>
      </a:accent1>
      <a:accent2>
        <a:srgbClr val="10A1AF"/>
      </a:accent2>
      <a:accent3>
        <a:srgbClr val="5E5E5E"/>
      </a:accent3>
      <a:accent4>
        <a:srgbClr val="821282"/>
      </a:accent4>
      <a:accent5>
        <a:srgbClr val="385723"/>
      </a:accent5>
      <a:accent6>
        <a:srgbClr val="BF9000"/>
      </a:accent6>
      <a:hlink>
        <a:srgbClr val="1C5068"/>
      </a:hlink>
      <a:folHlink>
        <a:srgbClr val="10A1A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effersonLabTemplate_JG_2503" id="{3B269B79-482B-CB48-8F1B-DE1E93D1D15C}" vid="{F7CB5D91-9C74-4C48-B8C9-8E1FE7F854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JeffersonLabTemplate_JG_2503</Template>
  <TotalTime>39</TotalTime>
  <Words>5332</Words>
  <Application>Microsoft Office PowerPoint</Application>
  <PresentationFormat>Widescreen</PresentationFormat>
  <Paragraphs>412</Paragraphs>
  <Slides>35</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Consolas</vt:lpstr>
      <vt:lpstr>Calibri</vt:lpstr>
      <vt:lpstr>Arial</vt:lpstr>
      <vt:lpstr>monospace</vt:lpstr>
      <vt:lpstr>Jefferson Lab Theme 1</vt:lpstr>
      <vt:lpstr>Streaming Readout AI Background Suppression</vt:lpstr>
      <vt:lpstr>Our experience with Background Data</vt:lpstr>
      <vt:lpstr>Data processing progression and AI/ML</vt:lpstr>
      <vt:lpstr>Physics + background data</vt:lpstr>
      <vt:lpstr>The most event looks like this</vt:lpstr>
      <vt:lpstr>Very rare event with different backgrounds</vt:lpstr>
      <vt:lpstr>What are those dots</vt:lpstr>
      <vt:lpstr>The data: a 2000 ns haystack, a 0.5% needle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Firebird background examples</vt:lpstr>
      <vt:lpstr>Questions, ideas, collaboration?</vt:lpstr>
      <vt:lpstr>BACKUPS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Dmitry Romanov</dc:creator>
  <cp:lastModifiedBy>Dmitry Romanov</cp:lastModifiedBy>
  <cp:revision>3</cp:revision>
  <cp:lastPrinted>2024-11-21T18:51:38Z</cp:lastPrinted>
  <dcterms:created xsi:type="dcterms:W3CDTF">2025-09-18T00:30:57Z</dcterms:created>
  <dcterms:modified xsi:type="dcterms:W3CDTF">2026-08-19T14:18:50Z</dcterms:modified>
</cp:coreProperties>
</file>