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305" r:id="rId2"/>
    <p:sldId id="30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E0"/>
    <a:srgbClr val="FFEBD6"/>
    <a:srgbClr val="CCE0FF"/>
    <a:srgbClr val="D9D9D9"/>
    <a:srgbClr val="E0FF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4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6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6745C8-A342-49D5-BE14-DB2D63AEB2D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74408-7AC0-4617-BD00-F49EBDAC9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29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8314-8657-E5B4-0840-CCAE3B8CA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D3532C-9A8A-5EB8-15EA-6CE493187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DC28F-DECF-4C8E-DF46-8EA204D13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20th,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15608-E9A3-3ABE-ED88-307BC85B5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Derek Anderson (JLab), ePIC Streaming Reco WS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C9F1E1-EF88-9D68-14F7-3AF5D98DA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F911-6048-4B66-83C6-CED47B44A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1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7841E-26A0-BE9F-39AC-1695BDE4F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2B1FC7-0AEE-5944-DBB0-FE86324003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8675F-6D31-1224-2F93-A329EABE7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20th,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CF6E7-0BE4-B7F0-8E94-A1D4CDA45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Derek Anderson (JLab), ePIC Streaming Reco WS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155B1-69C3-EE3C-B0AA-8D71D5116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F911-6048-4B66-83C6-CED47B44A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409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21199A-2BDC-2A17-85DE-7A0BA5A8D8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3F8673-8D0A-CE96-592A-19CB186C1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54EA9-1F33-ECF4-202C-E7BE2D8B3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20th,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3C6F66-06FC-F4E3-DDB9-9162C2795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Derek Anderson (JLab), ePIC Streaming Reco WS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5F5339-8DFF-1013-B54F-F4F4B196B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F911-6048-4B66-83C6-CED47B44A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29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C0659-CEA8-41EC-E6ED-245743AC6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F7E49-922F-663A-702F-0812875FC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C8E37-57C0-8A22-CB1D-97A1ADDD0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20th,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68CE4-0A14-5B7D-1662-23CAD6653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Derek Anderson (JLab), ePIC Streaming Reco WS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11249-5B87-C789-C173-E37B61091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F911-6048-4B66-83C6-CED47B44A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84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2C097-0496-4236-9648-5118CD44B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8A488-1F59-CF1E-E1F8-6774ACA122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BBA53-F0D6-07CB-388A-AA05D8E74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20th,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59F95-B1A9-B373-2187-B00466E89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Derek Anderson (JLab), ePIC Streaming Reco WS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A387D6-8E2A-668E-D3D1-84C72F681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F911-6048-4B66-83C6-CED47B44A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06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7AA47-CAA7-A36C-7CD2-CA3B4699E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2C592-A87F-4976-9D6B-403B8128DC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6C9953-FF36-A294-F9F6-B147DDD74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E2A1C-64AF-CDAF-3001-0CF92B1BD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20th,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8506C5-586D-CA9B-43C3-36DCAE546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Derek Anderson (JLab), ePIC Streaming Reco WS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8AF279-B7F6-AADB-1978-6C8733D48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F911-6048-4B66-83C6-CED47B44A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46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E87CE-282C-3126-A755-FF1BBBD9F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312F79-81F6-AB80-49E4-8B03372EA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1C9AE1-1C03-E3F9-CAFF-393CFA127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A7D357-4D6F-EE9D-E63C-1F3C50B2A2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E448ED-E15E-99DF-D604-526BFC173D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A7B304-C44A-1235-6B3F-0DBA476BA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20th, 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405B9E-585D-C2E1-6DA9-525F3D853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Derek Anderson (JLab), ePIC Streaming Reco WS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E35323-9815-F9FE-0EE0-32E05F830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F911-6048-4B66-83C6-CED47B44A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3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60B3C-79A9-C74B-04E9-CCE07A360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2A1F01-8140-178D-FE57-547D52EE2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20th,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B99245-1A9C-7C00-4483-A8D9E9E81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Derek Anderson (JLab), ePIC Streaming Reco WS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BBFC8D-043D-C56C-1673-27F6A68B6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F911-6048-4B66-83C6-CED47B44A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51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14768A-58AB-C41E-BBFF-6233E82CA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20th,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F4BE38-CE56-77AA-5762-CE0ECAAB1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Derek Anderson (JLab), ePIC Streaming Reco WS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80552-C7E9-F135-1AC8-D12BBC50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F911-6048-4B66-83C6-CED47B44A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8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E4F4E-6747-4FE7-CAE4-089559D8A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3C831-3ABB-D282-2E92-0D6A26C04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F29BDD-346F-C74F-8F66-79557BBBDC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5D884A-1AD0-CE69-BA53-525FCD4F1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20th,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688665-ACB9-D2FA-F3FC-C757DB908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Derek Anderson (JLab), ePIC Streaming Reco WS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503941-7E45-4CA9-4914-032DAF549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F911-6048-4B66-83C6-CED47B44A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193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10ED3-63B9-AED1-D641-84DEB3745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1FDE1D-CD69-6388-AA0C-540F1AE347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E8F9AF-A728-56DC-B781-76DDBCDC93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F7A7AB-B3F7-6D3E-5CFC-ED2495241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20th,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478AD-079F-E22B-4108-32097F2B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Derek Anderson (JLab), ePIC Streaming Reco WS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2C72C-1641-33B3-5991-C13DBB398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F911-6048-4B66-83C6-CED47B44A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794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CA85AD-0CDC-7E56-4EE7-51D8CC96D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2056C-BD19-527D-6F89-EC930415C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5A49F-E84D-EADF-9DF4-2D46E0814F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August 20th,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D8312-CD97-DEEE-D473-CA9C95FD7B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Derek Anderson (JLab), ePIC Streaming Reco WS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361D5-BD69-BD5D-3B1C-3C60C081A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BF911-6048-4B66-83C6-CED47B44A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753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D3983-0267-0201-8B71-EF6D32F9A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A7A0F8-B851-C790-B117-C91639F0E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Timeslice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Strawman V3 |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Minimum-Viable Product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F119B3-D9AE-136E-3FB0-6D64F3837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9657" y="0"/>
            <a:ext cx="1444143" cy="1039782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BD6D16-D702-B863-D1D1-66E7CC11C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20th, 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6EC7FF-E0C0-47B6-213A-F43660185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Derek Anderson (JLab), ePIC Streaming Reco WS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ED0A5-1A62-17E6-4188-6551328C8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F911-6048-4B66-83C6-CED47B44A236}" type="slidenum">
              <a:rPr lang="en-US" smtClean="0"/>
              <a:t>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C75620-15D8-C8CB-0F4B-CF5D002769FA}"/>
              </a:ext>
            </a:extLst>
          </p:cNvPr>
          <p:cNvSpPr txBox="1"/>
          <p:nvPr/>
        </p:nvSpPr>
        <p:spPr>
          <a:xfrm>
            <a:off x="5559881" y="5065191"/>
            <a:ext cx="579392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b="1" dirty="0"/>
              <a:t>Minimum Viable Product (MVP):</a:t>
            </a:r>
            <a:r>
              <a:rPr lang="en-US" sz="1400" dirty="0"/>
              <a:t> aligning &amp; splitting are algorithm(-like)</a:t>
            </a:r>
            <a:endParaRPr lang="en-US" sz="1400" b="1" dirty="0"/>
          </a:p>
          <a:p>
            <a:pPr marL="742950" lvl="1" indent="-285750">
              <a:buFont typeface="Calibri" panose="020F0502020204030204" pitchFamily="34" charset="0"/>
              <a:buChar char="–"/>
            </a:pPr>
            <a:r>
              <a:rPr lang="en-US" sz="1400" dirty="0"/>
              <a:t>Alignment happens only on collections needed for splitting</a:t>
            </a:r>
          </a:p>
          <a:p>
            <a:pPr marL="742950" lvl="1" indent="-285750">
              <a:buFont typeface="Calibri" panose="020F0502020204030204" pitchFamily="34" charset="0"/>
              <a:buChar char="–"/>
            </a:pPr>
            <a:r>
              <a:rPr lang="en-US" sz="1400" dirty="0"/>
              <a:t>Splitting (slicing + signal/</a:t>
            </a:r>
            <a:r>
              <a:rPr lang="en-US" sz="1400" dirty="0" err="1"/>
              <a:t>bkgd</a:t>
            </a:r>
            <a:r>
              <a:rPr lang="en-US" sz="1400" dirty="0"/>
              <a:t> ID) happens in one algo, ingesting only needed collections &amp; emitting slice bounds/IDs</a:t>
            </a:r>
          </a:p>
          <a:p>
            <a:pPr marL="742950" lvl="1" indent="-285750">
              <a:buFont typeface="Calibri" panose="020F0502020204030204" pitchFamily="34" charset="0"/>
              <a:buChar char="–"/>
            </a:pPr>
            <a:r>
              <a:rPr lang="en-US" sz="1400" dirty="0"/>
              <a:t>Unfolding happens outside splitting algo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39FEB6-7446-696A-D473-050030708ABE}"/>
              </a:ext>
            </a:extLst>
          </p:cNvPr>
          <p:cNvSpPr txBox="1"/>
          <p:nvPr/>
        </p:nvSpPr>
        <p:spPr>
          <a:xfrm>
            <a:off x="838200" y="5065191"/>
            <a:ext cx="47216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b="1" dirty="0"/>
              <a:t>Above:</a:t>
            </a:r>
            <a:r>
              <a:rPr lang="en-US" sz="1400" dirty="0"/>
              <a:t> updated </a:t>
            </a:r>
            <a:r>
              <a:rPr lang="en-US" sz="1400" dirty="0" err="1"/>
              <a:t>timeslice</a:t>
            </a:r>
            <a:r>
              <a:rPr lang="en-US" sz="1400" dirty="0"/>
              <a:t> strawman after feedback</a:t>
            </a:r>
            <a:endParaRPr lang="en-US" sz="1400" b="1" dirty="0"/>
          </a:p>
          <a:p>
            <a:pPr marL="742950" lvl="1" indent="-285750">
              <a:buFont typeface="Calibri" panose="020F0502020204030204" pitchFamily="34" charset="0"/>
              <a:buChar char="–"/>
            </a:pPr>
            <a:r>
              <a:rPr lang="en-US" sz="1400" dirty="0"/>
              <a:t>Dotted lines indicate areas to evolve after MVP (e.g. iterative slicing, separating pieces of splitting algo)</a:t>
            </a:r>
          </a:p>
          <a:p>
            <a:pPr marL="742950" lvl="1" indent="-285750">
              <a:buFont typeface="Calibri" panose="020F0502020204030204" pitchFamily="34" charset="0"/>
              <a:buChar char="–"/>
            </a:pPr>
            <a:r>
              <a:rPr lang="en-US" sz="1400" dirty="0"/>
              <a:t>Dashed lines indicate intermediate collections</a:t>
            </a:r>
          </a:p>
          <a:p>
            <a:pPr marL="742950" lvl="1" indent="-285750">
              <a:buFont typeface="Calibri" panose="020F0502020204030204" pitchFamily="34" charset="0"/>
              <a:buChar char="–"/>
            </a:pPr>
            <a:r>
              <a:rPr lang="en-US" sz="1400" dirty="0"/>
              <a:t>Slice signal/</a:t>
            </a:r>
            <a:r>
              <a:rPr lang="en-US" sz="1400" dirty="0" err="1"/>
              <a:t>bkgd</a:t>
            </a:r>
            <a:r>
              <a:rPr lang="en-US" sz="1400" dirty="0"/>
              <a:t> ID + bounds container still TBD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D2EDF8D-8ED4-9F6D-188D-6076CC9FC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506" y="989128"/>
            <a:ext cx="9416988" cy="400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05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41899-67A6-7405-44D3-588985502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690554-BB58-1D0A-D81F-4512822AD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Timeslice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Strawman V3 |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Target Interfaces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3169D2-5690-E10E-59E7-740D5C986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9657" y="0"/>
            <a:ext cx="1444143" cy="1039782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2DF51F-1F9C-C88A-0AFC-40F66B7DC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20th, 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BC0C48-1B32-E104-5BBE-65A1E4F26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Derek Anderson (JLab), ePIC Streaming Reco WS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68C7B-EA15-559B-731F-5A9CFEC22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F911-6048-4B66-83C6-CED47B44A236}" type="slidenum">
              <a:rPr lang="en-US" smtClean="0"/>
              <a:t>2</a:t>
            </a:fld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FF8FC35-4962-E381-7259-57BF55211FB5}"/>
              </a:ext>
            </a:extLst>
          </p:cNvPr>
          <p:cNvGrpSpPr/>
          <p:nvPr/>
        </p:nvGrpSpPr>
        <p:grpSpPr>
          <a:xfrm>
            <a:off x="2290081" y="5002133"/>
            <a:ext cx="7611837" cy="1354217"/>
            <a:chOff x="4038599" y="4716352"/>
            <a:chExt cx="7611837" cy="135421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822B1EC-A8C4-BC6C-AB95-FB63E7704926}"/>
                </a:ext>
              </a:extLst>
            </p:cNvPr>
            <p:cNvSpPr/>
            <p:nvPr/>
          </p:nvSpPr>
          <p:spPr>
            <a:xfrm>
              <a:off x="7535636" y="5054906"/>
              <a:ext cx="4114800" cy="101566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C8AD46-1EC6-C2B8-C5FC-5D4B24686830}"/>
                </a:ext>
              </a:extLst>
            </p:cNvPr>
            <p:cNvSpPr txBox="1"/>
            <p:nvPr/>
          </p:nvSpPr>
          <p:spPr>
            <a:xfrm>
              <a:off x="4038600" y="5054906"/>
              <a:ext cx="3497036" cy="101566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app-&gt;Add(</a:t>
              </a:r>
              <a:r>
                <a:rPr lang="en-US" sz="1000" dirty="0" err="1">
                  <a:latin typeface="Cascadia Code" panose="020B0609020000020004" pitchFamily="49" charset="0"/>
                  <a:cs typeface="Cascadia Code" panose="020B0609020000020004" pitchFamily="49" charset="0"/>
                </a:rPr>
                <a:t>JOmnifactory</a:t>
              </a:r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&lt;</a:t>
              </a:r>
              <a:r>
                <a:rPr lang="en-US" sz="1000" dirty="0" err="1">
                  <a:latin typeface="Cascadia Code" panose="020B0609020000020004" pitchFamily="49" charset="0"/>
                  <a:cs typeface="Cascadia Code" panose="020B0609020000020004" pitchFamily="49" charset="0"/>
                </a:rPr>
                <a:t>MultiplicitySlicer</a:t>
              </a:r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&gt;(</a:t>
              </a:r>
            </a:p>
            <a:p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  “</a:t>
              </a:r>
              <a:r>
                <a:rPr lang="en-US" sz="1000" dirty="0" err="1">
                  <a:latin typeface="Cascadia Code" panose="020B0609020000020004" pitchFamily="49" charset="0"/>
                  <a:cs typeface="Cascadia Code" panose="020B0609020000020004" pitchFamily="49" charset="0"/>
                </a:rPr>
                <a:t>SliceBounds</a:t>
              </a:r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”,</a:t>
              </a:r>
            </a:p>
            <a:p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  {“</a:t>
              </a:r>
              <a:r>
                <a:rPr lang="en-US" sz="1000" dirty="0" err="1">
                  <a:latin typeface="Cascadia Code" panose="020B0609020000020004" pitchFamily="49" charset="0"/>
                  <a:cs typeface="Cascadia Code" panose="020B0609020000020004" pitchFamily="49" charset="0"/>
                </a:rPr>
                <a:t>HitsA</a:t>
              </a:r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”, “</a:t>
              </a:r>
              <a:r>
                <a:rPr lang="en-US" sz="1000" dirty="0" err="1">
                  <a:latin typeface="Cascadia Code" panose="020B0609020000020004" pitchFamily="49" charset="0"/>
                  <a:cs typeface="Cascadia Code" panose="020B0609020000020004" pitchFamily="49" charset="0"/>
                </a:rPr>
                <a:t>HitsB</a:t>
              </a:r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”},</a:t>
              </a:r>
            </a:p>
            <a:p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  {“</a:t>
              </a:r>
              <a:r>
                <a:rPr lang="en-US" sz="1000" dirty="0" err="1">
                  <a:latin typeface="Cascadia Code" panose="020B0609020000020004" pitchFamily="49" charset="0"/>
                  <a:cs typeface="Cascadia Code" panose="020B0609020000020004" pitchFamily="49" charset="0"/>
                </a:rPr>
                <a:t>SliceBounds</a:t>
              </a:r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”},</a:t>
              </a:r>
            </a:p>
            <a:p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  {}, </a:t>
              </a:r>
              <a:r>
                <a:rPr lang="en-US" sz="1000" dirty="0" err="1">
                  <a:latin typeface="Cascadia Code" panose="020B0609020000020004" pitchFamily="49" charset="0"/>
                  <a:cs typeface="Cascadia Code" panose="020B0609020000020004" pitchFamily="49" charset="0"/>
                </a:rPr>
                <a:t>JEventLevel</a:t>
              </a:r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::</a:t>
              </a:r>
              <a:r>
                <a:rPr lang="en-US" sz="1000" dirty="0" err="1">
                  <a:latin typeface="Cascadia Code" panose="020B0609020000020004" pitchFamily="49" charset="0"/>
                  <a:cs typeface="Cascadia Code" panose="020B0609020000020004" pitchFamily="49" charset="0"/>
                </a:rPr>
                <a:t>Timeslice</a:t>
              </a:r>
              <a:endParaRPr lang="en-US" sz="1000" dirty="0">
                <a:latin typeface="Cascadia Code" panose="020B0609020000020004" pitchFamily="49" charset="0"/>
                <a:cs typeface="Cascadia Code" panose="020B0609020000020004" pitchFamily="49" charset="0"/>
              </a:endParaRPr>
            </a:p>
            <a:p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));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B819E54-5912-F3B7-FCFD-8DBA1819B86A}"/>
                </a:ext>
              </a:extLst>
            </p:cNvPr>
            <p:cNvSpPr txBox="1"/>
            <p:nvPr/>
          </p:nvSpPr>
          <p:spPr>
            <a:xfrm>
              <a:off x="7535636" y="5054906"/>
              <a:ext cx="4114800" cy="70788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app-&gt;Add(</a:t>
              </a:r>
              <a:r>
                <a:rPr lang="en-US" sz="1000" dirty="0" err="1">
                  <a:latin typeface="Cascadia Code" panose="020B0609020000020004" pitchFamily="49" charset="0"/>
                  <a:cs typeface="Cascadia Code" panose="020B0609020000020004" pitchFamily="49" charset="0"/>
                </a:rPr>
                <a:t>JSplitter</a:t>
              </a:r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(</a:t>
              </a:r>
            </a:p>
            <a:p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  {“</a:t>
              </a:r>
              <a:r>
                <a:rPr lang="en-US" sz="1000" dirty="0" err="1">
                  <a:latin typeface="Cascadia Code" panose="020B0609020000020004" pitchFamily="49" charset="0"/>
                  <a:cs typeface="Cascadia Code" panose="020B0609020000020004" pitchFamily="49" charset="0"/>
                </a:rPr>
                <a:t>SliceBounds</a:t>
              </a:r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”}, // how to slice</a:t>
              </a:r>
            </a:p>
            <a:p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  {“</a:t>
              </a:r>
              <a:r>
                <a:rPr lang="en-US" sz="1000" dirty="0" err="1">
                  <a:latin typeface="Cascadia Code" panose="020B0609020000020004" pitchFamily="49" charset="0"/>
                  <a:cs typeface="Cascadia Code" panose="020B0609020000020004" pitchFamily="49" charset="0"/>
                </a:rPr>
                <a:t>HitsA</a:t>
              </a:r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”, “</a:t>
              </a:r>
              <a:r>
                <a:rPr lang="en-US" sz="1000" dirty="0" err="1">
                  <a:latin typeface="Cascadia Code" panose="020B0609020000020004" pitchFamily="49" charset="0"/>
                  <a:cs typeface="Cascadia Code" panose="020B0609020000020004" pitchFamily="49" charset="0"/>
                </a:rPr>
                <a:t>HitsB</a:t>
              </a:r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”, “</a:t>
              </a:r>
              <a:r>
                <a:rPr lang="en-US" sz="1000" dirty="0" err="1">
                  <a:latin typeface="Cascadia Code" panose="020B0609020000020004" pitchFamily="49" charset="0"/>
                  <a:cs typeface="Cascadia Code" panose="020B0609020000020004" pitchFamily="49" charset="0"/>
                </a:rPr>
                <a:t>HitsC</a:t>
              </a:r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”, ...}, // what to slice</a:t>
              </a:r>
            </a:p>
            <a:p>
              <a:r>
                <a:rPr lang="en-US" sz="1000" dirty="0">
                  <a:latin typeface="Cascadia Code" panose="020B0609020000020004" pitchFamily="49" charset="0"/>
                  <a:cs typeface="Cascadia Code" panose="020B0609020000020004" pitchFamily="49" charset="0"/>
                </a:rPr>
                <a:t>));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EF1E0AE-50F9-7102-6468-5974A4E76FEE}"/>
                </a:ext>
              </a:extLst>
            </p:cNvPr>
            <p:cNvSpPr txBox="1"/>
            <p:nvPr/>
          </p:nvSpPr>
          <p:spPr>
            <a:xfrm>
              <a:off x="4038599" y="4716352"/>
              <a:ext cx="34970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accent5">
                      <a:lumMod val="50000"/>
                    </a:schemeClr>
                  </a:solidFill>
                </a:rPr>
                <a:t>(1/2/3) </a:t>
              </a:r>
              <a:r>
                <a:rPr lang="en-US" sz="1600" b="1" dirty="0" err="1">
                  <a:solidFill>
                    <a:schemeClr val="accent5">
                      <a:lumMod val="50000"/>
                    </a:schemeClr>
                  </a:solidFill>
                </a:rPr>
                <a:t>Slign</a:t>
              </a:r>
              <a:r>
                <a:rPr lang="en-US" sz="1600" b="1" dirty="0">
                  <a:solidFill>
                    <a:schemeClr val="accent5">
                      <a:lumMod val="50000"/>
                    </a:schemeClr>
                  </a:solidFill>
                </a:rPr>
                <a:t>/Slice in Time + ID Signal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516B5FC-B6BD-552A-7E74-3157026E267B}"/>
                </a:ext>
              </a:extLst>
            </p:cNvPr>
            <p:cNvSpPr txBox="1"/>
            <p:nvPr/>
          </p:nvSpPr>
          <p:spPr>
            <a:xfrm>
              <a:off x="7535635" y="4716352"/>
              <a:ext cx="4114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accent2">
                      <a:lumMod val="50000"/>
                    </a:schemeClr>
                  </a:solidFill>
                </a:rPr>
                <a:t>(4) Unfold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2BE6F245-601D-A9B9-23C6-5E18D0B7F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506" y="989128"/>
            <a:ext cx="9416988" cy="400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12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pectrum">
      <a:dk1>
        <a:sysClr val="windowText" lastClr="000000"/>
      </a:dk1>
      <a:lt1>
        <a:sysClr val="window" lastClr="FFFFFF"/>
      </a:lt1>
      <a:dk2>
        <a:srgbClr val="666699"/>
      </a:dk2>
      <a:lt2>
        <a:srgbClr val="CCCCFF"/>
      </a:lt2>
      <a:accent1>
        <a:srgbClr val="0066FF"/>
      </a:accent1>
      <a:accent2>
        <a:srgbClr val="9933FF"/>
      </a:accent2>
      <a:accent3>
        <a:srgbClr val="FF00FF"/>
      </a:accent3>
      <a:accent4>
        <a:srgbClr val="FF0066"/>
      </a:accent4>
      <a:accent5>
        <a:srgbClr val="FF9933"/>
      </a:accent5>
      <a:accent6>
        <a:srgbClr val="66FF33"/>
      </a:accent6>
      <a:hlink>
        <a:srgbClr val="00CC99"/>
      </a:hlink>
      <a:folHlink>
        <a:srgbClr val="33CCC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2826</TotalTime>
  <Words>209</Words>
  <Application>Microsoft Office PowerPoint</Application>
  <PresentationFormat>Widescreen</PresentationFormat>
  <Paragraphs>28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Cascadia Code</vt:lpstr>
      <vt:lpstr>Courier New</vt:lpstr>
      <vt:lpstr>Office Theme</vt:lpstr>
      <vt:lpstr>Timeslice Strawman V3 | Minimum-Viable Product</vt:lpstr>
      <vt:lpstr>Timeslice Strawman V3 | Target Interfaces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 WG Priority Activities | Particle Flow</dc:title>
  <dc:creator>Derek Anderson</dc:creator>
  <cp:lastModifiedBy>Derek Anderson</cp:lastModifiedBy>
  <cp:revision>85</cp:revision>
  <dcterms:created xsi:type="dcterms:W3CDTF">2023-06-08T19:47:39Z</dcterms:created>
  <dcterms:modified xsi:type="dcterms:W3CDTF">2026-08-24T14:15:58Z</dcterms:modified>
</cp:coreProperties>
</file>