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0" r:id="rId4"/>
    <p:sldId id="264" r:id="rId5"/>
    <p:sldId id="266" r:id="rId6"/>
    <p:sldId id="265" r:id="rId7"/>
    <p:sldId id="268" r:id="rId8"/>
    <p:sldId id="267" r:id="rId9"/>
    <p:sldId id="273" r:id="rId10"/>
    <p:sldId id="272" r:id="rId11"/>
    <p:sldId id="271" r:id="rId12"/>
    <p:sldId id="276" r:id="rId13"/>
    <p:sldId id="275" r:id="rId14"/>
    <p:sldId id="277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6262"/>
    <a:srgbClr val="A242FF"/>
    <a:srgbClr val="FF7417"/>
    <a:srgbClr val="039B9B"/>
    <a:srgbClr val="D11BD1"/>
    <a:srgbClr val="DC4DDC"/>
    <a:srgbClr val="E064E0"/>
    <a:srgbClr val="E062E0"/>
    <a:srgbClr val="009500"/>
    <a:srgbClr val="000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98FA0-6895-4682-8E53-79B20F195938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E82B8-9EC8-4BE2-A2BF-13D1167730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83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EICrecon:v1.36.0-20-g0c03c13c-dirty</a:t>
            </a:r>
          </a:p>
          <a:p>
            <a:r>
              <a:rPr kumimoji="1" lang="en-US" altLang="ja-JP" dirty="0"/>
              <a:t>ePIC:26.04.0-15-g308efb360-dirty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271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D69E0-8913-005F-9646-3671081E8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FD5201-69DD-13CD-194A-28D87D2D4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771492-8B02-0621-B9F0-6D512C847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Goal : e ratio </a:t>
            </a:r>
            <a:r>
              <a:rPr kumimoji="1" lang="ja-JP" altLang="en-US" dirty="0"/>
              <a:t>が量れるか、</a:t>
            </a:r>
            <a:r>
              <a:rPr kumimoji="1" lang="en-US" altLang="ja-JP" dirty="0"/>
              <a:t>material budget, </a:t>
            </a:r>
            <a:r>
              <a:rPr kumimoji="1" lang="en-US" altLang="ja-JP" dirty="0" err="1"/>
              <a:t>degitization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39AB65-12CD-1C89-BAC1-397254309E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597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3291C-6626-FFB4-7B22-F32E6804C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CBE5D6-76B9-170C-DB1A-7BDA2C748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E8C988-C17E-CA35-936D-2B0E1D9F1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413A20-B3ED-542A-4176-2A41C8587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820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1F6BA-CECF-3F77-69F1-C7D816BE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3979DE-1B23-D0C0-176B-3CC02E8C1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BE1EED-2CF6-0EB6-F3FC-02190BFD6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228709-B374-E9EE-14ED-4CF9A5FED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766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6A525-AD81-48F9-BE22-9D2B09C3C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597DB6-BB85-BF5B-1A29-FE6671843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1EC06F-C695-2B43-9E18-0725EFA00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12E0AE-31DA-92A4-0C3D-8C03713A0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466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FA82-996A-E28C-7A03-AF84DCE40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C04D93-5291-9FC8-A3A3-274250757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646E3F-DCBC-D4E7-C1AB-814310814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8DF9BF-7BB1-DE44-47B6-366CD0FC5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053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42C35-3613-195B-A24B-36E190985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5C1C64-62FD-8512-2FD0-38D760507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681562-A7B9-6B2E-9DDD-69E870E75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BCB622-93C2-5C12-B894-E9B39F500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354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C250E-37D3-7D70-EB96-6E8593B5B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865E5C-39F6-CB7A-CB54-8EF259673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BB681E-9A4A-8D42-ADCD-81DE5D5A7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EICrecon:v1.36.0-20-g0c03c13c-dirty</a:t>
            </a:r>
          </a:p>
          <a:p>
            <a:r>
              <a:rPr kumimoji="1" lang="en-US" altLang="ja-JP" dirty="0"/>
              <a:t>ePIC:26.04.0-15-g308efb360-dirty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FEB200-B3E1-C70B-6D49-2635F9755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250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F3D72-DEB5-4BBC-7ADF-EB04562D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5620A-D1AF-E024-B7E0-CDF697CE5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0A3FF8-3C60-3B20-80A7-E7F6D3B92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/>
              <a:t>How to select appropriate combination of </a:t>
            </a:r>
            <a:r>
              <a:rPr lang="en-US" altLang="ja-JP" sz="1200" dirty="0" err="1"/>
              <a:t>CentralTrackSegments</a:t>
            </a:r>
            <a:r>
              <a:rPr lang="en-US" altLang="ja-JP" sz="1200" dirty="0"/>
              <a:t> points (</a:t>
            </a:r>
            <a:r>
              <a:rPr lang="en-US" altLang="ja-JP" sz="1200" u="sng" dirty="0"/>
              <a:t>track points</a:t>
            </a:r>
            <a:r>
              <a:rPr lang="en-US" altLang="ja-JP" sz="1200" dirty="0"/>
              <a:t>) and Dummy sensor hits (</a:t>
            </a:r>
            <a:r>
              <a:rPr lang="en-US" altLang="ja-JP" sz="1200" u="sng" dirty="0"/>
              <a:t>truth hits</a:t>
            </a:r>
            <a:r>
              <a:rPr lang="en-US" altLang="ja-JP" sz="1200" dirty="0"/>
              <a:t>)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E74E4-16C6-2F3C-E84E-75B62FE18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71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2BCE8-0907-E016-BB72-DB11EBF04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164D4B-1F88-2675-0AFA-7606E5C681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48B2E8-C21C-3EE2-C716-54983411A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1D399C-E62A-16DE-6389-CF505C320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977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86C9-F752-9BB8-88F5-286D59FEE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28BF82-9468-ACDC-3994-301C652DA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8DF7A6-5D70-DAA5-4E5F-E7E393059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η</a:t>
            </a:r>
            <a:r>
              <a:rPr kumimoji="1" lang="ja-JP" altLang="en-US" dirty="0"/>
              <a:t>の分解能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876A03-FF41-F5BE-2179-29C240455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161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8F7DF-F30C-3E1C-B4BE-A3C15BED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AD178C-A676-424F-C73D-67F857F66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8876E8-4491-0EBE-FE61-4ECECC72B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B2CF70-7A28-074D-B28A-72A068115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32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CEB52-9204-2BED-9F0A-25DA0F8BD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12CB01-458D-484D-EA1B-3D803A557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459542-1C09-5EA0-8A8F-98C889EF2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1CC46-2995-1E97-9293-E8F57FEC0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019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46899-1F36-C284-006C-A53930B2E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CEAA9A-88FE-6CEF-2C45-5BD5E4AEF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D54623-26F5-46B3-0F08-1EAF7EF36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3BF14D-EE5F-A628-C8B9-8FAB708E7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497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0ECE6-5AD6-37C1-363B-51A213C14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62BD14-6ED7-80FB-0500-D743C3E75A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ECD684-0563-505C-FA61-0DB769CB1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2BB2D3-F3A1-E4C1-DDAB-7460F9E2B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E82B8-9EC8-4BE2-A2BF-13D11677307F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158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928A7C-DAC0-DD88-FDA2-C9236CD30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2F4A87-9A99-10A0-DEA7-1181AD1AA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1D1967-4AEE-5CED-B3F1-BDF8D9AC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6C4517-3AE0-FFA6-3751-664CD9727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65A901-51CB-F551-457F-8104A924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95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5CD87D-6AF7-CC0D-54CF-FDB07636F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A8907A9-990A-9A03-0269-DD81F72C9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6124A0-AB0E-1371-5F1F-B4CEC981C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9061C9-0D1F-10B1-595D-1B061DD9D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53399D-D21F-769A-2057-BDE1FC1F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10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976C96-E7BD-1C89-282C-664D434030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C75BEA-31E7-AA00-9635-72B966CF3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FE4A70-5982-224A-D0B4-5DBDEA972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BFF3D1-C013-A790-1A30-AF43B02A9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17F69A-93F7-0BEE-7701-6DC15280C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865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375B46-1CFA-21A4-6DF2-CAD5827DE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99DBE-0418-172B-5381-C86CBA773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B94F85-47F8-4AF2-0FE5-06143B7E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A6E97B-2A2D-7542-2B18-0A8E19F5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999A5B-E750-32DB-B497-6135959A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62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60926A-8744-5678-D81E-C09F4F527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3C59586-E822-891A-9A45-C2B2BA523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877056-A0BF-8C04-49E3-26D53934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5DDB54-F189-1856-9F2B-38613787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94ABA5-690E-2481-0C7E-141192AB2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7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389E60-BF95-303D-4A55-3C4D802D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9DD027-64EB-5F91-EDCD-889F8E113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E5A13E-92A1-7EFD-52DE-2FC33899C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E061BD6-03DB-F72F-7B6F-78870840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A1DE5FA-BEF6-8456-69F2-5F52C3D6B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EC116C-C757-E7D3-74B0-2B7C9DDA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51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BB334-9D9A-FA4A-70F4-AF694D3A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ECB070-5ADE-D521-5BE1-A68C9D546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6EC4C9-CD3E-695C-6CA0-6E2A5553F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860F6B9-F25C-7511-E416-833537673E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7CE15A6-8C0E-7916-B7FE-C9FFA670F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3B4FCC0-9A1C-1BCF-FDB8-DC42B51F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FE80F21-CDA1-5D0A-8224-27FE98DFD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F0B6C0C-8623-D4DE-AFA1-8A07ACB8B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04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4A2684-E99B-CFB1-1A4E-DD53ABBF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DE13391-2B78-AEAE-5F8B-BDBC8114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C1FEC1-09BD-AA7C-1923-193F908A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A3005ED-F1F2-5251-7742-BF3BAFE4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3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67041FD-8443-4DF6-AE97-5F08905B0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B76FEFC-9130-8459-FC6B-7F8101B51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50D329-FED0-4E54-CFEE-65A0B316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66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CAD645-3783-8AE1-6419-C7122034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76F226-11E4-B988-012C-657554EC7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48147B-5A55-B065-CE62-63E51C5D3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D2066EA-9B5D-ECD7-944E-DE62F7074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82290C-2A75-B773-0BCE-D85B65C6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5BD222-EA9B-E8EE-9976-2AFBF7989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57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2FA379-D0C9-0429-B8F9-23646FE46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CD97716-D167-7E79-55D3-7FFC32305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E551233-F75B-A2D9-6BA7-E7DD33E19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6A88F9-5A33-AA11-E13D-5563E7941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A7C2EA-70FD-20E5-2514-1E3813EE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E36FE6-51A3-33E1-A0FE-788B30021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4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A75B48-6C99-E237-DF69-068AE0C3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2F4BE2-DA51-9AFE-265B-9A0EB8FE3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E96784-8620-DA80-2DBE-F836AE04A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618D0A-8BAF-4272-827B-71776CA3305A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350F1A-A068-78E0-73B7-BAAE32035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526AAB-B19C-E4E9-28C2-B62992BCD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CEE65B-0579-4B65-84C3-EED850CC3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15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9.png"/><Relationship Id="rId10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0.png"/><Relationship Id="rId3" Type="http://schemas.openxmlformats.org/officeDocument/2006/relationships/image" Target="../media/image21.png"/><Relationship Id="rId21" Type="http://schemas.openxmlformats.org/officeDocument/2006/relationships/image" Target="../media/image13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7.png"/><Relationship Id="rId23" Type="http://schemas.openxmlformats.org/officeDocument/2006/relationships/image" Target="../media/image15.png"/><Relationship Id="rId19" Type="http://schemas.openxmlformats.org/officeDocument/2006/relationships/image" Target="../media/image11.png"/><Relationship Id="rId4" Type="http://schemas.openxmlformats.org/officeDocument/2006/relationships/image" Target="../media/image22.png"/><Relationship Id="rId14" Type="http://schemas.openxmlformats.org/officeDocument/2006/relationships/image" Target="../media/image23.png"/><Relationship Id="rId2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229626-BF62-F09C-62B4-136DD7F741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b="1" dirty="0"/>
              <a:t>Tracking resolution on surface of BTOF</a:t>
            </a:r>
            <a:endParaRPr kumimoji="1" lang="ja-JP" altLang="en-US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557CADC-975A-BF62-7048-DD7B31B124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2026/07/03</a:t>
            </a:r>
            <a:endParaRPr kumimoji="1" lang="en-US" altLang="ja-JP" dirty="0"/>
          </a:p>
          <a:p>
            <a:r>
              <a:rPr kumimoji="1" lang="en-US" altLang="ja-JP" dirty="0" err="1"/>
              <a:t>Ayuki</a:t>
            </a:r>
            <a:r>
              <a:rPr kumimoji="1" lang="en-US" altLang="ja-JP" dirty="0"/>
              <a:t> Watanabe</a:t>
            </a:r>
          </a:p>
          <a:p>
            <a:r>
              <a:rPr lang="en-US" altLang="ja-JP" sz="2000" dirty="0"/>
              <a:t>Dept. of Phys., Tohoku Univ.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71355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84F93-82CF-F135-9C8F-F33AFA88B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8D7C2-A18A-10F0-DE37-C608CE206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D63668D6-2702-B1B9-7B97-CAF02D3C25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000" b="1" dirty="0"/>
                  <a:t> resolution as a function of </a:t>
                </a:r>
                <a:br>
                  <a:rPr lang="en-US" altLang="ja-JP" sz="2000" b="1" dirty="0"/>
                </a:br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000" b="1" dirty="0"/>
                  <a:t> by each momentum range</a:t>
                </a:r>
              </a:p>
              <a:p>
                <a:endParaRPr lang="en-US" altLang="ja-JP" sz="2000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D63668D6-2702-B1B9-7B97-CAF02D3C25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ACB9022-318F-ECEA-3A79-CCE83524B8AC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図 5" descr="The diagram shows a scatter plot of Gaussian sigma values against the number of events (n), indicating the distribution and variation of sigma values as n increases.&#10;&#10;AI 生成コンテンツは誤りを含む可能性があります。">
            <a:extLst>
              <a:ext uri="{FF2B5EF4-FFF2-40B4-BE49-F238E27FC236}">
                <a16:creationId xmlns:a16="http://schemas.microsoft.com/office/drawing/2014/main" id="{30A7E3C9-A4AA-8FC5-85D2-BF240821B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41" y="1629596"/>
            <a:ext cx="7127750" cy="51258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276480-C666-A59F-7666-AF215C68BB67}"/>
                  </a:ext>
                </a:extLst>
              </p:cNvPr>
              <p:cNvSpPr/>
              <p:nvPr/>
            </p:nvSpPr>
            <p:spPr>
              <a:xfrm>
                <a:off x="7261397" y="1648646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kumimoji="1" lang="ja-JP" altLang="en-US" dirty="0"/>
              </a:p>
            </p:txBody>
          </p:sp>
        </mc:Choice>
        <mc:Fallback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276480-C666-A59F-7666-AF215C68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397" y="1648646"/>
                <a:ext cx="2971800" cy="285019"/>
              </a:xfrm>
              <a:prstGeom prst="rect">
                <a:avLst/>
              </a:prstGeom>
              <a:blipFill>
                <a:blip r:embed="rId5"/>
                <a:stretch>
                  <a:fillRect t="-23404" b="-510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DD9A382-7F8F-499C-8761-1219BFC1F83D}"/>
              </a:ext>
            </a:extLst>
          </p:cNvPr>
          <p:cNvSpPr/>
          <p:nvPr/>
        </p:nvSpPr>
        <p:spPr>
          <a:xfrm>
            <a:off x="4808264" y="1791155"/>
            <a:ext cx="5334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F62DE9E2-562B-5C33-550B-F2161BD58D28}"/>
              </a:ext>
            </a:extLst>
          </p:cNvPr>
          <p:cNvSpPr/>
          <p:nvPr/>
        </p:nvSpPr>
        <p:spPr>
          <a:xfrm>
            <a:off x="1556829" y="3716632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79A309FE-F156-7669-33DC-190BCFFF31CF}"/>
              </a:ext>
            </a:extLst>
          </p:cNvPr>
          <p:cNvCxnSpPr>
            <a:cxnSpLocks/>
          </p:cNvCxnSpPr>
          <p:nvPr/>
        </p:nvCxnSpPr>
        <p:spPr>
          <a:xfrm>
            <a:off x="1477102" y="3752632"/>
            <a:ext cx="25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980C91ED-84DD-B1BC-76DE-D9EB9688B70C}"/>
              </a:ext>
            </a:extLst>
          </p:cNvPr>
          <p:cNvSpPr/>
          <p:nvPr/>
        </p:nvSpPr>
        <p:spPr>
          <a:xfrm>
            <a:off x="1555057" y="3982686"/>
            <a:ext cx="72000" cy="72000"/>
          </a:xfrm>
          <a:prstGeom prst="rect">
            <a:avLst/>
          </a:prstGeom>
          <a:solidFill>
            <a:srgbClr val="CD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E72A688F-F073-ACDE-7812-4766B3F03A0E}"/>
              </a:ext>
            </a:extLst>
          </p:cNvPr>
          <p:cNvCxnSpPr/>
          <p:nvPr/>
        </p:nvCxnSpPr>
        <p:spPr>
          <a:xfrm>
            <a:off x="1477102" y="4018686"/>
            <a:ext cx="252000" cy="0"/>
          </a:xfrm>
          <a:prstGeom prst="line">
            <a:avLst/>
          </a:prstGeom>
          <a:ln>
            <a:solidFill>
              <a:srgbClr val="CD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2DA09098-9196-DC06-C221-4F5A411D2E63}"/>
                  </a:ext>
                </a:extLst>
              </p:cNvPr>
              <p:cNvSpPr txBox="1"/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2DA09098-9196-DC06-C221-4F5A411D2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blipFill>
                <a:blip r:embed="rId6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A2B10865-FA04-F6F9-BA34-D2F0EE8F0450}"/>
                  </a:ext>
                </a:extLst>
              </p:cNvPr>
              <p:cNvSpPr txBox="1"/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A2B10865-FA04-F6F9-BA34-D2F0EE8F0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blipFill>
                <a:blip r:embed="rId7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二等辺三角形 71">
            <a:extLst>
              <a:ext uri="{FF2B5EF4-FFF2-40B4-BE49-F238E27FC236}">
                <a16:creationId xmlns:a16="http://schemas.microsoft.com/office/drawing/2014/main" id="{73A1E7BA-D630-21E1-0EBB-4F2A92F6CB3D}"/>
              </a:ext>
            </a:extLst>
          </p:cNvPr>
          <p:cNvSpPr/>
          <p:nvPr/>
        </p:nvSpPr>
        <p:spPr>
          <a:xfrm>
            <a:off x="1555057" y="4237019"/>
            <a:ext cx="72000" cy="72000"/>
          </a:xfrm>
          <a:prstGeom prst="triangle">
            <a:avLst/>
          </a:prstGeom>
          <a:solidFill>
            <a:srgbClr val="000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47EBEEC6-C493-9801-2E82-88C82CC4E297}"/>
              </a:ext>
            </a:extLst>
          </p:cNvPr>
          <p:cNvCxnSpPr>
            <a:cxnSpLocks/>
          </p:cNvCxnSpPr>
          <p:nvPr/>
        </p:nvCxnSpPr>
        <p:spPr>
          <a:xfrm>
            <a:off x="1475443" y="4273019"/>
            <a:ext cx="252000" cy="0"/>
          </a:xfrm>
          <a:prstGeom prst="line">
            <a:avLst/>
          </a:prstGeom>
          <a:ln>
            <a:solidFill>
              <a:srgbClr val="0000C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93D54A7C-E21C-5C7C-A3C5-A586433EB057}"/>
                  </a:ext>
                </a:extLst>
              </p:cNvPr>
              <p:cNvSpPr txBox="1"/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93D54A7C-E21C-5C7C-A3C5-A586433E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blipFill>
                <a:blip r:embed="rId8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二等辺三角形 74">
            <a:extLst>
              <a:ext uri="{FF2B5EF4-FFF2-40B4-BE49-F238E27FC236}">
                <a16:creationId xmlns:a16="http://schemas.microsoft.com/office/drawing/2014/main" id="{40B378B4-4B4B-AADF-5122-565F8AC8EBF2}"/>
              </a:ext>
            </a:extLst>
          </p:cNvPr>
          <p:cNvSpPr/>
          <p:nvPr/>
        </p:nvSpPr>
        <p:spPr>
          <a:xfrm rot="10800000">
            <a:off x="1555057" y="4500388"/>
            <a:ext cx="72000" cy="72000"/>
          </a:xfrm>
          <a:prstGeom prst="triangle">
            <a:avLst/>
          </a:prstGeom>
          <a:solidFill>
            <a:srgbClr val="009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03BAABD0-7D5C-F30E-E637-B92914BFAD75}"/>
              </a:ext>
            </a:extLst>
          </p:cNvPr>
          <p:cNvCxnSpPr>
            <a:cxnSpLocks/>
          </p:cNvCxnSpPr>
          <p:nvPr/>
        </p:nvCxnSpPr>
        <p:spPr>
          <a:xfrm>
            <a:off x="1460589" y="4525878"/>
            <a:ext cx="252000" cy="0"/>
          </a:xfrm>
          <a:prstGeom prst="line">
            <a:avLst/>
          </a:prstGeom>
          <a:ln>
            <a:solidFill>
              <a:srgbClr val="009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BFF6B0BC-0B4F-34FF-7920-A394E209DC73}"/>
                  </a:ext>
                </a:extLst>
              </p:cNvPr>
              <p:cNvSpPr txBox="1"/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BFF6B0BC-0B4F-34FF-7920-A394E209D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blipFill>
                <a:blip r:embed="rId9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楕円 77">
            <a:extLst>
              <a:ext uri="{FF2B5EF4-FFF2-40B4-BE49-F238E27FC236}">
                <a16:creationId xmlns:a16="http://schemas.microsoft.com/office/drawing/2014/main" id="{59CFE90C-F72B-FCF9-B106-7DE22ABB0E0F}"/>
              </a:ext>
            </a:extLst>
          </p:cNvPr>
          <p:cNvSpPr/>
          <p:nvPr/>
        </p:nvSpPr>
        <p:spPr>
          <a:xfrm>
            <a:off x="1555057" y="4763757"/>
            <a:ext cx="72000" cy="72000"/>
          </a:xfrm>
          <a:prstGeom prst="ellipse">
            <a:avLst/>
          </a:prstGeom>
          <a:noFill/>
          <a:ln>
            <a:solidFill>
              <a:srgbClr val="D11BD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0C2C06C5-9C76-A682-9EAD-CFC933627EC8}"/>
              </a:ext>
            </a:extLst>
          </p:cNvPr>
          <p:cNvCxnSpPr>
            <a:cxnSpLocks/>
          </p:cNvCxnSpPr>
          <p:nvPr/>
        </p:nvCxnSpPr>
        <p:spPr>
          <a:xfrm>
            <a:off x="1464933" y="4799757"/>
            <a:ext cx="252000" cy="0"/>
          </a:xfrm>
          <a:prstGeom prst="line">
            <a:avLst/>
          </a:prstGeom>
          <a:ln>
            <a:solidFill>
              <a:srgbClr val="D11B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8755FD19-83D5-0851-B34B-1CC65D32A856}"/>
                  </a:ext>
                </a:extLst>
              </p:cNvPr>
              <p:cNvSpPr txBox="1"/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.0&lt;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&lt;1.2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8755FD19-83D5-0851-B34B-1CC65D32A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blipFill>
                <a:blip r:embed="rId10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38748FC9-A35E-697D-012A-57A7F799F6B8}"/>
              </a:ext>
            </a:extLst>
          </p:cNvPr>
          <p:cNvSpPr/>
          <p:nvPr/>
        </p:nvSpPr>
        <p:spPr>
          <a:xfrm>
            <a:off x="1555846" y="5027125"/>
            <a:ext cx="72000" cy="72000"/>
          </a:xfrm>
          <a:prstGeom prst="rect">
            <a:avLst/>
          </a:prstGeom>
          <a:noFill/>
          <a:ln>
            <a:solidFill>
              <a:srgbClr val="039B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14ED8F2F-FF4C-9445-29E3-7B0449B14274}"/>
              </a:ext>
            </a:extLst>
          </p:cNvPr>
          <p:cNvCxnSpPr>
            <a:cxnSpLocks/>
          </p:cNvCxnSpPr>
          <p:nvPr/>
        </p:nvCxnSpPr>
        <p:spPr>
          <a:xfrm>
            <a:off x="1460591" y="5063125"/>
            <a:ext cx="252000" cy="0"/>
          </a:xfrm>
          <a:prstGeom prst="line">
            <a:avLst/>
          </a:prstGeom>
          <a:ln>
            <a:solidFill>
              <a:srgbClr val="039B9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1D434D04-34F8-F6B3-11ED-607860FA2F76}"/>
                  </a:ext>
                </a:extLst>
              </p:cNvPr>
              <p:cNvSpPr txBox="1"/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1D434D04-34F8-F6B3-11ED-607860FA2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blipFill>
                <a:blip r:embed="rId11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二等辺三角形 83">
            <a:extLst>
              <a:ext uri="{FF2B5EF4-FFF2-40B4-BE49-F238E27FC236}">
                <a16:creationId xmlns:a16="http://schemas.microsoft.com/office/drawing/2014/main" id="{D8202B08-A151-0976-8C71-7E8F1897A329}"/>
              </a:ext>
            </a:extLst>
          </p:cNvPr>
          <p:cNvSpPr/>
          <p:nvPr/>
        </p:nvSpPr>
        <p:spPr>
          <a:xfrm>
            <a:off x="1557747" y="5257021"/>
            <a:ext cx="72000" cy="72000"/>
          </a:xfrm>
          <a:prstGeom prst="triangle">
            <a:avLst/>
          </a:prstGeom>
          <a:noFill/>
          <a:ln>
            <a:solidFill>
              <a:srgbClr val="FF74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66091159-6726-9B1B-736C-2816386F34A7}"/>
              </a:ext>
            </a:extLst>
          </p:cNvPr>
          <p:cNvCxnSpPr>
            <a:cxnSpLocks/>
          </p:cNvCxnSpPr>
          <p:nvPr/>
        </p:nvCxnSpPr>
        <p:spPr>
          <a:xfrm>
            <a:off x="1464933" y="5293021"/>
            <a:ext cx="252000" cy="0"/>
          </a:xfrm>
          <a:prstGeom prst="line">
            <a:avLst/>
          </a:prstGeom>
          <a:ln>
            <a:solidFill>
              <a:srgbClr val="FF74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52C56465-5044-B752-0DB3-E43C0C552FF6}"/>
                  </a:ext>
                </a:extLst>
              </p:cNvPr>
              <p:cNvSpPr txBox="1"/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52C56465-5044-B752-0DB3-E43C0C552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blipFill>
                <a:blip r:embed="rId12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CB47AB24-86CE-0544-8D12-C351F08409CB}"/>
              </a:ext>
            </a:extLst>
          </p:cNvPr>
          <p:cNvSpPr/>
          <p:nvPr/>
        </p:nvSpPr>
        <p:spPr>
          <a:xfrm rot="2700000">
            <a:off x="1559514" y="5505501"/>
            <a:ext cx="72000" cy="72000"/>
          </a:xfrm>
          <a:prstGeom prst="rect">
            <a:avLst/>
          </a:prstGeom>
          <a:noFill/>
          <a:ln>
            <a:solidFill>
              <a:srgbClr val="A24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EE08B56C-D50B-B4FA-9CCF-0C414B72AA6C}"/>
              </a:ext>
            </a:extLst>
          </p:cNvPr>
          <p:cNvCxnSpPr>
            <a:cxnSpLocks/>
          </p:cNvCxnSpPr>
          <p:nvPr/>
        </p:nvCxnSpPr>
        <p:spPr>
          <a:xfrm>
            <a:off x="1460589" y="5541501"/>
            <a:ext cx="252000" cy="0"/>
          </a:xfrm>
          <a:prstGeom prst="line">
            <a:avLst/>
          </a:prstGeom>
          <a:ln>
            <a:solidFill>
              <a:srgbClr val="A242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AD5DED05-D054-46D4-82A9-B3EA147AE7DB}"/>
                  </a:ext>
                </a:extLst>
              </p:cNvPr>
              <p:cNvSpPr txBox="1"/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AD5DED05-D054-46D4-82A9-B3EA147AE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blipFill>
                <a:blip r:embed="rId13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十字形 89">
            <a:extLst>
              <a:ext uri="{FF2B5EF4-FFF2-40B4-BE49-F238E27FC236}">
                <a16:creationId xmlns:a16="http://schemas.microsoft.com/office/drawing/2014/main" id="{5742F1C8-5424-3979-D28D-CFB721A67F7F}"/>
              </a:ext>
            </a:extLst>
          </p:cNvPr>
          <p:cNvSpPr/>
          <p:nvPr/>
        </p:nvSpPr>
        <p:spPr>
          <a:xfrm>
            <a:off x="1539747" y="5743379"/>
            <a:ext cx="108000" cy="108000"/>
          </a:xfrm>
          <a:prstGeom prst="plus">
            <a:avLst/>
          </a:prstGeom>
          <a:noFill/>
          <a:ln>
            <a:solidFill>
              <a:srgbClr val="626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9DCB819E-D69F-801F-01DE-B7F5CC37DB82}"/>
              </a:ext>
            </a:extLst>
          </p:cNvPr>
          <p:cNvCxnSpPr>
            <a:cxnSpLocks/>
          </p:cNvCxnSpPr>
          <p:nvPr/>
        </p:nvCxnSpPr>
        <p:spPr>
          <a:xfrm>
            <a:off x="1468416" y="5797379"/>
            <a:ext cx="252000" cy="0"/>
          </a:xfrm>
          <a:prstGeom prst="line">
            <a:avLst/>
          </a:prstGeom>
          <a:ln>
            <a:solidFill>
              <a:srgbClr val="62626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55B41C19-DC4F-5DC5-9A54-03EACAC4C7C0}"/>
                  </a:ext>
                </a:extLst>
              </p:cNvPr>
              <p:cNvSpPr txBox="1"/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55B41C19-DC4F-5DC5-9A54-03EACAC4C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blipFill>
                <a:blip r:embed="rId14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64F37FA3-8AA0-F43C-CFF3-C02E38A8BAB3}"/>
              </a:ext>
            </a:extLst>
          </p:cNvPr>
          <p:cNvSpPr/>
          <p:nvPr/>
        </p:nvSpPr>
        <p:spPr>
          <a:xfrm>
            <a:off x="1156466" y="3469413"/>
            <a:ext cx="3044059" cy="25740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487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3DD86-786C-0B39-7236-160787A1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592644-380C-5585-22E4-E2C801C4A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Summary and </a:t>
            </a:r>
            <a:r>
              <a:rPr lang="en-US" altLang="ja-JP" b="1" dirty="0"/>
              <a:t>Conclusions</a:t>
            </a:r>
            <a:endParaRPr kumimoji="1" lang="ja-JP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F02BDA1-46D7-E149-BDAB-201D321638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sz="2000" dirty="0"/>
                  <a:t>Evaluate the tracking resolution on the surface of BTOF</a:t>
                </a:r>
              </a:p>
              <a:p>
                <a:pPr lvl="1"/>
                <a:r>
                  <a:rPr lang="en-US" altLang="ja-JP" sz="1600" dirty="0"/>
                  <a:t>Simulate single particle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sz="16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ja-JP" sz="1600" dirty="0"/>
                  <a:t> in the momentum range</a:t>
                </a:r>
              </a:p>
              <a:p>
                <a:endParaRPr lang="en-US" altLang="ja-JP" sz="2000" dirty="0"/>
              </a:p>
              <a:p>
                <a:r>
                  <a:rPr lang="en-US" altLang="ja-JP" sz="2000" dirty="0"/>
                  <a:t>Tracking resolution improves as the momentum increases and magnitude of </a:t>
                </a:r>
                <a14:m>
                  <m:oMath xmlns:m="http://schemas.openxmlformats.org/officeDocument/2006/math">
                    <m:r>
                      <a:rPr lang="ja-JP" altLang="en-US" sz="200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ja-JP" sz="2000" dirty="0"/>
                  <a:t> decreases.</a:t>
                </a:r>
              </a:p>
              <a:p>
                <a:pPr lvl="1"/>
                <a:r>
                  <a:rPr lang="en-US" altLang="ja-JP" sz="1600" dirty="0"/>
                  <a:t>Position resolution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1600">
                        <a:latin typeface="Cambria Math" panose="02040503050406030204" pitchFamily="18" charset="0"/>
                      </a:rPr>
                      <m:t>R</m:t>
                    </m:r>
                    <m:r>
                      <a:rPr lang="ja-JP" altLang="en-US" sz="16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ja-JP" altLang="en-US" sz="16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ja-JP" sz="1600" dirty="0"/>
                  <a:t> (</a:t>
                </a:r>
                <a14:m>
                  <m:oMath xmlns:m="http://schemas.openxmlformats.org/officeDocument/2006/math">
                    <m:r>
                      <a:rPr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ja-JP" sz="1600" dirty="0"/>
                  <a:t> dependence)</a:t>
                </a:r>
              </a:p>
              <a:p>
                <a:pPr lvl="2"/>
                <a:r>
                  <a:rPr lang="en-US" altLang="ja-JP" sz="1200" dirty="0"/>
                  <a:t>500µm (</a:t>
                </a:r>
                <a14:m>
                  <m:oMath xmlns:m="http://schemas.openxmlformats.org/officeDocument/2006/math">
                    <m:r>
                      <a:rPr lang="en-US" altLang="ja-JP" sz="12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&lt;0.4</m:t>
                    </m:r>
                  </m:oMath>
                </a14:m>
                <a:r>
                  <a:rPr lang="en-US" altLang="ja-JP" sz="1200" dirty="0"/>
                  <a:t> [GeV/c],  </a:t>
                </a:r>
                <a14:m>
                  <m:oMath xmlns:m="http://schemas.openxmlformats.org/officeDocument/2006/math"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−1.34&lt;</m:t>
                    </m:r>
                    <m:r>
                      <a:rPr lang="ja-JP" altLang="en-US" sz="1200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&lt;1.59</m:t>
                    </m:r>
                  </m:oMath>
                </a14:m>
                <a:r>
                  <a:rPr lang="en-US" altLang="ja-JP" sz="1200" dirty="0"/>
                  <a:t>)</a:t>
                </a:r>
              </a:p>
              <a:p>
                <a:pPr lvl="2"/>
                <a:r>
                  <a:rPr lang="en-US" altLang="ja-JP" sz="1200" dirty="0"/>
                  <a:t>100µm (</a:t>
                </a:r>
                <a14:m>
                  <m:oMath xmlns:m="http://schemas.openxmlformats.org/officeDocument/2006/math">
                    <m:r>
                      <a:rPr lang="en-US" altLang="ja-JP" sz="1200" i="1">
                        <a:latin typeface="Cambria Math" panose="02040503050406030204" pitchFamily="18" charset="0"/>
                      </a:rPr>
                      <m:t>1.8&lt;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lang="en-US" altLang="ja-JP" sz="1200" dirty="0"/>
                  <a:t> [GeV/c],  </a:t>
                </a:r>
                <a14:m>
                  <m:oMath xmlns:m="http://schemas.openxmlformats.org/officeDocument/2006/math"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−1.34&lt;</m:t>
                    </m:r>
                    <m:r>
                      <a:rPr lang="ja-JP" altLang="en-US" sz="1200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&lt;1.59</m:t>
                    </m:r>
                  </m:oMath>
                </a14:m>
                <a:r>
                  <a:rPr lang="en-US" altLang="ja-JP" sz="1200" dirty="0"/>
                  <a:t>)</a:t>
                </a:r>
              </a:p>
              <a:p>
                <a:pPr lvl="1"/>
                <a:r>
                  <a:rPr lang="en-US" altLang="ja-JP" sz="1600" dirty="0"/>
                  <a:t>Position resolution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1600">
                        <a:latin typeface="Cambria Math" panose="02040503050406030204" pitchFamily="18" charset="0"/>
                      </a:rPr>
                      <m:t>R</m:t>
                    </m:r>
                    <m:r>
                      <a:rPr lang="ja-JP" altLang="en-US" sz="16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ja-JP" altLang="en-US" sz="16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ja-JP" sz="1600" dirty="0"/>
                  <a:t> (</a:t>
                </a:r>
                <a14:m>
                  <m:oMath xmlns:m="http://schemas.openxmlformats.org/officeDocument/2006/math">
                    <m:r>
                      <a:rPr lang="ja-JP" altLang="en-US" sz="160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ja-JP" sz="1600" dirty="0"/>
                  <a:t> dependence)</a:t>
                </a:r>
              </a:p>
              <a:p>
                <a:pPr lvl="2"/>
                <a:r>
                  <a:rPr lang="en-US" altLang="ja-JP" sz="1200" dirty="0"/>
                  <a:t>280µm (</a:t>
                </a:r>
                <a14:m>
                  <m:oMath xmlns:m="http://schemas.openxmlformats.org/officeDocument/2006/math">
                    <m:r>
                      <a:rPr lang="en-US" altLang="ja-JP" sz="1200" i="1">
                        <a:latin typeface="Cambria Math" panose="02040503050406030204" pitchFamily="18" charset="0"/>
                      </a:rPr>
                      <m:t>1.8&lt;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lang="en-US" altLang="ja-JP" sz="1200" dirty="0"/>
                  <a:t> [GeV/c],  </a:t>
                </a:r>
                <a14:m>
                  <m:oMath xmlns:m="http://schemas.openxmlformats.org/officeDocument/2006/math"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1.0&lt;</m:t>
                    </m:r>
                    <m:r>
                      <a:rPr lang="ja-JP" altLang="en-US" sz="1200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&lt;1.5</m:t>
                    </m:r>
                  </m:oMath>
                </a14:m>
                <a:r>
                  <a:rPr lang="en-US" altLang="ja-JP" sz="1200" dirty="0"/>
                  <a:t>)</a:t>
                </a:r>
              </a:p>
              <a:p>
                <a:pPr lvl="2"/>
                <a:r>
                  <a:rPr lang="en-US" altLang="ja-JP" sz="1200" dirty="0"/>
                  <a:t>93µm (</a:t>
                </a:r>
                <a14:m>
                  <m:oMath xmlns:m="http://schemas.openxmlformats.org/officeDocument/2006/math">
                    <m:r>
                      <a:rPr lang="en-US" altLang="ja-JP" sz="1200" i="1">
                        <a:latin typeface="Cambria Math" panose="02040503050406030204" pitchFamily="18" charset="0"/>
                      </a:rPr>
                      <m:t>1.8&lt;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lang="en-US" altLang="ja-JP" sz="1200" dirty="0"/>
                  <a:t> [GeV/c],  </a:t>
                </a:r>
                <a14:m>
                  <m:oMath xmlns:m="http://schemas.openxmlformats.org/officeDocument/2006/math">
                    <m:r>
                      <a:rPr lang="en-US" altLang="ja-JP" sz="12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.0&lt;</m:t>
                    </m:r>
                    <m:r>
                      <a:rPr lang="ja-JP" altLang="en-US" sz="1200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ja-JP" sz="1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ja-JP" sz="1200" i="1">
                        <a:latin typeface="Cambria Math" panose="02040503050406030204" pitchFamily="18" charset="0"/>
                      </a:rPr>
                      <m:t>.5</m:t>
                    </m:r>
                  </m:oMath>
                </a14:m>
                <a:r>
                  <a:rPr lang="en-US" altLang="ja-JP" sz="1200" dirty="0"/>
                  <a:t>)</a:t>
                </a:r>
              </a:p>
              <a:p>
                <a:endParaRPr lang="en-US" altLang="ja-JP" sz="2000" dirty="0"/>
              </a:p>
              <a:p>
                <a:r>
                  <a:rPr lang="en-US" altLang="ja-JP" sz="2000" dirty="0"/>
                  <a:t>Note</a:t>
                </a:r>
              </a:p>
              <a:p>
                <a:pPr lvl="1"/>
                <a:r>
                  <a:rPr lang="en-US" altLang="ja-JP" sz="1600" dirty="0"/>
                  <a:t>The position resolution of AC-LGAD by energy sharing : </a:t>
                </a:r>
                <a14:m>
                  <m:oMath xmlns:m="http://schemas.openxmlformats.org/officeDocument/2006/math">
                    <m:r>
                      <a:rPr lang="en-US" altLang="ja-JP" sz="1600" b="0" i="1" smtClean="0">
                        <a:latin typeface="Cambria Math" panose="02040503050406030204" pitchFamily="18" charset="0"/>
                      </a:rPr>
                      <m:t>~30</m:t>
                    </m:r>
                  </m:oMath>
                </a14:m>
                <a:r>
                  <a:rPr lang="en-US" altLang="ja-JP" sz="1600" dirty="0"/>
                  <a:t>µm</a:t>
                </a:r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F02BDA1-46D7-E149-BDAB-201D321638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 b="-42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7DCECA6-5DC1-46E2-11D3-86D10776BB73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820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1F423-0A8D-0502-1729-38640F2AF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b="1" dirty="0"/>
              <a:t>Back up</a:t>
            </a:r>
            <a:endParaRPr kumimoji="1" lang="ja-JP" altLang="en-US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5525136-6BBB-43BF-6560-F70179ABC3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99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DFB08-4CAD-0A93-B7E9-3A2276C18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F43B63-96AB-1855-0A97-6A27887F4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EF370B-F926-7BB1-7611-33174D72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b="1" dirty="0"/>
            </a:br>
            <a:endParaRPr lang="en-US" altLang="ja-JP" sz="2000" b="1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0A22C1D-9983-4112-8A51-84D8A41F1E54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F5C1D6D-169A-C62B-CABB-1563A7022327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 descr="p&#10;&#10;AI 生成コンテンツは誤りを含む可能性があります。">
            <a:extLst>
              <a:ext uri="{FF2B5EF4-FFF2-40B4-BE49-F238E27FC236}">
                <a16:creationId xmlns:a16="http://schemas.microsoft.com/office/drawing/2014/main" id="{67E26AB5-F7A7-4CAB-4869-13F102F03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2" y="1690688"/>
            <a:ext cx="5787514" cy="3850420"/>
          </a:xfrm>
          <a:prstGeom prst="rect">
            <a:avLst/>
          </a:prstGeom>
        </p:spPr>
      </p:pic>
      <p:pic>
        <p:nvPicPr>
          <p:cNvPr id="17" name="図 16" descr="The image appears to be a scatter plot comparing the quantity 'RAQ' (possibly representing some physical measurement) with 'p' (probably momentum in GeV/c), with various data points plotted, and includes statistical measures such as mean, standard deviation, and specific entries.&#10;&#10;AI 生成コンテンツは誤りを含む可能性があります。">
            <a:extLst>
              <a:ext uri="{FF2B5EF4-FFF2-40B4-BE49-F238E27FC236}">
                <a16:creationId xmlns:a16="http://schemas.microsoft.com/office/drawing/2014/main" id="{78B935C2-E4EC-40C4-B40A-0F4D740B8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689404"/>
            <a:ext cx="5787514" cy="385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96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7C717-FBDF-3979-0AEC-90D62619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0FE75-5FE5-BAD8-C7E1-D053FB4F9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25B3E9-D4F1-CD06-9A45-EC9A91B64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b="1" dirty="0"/>
            </a:br>
            <a:endParaRPr lang="en-US" altLang="ja-JP" sz="2000" b="1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8E3B2F8-07A8-307E-432F-614D8E2A7CF3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38E296F-0C02-9F4F-AD0D-9E7D2002F8A6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The image is a scatter plot showing a correlation between the variables ￎﾔￎﾷ (eta change) and p (momentum), with error bars and statistical measures like mean, standard deviation, and number of entries.&#10;&#10;AI 生成コンテンツは誤りを含む可能性があります。">
            <a:extLst>
              <a:ext uri="{FF2B5EF4-FFF2-40B4-BE49-F238E27FC236}">
                <a16:creationId xmlns:a16="http://schemas.microsoft.com/office/drawing/2014/main" id="{0509072E-CD4B-615C-3E65-34D5A55A3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87" y="1825625"/>
            <a:ext cx="5281393" cy="351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43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A3F24-F54D-2432-5CDF-BEA48B92E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A35D0E-4845-1710-C07C-81183A52C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No BTOF hits for tracking</a:t>
            </a:r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0A21D9-DA5B-C98B-6D0D-4062734F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b="1" dirty="0"/>
            </a:br>
            <a:endParaRPr lang="en-US" altLang="ja-JP" sz="2000" b="1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AF41D22-5D22-5672-45FC-D99E88BF8FD1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F0497F-3109-E546-9738-3DA0E005A169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The diagram depicts a plot of Gaussian sigma values (in mrad) on the x-axis versus particle momentum (p) in GeV/c on the y-axis, with specific points plotted at increments of 0.2.&#10;&#10;AI 生成コンテンツは誤りを含む可能性があります。">
            <a:extLst>
              <a:ext uri="{FF2B5EF4-FFF2-40B4-BE49-F238E27FC236}">
                <a16:creationId xmlns:a16="http://schemas.microsoft.com/office/drawing/2014/main" id="{5B19BAEF-4F9B-C20D-D078-F8F3EE282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9" y="1690688"/>
            <a:ext cx="5989667" cy="4281486"/>
          </a:xfrm>
          <a:prstGeom prst="rect">
            <a:avLst/>
          </a:prstGeom>
        </p:spPr>
      </p:pic>
      <p:pic>
        <p:nvPicPr>
          <p:cNvPr id="13" name="図 12" descr="The diagram depicts a graph comparing the standard deviation (sigma) of Gaussian noise to the number of Gaussian distributions (n), with various horizontal lines indicating different values for o(AQ) and HH.&#10;&#10;AI 生成コンテンツは誤りを含む可能性があります。">
            <a:extLst>
              <a:ext uri="{FF2B5EF4-FFF2-40B4-BE49-F238E27FC236}">
                <a16:creationId xmlns:a16="http://schemas.microsoft.com/office/drawing/2014/main" id="{3B1B5223-F387-5C1D-C7EA-912658BFB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988" y="1690688"/>
            <a:ext cx="61420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72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75A94-1D05-EA5C-4DF9-708B986C1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55D270-3F96-A6C6-A04B-6C4AF262E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No BTOF hits for tracking</a:t>
            </a:r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D1AAE1-D8E8-07E6-BF93-ECA6D785F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b="1" dirty="0"/>
            </a:br>
            <a:endParaRPr lang="en-US" altLang="ja-JP" sz="2000" b="1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1105CFD-9B47-207B-91C6-E741746032A6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8C75B9F-2932-0E77-EE6E-173BCC804AD3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 descr="The image displays a graph with a series of points plotted on a logarithmic scale, indicating a relationship between the RA Gaussian sigma (measure of signal width in millimeters) and the number of Gaussian components (n).&#10;&#10;AI 生成コンテンツは誤りを含む可能性があります。">
            <a:extLst>
              <a:ext uri="{FF2B5EF4-FFF2-40B4-BE49-F238E27FC236}">
                <a16:creationId xmlns:a16="http://schemas.microsoft.com/office/drawing/2014/main" id="{E8FB7142-7C4E-DFB4-A2BE-21E71F365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19263"/>
            <a:ext cx="6090979" cy="4351338"/>
          </a:xfrm>
          <a:prstGeom prst="rect">
            <a:avLst/>
          </a:prstGeom>
        </p:spPr>
      </p:pic>
      <p:pic>
        <p:nvPicPr>
          <p:cNvPr id="10" name="図 9" descr="The diagram depicts a graph with a Gaussian sigma (standard deviation) on the x-axis, ranging from 0.2 to 2, and a particle energy (p) on the y-axis, ranging from 0 to 2, showing a decreasing trend.&#10;&#10;AI 生成コンテンツは誤りを含む可能性があります。">
            <a:extLst>
              <a:ext uri="{FF2B5EF4-FFF2-40B4-BE49-F238E27FC236}">
                <a16:creationId xmlns:a16="http://schemas.microsoft.com/office/drawing/2014/main" id="{84873A5A-FF66-07DF-AEB5-04557DABB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2" y="1772444"/>
            <a:ext cx="60252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76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07D81-5E9A-1B4C-C1D5-7D0430D72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D72547-8F72-E7AC-2C1B-D8028160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No BTOF hits for tracking</a:t>
            </a:r>
            <a:endParaRPr kumimoji="1" lang="ja-JP" altLang="en-US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7A1D20-6FE0-0F1B-48AD-A3E6315C0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b="1" dirty="0"/>
            </a:br>
            <a:endParaRPr lang="en-US" altLang="ja-JP" sz="2000" b="1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FFA5C23-5F32-7A68-5D16-65FB3A885D55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8E585D2-D1F7-7C95-D84F-253FED3F6229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 descr="O&#10;&#10;AI 生成コンテンツは誤りを含む可能性があります。">
            <a:extLst>
              <a:ext uri="{FF2B5EF4-FFF2-40B4-BE49-F238E27FC236}">
                <a16:creationId xmlns:a16="http://schemas.microsoft.com/office/drawing/2014/main" id="{FD519FA9-9CCB-BDBF-EBFC-99F871902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8" y="1687162"/>
            <a:ext cx="5885647" cy="4288868"/>
          </a:xfrm>
          <a:prstGeom prst="rect">
            <a:avLst/>
          </a:prstGeom>
        </p:spPr>
      </p:pic>
      <p:pic>
        <p:nvPicPr>
          <p:cNvPr id="13" name="図 12" descr="The diagram shows a graph with a Gaussian distribution plotted against a variable, likely representing particle momentum or energy, with the distribution's standard deviation (sigma) on the y-axis.&#10;&#10;AI 生成コンテンツは誤りを含む可能性があります。">
            <a:extLst>
              <a:ext uri="{FF2B5EF4-FFF2-40B4-BE49-F238E27FC236}">
                <a16:creationId xmlns:a16="http://schemas.microsoft.com/office/drawing/2014/main" id="{9615D0A0-FC8F-6E24-2929-328FC9BCF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3" y="1825624"/>
            <a:ext cx="6026313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9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9AF73-AB0C-4BC3-B649-C0C1B8010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4C3A51-AD94-0345-E97F-D5C2E2585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Purpose</a:t>
            </a:r>
            <a:endParaRPr kumimoji="1" lang="ja-JP" altLang="en-US" b="1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21DF75-185E-C679-2200-0C3D9C61C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Evaluate tracking resolution on surface of BTOF</a:t>
            </a:r>
          </a:p>
          <a:p>
            <a:pPr lvl="1"/>
            <a:r>
              <a:rPr lang="en-US" altLang="ja-JP" dirty="0"/>
              <a:t>Using the simulation package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EC926BA-008F-8555-4085-DE07C0E229E8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439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C3E23-5CA9-6BC1-3621-96ACF68D5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9C749E-492C-6C27-F88A-58F8135EE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Conditions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EE95AEC2-F747-21B9-AE62-870FE38EB5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60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ja-JP" sz="2000" b="1" u="sng" dirty="0"/>
                  <a:t>Version</a:t>
                </a:r>
              </a:p>
              <a:p>
                <a:r>
                  <a:rPr lang="en-US" altLang="ja-JP" sz="2000" dirty="0" err="1"/>
                  <a:t>EICrecon</a:t>
                </a:r>
                <a:r>
                  <a:rPr lang="en-US" altLang="ja-JP" sz="2000" dirty="0"/>
                  <a:t> : v1.36.0</a:t>
                </a:r>
              </a:p>
              <a:p>
                <a:r>
                  <a:rPr lang="en-US" altLang="ja-JP" sz="2000" dirty="0" err="1"/>
                  <a:t>ePIC</a:t>
                </a:r>
                <a:r>
                  <a:rPr lang="en-US" altLang="ja-JP" sz="2000" dirty="0"/>
                  <a:t> : 26.04.0</a:t>
                </a:r>
              </a:p>
              <a:p>
                <a:pPr marL="0" indent="0">
                  <a:buNone/>
                </a:pPr>
                <a:endParaRPr lang="en-US" altLang="ja-JP" sz="2000" dirty="0"/>
              </a:p>
              <a:p>
                <a:pPr marL="0" indent="0">
                  <a:buNone/>
                </a:pPr>
                <a:r>
                  <a:rPr lang="en-US" altLang="ja-JP" sz="2000" b="1" u="sng" dirty="0"/>
                  <a:t>Generated particle</a:t>
                </a:r>
              </a:p>
              <a:p>
                <a:pPr defTabSz="806450"/>
                <a:r>
                  <a:rPr lang="en-US" altLang="ja-JP" sz="2000" dirty="0"/>
                  <a:t>Single-particle	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ja-JP" sz="2000" dirty="0"/>
              </a:p>
              <a:p>
                <a:pPr defTabSz="806450"/>
                <a:r>
                  <a:rPr lang="en-US" altLang="ja-JP" sz="2000" dirty="0"/>
                  <a:t>Distribution 	: uniform (flat in theta)</a:t>
                </a:r>
              </a:p>
              <a:p>
                <a:pPr defTabSz="806450"/>
                <a:r>
                  <a:rPr lang="en-US" altLang="ja-JP" sz="2000" dirty="0"/>
                  <a:t>Momentum		: 0.1 ~ 2.0GeV</a:t>
                </a:r>
              </a:p>
              <a:p>
                <a:pPr defTabSz="806450"/>
                <a:r>
                  <a:rPr lang="en-US" altLang="ja-JP" sz="2000" dirty="0"/>
                  <a:t>Generation points	: (0, 0, 0)</a:t>
                </a:r>
              </a:p>
              <a:p>
                <a:pPr defTabSz="806450"/>
                <a:r>
                  <a:rPr lang="en-US" altLang="ja-JP" sz="2000" dirty="0"/>
                  <a:t>Number of events	: 400000 (100000×4)</a:t>
                </a:r>
              </a:p>
              <a:p>
                <a:pPr defTabSz="806450"/>
                <a:r>
                  <a:rPr lang="en-US" altLang="ja-JP" sz="2000" dirty="0"/>
                  <a:t>Multiplicity		: 1</a:t>
                </a:r>
              </a:p>
              <a:p>
                <a:pPr defTabSz="806450"/>
                <a:r>
                  <a:rPr lang="en-US" altLang="ja-JP" sz="2000" dirty="0"/>
                  <a:t>Seeds 		: 1, 2, 3, 4</a:t>
                </a:r>
              </a:p>
              <a:p>
                <a:pPr marL="0" indent="0">
                  <a:buNone/>
                </a:pPr>
                <a:endParaRPr lang="en-US" altLang="ja-JP" sz="2000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EE95AEC2-F747-21B9-AE62-870FE38EB5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60925"/>
              </a:xfrm>
              <a:blipFill>
                <a:blip r:embed="rId3"/>
                <a:stretch>
                  <a:fillRect l="-638" t="-1128" b="-62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C9230A4-17A5-B77B-8389-DF6BD46D23E8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14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F1A0E-CD4E-7D14-5203-99214C43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260B1A-6D57-5350-3D2C-0A928E336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Event selection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78160967-46FF-AB25-9F09-1CCBABAD66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ja-JP" sz="2000" b="1" u="sng" dirty="0"/>
                  <a:t>How to get Truth hits</a:t>
                </a:r>
                <a:endParaRPr lang="en-US" altLang="ja-JP" sz="2000" dirty="0"/>
              </a:p>
              <a:p>
                <a:r>
                  <a:rPr lang="en-US" altLang="ja-JP" sz="2000" dirty="0"/>
                  <a:t>Making dummy sensor on BTOF</a:t>
                </a:r>
                <a:br>
                  <a:rPr lang="en-US" altLang="ja-JP" sz="2000" dirty="0"/>
                </a:br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ja-JP" sz="2000" i="1">
                        <a:latin typeface="Cambria Math" panose="02040503050406030204" pitchFamily="18" charset="0"/>
                      </a:rPr>
                      <m:t>=63.0</m:t>
                    </m:r>
                  </m:oMath>
                </a14:m>
                <a:r>
                  <a:rPr lang="en-US" altLang="ja-JP" sz="2000" dirty="0"/>
                  <a:t>cm,  </a:t>
                </a:r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altLang="ja-JP" sz="2000" i="1">
                        <a:latin typeface="Cambria Math" panose="02040503050406030204" pitchFamily="18" charset="0"/>
                      </a:rPr>
                      <m:t>=260.0</m:t>
                    </m:r>
                  </m:oMath>
                </a14:m>
                <a:r>
                  <a:rPr lang="en-US" altLang="ja-JP" sz="2000" dirty="0"/>
                  <a:t>cm,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𝑜𝑓𝑓𝑠𝑒𝑡</m:t>
                        </m:r>
                      </m:sub>
                    </m:sSub>
                    <m:r>
                      <a:rPr lang="en-US" altLang="ja-JP" sz="2000" i="1">
                        <a:latin typeface="Cambria Math" panose="02040503050406030204" pitchFamily="18" charset="0"/>
                      </a:rPr>
                      <m:t>=17.5</m:t>
                    </m:r>
                  </m:oMath>
                </a14:m>
                <a:r>
                  <a:rPr lang="en-US" altLang="ja-JP" sz="2000" dirty="0"/>
                  <a:t>cm,  </a:t>
                </a:r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ja-JP" sz="2000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altLang="ja-JP" sz="2000" dirty="0"/>
                  <a:t>µm</a:t>
                </a:r>
                <a:br>
                  <a:rPr lang="en-US" altLang="ja-JP" sz="2000" dirty="0"/>
                </a:br>
                <a:r>
                  <a:rPr lang="en-US" altLang="ja-JP" sz="2000" dirty="0"/>
                  <a:t>material : Silicon</a:t>
                </a:r>
              </a:p>
              <a:p>
                <a:pPr marL="0" indent="0">
                  <a:buNone/>
                </a:pPr>
                <a:endParaRPr lang="en-US" altLang="ja-JP" sz="2000" b="1" u="sng" dirty="0"/>
              </a:p>
              <a:p>
                <a:pPr marL="0" indent="0">
                  <a:buNone/>
                </a:pPr>
                <a:r>
                  <a:rPr lang="en-US" altLang="ja-JP" sz="2000" b="1" u="sng" dirty="0"/>
                  <a:t>Association of track to the truth hit</a:t>
                </a:r>
              </a:p>
              <a:p>
                <a:r>
                  <a:rPr lang="en-US" altLang="ja-JP" sz="2000" dirty="0"/>
                  <a:t>Matching MC particle index between </a:t>
                </a:r>
                <a:r>
                  <a:rPr lang="en-US" altLang="ja-JP" sz="2000" u="sng" dirty="0"/>
                  <a:t>track points</a:t>
                </a:r>
                <a:r>
                  <a:rPr lang="en-US" altLang="ja-JP" sz="2000" dirty="0"/>
                  <a:t> and </a:t>
                </a:r>
                <a:r>
                  <a:rPr lang="en-US" altLang="ja-JP" sz="2000" u="sng" dirty="0"/>
                  <a:t>truth hits</a:t>
                </a:r>
              </a:p>
              <a:p>
                <a:r>
                  <a:rPr lang="en-US" altLang="ja-JP" sz="2000" dirty="0"/>
                  <a:t>Evaluate the </a:t>
                </a:r>
                <a:r>
                  <a:rPr lang="en-US" altLang="ja-JP" sz="2000" u="sng" dirty="0"/>
                  <a:t>track points</a:t>
                </a:r>
                <a:r>
                  <a:rPr lang="en-US" altLang="ja-JP" sz="2000" dirty="0"/>
                  <a:t> in BTOF</a:t>
                </a:r>
              </a:p>
              <a:p>
                <a:r>
                  <a:rPr lang="en-US" altLang="ja-JP" sz="2000" dirty="0"/>
                  <a:t>Choosing nearest </a:t>
                </a:r>
                <a:r>
                  <a:rPr lang="en-US" altLang="ja-JP" sz="2000" u="sng" dirty="0"/>
                  <a:t>track points</a:t>
                </a:r>
                <a:r>
                  <a:rPr lang="en-US" altLang="ja-JP" sz="2000" dirty="0"/>
                  <a:t> to </a:t>
                </a:r>
                <a:r>
                  <a:rPr lang="en-US" altLang="ja-JP" sz="2000" u="sng" dirty="0"/>
                  <a:t>truth hits</a:t>
                </a:r>
              </a:p>
              <a:p>
                <a:r>
                  <a:rPr lang="en-US" altLang="ja-JP" sz="2000" dirty="0"/>
                  <a:t>Select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𝑡𝑟𝑎𝑐𝑘</m:t>
                            </m:r>
                          </m:sub>
                        </m:s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𝑡𝑟𝑢𝑡h</m:t>
                            </m:r>
                          </m:sub>
                        </m:sSub>
                      </m:num>
                      <m:den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𝑡𝑟𝑎𝑐𝑘</m:t>
                            </m:r>
                          </m:sub>
                        </m:s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𝑡𝑟𝑢𝑡h</m:t>
                            </m:r>
                          </m:sub>
                        </m:s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den>
                    </m:f>
                    <m:r>
                      <a:rPr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0.9</m:t>
                    </m:r>
                  </m:oMath>
                </a14:m>
                <a:r>
                  <a:rPr lang="en-US" altLang="ja-JP" sz="2000" dirty="0"/>
                  <a:t>            (</a:t>
                </a:r>
                <a14:m>
                  <m:oMath xmlns:m="http://schemas.openxmlformats.org/officeDocument/2006/math">
                    <m:r>
                      <a:rPr lang="en-US" altLang="ja-JP" sz="2000" b="1" i="1" dirty="0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altLang="ja-JP" sz="2000" dirty="0"/>
                  <a:t> : momentum at the hit or track position)</a:t>
                </a:r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78160967-46FF-AB25-9F09-1CCBABAD66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38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1733C2E-5C28-93B2-B808-2B830C2885DD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63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C5C8E-1468-5BD7-8BB8-ED69B3EC7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904E31-A968-844A-FA13-4E134B77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15F4AC09-52E5-B8C5-8DAE-DBA21380D8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sz="2000" b="1" dirty="0"/>
                  <a:t>Angular resolution (</a:t>
                </a:r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altLang="ja-JP" sz="2000" b="1" dirty="0"/>
                  <a:t>) as a function of momentum </a:t>
                </a:r>
                <a:br>
                  <a:rPr lang="en-US" altLang="ja-JP" sz="2000" dirty="0"/>
                </a:br>
                <a:r>
                  <a:rPr lang="en-US" altLang="ja-JP" sz="2000" dirty="0"/>
                  <a:t>no selection in </a:t>
                </a:r>
                <a14:m>
                  <m:oMath xmlns:m="http://schemas.openxmlformats.org/officeDocument/2006/math">
                    <m:r>
                      <a:rPr lang="ja-JP" altLang="en-US" sz="200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ja-JP" sz="2000" dirty="0"/>
                  <a:t>.</a:t>
                </a:r>
                <a:br>
                  <a:rPr lang="en-US" altLang="ja-JP" sz="2000" dirty="0"/>
                </a:br>
                <a:br>
                  <a:rPr lang="en-US" altLang="ja-JP" sz="2000" dirty="0"/>
                </a:br>
                <a:r>
                  <a:rPr lang="en-US" altLang="ja-JP" sz="1800" dirty="0"/>
                  <a:t>note: </a:t>
                </a:r>
                <a14:m>
                  <m:oMath xmlns:m="http://schemas.openxmlformats.org/officeDocument/2006/math">
                    <m:r>
                      <a:rPr lang="en-US" altLang="ja-JP" sz="1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ja-JP" sz="1800" dirty="0"/>
                  <a:t> is the momentum at hit point.</a:t>
                </a:r>
                <a:endParaRPr lang="en-US" altLang="ja-JP" sz="2000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15F4AC09-52E5-B8C5-8DAE-DBA21380D8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B66F8EDF-0F3D-8A87-11F5-C9F10A5666AA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図 11" descr="p&#10;&#10;AI 生成コンテンツは誤りを含む可能性があります。">
            <a:extLst>
              <a:ext uri="{FF2B5EF4-FFF2-40B4-BE49-F238E27FC236}">
                <a16:creationId xmlns:a16="http://schemas.microsoft.com/office/drawing/2014/main" id="{1D796571-17D4-9194-A1A8-E4411BCBB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03192"/>
            <a:ext cx="5960024" cy="426973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151DAA14-35D2-BD1E-F79C-4B176A96E570}"/>
                  </a:ext>
                </a:extLst>
              </p:cNvPr>
              <p:cNvSpPr/>
              <p:nvPr/>
            </p:nvSpPr>
            <p:spPr>
              <a:xfrm>
                <a:off x="7729647" y="2412717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kumimoji="1" lang="ja-JP" altLang="en-US" dirty="0"/>
              </a:p>
            </p:txBody>
          </p:sp>
        </mc:Choice>
        <mc:Fallback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151DAA14-35D2-BD1E-F79C-4B176A96E5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647" y="2412717"/>
                <a:ext cx="2971800" cy="285019"/>
              </a:xfrm>
              <a:prstGeom prst="rect">
                <a:avLst/>
              </a:prstGeom>
              <a:blipFill>
                <a:blip r:embed="rId5"/>
                <a:stretch>
                  <a:fillRect t="-23404" b="-489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56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57779-F312-1462-B6DA-DBCFCBCB2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20B7A6-65C6-1AE9-8C1C-23216B178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083C1472-06EB-B17B-FF5E-5FC53AE719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sz="2000" b="1" dirty="0"/>
                  <a:t>Angular resolution as a</a:t>
                </a:r>
                <a:br>
                  <a:rPr lang="en-US" altLang="ja-JP" sz="2000" b="1" dirty="0"/>
                </a:br>
                <a:r>
                  <a:rPr lang="en-US" altLang="ja-JP" sz="2000" b="1" dirty="0"/>
                  <a:t>function of </a:t>
                </a:r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000" b="1" dirty="0"/>
                  <a:t> by each</a:t>
                </a:r>
                <a:br>
                  <a:rPr lang="en-US" altLang="ja-JP" sz="2000" b="1" dirty="0"/>
                </a:br>
                <a:r>
                  <a:rPr lang="en-US" altLang="ja-JP" sz="2000" b="1" dirty="0"/>
                  <a:t>momentum range</a:t>
                </a:r>
                <a:endParaRPr lang="en-US" altLang="ja-JP" sz="2000" dirty="0"/>
              </a:p>
              <a:p>
                <a:endParaRPr lang="en-US" altLang="ja-JP" sz="2000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083C1472-06EB-B17B-FF5E-5FC53AE719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81A4EEE-EDE8-E3D4-FD40-3A2E3EC1AAFC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楕円 13">
            <a:extLst>
              <a:ext uri="{FF2B5EF4-FFF2-40B4-BE49-F238E27FC236}">
                <a16:creationId xmlns:a16="http://schemas.microsoft.com/office/drawing/2014/main" id="{006DD9C5-FFFB-1A46-AEE5-75AA12E508B5}"/>
              </a:ext>
            </a:extLst>
          </p:cNvPr>
          <p:cNvSpPr/>
          <p:nvPr/>
        </p:nvSpPr>
        <p:spPr>
          <a:xfrm>
            <a:off x="1556829" y="3716632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7F8BC7B-DFBA-3F3F-6E88-856566B3FD46}"/>
              </a:ext>
            </a:extLst>
          </p:cNvPr>
          <p:cNvCxnSpPr>
            <a:cxnSpLocks/>
          </p:cNvCxnSpPr>
          <p:nvPr/>
        </p:nvCxnSpPr>
        <p:spPr>
          <a:xfrm>
            <a:off x="1477102" y="3752632"/>
            <a:ext cx="25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8EF7757-A594-CCA6-CB0F-6D831F44D1B0}"/>
              </a:ext>
            </a:extLst>
          </p:cNvPr>
          <p:cNvSpPr/>
          <p:nvPr/>
        </p:nvSpPr>
        <p:spPr>
          <a:xfrm>
            <a:off x="1555057" y="3982686"/>
            <a:ext cx="72000" cy="72000"/>
          </a:xfrm>
          <a:prstGeom prst="rect">
            <a:avLst/>
          </a:prstGeom>
          <a:solidFill>
            <a:srgbClr val="CD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16122C6-C8EB-7726-8034-1F5CC90402EE}"/>
              </a:ext>
            </a:extLst>
          </p:cNvPr>
          <p:cNvCxnSpPr/>
          <p:nvPr/>
        </p:nvCxnSpPr>
        <p:spPr>
          <a:xfrm>
            <a:off x="1477102" y="4018686"/>
            <a:ext cx="252000" cy="0"/>
          </a:xfrm>
          <a:prstGeom prst="line">
            <a:avLst/>
          </a:prstGeom>
          <a:ln>
            <a:solidFill>
              <a:srgbClr val="CD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9C5AD70-F21A-35C0-AAA1-9BDCEB1469E9}"/>
                  </a:ext>
                </a:extLst>
              </p:cNvPr>
              <p:cNvSpPr txBox="1"/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9C5AD70-F21A-35C0-AAA1-9BDCEB146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blipFill>
                <a:blip r:embed="rId4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67A1BEC2-59AA-13AD-BF45-1160DCCFAFA6}"/>
                  </a:ext>
                </a:extLst>
              </p:cNvPr>
              <p:cNvSpPr txBox="1"/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67A1BEC2-59AA-13AD-BF45-1160DCCFA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blipFill>
                <a:blip r:embed="rId5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3B410AA5-349F-4AFA-7F52-042714695D28}"/>
              </a:ext>
            </a:extLst>
          </p:cNvPr>
          <p:cNvSpPr/>
          <p:nvPr/>
        </p:nvSpPr>
        <p:spPr>
          <a:xfrm>
            <a:off x="1555057" y="4237019"/>
            <a:ext cx="72000" cy="72000"/>
          </a:xfrm>
          <a:prstGeom prst="triangle">
            <a:avLst/>
          </a:prstGeom>
          <a:solidFill>
            <a:srgbClr val="000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2B3393E-C38C-F788-5F6B-E289B4BC3AFA}"/>
              </a:ext>
            </a:extLst>
          </p:cNvPr>
          <p:cNvCxnSpPr>
            <a:cxnSpLocks/>
          </p:cNvCxnSpPr>
          <p:nvPr/>
        </p:nvCxnSpPr>
        <p:spPr>
          <a:xfrm>
            <a:off x="1475443" y="4273019"/>
            <a:ext cx="252000" cy="0"/>
          </a:xfrm>
          <a:prstGeom prst="line">
            <a:avLst/>
          </a:prstGeom>
          <a:ln>
            <a:solidFill>
              <a:srgbClr val="0000C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AC54170F-0211-77BE-D879-CAF361A5D773}"/>
                  </a:ext>
                </a:extLst>
              </p:cNvPr>
              <p:cNvSpPr txBox="1"/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AC54170F-0211-77BE-D879-CAF361A5D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blipFill>
                <a:blip r:embed="rId6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3B041C95-618E-0112-C89E-629DCE613659}"/>
              </a:ext>
            </a:extLst>
          </p:cNvPr>
          <p:cNvSpPr/>
          <p:nvPr/>
        </p:nvSpPr>
        <p:spPr>
          <a:xfrm rot="10800000">
            <a:off x="1555057" y="4500388"/>
            <a:ext cx="72000" cy="72000"/>
          </a:xfrm>
          <a:prstGeom prst="triangle">
            <a:avLst/>
          </a:prstGeom>
          <a:solidFill>
            <a:srgbClr val="009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3056DD73-DC85-2C71-D330-2F326767D15D}"/>
              </a:ext>
            </a:extLst>
          </p:cNvPr>
          <p:cNvCxnSpPr>
            <a:cxnSpLocks/>
          </p:cNvCxnSpPr>
          <p:nvPr/>
        </p:nvCxnSpPr>
        <p:spPr>
          <a:xfrm>
            <a:off x="1460589" y="4525878"/>
            <a:ext cx="252000" cy="0"/>
          </a:xfrm>
          <a:prstGeom prst="line">
            <a:avLst/>
          </a:prstGeom>
          <a:ln>
            <a:solidFill>
              <a:srgbClr val="009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2615E3CF-6CFE-2E9C-6D24-856B2A1F0994}"/>
                  </a:ext>
                </a:extLst>
              </p:cNvPr>
              <p:cNvSpPr txBox="1"/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2615E3CF-6CFE-2E9C-6D24-856B2A1F0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blipFill>
                <a:blip r:embed="rId7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楕円 34">
            <a:extLst>
              <a:ext uri="{FF2B5EF4-FFF2-40B4-BE49-F238E27FC236}">
                <a16:creationId xmlns:a16="http://schemas.microsoft.com/office/drawing/2014/main" id="{49AA4D75-7372-F3BD-30A6-B1081CCE6FFE}"/>
              </a:ext>
            </a:extLst>
          </p:cNvPr>
          <p:cNvSpPr/>
          <p:nvPr/>
        </p:nvSpPr>
        <p:spPr>
          <a:xfrm>
            <a:off x="1555057" y="4763757"/>
            <a:ext cx="72000" cy="72000"/>
          </a:xfrm>
          <a:prstGeom prst="ellipse">
            <a:avLst/>
          </a:prstGeom>
          <a:noFill/>
          <a:ln>
            <a:solidFill>
              <a:srgbClr val="D11BD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912EAAA-A67C-0590-3AC8-FD05A0DCE53F}"/>
              </a:ext>
            </a:extLst>
          </p:cNvPr>
          <p:cNvCxnSpPr>
            <a:cxnSpLocks/>
          </p:cNvCxnSpPr>
          <p:nvPr/>
        </p:nvCxnSpPr>
        <p:spPr>
          <a:xfrm>
            <a:off x="1464933" y="4799757"/>
            <a:ext cx="252000" cy="0"/>
          </a:xfrm>
          <a:prstGeom prst="line">
            <a:avLst/>
          </a:prstGeom>
          <a:ln>
            <a:solidFill>
              <a:srgbClr val="D11B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95AED92-580F-773C-C9E4-A57EFC463661}"/>
                  </a:ext>
                </a:extLst>
              </p:cNvPr>
              <p:cNvSpPr txBox="1"/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.0&lt;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&lt;1.2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95AED92-580F-773C-C9E4-A57EFC463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blipFill>
                <a:blip r:embed="rId8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C38C5EC-3BA9-A422-FBF6-E697987D8711}"/>
              </a:ext>
            </a:extLst>
          </p:cNvPr>
          <p:cNvSpPr/>
          <p:nvPr/>
        </p:nvSpPr>
        <p:spPr>
          <a:xfrm>
            <a:off x="1555846" y="5027125"/>
            <a:ext cx="72000" cy="72000"/>
          </a:xfrm>
          <a:prstGeom prst="rect">
            <a:avLst/>
          </a:prstGeom>
          <a:noFill/>
          <a:ln>
            <a:solidFill>
              <a:srgbClr val="039B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6C78C6E3-4D4B-FCCC-2F99-BFB4B8BCD7F9}"/>
              </a:ext>
            </a:extLst>
          </p:cNvPr>
          <p:cNvCxnSpPr>
            <a:cxnSpLocks/>
          </p:cNvCxnSpPr>
          <p:nvPr/>
        </p:nvCxnSpPr>
        <p:spPr>
          <a:xfrm>
            <a:off x="1460591" y="5063125"/>
            <a:ext cx="252000" cy="0"/>
          </a:xfrm>
          <a:prstGeom prst="line">
            <a:avLst/>
          </a:prstGeom>
          <a:ln>
            <a:solidFill>
              <a:srgbClr val="039B9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6088CFA-E868-2458-D6A3-4169B1CED652}"/>
                  </a:ext>
                </a:extLst>
              </p:cNvPr>
              <p:cNvSpPr txBox="1"/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6088CFA-E868-2458-D6A3-4169B1CED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blipFill>
                <a:blip r:embed="rId9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二等辺三角形 45">
            <a:extLst>
              <a:ext uri="{FF2B5EF4-FFF2-40B4-BE49-F238E27FC236}">
                <a16:creationId xmlns:a16="http://schemas.microsoft.com/office/drawing/2014/main" id="{3B287B9F-2E02-0BD2-B334-61E153A25EF8}"/>
              </a:ext>
            </a:extLst>
          </p:cNvPr>
          <p:cNvSpPr/>
          <p:nvPr/>
        </p:nvSpPr>
        <p:spPr>
          <a:xfrm>
            <a:off x="1557747" y="5257021"/>
            <a:ext cx="72000" cy="72000"/>
          </a:xfrm>
          <a:prstGeom prst="triangle">
            <a:avLst/>
          </a:prstGeom>
          <a:noFill/>
          <a:ln>
            <a:solidFill>
              <a:srgbClr val="FF74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F27F0E46-2DBF-624F-BBBE-F756914E0EBC}"/>
              </a:ext>
            </a:extLst>
          </p:cNvPr>
          <p:cNvCxnSpPr>
            <a:cxnSpLocks/>
          </p:cNvCxnSpPr>
          <p:nvPr/>
        </p:nvCxnSpPr>
        <p:spPr>
          <a:xfrm>
            <a:off x="1464933" y="5293021"/>
            <a:ext cx="252000" cy="0"/>
          </a:xfrm>
          <a:prstGeom prst="line">
            <a:avLst/>
          </a:prstGeom>
          <a:ln>
            <a:solidFill>
              <a:srgbClr val="FF74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2E601A53-B456-FD39-F811-7985B82DA100}"/>
                  </a:ext>
                </a:extLst>
              </p:cNvPr>
              <p:cNvSpPr txBox="1"/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2E601A53-B456-FD39-F811-7985B82DA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blipFill>
                <a:blip r:embed="rId10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684736D8-4989-2DE4-C11F-4F833030DB62}"/>
              </a:ext>
            </a:extLst>
          </p:cNvPr>
          <p:cNvSpPr/>
          <p:nvPr/>
        </p:nvSpPr>
        <p:spPr>
          <a:xfrm rot="2700000">
            <a:off x="1559514" y="5505501"/>
            <a:ext cx="72000" cy="72000"/>
          </a:xfrm>
          <a:prstGeom prst="rect">
            <a:avLst/>
          </a:prstGeom>
          <a:noFill/>
          <a:ln>
            <a:solidFill>
              <a:srgbClr val="A24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F3E1CE7B-A2A1-9169-1C6B-ECCB0A1A421F}"/>
              </a:ext>
            </a:extLst>
          </p:cNvPr>
          <p:cNvCxnSpPr>
            <a:cxnSpLocks/>
          </p:cNvCxnSpPr>
          <p:nvPr/>
        </p:nvCxnSpPr>
        <p:spPr>
          <a:xfrm>
            <a:off x="1460589" y="5541501"/>
            <a:ext cx="252000" cy="0"/>
          </a:xfrm>
          <a:prstGeom prst="line">
            <a:avLst/>
          </a:prstGeom>
          <a:ln>
            <a:solidFill>
              <a:srgbClr val="A242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34D72A9C-4A97-AB7F-071D-B4E552734FD2}"/>
                  </a:ext>
                </a:extLst>
              </p:cNvPr>
              <p:cNvSpPr txBox="1"/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34D72A9C-4A97-AB7F-071D-B4E552734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blipFill>
                <a:blip r:embed="rId11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十字形 55">
            <a:extLst>
              <a:ext uri="{FF2B5EF4-FFF2-40B4-BE49-F238E27FC236}">
                <a16:creationId xmlns:a16="http://schemas.microsoft.com/office/drawing/2014/main" id="{0E946125-C28A-C5EE-FD31-E211F9962DDB}"/>
              </a:ext>
            </a:extLst>
          </p:cNvPr>
          <p:cNvSpPr/>
          <p:nvPr/>
        </p:nvSpPr>
        <p:spPr>
          <a:xfrm>
            <a:off x="1539747" y="5743379"/>
            <a:ext cx="108000" cy="108000"/>
          </a:xfrm>
          <a:prstGeom prst="plus">
            <a:avLst/>
          </a:prstGeom>
          <a:noFill/>
          <a:ln>
            <a:solidFill>
              <a:srgbClr val="626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9061AF73-0FC5-6066-0791-5A1388039241}"/>
              </a:ext>
            </a:extLst>
          </p:cNvPr>
          <p:cNvCxnSpPr>
            <a:cxnSpLocks/>
          </p:cNvCxnSpPr>
          <p:nvPr/>
        </p:nvCxnSpPr>
        <p:spPr>
          <a:xfrm>
            <a:off x="1468416" y="5797379"/>
            <a:ext cx="252000" cy="0"/>
          </a:xfrm>
          <a:prstGeom prst="line">
            <a:avLst/>
          </a:prstGeom>
          <a:ln>
            <a:solidFill>
              <a:srgbClr val="62626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A3D69054-D296-CDA7-ABA8-5726C4095714}"/>
                  </a:ext>
                </a:extLst>
              </p:cNvPr>
              <p:cNvSpPr txBox="1"/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A3D69054-D296-CDA7-ABA8-5726C4095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blipFill>
                <a:blip r:embed="rId12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104B9D6C-4EB8-5894-DA50-363E808881BC}"/>
              </a:ext>
            </a:extLst>
          </p:cNvPr>
          <p:cNvSpPr/>
          <p:nvPr/>
        </p:nvSpPr>
        <p:spPr>
          <a:xfrm>
            <a:off x="1156466" y="3469413"/>
            <a:ext cx="3044059" cy="25740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The image depicts a plot comparing the standard deviation (sigma) of a Gaussian distribution against the number of samples (n), with values plotted on the y-axis and the corresponding sigma values on the x-axis.&#10;&#10;AI 生成コンテンツは誤りを含む可能性があります。">
            <a:extLst>
              <a:ext uri="{FF2B5EF4-FFF2-40B4-BE49-F238E27FC236}">
                <a16:creationId xmlns:a16="http://schemas.microsoft.com/office/drawing/2014/main" id="{CD4A7620-D40A-5398-06C3-C542D6F2E8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71452" y="1764922"/>
            <a:ext cx="6994748" cy="5007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67ED2B8D-686B-A00A-EF19-B8C506CE6518}"/>
                  </a:ext>
                </a:extLst>
              </p:cNvPr>
              <p:cNvSpPr/>
              <p:nvPr/>
            </p:nvSpPr>
            <p:spPr>
              <a:xfrm>
                <a:off x="7200902" y="1800324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67ED2B8D-686B-A00A-EF19-B8C506CE65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902" y="1800324"/>
                <a:ext cx="2971800" cy="285019"/>
              </a:xfrm>
              <a:prstGeom prst="rect">
                <a:avLst/>
              </a:prstGeom>
              <a:blipFill>
                <a:blip r:embed="rId14"/>
                <a:stretch>
                  <a:fillRect t="-23404" b="-510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385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828E1-11DF-B6E2-0E3F-3D116944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3E3D45-6A6D-2F6C-D4AD-FD167F61D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707843B-4362-0823-0EE9-57AAE65B17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sz="2000" b="1" dirty="0"/>
                  <a:t>Resolution (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ja-JP" alt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altLang="ja-JP" sz="2000" b="1" dirty="0"/>
                  <a:t>) as a function of momentum</a:t>
                </a:r>
                <a:br>
                  <a:rPr lang="en-US" altLang="ja-JP" sz="2000" b="1" dirty="0"/>
                </a:br>
                <a:endParaRPr lang="en-US" altLang="ja-JP" sz="2000" b="1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2707843B-4362-0823-0EE9-57AAE65B17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D967D7F4-1968-1DB1-B3C4-EA0065E6DAB1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図 11" descr="The diagram illustrates a relationship between the parameter 'RA' (presumably representing some physical measurement in millimeters) and 'p' (presumably representing momentum in GeV/c), showing a Gaussian distribution.&#10;&#10;AI 生成コンテンツは誤りを含む可能性があります。">
            <a:extLst>
              <a:ext uri="{FF2B5EF4-FFF2-40B4-BE49-F238E27FC236}">
                <a16:creationId xmlns:a16="http://schemas.microsoft.com/office/drawing/2014/main" id="{359750A7-36C5-7CEB-3FDC-F5ACF8647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357" y="2203542"/>
            <a:ext cx="5999370" cy="43513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183C1A3-7F97-F57F-167E-BC06351E64EF}"/>
                  </a:ext>
                </a:extLst>
              </p:cNvPr>
              <p:cNvSpPr/>
              <p:nvPr/>
            </p:nvSpPr>
            <p:spPr>
              <a:xfrm>
                <a:off x="7762877" y="2203542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>
                        <a:latin typeface="Cambria Math" panose="02040503050406030204" pitchFamily="18" charset="0"/>
                      </a:rPr>
                      <m:t>R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kumimoji="1" lang="ja-JP" altLang="en-US" dirty="0"/>
              </a:p>
            </p:txBody>
          </p:sp>
        </mc:Choice>
        <mc:Fallback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183C1A3-7F97-F57F-167E-BC06351E64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877" y="2203542"/>
                <a:ext cx="2971800" cy="285019"/>
              </a:xfrm>
              <a:prstGeom prst="rect">
                <a:avLst/>
              </a:prstGeom>
              <a:blipFill>
                <a:blip r:embed="rId5"/>
                <a:stretch>
                  <a:fillRect t="-23404" b="-510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236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BBDE0-8565-D99A-CE89-ADFCAEFE5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063528-4F33-B05A-EEF9-50ADFFE5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5B26754-94DA-120D-D708-28B861B509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ja-JP" sz="2000" b="1" dirty="0"/>
                  <a:t>Resolution as a function of </a:t>
                </a:r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000" b="1" dirty="0"/>
                  <a:t> </a:t>
                </a:r>
                <a:br>
                  <a:rPr lang="en-US" altLang="ja-JP" sz="2000" b="1" dirty="0"/>
                </a:br>
                <a:r>
                  <a:rPr lang="en-US" altLang="ja-JP" sz="2000" b="1" dirty="0"/>
                  <a:t>by each momentum range</a:t>
                </a:r>
              </a:p>
              <a:p>
                <a:endParaRPr lang="en-US" altLang="ja-JP" sz="2000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F5B26754-94DA-120D-D708-28B861B509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C43B14F-3A84-B431-2A86-B6D57C6A2120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図 35" descr="The image is a graph plotting the values of 'a(RAQ)' in millimeters against 'n' on a logarithmic scale, with various markers indicating different data points or categories.&#10;&#10;AI 生成コンテンツは誤りを含む可能性があります。">
            <a:extLst>
              <a:ext uri="{FF2B5EF4-FFF2-40B4-BE49-F238E27FC236}">
                <a16:creationId xmlns:a16="http://schemas.microsoft.com/office/drawing/2014/main" id="{BE4910FD-6186-611D-139E-969FE8109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176" y="1639121"/>
            <a:ext cx="7127749" cy="50875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AB14A76C-D2E0-F1C5-03F3-151EBFD52CB3}"/>
                  </a:ext>
                </a:extLst>
              </p:cNvPr>
              <p:cNvSpPr/>
              <p:nvPr/>
            </p:nvSpPr>
            <p:spPr>
              <a:xfrm>
                <a:off x="7261397" y="1648646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>
                        <a:latin typeface="Cambria Math" panose="02040503050406030204" pitchFamily="18" charset="0"/>
                      </a:rPr>
                      <m:t>R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AB14A76C-D2E0-F1C5-03F3-151EBFD52C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397" y="1648646"/>
                <a:ext cx="2971800" cy="285019"/>
              </a:xfrm>
              <a:prstGeom prst="rect">
                <a:avLst/>
              </a:prstGeom>
              <a:blipFill>
                <a:blip r:embed="rId14"/>
                <a:stretch>
                  <a:fillRect t="-23404" b="-510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楕円 64">
            <a:extLst>
              <a:ext uri="{FF2B5EF4-FFF2-40B4-BE49-F238E27FC236}">
                <a16:creationId xmlns:a16="http://schemas.microsoft.com/office/drawing/2014/main" id="{FADD2F04-C971-DA71-B9DA-23AA70E3C392}"/>
              </a:ext>
            </a:extLst>
          </p:cNvPr>
          <p:cNvSpPr/>
          <p:nvPr/>
        </p:nvSpPr>
        <p:spPr>
          <a:xfrm>
            <a:off x="1556829" y="3716632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0E1D9B13-8EF7-B224-EE16-A11E35891122}"/>
              </a:ext>
            </a:extLst>
          </p:cNvPr>
          <p:cNvCxnSpPr>
            <a:cxnSpLocks/>
          </p:cNvCxnSpPr>
          <p:nvPr/>
        </p:nvCxnSpPr>
        <p:spPr>
          <a:xfrm>
            <a:off x="1477102" y="3752632"/>
            <a:ext cx="25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94F1270A-0958-58D1-5776-F7F5B86073FE}"/>
              </a:ext>
            </a:extLst>
          </p:cNvPr>
          <p:cNvSpPr/>
          <p:nvPr/>
        </p:nvSpPr>
        <p:spPr>
          <a:xfrm>
            <a:off x="1555057" y="3982686"/>
            <a:ext cx="72000" cy="72000"/>
          </a:xfrm>
          <a:prstGeom prst="rect">
            <a:avLst/>
          </a:prstGeom>
          <a:solidFill>
            <a:srgbClr val="CD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8234BB47-8700-F986-C254-E87E4EBB4951}"/>
              </a:ext>
            </a:extLst>
          </p:cNvPr>
          <p:cNvCxnSpPr/>
          <p:nvPr/>
        </p:nvCxnSpPr>
        <p:spPr>
          <a:xfrm>
            <a:off x="1477102" y="4018686"/>
            <a:ext cx="252000" cy="0"/>
          </a:xfrm>
          <a:prstGeom prst="line">
            <a:avLst/>
          </a:prstGeom>
          <a:ln>
            <a:solidFill>
              <a:srgbClr val="CD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88DC609A-AA3F-B829-07CC-1C6EB5C1DE66}"/>
                  </a:ext>
                </a:extLst>
              </p:cNvPr>
              <p:cNvSpPr txBox="1"/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88DC609A-AA3F-B829-07CC-1C6EB5C1D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3839986"/>
                <a:ext cx="2192908" cy="338554"/>
              </a:xfrm>
              <a:prstGeom prst="rect">
                <a:avLst/>
              </a:prstGeom>
              <a:blipFill>
                <a:blip r:embed="rId15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778337F8-F40F-7C50-FC40-BDEA4730B06C}"/>
                  </a:ext>
                </a:extLst>
              </p:cNvPr>
              <p:cNvSpPr txBox="1"/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778337F8-F40F-7C50-FC40-BDEA4730B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5" y="3567966"/>
                <a:ext cx="2192908" cy="338554"/>
              </a:xfrm>
              <a:prstGeom prst="rect">
                <a:avLst/>
              </a:prstGeom>
              <a:blipFill>
                <a:blip r:embed="rId16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二等辺三角形 70">
            <a:extLst>
              <a:ext uri="{FF2B5EF4-FFF2-40B4-BE49-F238E27FC236}">
                <a16:creationId xmlns:a16="http://schemas.microsoft.com/office/drawing/2014/main" id="{A71E6888-C403-126F-676F-6FFB36644E3A}"/>
              </a:ext>
            </a:extLst>
          </p:cNvPr>
          <p:cNvSpPr/>
          <p:nvPr/>
        </p:nvSpPr>
        <p:spPr>
          <a:xfrm>
            <a:off x="1555057" y="4237019"/>
            <a:ext cx="72000" cy="72000"/>
          </a:xfrm>
          <a:prstGeom prst="triangle">
            <a:avLst/>
          </a:prstGeom>
          <a:solidFill>
            <a:srgbClr val="000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166A942A-34CE-CD77-4E31-FB683C7E15D5}"/>
              </a:ext>
            </a:extLst>
          </p:cNvPr>
          <p:cNvCxnSpPr>
            <a:cxnSpLocks/>
          </p:cNvCxnSpPr>
          <p:nvPr/>
        </p:nvCxnSpPr>
        <p:spPr>
          <a:xfrm>
            <a:off x="1475443" y="4273019"/>
            <a:ext cx="252000" cy="0"/>
          </a:xfrm>
          <a:prstGeom prst="line">
            <a:avLst/>
          </a:prstGeom>
          <a:ln>
            <a:solidFill>
              <a:srgbClr val="0000C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D4ECAB55-67EB-BC79-D3F3-CF9770A33668}"/>
                  </a:ext>
                </a:extLst>
              </p:cNvPr>
              <p:cNvSpPr txBox="1"/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D4ECAB55-67EB-BC79-D3F3-CF9770A33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022" y="4099272"/>
                <a:ext cx="2192908" cy="338554"/>
              </a:xfrm>
              <a:prstGeom prst="rect">
                <a:avLst/>
              </a:prstGeom>
              <a:blipFill>
                <a:blip r:embed="rId17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二等辺三角形 73">
            <a:extLst>
              <a:ext uri="{FF2B5EF4-FFF2-40B4-BE49-F238E27FC236}">
                <a16:creationId xmlns:a16="http://schemas.microsoft.com/office/drawing/2014/main" id="{DB157660-5FDC-9277-F054-5A5BAF620AF6}"/>
              </a:ext>
            </a:extLst>
          </p:cNvPr>
          <p:cNvSpPr/>
          <p:nvPr/>
        </p:nvSpPr>
        <p:spPr>
          <a:xfrm rot="10800000">
            <a:off x="1555057" y="4500388"/>
            <a:ext cx="72000" cy="72000"/>
          </a:xfrm>
          <a:prstGeom prst="triangle">
            <a:avLst/>
          </a:prstGeom>
          <a:solidFill>
            <a:srgbClr val="009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CD0AD753-6B52-E833-A540-B9F12185266C}"/>
              </a:ext>
            </a:extLst>
          </p:cNvPr>
          <p:cNvCxnSpPr>
            <a:cxnSpLocks/>
          </p:cNvCxnSpPr>
          <p:nvPr/>
        </p:nvCxnSpPr>
        <p:spPr>
          <a:xfrm>
            <a:off x="1460589" y="4525878"/>
            <a:ext cx="252000" cy="0"/>
          </a:xfrm>
          <a:prstGeom prst="line">
            <a:avLst/>
          </a:prstGeom>
          <a:ln>
            <a:solidFill>
              <a:srgbClr val="009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6828EA87-504E-68C2-97BC-57EBA2868C96}"/>
                  </a:ext>
                </a:extLst>
              </p:cNvPr>
              <p:cNvSpPr txBox="1"/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0.8&lt;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6828EA87-504E-68C2-97BC-57EBA2868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4" y="4352994"/>
                <a:ext cx="2192908" cy="338554"/>
              </a:xfrm>
              <a:prstGeom prst="rect">
                <a:avLst/>
              </a:prstGeom>
              <a:blipFill>
                <a:blip r:embed="rId18"/>
                <a:stretch>
                  <a:fillRect t="-5357" r="-279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楕円 76">
            <a:extLst>
              <a:ext uri="{FF2B5EF4-FFF2-40B4-BE49-F238E27FC236}">
                <a16:creationId xmlns:a16="http://schemas.microsoft.com/office/drawing/2014/main" id="{1A17DFF4-D9F2-054A-45E1-82B673BF6125}"/>
              </a:ext>
            </a:extLst>
          </p:cNvPr>
          <p:cNvSpPr/>
          <p:nvPr/>
        </p:nvSpPr>
        <p:spPr>
          <a:xfrm>
            <a:off x="1555057" y="4763757"/>
            <a:ext cx="72000" cy="72000"/>
          </a:xfrm>
          <a:prstGeom prst="ellipse">
            <a:avLst/>
          </a:prstGeom>
          <a:noFill/>
          <a:ln>
            <a:solidFill>
              <a:srgbClr val="D11BD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6FEECA3A-411A-AA68-9633-12963D79337D}"/>
              </a:ext>
            </a:extLst>
          </p:cNvPr>
          <p:cNvCxnSpPr>
            <a:cxnSpLocks/>
          </p:cNvCxnSpPr>
          <p:nvPr/>
        </p:nvCxnSpPr>
        <p:spPr>
          <a:xfrm>
            <a:off x="1464933" y="4799757"/>
            <a:ext cx="252000" cy="0"/>
          </a:xfrm>
          <a:prstGeom prst="line">
            <a:avLst/>
          </a:prstGeom>
          <a:ln>
            <a:solidFill>
              <a:srgbClr val="D11B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E4C9D9D9-B46B-B3CA-7378-8048F685BB72}"/>
                  </a:ext>
                </a:extLst>
              </p:cNvPr>
              <p:cNvSpPr txBox="1"/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.0&lt;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&lt;1.2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E4C9D9D9-B46B-B3CA-7378-8048F685B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866" y="4630921"/>
                <a:ext cx="2192908" cy="338554"/>
              </a:xfrm>
              <a:prstGeom prst="rect">
                <a:avLst/>
              </a:prstGeom>
              <a:blipFill>
                <a:blip r:embed="rId19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AE066224-E3D8-CB46-AC67-3C2BD62FDFD9}"/>
              </a:ext>
            </a:extLst>
          </p:cNvPr>
          <p:cNvSpPr/>
          <p:nvPr/>
        </p:nvSpPr>
        <p:spPr>
          <a:xfrm>
            <a:off x="1555846" y="5027125"/>
            <a:ext cx="72000" cy="72000"/>
          </a:xfrm>
          <a:prstGeom prst="rect">
            <a:avLst/>
          </a:prstGeom>
          <a:noFill/>
          <a:ln>
            <a:solidFill>
              <a:srgbClr val="039B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09E1BEC5-B43B-A541-A2F8-A7DAE446E30C}"/>
              </a:ext>
            </a:extLst>
          </p:cNvPr>
          <p:cNvCxnSpPr>
            <a:cxnSpLocks/>
          </p:cNvCxnSpPr>
          <p:nvPr/>
        </p:nvCxnSpPr>
        <p:spPr>
          <a:xfrm>
            <a:off x="1460591" y="5063125"/>
            <a:ext cx="252000" cy="0"/>
          </a:xfrm>
          <a:prstGeom prst="line">
            <a:avLst/>
          </a:prstGeom>
          <a:ln>
            <a:solidFill>
              <a:srgbClr val="039B9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649D61B6-567A-29E8-89EB-852C15D9CE2B}"/>
                  </a:ext>
                </a:extLst>
              </p:cNvPr>
              <p:cNvSpPr txBox="1"/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.2&lt;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&lt;1.4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649D61B6-567A-29E8-89EB-852C15D9C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787" y="4890207"/>
                <a:ext cx="2192908" cy="338554"/>
              </a:xfrm>
              <a:prstGeom prst="rect">
                <a:avLst/>
              </a:prstGeom>
              <a:blipFill>
                <a:blip r:embed="rId20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二等辺三角形 82">
            <a:extLst>
              <a:ext uri="{FF2B5EF4-FFF2-40B4-BE49-F238E27FC236}">
                <a16:creationId xmlns:a16="http://schemas.microsoft.com/office/drawing/2014/main" id="{76352CE1-EE7A-5E0D-615F-17080B242B64}"/>
              </a:ext>
            </a:extLst>
          </p:cNvPr>
          <p:cNvSpPr/>
          <p:nvPr/>
        </p:nvSpPr>
        <p:spPr>
          <a:xfrm>
            <a:off x="1557747" y="5257021"/>
            <a:ext cx="72000" cy="72000"/>
          </a:xfrm>
          <a:prstGeom prst="triangle">
            <a:avLst/>
          </a:prstGeom>
          <a:noFill/>
          <a:ln>
            <a:solidFill>
              <a:srgbClr val="FF74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0B14AA78-1D79-3C4B-3E3A-D723255EE825}"/>
              </a:ext>
            </a:extLst>
          </p:cNvPr>
          <p:cNvCxnSpPr>
            <a:cxnSpLocks/>
          </p:cNvCxnSpPr>
          <p:nvPr/>
        </p:nvCxnSpPr>
        <p:spPr>
          <a:xfrm>
            <a:off x="1464933" y="5293021"/>
            <a:ext cx="252000" cy="0"/>
          </a:xfrm>
          <a:prstGeom prst="line">
            <a:avLst/>
          </a:prstGeom>
          <a:ln>
            <a:solidFill>
              <a:srgbClr val="FF74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7B4F0DB4-660C-5C09-45C9-9F43B746FAB4}"/>
                  </a:ext>
                </a:extLst>
              </p:cNvPr>
              <p:cNvSpPr txBox="1"/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.4&lt;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&lt;1.6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7B4F0DB4-660C-5C09-45C9-9F43B746F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43" y="5123744"/>
                <a:ext cx="2192908" cy="338554"/>
              </a:xfrm>
              <a:prstGeom prst="rect">
                <a:avLst/>
              </a:prstGeom>
              <a:blipFill>
                <a:blip r:embed="rId21"/>
                <a:stretch>
                  <a:fillRect t="-5455" r="-279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86261B4D-7510-A49A-7EB2-95BB178C3E06}"/>
              </a:ext>
            </a:extLst>
          </p:cNvPr>
          <p:cNvSpPr/>
          <p:nvPr/>
        </p:nvSpPr>
        <p:spPr>
          <a:xfrm rot="2700000">
            <a:off x="1559514" y="5505501"/>
            <a:ext cx="72000" cy="72000"/>
          </a:xfrm>
          <a:prstGeom prst="rect">
            <a:avLst/>
          </a:prstGeom>
          <a:noFill/>
          <a:ln>
            <a:solidFill>
              <a:srgbClr val="A24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7B6BAA48-13CB-1F0F-E5D0-855D7B6A8BE9}"/>
              </a:ext>
            </a:extLst>
          </p:cNvPr>
          <p:cNvCxnSpPr>
            <a:cxnSpLocks/>
          </p:cNvCxnSpPr>
          <p:nvPr/>
        </p:nvCxnSpPr>
        <p:spPr>
          <a:xfrm>
            <a:off x="1460589" y="5541501"/>
            <a:ext cx="252000" cy="0"/>
          </a:xfrm>
          <a:prstGeom prst="line">
            <a:avLst/>
          </a:prstGeom>
          <a:ln>
            <a:solidFill>
              <a:srgbClr val="A242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A80F4E85-33C9-3ABD-E93D-C940E3404620}"/>
                  </a:ext>
                </a:extLst>
              </p:cNvPr>
              <p:cNvSpPr txBox="1"/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.6&lt;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&lt;1.8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A80F4E85-33C9-3ABD-E93D-C940E3404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099" y="5372224"/>
                <a:ext cx="2192908" cy="338554"/>
              </a:xfrm>
              <a:prstGeom prst="rect">
                <a:avLst/>
              </a:prstGeom>
              <a:blipFill>
                <a:blip r:embed="rId22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十字形 88">
            <a:extLst>
              <a:ext uri="{FF2B5EF4-FFF2-40B4-BE49-F238E27FC236}">
                <a16:creationId xmlns:a16="http://schemas.microsoft.com/office/drawing/2014/main" id="{DA2CF8CD-FF27-B31F-262E-6B9FFA853235}"/>
              </a:ext>
            </a:extLst>
          </p:cNvPr>
          <p:cNvSpPr/>
          <p:nvPr/>
        </p:nvSpPr>
        <p:spPr>
          <a:xfrm>
            <a:off x="1539747" y="5743379"/>
            <a:ext cx="108000" cy="108000"/>
          </a:xfrm>
          <a:prstGeom prst="plus">
            <a:avLst/>
          </a:prstGeom>
          <a:noFill/>
          <a:ln>
            <a:solidFill>
              <a:srgbClr val="6262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2940B780-97EF-95F7-017B-74ADD4E66963}"/>
              </a:ext>
            </a:extLst>
          </p:cNvPr>
          <p:cNvCxnSpPr>
            <a:cxnSpLocks/>
          </p:cNvCxnSpPr>
          <p:nvPr/>
        </p:nvCxnSpPr>
        <p:spPr>
          <a:xfrm>
            <a:off x="1468416" y="5797379"/>
            <a:ext cx="252000" cy="0"/>
          </a:xfrm>
          <a:prstGeom prst="line">
            <a:avLst/>
          </a:prstGeom>
          <a:ln>
            <a:solidFill>
              <a:srgbClr val="62626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6E9167B1-6C09-4EC2-079F-FF6F61D96116}"/>
                  </a:ext>
                </a:extLst>
              </p:cNvPr>
              <p:cNvSpPr txBox="1"/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ja-JP" sz="160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.8&lt;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600" b="0" i="1" smtClean="0">
                        <a:latin typeface="Cambria Math" panose="02040503050406030204" pitchFamily="18" charset="0"/>
                      </a:rPr>
                      <m:t>&lt;2.0</m:t>
                    </m:r>
                  </m:oMath>
                </a14:m>
                <a:r>
                  <a:rPr kumimoji="1" lang="ja-JP" altLang="en-US" sz="1600" dirty="0"/>
                  <a:t> </a:t>
                </a:r>
                <a:r>
                  <a:rPr kumimoji="1" lang="en-US" altLang="ja-JP" sz="1600" dirty="0"/>
                  <a:t>[GeV/c]</a:t>
                </a:r>
                <a:endParaRPr kumimoji="1" lang="ja-JP" altLang="en-US" sz="1600" dirty="0"/>
              </a:p>
            </p:txBody>
          </p:sp>
        </mc:Choice>
        <mc:Fallback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6E9167B1-6C09-4EC2-079F-FF6F61D96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926" y="5628676"/>
                <a:ext cx="2192908" cy="338554"/>
              </a:xfrm>
              <a:prstGeom prst="rect">
                <a:avLst/>
              </a:prstGeom>
              <a:blipFill>
                <a:blip r:embed="rId23"/>
                <a:stretch>
                  <a:fillRect t="-5357" r="-278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C03C6ABB-0BB5-3F08-CCAD-E5AF56229067}"/>
              </a:ext>
            </a:extLst>
          </p:cNvPr>
          <p:cNvSpPr/>
          <p:nvPr/>
        </p:nvSpPr>
        <p:spPr>
          <a:xfrm>
            <a:off x="1156466" y="3469413"/>
            <a:ext cx="3044059" cy="25740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50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B2992-61C5-7C1A-E4E1-BFB568EB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2819D0-6D70-2CA7-1B28-0E0F51B0C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Results</a:t>
            </a:r>
            <a:endParaRPr kumimoji="1" lang="ja-JP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E5C0B54-715B-097F-0081-D1F1825F59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ja-JP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000" b="1" dirty="0"/>
                  <a:t> resolution as a function of momentum</a:t>
                </a:r>
                <a:br>
                  <a:rPr lang="en-US" altLang="ja-JP" sz="2000" b="1" dirty="0"/>
                </a:br>
                <a:endParaRPr lang="en-US" altLang="ja-JP" sz="2000" b="1" dirty="0"/>
              </a:p>
            </p:txBody>
          </p:sp>
        </mc:Choice>
        <mc:Fallback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9E5C0B54-715B-097F-0081-D1F1825F59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7AC0435-2463-A449-38D4-B81C09E4A108}"/>
              </a:ext>
            </a:extLst>
          </p:cNvPr>
          <p:cNvCxnSpPr/>
          <p:nvPr/>
        </p:nvCxnSpPr>
        <p:spPr>
          <a:xfrm>
            <a:off x="0" y="1489753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図 10" descr="The diagram illustrates a plot of Gaussian distribution parameters (sigma) against momentum (p), showing values from 0.2 to 2 GeV/c.&#10;&#10;AI 生成コンテンツは誤りを含む可能性があります。">
            <a:extLst>
              <a:ext uri="{FF2B5EF4-FFF2-40B4-BE49-F238E27FC236}">
                <a16:creationId xmlns:a16="http://schemas.microsoft.com/office/drawing/2014/main" id="{EDD7239D-3F29-A996-9319-47C540814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94017"/>
            <a:ext cx="5970233" cy="4351338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C32F79F-7A8E-DBB7-5666-57B22AE06574}"/>
              </a:ext>
            </a:extLst>
          </p:cNvPr>
          <p:cNvSpPr/>
          <p:nvPr/>
        </p:nvSpPr>
        <p:spPr>
          <a:xfrm>
            <a:off x="6105525" y="2538182"/>
            <a:ext cx="285750" cy="152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2A0B616-2B6C-FECB-F5DA-CE2461A63BC5}"/>
                  </a:ext>
                </a:extLst>
              </p:cNvPr>
              <p:cNvSpPr/>
              <p:nvPr/>
            </p:nvSpPr>
            <p:spPr>
              <a:xfrm>
                <a:off x="7734302" y="2203542"/>
                <a:ext cx="2971800" cy="2850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/>
                  <a:t>Sigma of </a:t>
                </a:r>
                <a14:m>
                  <m:oMath xmlns:m="http://schemas.openxmlformats.org/officeDocument/2006/math"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kumimoji="1" lang="ja-JP" altLang="en-US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kumimoji="1" lang="ja-JP" altLang="en-US" dirty="0"/>
                  <a:t> </a:t>
                </a:r>
                <a:r>
                  <a:rPr kumimoji="1" lang="en-US" altLang="ja-JP" dirty="0"/>
                  <a:t>vs 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kumimoji="1" lang="ja-JP" altLang="en-US" dirty="0"/>
              </a:p>
            </p:txBody>
          </p:sp>
        </mc:Choice>
        <mc:Fallback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2A0B616-2B6C-FECB-F5DA-CE2461A63B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302" y="2203542"/>
                <a:ext cx="2971800" cy="285019"/>
              </a:xfrm>
              <a:prstGeom prst="rect">
                <a:avLst/>
              </a:prstGeom>
              <a:blipFill>
                <a:blip r:embed="rId5"/>
                <a:stretch>
                  <a:fillRect t="-23404" b="-510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294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4563</TotalTime>
  <Words>793</Words>
  <Application>Microsoft Office PowerPoint</Application>
  <PresentationFormat>ワイド画面</PresentationFormat>
  <Paragraphs>119</Paragraphs>
  <Slides>17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2" baseType="lpstr">
      <vt:lpstr>游ゴシック</vt:lpstr>
      <vt:lpstr>游ゴシック Light</vt:lpstr>
      <vt:lpstr>Arial</vt:lpstr>
      <vt:lpstr>Cambria Math</vt:lpstr>
      <vt:lpstr>Office テーマ</vt:lpstr>
      <vt:lpstr>Tracking resolution on surface of BTOF</vt:lpstr>
      <vt:lpstr>Purpose</vt:lpstr>
      <vt:lpstr>Conditions</vt:lpstr>
      <vt:lpstr>Event selection</vt:lpstr>
      <vt:lpstr>Results</vt:lpstr>
      <vt:lpstr>Results</vt:lpstr>
      <vt:lpstr>Results</vt:lpstr>
      <vt:lpstr>Results</vt:lpstr>
      <vt:lpstr>Results</vt:lpstr>
      <vt:lpstr>Results</vt:lpstr>
      <vt:lpstr>Summary and Conclusions</vt:lpstr>
      <vt:lpstr>Back up</vt:lpstr>
      <vt:lpstr>PowerPoint プレゼンテーション</vt:lpstr>
      <vt:lpstr>PowerPoint プレゼンテーション</vt:lpstr>
      <vt:lpstr>No BTOF hits for tracking</vt:lpstr>
      <vt:lpstr>No BTOF hits for tracking</vt:lpstr>
      <vt:lpstr>No BTOF hits for tracking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渡部　歩記</dc:creator>
  <cp:lastModifiedBy>渡部　歩記</cp:lastModifiedBy>
  <cp:revision>45</cp:revision>
  <dcterms:created xsi:type="dcterms:W3CDTF">2026-06-29T06:58:11Z</dcterms:created>
  <dcterms:modified xsi:type="dcterms:W3CDTF">2026-07-02T23:37:40Z</dcterms:modified>
</cp:coreProperties>
</file>