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56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A0E79-7E2B-4C11-B0C4-403387E6B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C3C6D0-2B1E-497F-AF45-C5D30F601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702F7-9030-4F9E-B6CA-9B1F1A390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1AF70-0C3A-4DBD-84FD-A8E5FE9A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F08BB2-347C-4F51-BFAA-3977C3230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5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F881E-3D3E-42B6-B416-FD9FF07F4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BB92D-F4B0-4044-A552-E7829FA009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7FAAB6-16D8-487D-92DF-82E37C524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23063B-35D8-42A3-8D43-B530EF1E8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5980A-03D5-4287-A42A-B43F2253D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938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FAF324-FE7A-43F6-AE00-59B0C4CBA2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895A6BC-5360-4AED-AF3B-E1D37854B3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1B2992-98BB-4A38-B3E7-D904A9F56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470CC4-5829-4CDF-9D26-141BABF4F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B06546-2501-48BE-B213-6D9AC456C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6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CD3DD-0360-4E49-8800-92EA088A1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159436-B8CD-4344-904F-3CF4CBB67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C5DE9A-14F7-48AA-8020-8725B851E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16394-2298-425E-B56C-45E913A18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3748C-3F58-4686-B2E8-2184827CA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22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CA903-28F1-4171-B228-48B94CC3B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8A8F1D-5DB0-4E1E-BCE1-D30C136431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BE4C9-221D-487C-B63A-189F3C815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9A45B-A26B-4469-B2F8-EF43ACE49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36814-1D0C-4BFF-A48C-E04C20110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78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8CBF2-9B93-490C-9E8A-00E3B6098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84502-B3FD-4555-A397-766FD93ACA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DC92C6-C2DC-4FBC-8013-BAE456D44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16FF33-CAAE-4171-8399-8974E84A1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DC861F-FF7F-4433-8637-8EE8B5DE6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43D46-22FE-4F08-B5E7-E38947FEE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18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80F64C-0A12-406C-9073-AB14EE817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34C79-E2DF-4201-A69F-535A7E7437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EEB415-8294-43A9-B58B-17CE900FA7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F6E694-5B38-4C32-8721-C691BC1C24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42817-B343-45BF-9A14-D353CB305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2FDA4B-77DF-4470-B588-5DD19D099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808CE8-2BAE-4B61-8D1E-5C48B7B80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2EAB5B-9366-46B9-8F6A-6AB1CBCA7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68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31E25-9CCD-415C-9740-86A000506B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D50156-FD22-4758-977C-9729F77129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6D48F8-BB58-4889-A5D2-0D9291192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441C94-BDF6-4A25-9478-D73908434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696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0A69FE-BCC1-4C94-AF57-8B7E1F806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F41EBD-7351-46BE-A646-F5A69E1935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33AFD-9BD8-4013-BE4C-D3744B27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839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8A209-012A-482D-B371-2CC4C94A51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DE393-EEF5-4783-A385-26C6833A04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168B1-252A-48CC-8EF7-1C8C96E6C6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F925D-0008-4D14-9D49-D2652A9EE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CE6257-BBE9-4808-A6A0-9C0E7E9FA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D5DB35-592A-4DF9-A963-F9A851B61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547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2C917F-64E0-4FF3-9696-545F73977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218C50-9E0E-4B50-80B3-56208B7987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744344-AE1C-45CB-9B23-8C609A9B1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2483C4-312F-4DC7-ABE1-90D4270CB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57B112-689A-4E81-A577-674191FA9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560CD9-E281-4FE2-BBD0-88C14076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68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3F92F0-4489-43A1-BC9F-CCFADFA13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DAA2CA-7756-4040-A9E7-67E7C2B4D6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1F3B6-1FF0-41D4-BD88-995729749A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3A54D-190B-44C1-9442-9B91B0218501}" type="datetimeFigureOut">
              <a:rPr lang="en-US" smtClean="0"/>
              <a:t>7/8/26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3CE48-3533-46C1-B4B4-03E6B3EF7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6443FA-19ED-4F9A-9F3C-20B1251516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4AE958-4A9D-4BAD-98EF-F7EB257AC2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5134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769E6-C774-3B4E-ACA2-DF5E590BC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115" y="228670"/>
            <a:ext cx="10061382" cy="424833"/>
          </a:xfrm>
        </p:spPr>
        <p:txBody>
          <a:bodyPr>
            <a:noAutofit/>
          </a:bodyPr>
          <a:lstStyle/>
          <a:p>
            <a:r>
              <a:rPr lang="en-US" sz="3200" dirty="0"/>
              <a:t>EPIC Triple I Team: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63F2C-BC45-5852-8613-285F6A210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942" y="865573"/>
            <a:ext cx="5229900" cy="5197876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en-US" sz="1000" b="1" dirty="0">
                <a:solidFill>
                  <a:srgbClr val="FF0000"/>
                </a:solidFill>
                <a:latin typeface="+mn-lt"/>
              </a:rPr>
              <a:t>Rahul Sharma (BNL) – Chief Mechanical Engineer – 100%</a:t>
            </a:r>
          </a:p>
          <a:p>
            <a:r>
              <a:rPr lang="en-US" sz="1000" dirty="0">
                <a:latin typeface="+mn-lt"/>
              </a:rPr>
              <a:t>Walt Akers (JLAB) – Systems Integration</a:t>
            </a: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Roland Wimmer (BNL) – Mechanical Engineer – 100%</a:t>
            </a: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Dan Cacace (BNL) – Mechanical Engineer – Endcap Structures and Flux Return Steel – 75% to 100%</a:t>
            </a:r>
          </a:p>
          <a:p>
            <a:r>
              <a:rPr lang="en-US" sz="1000" dirty="0">
                <a:latin typeface="+mn-lt"/>
              </a:rPr>
              <a:t>Alex Eslinger (JLAB) – Mechanical Engineer – pfRICH Design</a:t>
            </a:r>
          </a:p>
          <a:p>
            <a:r>
              <a:rPr lang="en-US" sz="1000" dirty="0">
                <a:latin typeface="+mn-lt"/>
              </a:rPr>
              <a:t>Alessandro Saputi (INFN/CERN) – dRICH Design and Installation</a:t>
            </a:r>
          </a:p>
          <a:p>
            <a:r>
              <a:rPr lang="en-US" sz="1000" dirty="0">
                <a:latin typeface="+mn-lt"/>
              </a:rPr>
              <a:t>Ron Lassiter  (JLAB)</a:t>
            </a:r>
            <a:r>
              <a:rPr lang="en-US" sz="1000" dirty="0"/>
              <a:t> –</a:t>
            </a:r>
            <a:r>
              <a:rPr lang="en-US" sz="1000" dirty="0">
                <a:latin typeface="+mn-lt"/>
              </a:rPr>
              <a:t> Forward Detectors </a:t>
            </a:r>
            <a:r>
              <a:rPr lang="en-US" sz="1000" dirty="0"/>
              <a:t>–</a:t>
            </a:r>
            <a:r>
              <a:rPr lang="en-US" sz="1000" dirty="0">
                <a:latin typeface="+mn-lt"/>
              </a:rPr>
              <a:t> Mechanical Engineer </a:t>
            </a:r>
          </a:p>
          <a:p>
            <a:r>
              <a:rPr lang="en-US" sz="1000" dirty="0">
                <a:latin typeface="+mn-lt"/>
              </a:rPr>
              <a:t>Johnathan Smith (JLAB)</a:t>
            </a:r>
            <a:r>
              <a:rPr lang="en-US" sz="1000" dirty="0"/>
              <a:t> –</a:t>
            </a:r>
            <a:r>
              <a:rPr lang="en-US" sz="1000" dirty="0">
                <a:latin typeface="+mn-lt"/>
              </a:rPr>
              <a:t> Mechanical Engineer</a:t>
            </a:r>
          </a:p>
          <a:p>
            <a:r>
              <a:rPr lang="en-US" sz="1000" dirty="0">
                <a:latin typeface="+mn-lt"/>
              </a:rPr>
              <a:t>Andreas Jung (Purdue University) </a:t>
            </a:r>
            <a:r>
              <a:rPr lang="en-US" sz="1000" dirty="0"/>
              <a:t>– Detector Scientist </a:t>
            </a:r>
            <a:r>
              <a:rPr lang="en-US" sz="1000" dirty="0">
                <a:latin typeface="+mn-lt"/>
              </a:rPr>
              <a:t>– AC LGAD and GST</a:t>
            </a:r>
          </a:p>
          <a:p>
            <a:r>
              <a:rPr lang="en-US" sz="1000" dirty="0"/>
              <a:t>Sushrut Karmarkar (Purdue University) – Mechanical Engineer – AC LGAD and GST</a:t>
            </a:r>
          </a:p>
          <a:p>
            <a:r>
              <a:rPr lang="en-US" sz="1000" dirty="0">
                <a:latin typeface="+mn-lt"/>
              </a:rPr>
              <a:t>Ben Denos </a:t>
            </a:r>
            <a:r>
              <a:rPr lang="en-US" sz="1000" dirty="0"/>
              <a:t>(Purdue University) – Mechanical Engineer – SVT and PST</a:t>
            </a:r>
            <a:endParaRPr lang="en-US" sz="1000" dirty="0">
              <a:latin typeface="+mn-lt"/>
            </a:endParaRP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Karim Hamdi (BNL) – Mechanical Designer – 100%</a:t>
            </a: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John Tuozzolo (BNL) – Mechanical Designer – 100%</a:t>
            </a: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Nathaniel Speece-Moyer (BNL) – Mechanical Engineer-100%</a:t>
            </a:r>
          </a:p>
          <a:p>
            <a:r>
              <a:rPr lang="en-US" sz="1000" dirty="0">
                <a:latin typeface="+mn-lt"/>
              </a:rPr>
              <a:t>Seung Joon Lee (JLAB) – Detector Scientist</a:t>
            </a:r>
          </a:p>
          <a:p>
            <a:r>
              <a:rPr lang="en-US" sz="1000" dirty="0">
                <a:latin typeface="+mn-lt"/>
              </a:rPr>
              <a:t>Julien Bettane (</a:t>
            </a:r>
            <a:r>
              <a:rPr lang="en-US" sz="1000" b="0" i="0" dirty="0">
                <a:solidFill>
                  <a:srgbClr val="4D5156"/>
                </a:solidFill>
                <a:effectLst/>
                <a:highlight>
                  <a:srgbClr val="FFFFFF"/>
                </a:highlight>
                <a:latin typeface="Roboto" panose="02000000000000000000" pitchFamily="2" charset="0"/>
              </a:rPr>
              <a:t> </a:t>
            </a:r>
            <a:r>
              <a:rPr lang="en-US" sz="1000" i="0" dirty="0">
                <a:effectLst/>
                <a:highlight>
                  <a:srgbClr val="FFFFFF"/>
                </a:highlight>
                <a:latin typeface="+mn-lt"/>
              </a:rPr>
              <a:t>IJC Lab </a:t>
            </a:r>
            <a:r>
              <a:rPr lang="en-US" sz="1000" dirty="0">
                <a:highlight>
                  <a:srgbClr val="FFFFFF"/>
                </a:highlight>
              </a:rPr>
              <a:t>–</a:t>
            </a:r>
            <a:r>
              <a:rPr lang="en-US" sz="1000" b="0" i="0" dirty="0">
                <a:effectLst/>
                <a:highlight>
                  <a:srgbClr val="FFFFFF"/>
                </a:highlight>
                <a:latin typeface="+mn-lt"/>
              </a:rPr>
              <a:t> Orsay)</a:t>
            </a:r>
            <a:r>
              <a:rPr lang="en-US" sz="1000" dirty="0">
                <a:highlight>
                  <a:srgbClr val="FFFFFF"/>
                </a:highlight>
              </a:rPr>
              <a:t> – Mechanical Engineer – EEEMCAL</a:t>
            </a:r>
            <a:endParaRPr lang="en-US" sz="1000" dirty="0">
              <a:latin typeface="+mn-lt"/>
            </a:endParaRPr>
          </a:p>
          <a:p>
            <a:r>
              <a:rPr lang="en-US" sz="1000" dirty="0">
                <a:latin typeface="+mn-lt"/>
              </a:rPr>
              <a:t>Joshua Crafts (CUA) – Postdoc </a:t>
            </a:r>
            <a:r>
              <a:rPr lang="en-US" sz="1000" dirty="0"/>
              <a:t>–</a:t>
            </a:r>
            <a:r>
              <a:rPr lang="en-US" sz="1000" dirty="0">
                <a:latin typeface="+mn-lt"/>
              </a:rPr>
              <a:t> EEEMCAL</a:t>
            </a:r>
          </a:p>
          <a:p>
            <a:r>
              <a:rPr lang="en-US" sz="1000" dirty="0">
                <a:latin typeface="+mn-lt"/>
              </a:rPr>
              <a:t>Tom O’Connor</a:t>
            </a:r>
            <a:r>
              <a:rPr lang="en-US" sz="1000" dirty="0"/>
              <a:t>(ANL) – Barrel EMCAL Design</a:t>
            </a:r>
            <a:endParaRPr lang="en-US" sz="1000" dirty="0">
              <a:latin typeface="+mn-lt"/>
            </a:endParaRPr>
          </a:p>
          <a:p>
            <a:r>
              <a:rPr lang="en-US" sz="1000" dirty="0">
                <a:latin typeface="+mn-lt"/>
              </a:rPr>
              <a:t>Kevin Bailey (ANL) – Barrel EMCAL Design</a:t>
            </a:r>
          </a:p>
          <a:p>
            <a:r>
              <a:rPr lang="en-US" sz="1000" dirty="0">
                <a:solidFill>
                  <a:srgbClr val="FF0000"/>
                </a:solidFill>
                <a:latin typeface="+mn-lt"/>
              </a:rPr>
              <a:t>Girish Gowda (BNL) – CFD and Thermal Analysis Engineer – 100%</a:t>
            </a:r>
          </a:p>
          <a:p>
            <a:pPr marL="0" indent="0">
              <a:buNone/>
            </a:pPr>
            <a:endParaRPr lang="en-US" sz="1000" dirty="0">
              <a:latin typeface="+mn-lt"/>
            </a:endParaRPr>
          </a:p>
        </p:txBody>
      </p:sp>
      <p:sp>
        <p:nvSpPr>
          <p:cNvPr id="4" name="object 11">
            <a:extLst>
              <a:ext uri="{FF2B5EF4-FFF2-40B4-BE49-F238E27FC236}">
                <a16:creationId xmlns:a16="http://schemas.microsoft.com/office/drawing/2014/main" id="{CBD0BF07-C838-8626-F697-F39F275327CB}"/>
              </a:ext>
            </a:extLst>
          </p:cNvPr>
          <p:cNvSpPr txBox="1"/>
          <p:nvPr/>
        </p:nvSpPr>
        <p:spPr>
          <a:xfrm>
            <a:off x="10416794" y="404229"/>
            <a:ext cx="1527551" cy="334733"/>
          </a:xfrm>
          <a:prstGeom prst="rect">
            <a:avLst/>
          </a:prstGeom>
          <a:solidFill>
            <a:srgbClr val="CCCCCC"/>
          </a:solidFill>
          <a:ln w="10470">
            <a:solidFill>
              <a:srgbClr val="1A2A5B"/>
            </a:solidFill>
          </a:ln>
        </p:spPr>
        <p:txBody>
          <a:bodyPr vert="horz" wrap="square" lIns="0" tIns="26569" rIns="0" bIns="0" rtlCol="0">
            <a:spAutoFit/>
          </a:bodyPr>
          <a:lstStyle/>
          <a:p>
            <a:pPr marL="253757">
              <a:spcBef>
                <a:spcPts val="209"/>
              </a:spcBef>
            </a:pPr>
            <a:r>
              <a:rPr sz="2001" spc="164" dirty="0">
                <a:solidFill>
                  <a:srgbClr val="1A2A5B"/>
                </a:solidFill>
                <a:latin typeface="Arial Narrow"/>
                <a:cs typeface="Arial Narrow"/>
              </a:rPr>
              <a:t>Charge</a:t>
            </a:r>
            <a:r>
              <a:rPr sz="2001" spc="82" dirty="0">
                <a:solidFill>
                  <a:srgbClr val="1A2A5B"/>
                </a:solidFill>
                <a:latin typeface="Arial Narrow"/>
                <a:cs typeface="Arial Narrow"/>
              </a:rPr>
              <a:t> </a:t>
            </a:r>
            <a:r>
              <a:rPr lang="en-US" sz="2001" spc="170" dirty="0">
                <a:solidFill>
                  <a:srgbClr val="1A2A5B"/>
                </a:solidFill>
                <a:latin typeface="Arial Narrow"/>
                <a:cs typeface="Arial Narrow"/>
              </a:rPr>
              <a:t>#4</a:t>
            </a:r>
            <a:endParaRPr sz="2001" dirty="0">
              <a:latin typeface="Arial Narrow"/>
              <a:cs typeface="Arial Narrow"/>
            </a:endParaRP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11D2108-3FC4-835A-DEEF-5E4E7A9C12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1649" y="6533724"/>
            <a:ext cx="432486" cy="294041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B152FD-079B-E425-E0DC-552DBD232D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0896" y="904209"/>
            <a:ext cx="4083079" cy="22967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7CB2B2-0391-2564-FE62-EE682180D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8044" y="2417409"/>
            <a:ext cx="2857500" cy="22669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B80B472-7469-C600-4DBC-996EEDE1F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45" y="3736939"/>
            <a:ext cx="3958799" cy="2377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708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efb3f601-682b-4b24-a3a0-e0b0d0b660f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AF11560A9A3D42A6D720F5CE9EB9B4" ma:contentTypeVersion="16" ma:contentTypeDescription="Create a new document." ma:contentTypeScope="" ma:versionID="83531f990cdd9b823509217366a9636b">
  <xsd:schema xmlns:xsd="http://www.w3.org/2001/XMLSchema" xmlns:xs="http://www.w3.org/2001/XMLSchema" xmlns:p="http://schemas.microsoft.com/office/2006/metadata/properties" xmlns:ns3="efb3f601-682b-4b24-a3a0-e0b0d0b660f8" xmlns:ns4="cfa4c34f-4b31-43aa-aa45-0eba64f30d0d" targetNamespace="http://schemas.microsoft.com/office/2006/metadata/properties" ma:root="true" ma:fieldsID="dab8e4e725253a5840099937004a250c" ns3:_="" ns4:_="">
    <xsd:import namespace="efb3f601-682b-4b24-a3a0-e0b0d0b660f8"/>
    <xsd:import namespace="cfa4c34f-4b31-43aa-aa45-0eba64f30d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_activity" minOccurs="0"/>
                <xsd:element ref="ns3:MediaServiceOCR" minOccurs="0"/>
                <xsd:element ref="ns3:MediaLengthInSeconds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3f601-682b-4b24-a3a0-e0b0d0b660f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17" nillable="true" ma:displayName="_activity" ma:hidden="true" ma:internalName="_activity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2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4c34f-4b31-43aa-aa45-0eba64f30d0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1C2FD0E-4FE0-4A94-B9E3-FB2B7017CB1D}">
  <ds:schemaRefs>
    <ds:schemaRef ds:uri="efb3f601-682b-4b24-a3a0-e0b0d0b660f8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fa4c34f-4b31-43aa-aa45-0eba64f30d0d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F86C666-ADE3-4467-AAA6-CA9689A842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061C93-4200-4C5A-9978-095DD425B9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b3f601-682b-4b24-a3a0-e0b0d0b660f8"/>
    <ds:schemaRef ds:uri="cfa4c34f-4b31-43aa-aa45-0eba64f30d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238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Roboto</vt:lpstr>
      <vt:lpstr>Office Theme</vt:lpstr>
      <vt:lpstr>EPIC Triple I Team: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EPIC Triple I Team:</dc:title>
  <dc:creator>Sharma, Rahul</dc:creator>
  <cp:lastModifiedBy>O'Brien, Edward</cp:lastModifiedBy>
  <cp:revision>1</cp:revision>
  <dcterms:created xsi:type="dcterms:W3CDTF">2026-07-08T17:55:30Z</dcterms:created>
  <dcterms:modified xsi:type="dcterms:W3CDTF">2026-07-08T18:24:07Z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0x01010009AF11560A9A3D42A6D720F5CE9EB9B4</vt:lpwstr>
  </property>
</Properties>
</file>