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2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9" r:id="rId14"/>
    <p:sldId id="274" r:id="rId15"/>
    <p:sldId id="275" r:id="rId16"/>
    <p:sldId id="270" r:id="rId17"/>
    <p:sldId id="271" r:id="rId18"/>
    <p:sldId id="257" r:id="rId19"/>
    <p:sldId id="273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5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45"/>
    <p:restoredTop sz="85274"/>
  </p:normalViewPr>
  <p:slideViewPr>
    <p:cSldViewPr snapToGrid="0">
      <p:cViewPr>
        <p:scale>
          <a:sx n="81" d="100"/>
          <a:sy n="81" d="100"/>
        </p:scale>
        <p:origin x="80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A7172-BEDE-C147-A28D-468716C33C48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FD7FE-499E-3A4E-A9A5-EB24E1279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95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989A8-3006-EE44-511A-9728FD7E0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372817-C011-E895-B395-1533B112A9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34297F-7770-C4EE-BD9E-6611B4862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Booster will be running</a:t>
            </a:r>
          </a:p>
          <a:p>
            <a:r>
              <a:rPr lang="en-US" dirty="0"/>
              <a:t>Need EIC picture not RHIC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5E4F9-C053-0182-0823-979F0A0BCD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38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C76BA-8ED1-2AE2-66DC-B6090F847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0EC005-716D-488B-9E94-1241A5239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9FEEB-7D39-234C-74EF-6242EE6C0F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A2FED-04B4-1E52-F2C5-F5F852A87A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91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BB075-37A3-08D3-81B2-86E329F9D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3848D6-99D1-8A8C-B1B3-18E1B37F0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06151E-9927-6209-9E6A-F2C35ED5A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2A494-9086-483C-CE2B-72DC3D8A1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16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7496F-3005-B5EF-A606-5EB510C84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029705-F72A-4871-D4A5-777102002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4B12C7-637D-5D77-993F-729580689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6FB07-022C-C106-3D42-250968E084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58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49998-EB57-42DD-8506-5C296B7EA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7323F2-879D-E1B6-781F-D5D1C786C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67289A-AC2F-DE19-63CE-7ACDEEC72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E33A7-CDB1-D231-458D-5BAC742EB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45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44F61-ECC7-2782-4037-E85876849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BFD538-3D84-8BCA-6FE5-A0D42160B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65914F-6D10-8930-04C2-4C536A2EB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52BF7-311D-301A-29D2-E842369BB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11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D81B0-8940-70B6-0A0A-6B700F5E8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75975-1C0E-C224-5B63-A22DC56C8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AD2661-071D-26A5-50B3-F8C3BA001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B37AB-6C9F-F763-3370-18874468E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57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8DB4B-054A-220B-6EE0-48FC66BA7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27B06B-EC04-686D-7B4C-F6D8D2D8F2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063CF-D13A-1733-D451-6DE0E22A07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3D6D8-ACC5-362E-CC6D-851438B3D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5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Booster will be running</a:t>
            </a:r>
          </a:p>
          <a:p>
            <a:r>
              <a:rPr lang="en-US" dirty="0"/>
              <a:t>Need EIC picture not RHIC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51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47355-D014-E8F5-E8CB-95ECCCEE5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9AD634-05E6-42E6-4A0E-634468F7C4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B10F6-7B68-1004-A03D-0A97F4B64B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detectors to be shown</a:t>
            </a:r>
          </a:p>
          <a:p>
            <a:r>
              <a:rPr lang="en-US" dirty="0"/>
              <a:t>Back Up: target 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4596D-AE37-D06E-7DD1-EB33669F88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220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CA33B-29D9-D89B-BE0A-603EE3B72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0A27C-E725-7109-22A1-BB71B124F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850DF-D8E0-CE30-1DE5-456C59269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FDA98-6FF4-1203-53B3-0898A059B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4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8F158-36F6-05E8-D8BF-60DD5B823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D0B5AE-E3A1-5FDF-542E-80EC22122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DC6125-0C71-D595-4411-92B575EDF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detectors to be shown</a:t>
            </a:r>
          </a:p>
          <a:p>
            <a:r>
              <a:rPr lang="en-US" dirty="0"/>
              <a:t>Back Up: target 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A4715-AB03-B121-B565-1483EDC8A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03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478F4-FC9A-9335-B043-17246837E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221C49-3297-E60C-382D-A5702F064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ED72C4-4CC8-A5DB-5764-8AA982EFF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comment: the values are approx.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F16C1-F9BC-532B-40C5-FB60E060D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888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F0221-EFF1-F07D-38E0-D3FB6CFC8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C9148-40D5-8562-4DF5-42E7DF32B7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D057BF-D2B8-96B1-9A57-41B92BCC3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5D4A9-B187-6D5C-AA14-B5F28B956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59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D99D2-6DB0-EE37-C9AC-F08878C78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C7A22F-1304-E3C4-0948-3B8C023CA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B9DF8D-E69E-B76A-5939-05BECF586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29B45-E8E9-A904-24AB-82BCF85235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82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A507C-A5FD-2AD1-551E-27A5C047D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305915-AFBB-566E-AFF8-87AEF6558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276AC0-5969-55B3-8BA6-047700FEAD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more info about plot in words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BE695-2A63-10F6-C468-1243B2E15D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42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3BE06-73F1-BFA1-75AA-D328E2B77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A6788C-E948-EF82-5676-0663A36A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BE3B71-F4B3-CB29-682C-53CA1AD477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Simulations/predictions for the ions are under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DC1A3-AF08-5457-154A-005DD6F183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55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5DF59-4682-7B5C-7204-CD5BD6C72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578FE1-2B26-6FCC-9894-39D3C765B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5A5F4A-CA71-F70A-31B9-2590D4DC9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9752B-5BD7-08DC-E51A-84E50A189F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26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1386C-201F-C981-CE6B-2E0229812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BA60F7-47F4-8B81-1242-6553BA3BD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524A5E-76C8-5A3F-CDEC-3F2531ACE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54E61-3143-DB31-63EA-624AD0416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9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54B91-5BFE-281E-0A5D-3220C4B4B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040075-32BC-8D42-5A4D-FE6363B17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35E34-5038-B363-6809-164DE6432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792A1-D099-86C8-7FE4-96667F172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64708-E6D9-6A2A-C825-50AE2CD77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3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D37BD-C5FA-32CC-778E-CD8F21F06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56E93-0D4A-458F-14FB-BA73019FF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0D6EC-3357-27E9-CD91-2AC5902DF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4F619-A95D-0C4B-1EEF-412BB4AC9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0D6F3-BE02-0C7C-8CFB-CC7EFCA5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2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0DA494-41A3-F63A-2D44-98C583607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31BBD0-A2BE-BECA-8165-E6D5BD217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EB483-AD93-3D68-2A01-E5C0671C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AD8AC-A94E-1EAC-745C-09CBF9A8A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C6FBA-9361-C49D-ACD7-3824E8486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37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3D9C7-C5F3-6F30-0352-C64E170EA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91CB3-50D2-381D-3E74-6289F4A5E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ACDE1-8B19-1CED-312C-961A8F69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26979-684C-1F94-0B2D-E5C46C7D6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3BEF8-CE9A-4461-2A9A-1F26A0505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9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A7CB2-F7C3-D0E9-B27A-2580AE44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943D9-3F1A-DBF3-B626-3C8A5BF1C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11CFF-14AB-761E-1486-877AB744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47C58-ED2C-A6EC-65FB-8F45E2047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80B95-BF54-E995-DBBE-5B3A909F2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2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0D647-E468-3280-D3C9-CE9E2A9FB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6B51D-1FE0-B1D0-6A01-51145A24B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10482E-4A66-4D18-EC04-8DE813959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4030C7-2652-7453-08B7-0190BB45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F983F-258C-B292-FFAE-09F8DA50C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760117-85E6-83C5-713A-F2778E367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1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012EC-4CF4-64CB-483C-A4F105CE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132B1-6DF5-B076-6CEA-99C6BEE02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D7B430-8E36-45B1-772E-408983A54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3EE924-3BF0-13A5-B630-B59E35AC7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26F547-83D1-1542-9957-6E4CE27F87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D0707B-6141-9483-975B-A09AD3B0F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445F29-CD25-F711-202A-0A672DF02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2F393A-0FB7-5999-6529-A3E91B03E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37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5DA97-DF00-2368-FE65-2BB57B70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5BAE7-72BA-F157-62C3-2456125D5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AA7A64-7C2C-0D84-E62E-585975A94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2EDEC8-942F-7F83-7BE9-898A16F72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7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BD907-D335-8D88-7182-2C1D5BE01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AA6EB-AD2A-6190-DF76-55EEE0F58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AE106-F1DF-947C-4093-965A11613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38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F86F2-3C83-009B-470B-B8FD0850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84756-99ED-211F-6ED7-6E64F78E8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E55D2-40A9-A813-9E6A-CA4F658EF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F452A-16C6-7059-E3B6-5283F98B2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0A8FB-C97C-61DB-C0D3-3303B7789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9BB430-6F14-E8B8-EDB4-01CEA81AD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0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BE7B0-5FF2-2E40-7F9B-63C735F99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C0E52-7117-E862-A492-53693BA3C7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F3DCE-A830-6677-7A14-65FA206D4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9431F-80E3-89D0-5A4D-255A2B882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58124-8A1E-BB48-D4F8-97D9D1FB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50630-9BF1-7A85-54F3-7E45C781A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8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239891-F200-065F-F223-B9DC70801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CF690-A370-046E-F1BF-9F4B72C71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B9D2C-7000-2843-DDE1-1290273328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B7FAF-C1A4-8E5D-118F-8AF19FE789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0CDEA-67B4-1BAB-1C2C-A88EEB891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dico.bnl.gov/event/31808/timetable/?view=standard#sc-31-4-status-of-the-eic-hjet" TargetMode="Externa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bnl.gov/event/31808/timetable/?view=standard#sc-31-4-status-of-the-eic-hje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bnl.gov/event/31808/timetable/?view=standard#sc-31-4-status-of-the-eic-hje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524E7-4235-A536-8E24-782C8C3EB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5233"/>
            <a:ext cx="9144000" cy="165576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Garamond" panose="02020404030301010803" pitchFamily="18" charset="0"/>
              </a:rPr>
              <a:t>Connecting the Dots: Polarimetry from the BNL Booster to the EIC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43553D-9AAA-F685-A60B-E12E5F9463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0973" y="2545296"/>
            <a:ext cx="5890054" cy="498221"/>
          </a:xfrm>
        </p:spPr>
        <p:txBody>
          <a:bodyPr/>
          <a:lstStyle/>
          <a:p>
            <a:pPr algn="r"/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Garamond" panose="02020404030301010803" pitchFamily="18" charset="0"/>
              </a:rPr>
              <a:t>E Shulga for the Booster polarimetry effort</a:t>
            </a:r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EE11620-66F0-CE63-6665-FB6D2A24F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094" y="5165725"/>
            <a:ext cx="4452038" cy="10590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59CE0A-414A-C858-30D4-0AFD316722B3}"/>
              </a:ext>
            </a:extLst>
          </p:cNvPr>
          <p:cNvSpPr txBox="1"/>
          <p:nvPr/>
        </p:nvSpPr>
        <p:spPr>
          <a:xfrm>
            <a:off x="3046971" y="171581"/>
            <a:ext cx="6098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dirty="0">
                <a:solidFill>
                  <a:srgbClr val="777777"/>
                </a:solidFill>
                <a:effectLst/>
                <a:latin typeface="Garamond" panose="02020404030301010803" pitchFamily="18" charset="0"/>
              </a:rPr>
              <a:t>July 2026 </a:t>
            </a:r>
            <a:r>
              <a:rPr lang="en-US" sz="2400" b="0" i="0" dirty="0" err="1">
                <a:solidFill>
                  <a:srgbClr val="777777"/>
                </a:solidFill>
                <a:effectLst/>
                <a:latin typeface="Garamond" panose="02020404030301010803" pitchFamily="18" charset="0"/>
              </a:rPr>
              <a:t>ePIC</a:t>
            </a:r>
            <a:r>
              <a:rPr lang="en-US" sz="2400" b="0" i="0" dirty="0">
                <a:solidFill>
                  <a:srgbClr val="777777"/>
                </a:solidFill>
                <a:effectLst/>
                <a:latin typeface="Garamond" panose="02020404030301010803" pitchFamily="18" charset="0"/>
              </a:rPr>
              <a:t> and EICUG meeting</a:t>
            </a:r>
            <a:endParaRPr lang="en-US" sz="2400" dirty="0">
              <a:latin typeface="Garamond" panose="020204040303010108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DA7DFD-8BA4-7225-065D-0B7270173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055" y="3043517"/>
            <a:ext cx="8383890" cy="212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31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2FF5B-9A5F-9CC8-5188-7C33832FF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CCE7D07-C389-EA59-E269-4D819AD33ECB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Performance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A34EF0-7DE0-0B22-171E-FA8F0CD5D77D}"/>
              </a:ext>
            </a:extLst>
          </p:cNvPr>
          <p:cNvSpPr txBox="1"/>
          <p:nvPr/>
        </p:nvSpPr>
        <p:spPr>
          <a:xfrm>
            <a:off x="482895" y="712990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Statistically feasible within one ramp cycle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028C8366-EBCD-5368-93BF-6C411E578C55}"/>
              </a:ext>
            </a:extLst>
          </p:cNvPr>
          <p:cNvSpPr/>
          <p:nvPr/>
        </p:nvSpPr>
        <p:spPr>
          <a:xfrm>
            <a:off x="442372" y="5954721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Figure of merit - Bonin parametrization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25309CA-B3D2-00F8-EBBF-8E201BB90DE9}"/>
              </a:ext>
            </a:extLst>
          </p:cNvPr>
          <p:cNvSpPr/>
          <p:nvPr/>
        </p:nvSpPr>
        <p:spPr>
          <a:xfrm>
            <a:off x="6255814" y="5954721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Required dwell time for δP = 0.01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9E6BB10B-654F-AE55-E208-EF53E5448A15}"/>
              </a:ext>
            </a:extLst>
          </p:cNvPr>
          <p:cNvSpPr/>
          <p:nvPr/>
        </p:nvSpPr>
        <p:spPr>
          <a:xfrm>
            <a:off x="548640" y="6172200"/>
            <a:ext cx="11109960" cy="0"/>
          </a:xfrm>
          <a:prstGeom prst="roundRect">
            <a:avLst/>
          </a:prstGeom>
          <a:solidFill>
            <a:srgbClr val="F4F7F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3013A-0F9C-059C-D81D-FC94ED99CF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799"/>
          <a:stretch>
            <a:fillRect/>
          </a:stretch>
        </p:blipFill>
        <p:spPr>
          <a:xfrm>
            <a:off x="686211" y="1113100"/>
            <a:ext cx="4849047" cy="47504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BC0D9E-9215-3D24-3F62-E3ACB240B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5258" y="940516"/>
            <a:ext cx="6509013" cy="496931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508EAAA-61EC-E4D7-A6CA-1BD5FEAB17AA}"/>
              </a:ext>
            </a:extLst>
          </p:cNvPr>
          <p:cNvSpPr/>
          <p:nvPr/>
        </p:nvSpPr>
        <p:spPr>
          <a:xfrm>
            <a:off x="2413145" y="1240409"/>
            <a:ext cx="1042749" cy="4042611"/>
          </a:xfrm>
          <a:prstGeom prst="rect">
            <a:avLst/>
          </a:prstGeom>
          <a:solidFill>
            <a:schemeClr val="accent1">
              <a:alpha val="30395"/>
            </a:schemeClr>
          </a:solidFill>
          <a:ln>
            <a:solidFill>
              <a:schemeClr val="accent1">
                <a:alpha val="50005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50E2139-1FB8-8D50-A4C1-527E4CCA7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0203D-FE8C-F2A9-F795-9558A3AF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3564097-4633-D7FA-CF10-A48279851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302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AE2E2-0A2F-DD6A-886F-0CE524AE5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BCAB3C0-4155-93B9-B695-7D24E5FDD477}"/>
              </a:ext>
            </a:extLst>
          </p:cNvPr>
          <p:cNvSpPr txBox="1"/>
          <p:nvPr/>
        </p:nvSpPr>
        <p:spPr>
          <a:xfrm>
            <a:off x="-2058" y="64758"/>
            <a:ext cx="12194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Garamond" panose="02020404030301010803" pitchFamily="18" charset="0"/>
              </a:rPr>
              <a:t>Performance</a:t>
            </a:r>
          </a:p>
        </p:txBody>
      </p:sp>
      <p:sp>
        <p:nvSpPr>
          <p:cNvPr id="2" name="Shape 3">
            <a:extLst>
              <a:ext uri="{FF2B5EF4-FFF2-40B4-BE49-F238E27FC236}">
                <a16:creationId xmlns:a16="http://schemas.microsoft.com/office/drawing/2014/main" id="{817AF5F6-698A-A78E-253B-8648462C1C01}"/>
              </a:ext>
            </a:extLst>
          </p:cNvPr>
          <p:cNvSpPr/>
          <p:nvPr/>
        </p:nvSpPr>
        <p:spPr>
          <a:xfrm>
            <a:off x="548640" y="1508760"/>
            <a:ext cx="2670048" cy="2148840"/>
          </a:xfrm>
          <a:prstGeom prst="roundRect">
            <a:avLst>
              <a:gd name="adj" fmla="val 5000"/>
            </a:avLst>
          </a:prstGeom>
          <a:solidFill>
            <a:srgbClr val="0E2E42"/>
          </a:solidFill>
          <a:ln w="12700">
            <a:solidFill>
              <a:srgbClr val="1E4A63"/>
            </a:solidFill>
            <a:prstDash val="solid"/>
          </a:ln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ABFAA2EC-4970-DF7A-3F47-332468AD169D}"/>
              </a:ext>
            </a:extLst>
          </p:cNvPr>
          <p:cNvSpPr/>
          <p:nvPr/>
        </p:nvSpPr>
        <p:spPr>
          <a:xfrm>
            <a:off x="710079" y="1584519"/>
            <a:ext cx="2267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7–17 ms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A6B2F2E7-C956-E1A0-372F-9FB72E4F932C}"/>
              </a:ext>
            </a:extLst>
          </p:cNvPr>
          <p:cNvSpPr/>
          <p:nvPr/>
        </p:nvSpPr>
        <p:spPr>
          <a:xfrm>
            <a:off x="670560" y="2216785"/>
            <a:ext cx="248716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dwell time for δP = 0.01</a:t>
            </a:r>
          </a:p>
          <a:p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well under the 75 </a:t>
            </a:r>
            <a:r>
              <a:rPr lang="en-US" sz="2000" dirty="0" err="1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ms</a:t>
            </a:r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ramp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2198BC6E-278D-30C0-D462-9F511A64CE76}"/>
              </a:ext>
            </a:extLst>
          </p:cNvPr>
          <p:cNvSpPr/>
          <p:nvPr/>
        </p:nvSpPr>
        <p:spPr>
          <a:xfrm>
            <a:off x="749808" y="3218688"/>
            <a:ext cx="2267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6C17C5FD-C9B7-E7E9-22B8-A7365F23641B}"/>
              </a:ext>
            </a:extLst>
          </p:cNvPr>
          <p:cNvSpPr/>
          <p:nvPr/>
        </p:nvSpPr>
        <p:spPr>
          <a:xfrm>
            <a:off x="3383280" y="1508760"/>
            <a:ext cx="2670048" cy="2148840"/>
          </a:xfrm>
          <a:prstGeom prst="roundRect">
            <a:avLst>
              <a:gd name="adj" fmla="val 5000"/>
            </a:avLst>
          </a:prstGeom>
          <a:solidFill>
            <a:srgbClr val="0E2E42"/>
          </a:solidFill>
          <a:ln w="12700">
            <a:solidFill>
              <a:srgbClr val="1E4A63"/>
            </a:solidFill>
            <a:prstDash val="solid"/>
          </a:ln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27CEC561-1152-0FD6-31CD-C252A59A08E5}"/>
              </a:ext>
            </a:extLst>
          </p:cNvPr>
          <p:cNvSpPr/>
          <p:nvPr/>
        </p:nvSpPr>
        <p:spPr>
          <a:xfrm>
            <a:off x="3581400" y="1584843"/>
            <a:ext cx="2267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3–10 MHz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95B743DC-7D30-4F62-02DD-DEEBE323F705}"/>
              </a:ext>
            </a:extLst>
          </p:cNvPr>
          <p:cNvSpPr/>
          <p:nvPr/>
        </p:nvSpPr>
        <p:spPr>
          <a:xfrm>
            <a:off x="3581400" y="2210495"/>
            <a:ext cx="2267712" cy="12185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per-station recoil rate</a:t>
            </a:r>
          </a:p>
          <a:p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occupancy &lt; 10⁻⁴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21C0535D-D85F-ED71-96A1-C65A798ECB5F}"/>
              </a:ext>
            </a:extLst>
          </p:cNvPr>
          <p:cNvSpPr/>
          <p:nvPr/>
        </p:nvSpPr>
        <p:spPr>
          <a:xfrm>
            <a:off x="3584448" y="3218688"/>
            <a:ext cx="2267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46DF7710-A0BA-0614-6989-ACBA9FC0A0D5}"/>
              </a:ext>
            </a:extLst>
          </p:cNvPr>
          <p:cNvSpPr/>
          <p:nvPr/>
        </p:nvSpPr>
        <p:spPr>
          <a:xfrm>
            <a:off x="6217920" y="1508760"/>
            <a:ext cx="2670048" cy="2148840"/>
          </a:xfrm>
          <a:prstGeom prst="roundRect">
            <a:avLst>
              <a:gd name="adj" fmla="val 5000"/>
            </a:avLst>
          </a:prstGeom>
          <a:solidFill>
            <a:srgbClr val="0E2E42"/>
          </a:solidFill>
          <a:ln w="12700">
            <a:solidFill>
              <a:srgbClr val="1E4A63"/>
            </a:solidFill>
            <a:prstDash val="solid"/>
          </a:ln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AFD60B81-41F1-6372-ADCC-0C47EDC2EB84}"/>
              </a:ext>
            </a:extLst>
          </p:cNvPr>
          <p:cNvSpPr/>
          <p:nvPr/>
        </p:nvSpPr>
        <p:spPr>
          <a:xfrm>
            <a:off x="6419088" y="1584519"/>
            <a:ext cx="2267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w = 10 µm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AAC74B35-CA3A-68F3-1B8D-622DF43D5BD4}"/>
              </a:ext>
            </a:extLst>
          </p:cNvPr>
          <p:cNvSpPr/>
          <p:nvPr/>
        </p:nvSpPr>
        <p:spPr>
          <a:xfrm>
            <a:off x="6419088" y="2224599"/>
            <a:ext cx="2267712" cy="134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carbon strip width</a:t>
            </a:r>
          </a:p>
          <a:p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matches RHIC CNI ribbons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DE321FC2-20D9-0D43-3350-8F631EA39970}"/>
              </a:ext>
            </a:extLst>
          </p:cNvPr>
          <p:cNvSpPr/>
          <p:nvPr/>
        </p:nvSpPr>
        <p:spPr>
          <a:xfrm>
            <a:off x="6419088" y="3218688"/>
            <a:ext cx="2267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6" name="Shape 15">
            <a:extLst>
              <a:ext uri="{FF2B5EF4-FFF2-40B4-BE49-F238E27FC236}">
                <a16:creationId xmlns:a16="http://schemas.microsoft.com/office/drawing/2014/main" id="{DEE90A8B-B0E9-15C7-3ADD-A0113B81D1B2}"/>
              </a:ext>
            </a:extLst>
          </p:cNvPr>
          <p:cNvSpPr/>
          <p:nvPr/>
        </p:nvSpPr>
        <p:spPr>
          <a:xfrm>
            <a:off x="9052560" y="1508760"/>
            <a:ext cx="2670048" cy="2148840"/>
          </a:xfrm>
          <a:prstGeom prst="roundRect">
            <a:avLst>
              <a:gd name="adj" fmla="val 5000"/>
            </a:avLst>
          </a:prstGeom>
          <a:solidFill>
            <a:srgbClr val="0E2E42"/>
          </a:solidFill>
          <a:ln w="12700">
            <a:solidFill>
              <a:srgbClr val="1E4A63"/>
            </a:solidFill>
            <a:prstDash val="solid"/>
          </a:ln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E527D1CA-A4B0-BADC-09EA-69012A1C28DC}"/>
              </a:ext>
            </a:extLst>
          </p:cNvPr>
          <p:cNvSpPr/>
          <p:nvPr/>
        </p:nvSpPr>
        <p:spPr>
          <a:xfrm>
            <a:off x="9253728" y="1576705"/>
            <a:ext cx="2267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4 µg/cm²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F18CBCF8-AC6F-F0A4-DACB-FF8734B4B90C}"/>
              </a:ext>
            </a:extLst>
          </p:cNvPr>
          <p:cNvSpPr/>
          <p:nvPr/>
        </p:nvSpPr>
        <p:spPr>
          <a:xfrm>
            <a:off x="9253728" y="2207098"/>
            <a:ext cx="2267712" cy="13577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target areal density</a:t>
            </a:r>
          </a:p>
          <a:p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negligible beam-loss impact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F18BECA4-8A9D-A4F2-5ED2-23119CFC3CD4}"/>
              </a:ext>
            </a:extLst>
          </p:cNvPr>
          <p:cNvSpPr/>
          <p:nvPr/>
        </p:nvSpPr>
        <p:spPr>
          <a:xfrm>
            <a:off x="9253728" y="3218688"/>
            <a:ext cx="2267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0" name="Shape 19">
            <a:extLst>
              <a:ext uri="{FF2B5EF4-FFF2-40B4-BE49-F238E27FC236}">
                <a16:creationId xmlns:a16="http://schemas.microsoft.com/office/drawing/2014/main" id="{F5ACC8C2-EB26-1696-52EE-E428E69AA767}"/>
              </a:ext>
            </a:extLst>
          </p:cNvPr>
          <p:cNvSpPr/>
          <p:nvPr/>
        </p:nvSpPr>
        <p:spPr>
          <a:xfrm>
            <a:off x="548640" y="3977640"/>
            <a:ext cx="11109960" cy="1371600"/>
          </a:xfrm>
          <a:prstGeom prst="roundRect">
            <a:avLst>
              <a:gd name="adj" fmla="val 6667"/>
            </a:avLst>
          </a:prstGeom>
          <a:solidFill>
            <a:srgbClr val="10344A"/>
          </a:solidFill>
          <a:ln/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21" name="Shape 20">
            <a:extLst>
              <a:ext uri="{FF2B5EF4-FFF2-40B4-BE49-F238E27FC236}">
                <a16:creationId xmlns:a16="http://schemas.microsoft.com/office/drawing/2014/main" id="{610A4035-E5D8-3422-56D8-FE8809A1E2B8}"/>
              </a:ext>
            </a:extLst>
          </p:cNvPr>
          <p:cNvSpPr/>
          <p:nvPr/>
        </p:nvSpPr>
        <p:spPr>
          <a:xfrm>
            <a:off x="868680" y="4297680"/>
            <a:ext cx="731520" cy="73152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pic>
        <p:nvPicPr>
          <p:cNvPr id="22" name="Image 0" descr="/home/claude/icons/check.png">
            <a:extLst>
              <a:ext uri="{FF2B5EF4-FFF2-40B4-BE49-F238E27FC236}">
                <a16:creationId xmlns:a16="http://schemas.microsoft.com/office/drawing/2014/main" id="{BA014BDB-4B8B-26D2-A742-20FCF8C9E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4471416"/>
            <a:ext cx="384048" cy="384048"/>
          </a:xfrm>
          <a:prstGeom prst="rect">
            <a:avLst/>
          </a:prstGeom>
        </p:spPr>
      </p:pic>
      <p:sp>
        <p:nvSpPr>
          <p:cNvPr id="23" name="Text 21">
            <a:extLst>
              <a:ext uri="{FF2B5EF4-FFF2-40B4-BE49-F238E27FC236}">
                <a16:creationId xmlns:a16="http://schemas.microsoft.com/office/drawing/2014/main" id="{C080B89B-97E5-214E-3FED-2F2CB5AB5726}"/>
              </a:ext>
            </a:extLst>
          </p:cNvPr>
          <p:cNvSpPr/>
          <p:nvPr/>
        </p:nvSpPr>
        <p:spPr>
          <a:xfrm>
            <a:off x="1828800" y="4206240"/>
            <a:ext cx="9509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Proton polarimetry is reached within a single ramp cycle over essentially the full energy range.  </a:t>
            </a: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total uncertainty budget is therefore expected to be systematics-dominated from the outset.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75FB5E7-8C01-C233-8EF4-9A6718C560CB}"/>
              </a:ext>
            </a:extLst>
          </p:cNvPr>
          <p:cNvSpPr/>
          <p:nvPr/>
        </p:nvSpPr>
        <p:spPr>
          <a:xfrm>
            <a:off x="548640" y="55778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ring runs in data-driven singles mode — pile-up is not a concern at beam center.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D21FDE-4B08-2D43-0D06-65F9F5CA44B7}"/>
              </a:ext>
            </a:extLst>
          </p:cNvPr>
          <p:cNvSpPr txBox="1"/>
          <p:nvPr/>
        </p:nvSpPr>
        <p:spPr>
          <a:xfrm>
            <a:off x="358346" y="720903"/>
            <a:ext cx="11364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The proton case is essentially solved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531188C-2472-BB84-DE03-14EA9798F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>
                <a:latin typeface="Garamond" panose="02020404030301010803" pitchFamily="18" charset="0"/>
              </a:rPr>
              <a:t>Connecting the Dots: Polarimetry from the BNL Booster to the EIC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E66EF861-561A-36E5-E223-7C7BBA78B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2000">
                <a:latin typeface="Garamond" panose="02020404030301010803" pitchFamily="18" charset="0"/>
              </a:rPr>
              <a:t>7/13/26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48F28D83-88A2-B297-5920-1C9F89F1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z="2000" smtClean="0">
                <a:latin typeface="Garamond" panose="02020404030301010803" pitchFamily="18" charset="0"/>
              </a:rPr>
              <a:t>11</a:t>
            </a:fld>
            <a:endParaRPr lang="en-US" sz="200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802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8C5ED-7352-4317-BD4B-216B6F8BA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4E03506-A477-FB6E-80F6-AE44C2057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851" y="1071384"/>
            <a:ext cx="11064239" cy="36638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6CB722-1262-7086-5502-A8BB8685905F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For Ions: Uncharted territory above 450 MeV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86D03967-87E2-7EDA-9445-F2B7CCFB2946}"/>
              </a:ext>
            </a:extLst>
          </p:cNvPr>
          <p:cNvSpPr/>
          <p:nvPr/>
        </p:nvSpPr>
        <p:spPr>
          <a:xfrm>
            <a:off x="141890" y="566838"/>
            <a:ext cx="11792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sole experimental anchor is Kamiya et al. at 443 MeV -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b="1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y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reaches 0.63 near 6°-7°.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Above 450 MeV, no ³He+C analyzing-power data exist anywhere.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89C34FC-D402-FF31-97B3-AA9088D58E9A}"/>
              </a:ext>
            </a:extLst>
          </p:cNvPr>
          <p:cNvSpPr/>
          <p:nvPr/>
        </p:nvSpPr>
        <p:spPr>
          <a:xfrm>
            <a:off x="206707" y="4644968"/>
            <a:ext cx="4247480" cy="1957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 data, no model</a:t>
            </a:r>
          </a:p>
          <a:p>
            <a:pPr>
              <a:lnSpc>
                <a:spcPct val="112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Global ³He optical potentials (Trost, Pang) are calibrated only below ~220-250 MeV and cannot be extrapolated into the Booster range.</a:t>
            </a:r>
          </a:p>
          <a:p>
            <a:pPr marL="0" indent="0">
              <a:lnSpc>
                <a:spcPct val="112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86CC5A0D-B939-A9CA-5899-D8D1754C2AE4}"/>
              </a:ext>
            </a:extLst>
          </p:cNvPr>
          <p:cNvSpPr/>
          <p:nvPr/>
        </p:nvSpPr>
        <p:spPr>
          <a:xfrm>
            <a:off x="8427720" y="4097151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89AFF9F-12BA-0517-DBE2-3B64D49F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CD4A99FF-431C-302E-2504-F6017E77D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BE4F75D5-30E4-8433-7C5F-A2AE8EDF4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12</a:t>
            </a:fld>
            <a:endParaRPr lang="en-US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7F6401B8-35E1-A169-BCC8-AB36104AEB0A}"/>
              </a:ext>
            </a:extLst>
          </p:cNvPr>
          <p:cNvSpPr/>
          <p:nvPr/>
        </p:nvSpPr>
        <p:spPr>
          <a:xfrm>
            <a:off x="4513727" y="4614155"/>
            <a:ext cx="3732143" cy="1677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Longer dwell times</a:t>
            </a:r>
          </a:p>
          <a:p>
            <a:pPr>
              <a:lnSpc>
                <a:spcPct val="112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Coincidence-mode rates, smaller overlap, lower intensity &amp; revolution frequency → dwell times ~3 orders above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- many ramp cycles needed.</a:t>
            </a:r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46F7DBAD-8508-D439-D84A-A6DF03C68B90}"/>
              </a:ext>
            </a:extLst>
          </p:cNvPr>
          <p:cNvSpPr/>
          <p:nvPr/>
        </p:nvSpPr>
        <p:spPr>
          <a:xfrm>
            <a:off x="8442961" y="4616825"/>
            <a:ext cx="3506881" cy="20291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Peak migrates forward</a:t>
            </a:r>
          </a:p>
          <a:p>
            <a:pPr>
              <a:lnSpc>
                <a:spcPct val="112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A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y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maximum shifts from 6°–7° at 443 MeV toward 3°–4° at extraction - motivating an additional future far-forward ring.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12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268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823EA-86E0-C3B1-CCD7-30EEB6CFC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3584E1-4E20-4395-963B-3F621393D145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Staged commissioning, versatile future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CF99F7-C945-A301-79B3-36E9DC10FE45}"/>
              </a:ext>
            </a:extLst>
          </p:cNvPr>
          <p:cNvSpPr txBox="1"/>
          <p:nvPr/>
        </p:nvSpPr>
        <p:spPr>
          <a:xfrm>
            <a:off x="482895" y="712990"/>
            <a:ext cx="11224151" cy="4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There are stages in the implementation of the setup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F9240B64-3002-E54E-818D-2AC716DBFFB1}"/>
              </a:ext>
            </a:extLst>
          </p:cNvPr>
          <p:cNvSpPr/>
          <p:nvPr/>
        </p:nvSpPr>
        <p:spPr>
          <a:xfrm>
            <a:off x="548640" y="1691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7C7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Staged commissioning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BE92C8E6-6951-B14B-8B3A-CC8C480200AB}"/>
              </a:ext>
            </a:extLst>
          </p:cNvPr>
          <p:cNvSpPr/>
          <p:nvPr/>
        </p:nvSpPr>
        <p:spPr>
          <a:xfrm>
            <a:off x="548640" y="2194560"/>
            <a:ext cx="5486400" cy="1371600"/>
          </a:xfrm>
          <a:prstGeom prst="roundRect">
            <a:avLst>
              <a:gd name="adj" fmla="val 6667"/>
            </a:avLst>
          </a:prstGeom>
          <a:solidFill>
            <a:srgbClr val="F4F7F8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74B1EDDA-8453-CE8C-F03E-034DBBE3BACE}"/>
              </a:ext>
            </a:extLst>
          </p:cNvPr>
          <p:cNvSpPr/>
          <p:nvPr/>
        </p:nvSpPr>
        <p:spPr>
          <a:xfrm>
            <a:off x="822960" y="2560320"/>
            <a:ext cx="640080" cy="640080"/>
          </a:xfrm>
          <a:prstGeom prst="ellipse">
            <a:avLst/>
          </a:prstGeom>
          <a:solidFill>
            <a:srgbClr val="123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B4297BC4-822E-BE2D-8C9A-29930D7778A4}"/>
              </a:ext>
            </a:extLst>
          </p:cNvPr>
          <p:cNvSpPr/>
          <p:nvPr/>
        </p:nvSpPr>
        <p:spPr>
          <a:xfrm>
            <a:off x="822960" y="2560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ABE215E0-6051-CBDD-CEBA-C2236AA155DD}"/>
              </a:ext>
            </a:extLst>
          </p:cNvPr>
          <p:cNvSpPr/>
          <p:nvPr/>
        </p:nvSpPr>
        <p:spPr>
          <a:xfrm>
            <a:off x="1645920" y="2395728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ring only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8E2450B4-B494-3D53-74E3-7305E4A8F40E}"/>
              </a:ext>
            </a:extLst>
          </p:cNvPr>
          <p:cNvSpPr/>
          <p:nvPr/>
        </p:nvSpPr>
        <p:spPr>
          <a:xfrm>
            <a:off x="1645920" y="2816352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Sufficient for pC polarimetry — event ID from recoil kinematics alone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697BA026-4A16-0C10-ECE5-16D90DDEC64A}"/>
              </a:ext>
            </a:extLst>
          </p:cNvPr>
          <p:cNvSpPr/>
          <p:nvPr/>
        </p:nvSpPr>
        <p:spPr>
          <a:xfrm>
            <a:off x="548640" y="3749040"/>
            <a:ext cx="5486400" cy="1371600"/>
          </a:xfrm>
          <a:prstGeom prst="roundRect">
            <a:avLst>
              <a:gd name="adj" fmla="val 6667"/>
            </a:avLst>
          </a:prstGeom>
          <a:solidFill>
            <a:srgbClr val="F4F7F8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C2C26287-831F-CD5F-7EEE-61313148BD88}"/>
              </a:ext>
            </a:extLst>
          </p:cNvPr>
          <p:cNvSpPr/>
          <p:nvPr/>
        </p:nvSpPr>
        <p:spPr>
          <a:xfrm>
            <a:off x="822960" y="4114800"/>
            <a:ext cx="640080" cy="640080"/>
          </a:xfrm>
          <a:prstGeom prst="ellipse">
            <a:avLst/>
          </a:prstGeom>
          <a:solidFill>
            <a:srgbClr val="123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E5C4893-6C24-24E2-5283-B5766708D61D}"/>
              </a:ext>
            </a:extLst>
          </p:cNvPr>
          <p:cNvSpPr/>
          <p:nvPr/>
        </p:nvSpPr>
        <p:spPr>
          <a:xfrm>
            <a:off x="822960" y="41148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F76D63B0-DFF2-FDC6-219C-1F2316EC4734}"/>
              </a:ext>
            </a:extLst>
          </p:cNvPr>
          <p:cNvSpPr/>
          <p:nvPr/>
        </p:nvSpPr>
        <p:spPr>
          <a:xfrm>
            <a:off x="1645920" y="3950208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Add forward ring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3636EF1-E1E3-D304-372B-3809069F01A1}"/>
              </a:ext>
            </a:extLst>
          </p:cNvPr>
          <p:cNvSpPr/>
          <p:nvPr/>
        </p:nvSpPr>
        <p:spPr>
          <a:xfrm>
            <a:off x="1645920" y="4370832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Enables ³HeC via forward coincidence + ΔE breakup rejection.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B1413B1-0432-AE4E-B090-E4FB9AC5B9CF}"/>
              </a:ext>
            </a:extLst>
          </p:cNvPr>
          <p:cNvSpPr/>
          <p:nvPr/>
        </p:nvSpPr>
        <p:spPr>
          <a:xfrm>
            <a:off x="548640" y="5349240"/>
            <a:ext cx="5486400" cy="943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two stages are mechanically independent - proton running proceeds while the forward ring is prepared.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1F6AEBA1-67E7-C451-8B15-42D6B2BF78BA}"/>
              </a:ext>
            </a:extLst>
          </p:cNvPr>
          <p:cNvSpPr/>
          <p:nvPr/>
        </p:nvSpPr>
        <p:spPr>
          <a:xfrm>
            <a:off x="6400800" y="1691640"/>
            <a:ext cx="5257800" cy="4389120"/>
          </a:xfrm>
          <a:prstGeom prst="roundRect">
            <a:avLst>
              <a:gd name="adj" fmla="val 2500"/>
            </a:avLst>
          </a:prstGeom>
          <a:solidFill>
            <a:srgbClr val="123B54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495CEFA1-3959-2DED-2278-6C19F28B65AE}"/>
              </a:ext>
            </a:extLst>
          </p:cNvPr>
          <p:cNvSpPr/>
          <p:nvPr/>
        </p:nvSpPr>
        <p:spPr>
          <a:xfrm>
            <a:off x="6593305" y="1775878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Same geometry, more species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21E1B18-10DB-FDF0-44BF-4AAEE5C04E9E}"/>
              </a:ext>
            </a:extLst>
          </p:cNvPr>
          <p:cNvSpPr/>
          <p:nvPr/>
        </p:nvSpPr>
        <p:spPr>
          <a:xfrm>
            <a:off x="6593305" y="2251366"/>
            <a:ext cx="493775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AEC3CE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Kinematics depend only on projectile-to-carbon mass ratio and rigidity.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C61835E-728F-5405-A150-3E34D955FBE7}"/>
              </a:ext>
            </a:extLst>
          </p:cNvPr>
          <p:cNvSpPr/>
          <p:nvPr/>
        </p:nvSpPr>
        <p:spPr>
          <a:xfrm>
            <a:off x="6720840" y="283464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09A45EE7-C950-A50B-288B-48842EFF0974}"/>
              </a:ext>
            </a:extLst>
          </p:cNvPr>
          <p:cNvSpPr/>
          <p:nvPr/>
        </p:nvSpPr>
        <p:spPr>
          <a:xfrm>
            <a:off x="7628021" y="2841842"/>
            <a:ext cx="39030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baseline="-25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y</a:t>
            </a: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&amp; A</a:t>
            </a:r>
            <a:r>
              <a:rPr lang="en-US" sz="2000" baseline="-25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yy</a:t>
            </a: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already measured; no depolarizing resonances crossed. Blank flanges provisioned at z = 400 mm.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2E3FD123-AB55-F07F-508E-0CCBE4F6FCF4}"/>
              </a:ext>
            </a:extLst>
          </p:cNvPr>
          <p:cNvSpPr/>
          <p:nvPr/>
        </p:nvSpPr>
        <p:spPr>
          <a:xfrm>
            <a:off x="6720840" y="386791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⁶Li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D0409024-20B9-E896-7453-6BB39B0716AA}"/>
              </a:ext>
            </a:extLst>
          </p:cNvPr>
          <p:cNvSpPr/>
          <p:nvPr/>
        </p:nvSpPr>
        <p:spPr>
          <a:xfrm>
            <a:off x="7628021" y="3849624"/>
            <a:ext cx="371053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G ≈ deuteron value → favorable spin dynamics; data only to 150 MeV so far.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6691FC57-B983-D4CE-8563-752F3949CDA5}"/>
              </a:ext>
            </a:extLst>
          </p:cNvPr>
          <p:cNvSpPr/>
          <p:nvPr/>
        </p:nvSpPr>
        <p:spPr>
          <a:xfrm>
            <a:off x="6720840" y="4901184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⁷Li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A2A85D1-CE01-4337-8E15-894B606B27A4}"/>
              </a:ext>
            </a:extLst>
          </p:cNvPr>
          <p:cNvSpPr/>
          <p:nvPr/>
        </p:nvSpPr>
        <p:spPr>
          <a:xfrm>
            <a:off x="7628021" y="4882896"/>
            <a:ext cx="371053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G ≈ proton value → proton-like resonance density; only unpolarized cross sections exist.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25AC1C6C-0853-27A1-E976-695CAE128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860E27FC-2F33-CC26-7264-C3B15BFAA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CC8A5D6F-F61C-D65D-FF06-153FBBE2A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12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F4FB9-951F-DF3B-6E2F-F32F5D7DB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C1692848-8F72-A8E4-30CF-09341FF88440}"/>
              </a:ext>
            </a:extLst>
          </p:cNvPr>
          <p:cNvGrpSpPr/>
          <p:nvPr/>
        </p:nvGrpSpPr>
        <p:grpSpPr>
          <a:xfrm>
            <a:off x="6380964" y="3413818"/>
            <a:ext cx="5668537" cy="3125094"/>
            <a:chOff x="6380964" y="3130829"/>
            <a:chExt cx="5668537" cy="312509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D201455-FD59-B1C1-FA74-27EE2FED1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1783" b="66339"/>
            <a:stretch>
              <a:fillRect/>
            </a:stretch>
          </p:blipFill>
          <p:spPr>
            <a:xfrm>
              <a:off x="6565629" y="3130829"/>
              <a:ext cx="5483872" cy="3125094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82366A-E204-9C06-BF0A-27F560DBC42F}"/>
                </a:ext>
              </a:extLst>
            </p:cNvPr>
            <p:cNvSpPr txBox="1"/>
            <p:nvPr/>
          </p:nvSpPr>
          <p:spPr>
            <a:xfrm>
              <a:off x="7472856" y="5108028"/>
              <a:ext cx="9493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2A52D1"/>
                  </a:solidFill>
                </a:rPr>
                <a:t>recoil C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F8AB8A-0A3F-4346-F05A-66DD165FE0B0}"/>
                </a:ext>
              </a:extLst>
            </p:cNvPr>
            <p:cNvSpPr txBox="1"/>
            <p:nvPr/>
          </p:nvSpPr>
          <p:spPr>
            <a:xfrm>
              <a:off x="7472856" y="4059802"/>
              <a:ext cx="7612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pixels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A9B495-6284-8220-7E78-5ED45FC26DC8}"/>
                </a:ext>
              </a:extLst>
            </p:cNvPr>
            <p:cNvSpPr txBox="1"/>
            <p:nvPr/>
          </p:nvSpPr>
          <p:spPr>
            <a:xfrm rot="16200000">
              <a:off x="6056804" y="3735642"/>
              <a:ext cx="10176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Arb. unit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E269330-B12C-2EF3-300F-ACC09F9FF6DC}"/>
                </a:ext>
              </a:extLst>
            </p:cNvPr>
            <p:cNvSpPr txBox="1"/>
            <p:nvPr/>
          </p:nvSpPr>
          <p:spPr>
            <a:xfrm rot="16200000">
              <a:off x="8731025" y="3735642"/>
              <a:ext cx="10176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Arb. unit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21D5306-09FF-2C6E-58EA-4026FA8FA6BA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C-Recoil detector candidate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04CE601-3985-9F07-F61C-F85595D51FD5}"/>
              </a:ext>
            </a:extLst>
          </p:cNvPr>
          <p:cNvSpPr/>
          <p:nvPr/>
        </p:nvSpPr>
        <p:spPr>
          <a:xfrm>
            <a:off x="356806" y="1236096"/>
            <a:ext cx="7986478" cy="2860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Installation of new vacuum chamber and first 2 C-recoil detectors is planned for the Summer of 2027</a:t>
            </a:r>
          </a:p>
          <a:p>
            <a:pPr marL="0" indent="0">
              <a:lnSpc>
                <a:spcPct val="110000"/>
              </a:lnSpc>
              <a:buNone/>
            </a:pPr>
            <a:endParaRPr lang="en-US" sz="2000" dirty="0">
              <a:solidFill>
                <a:srgbClr val="1E293B"/>
              </a:solidFill>
              <a:latin typeface="Garamond" panose="02020404030301010803" pitchFamily="18" charset="0"/>
              <a:cs typeface="Calibri" pitchFamily="34" charset="-12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Main requirements: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Ultra High Vacuum &lt;10</a:t>
            </a:r>
            <a:r>
              <a:rPr lang="en-US" sz="2000" baseline="30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-9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 mbar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~ 4 cm by 4 cm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Provide precise 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ϕ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 and 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dE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/dx measurement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~1 MHz top pixel rate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Should be ready by summer: 2 detectors, cooling, DAQ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endParaRPr lang="en-US" sz="2000" dirty="0">
              <a:solidFill>
                <a:srgbClr val="1E293B"/>
              </a:solidFill>
              <a:latin typeface="Garamond" panose="02020404030301010803" pitchFamily="18" charset="0"/>
              <a:cs typeface="Calibri" pitchFamily="34" charset="-120"/>
            </a:endParaRPr>
          </a:p>
          <a:p>
            <a:pPr>
              <a:lnSpc>
                <a:spcPct val="110000"/>
              </a:lnSpc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Best candidate TimePix3 or 4 detectors variation, currently </a:t>
            </a:r>
          </a:p>
          <a:p>
            <a:pPr>
              <a:lnSpc>
                <a:spcPct val="110000"/>
              </a:lnSpc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working on procurement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 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F20D844C-4806-9DBD-D684-5C256BD40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5904B9C2-49C8-D33A-C34E-81818BD7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7B6B6BB2-5E9C-1AB0-4B8B-E4F514C23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14</a:t>
            </a:fld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A2E3D3C-9C18-43D1-D752-896316543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783" y="602076"/>
            <a:ext cx="3563718" cy="281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58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44824-CC49-4AFB-CDCA-4DD506C92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AI-generated content may be incorrect.">
            <a:extLst>
              <a:ext uri="{FF2B5EF4-FFF2-40B4-BE49-F238E27FC236}">
                <a16:creationId xmlns:a16="http://schemas.microsoft.com/office/drawing/2014/main" id="{F172BECC-5EAF-976F-3AD4-A443716312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99" r="14396" b="3284"/>
          <a:stretch>
            <a:fillRect/>
          </a:stretch>
        </p:blipFill>
        <p:spPr>
          <a:xfrm>
            <a:off x="6977157" y="452687"/>
            <a:ext cx="5231145" cy="54175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34933F-81F0-4E5A-1F18-3BE1351CD9A2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p-Forward detector development</a:t>
            </a:r>
            <a:endParaRPr lang="en-US" sz="3600" b="1" dirty="0">
              <a:latin typeface="Garamond" panose="02020404030301010803" pitchFamily="18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620CC98D-277F-EDEE-F169-3AE97DC86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655244F9-ACA1-051E-10DD-77FEA38CA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EEBF317B-EF93-C450-611C-0BE9E500E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79546-D7C2-BB83-4AFB-61955DA531F5}"/>
              </a:ext>
            </a:extLst>
          </p:cNvPr>
          <p:cNvSpPr txBox="1"/>
          <p:nvPr/>
        </p:nvSpPr>
        <p:spPr>
          <a:xfrm>
            <a:off x="488732" y="711089"/>
            <a:ext cx="67318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</a:rPr>
              <a:t>This is going to be first development for future </a:t>
            </a:r>
            <a:r>
              <a:rPr lang="en-US" sz="2000" dirty="0" err="1">
                <a:latin typeface="Garamond" panose="02020404030301010803" pitchFamily="18" charset="0"/>
              </a:rPr>
              <a:t>Hjet</a:t>
            </a:r>
            <a:r>
              <a:rPr lang="en-US" sz="2000" dirty="0">
                <a:latin typeface="Garamond" panose="02020404030301010803" pitchFamily="18" charset="0"/>
              </a:rPr>
              <a:t> detectors (time scale ~2 years) </a:t>
            </a:r>
          </a:p>
          <a:p>
            <a:r>
              <a:rPr lang="en-US" sz="2000" dirty="0">
                <a:latin typeface="Garamond" panose="02020404030301010803" pitchFamily="18" charset="0"/>
              </a:rPr>
              <a:t>Main features: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Garamond" panose="02020404030301010803" pitchFamily="18" charset="0"/>
              </a:rPr>
              <a:t>Hamamatsu 1024-strip 300-500 um thick SSD 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Garamond" panose="02020404030301010803" pitchFamily="18" charset="0"/>
              </a:rPr>
              <a:t>97mm by 97 mm 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Garamond" panose="02020404030301010803" pitchFamily="18" charset="0"/>
              </a:rPr>
              <a:t>2 detectors, 2 layers each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Garamond" panose="02020404030301010803" pitchFamily="18" charset="0"/>
              </a:rPr>
              <a:t>Time resolution &lt; 2ns (overkill, but required for </a:t>
            </a:r>
            <a:r>
              <a:rPr lang="en-US" sz="2000" dirty="0" err="1">
                <a:latin typeface="Garamond" panose="02020404030301010803" pitchFamily="18" charset="0"/>
              </a:rPr>
              <a:t>Hjet</a:t>
            </a:r>
            <a:r>
              <a:rPr lang="en-US" sz="2000" dirty="0">
                <a:latin typeface="Garamond" panose="02020404030301010803" pitchFamily="18" charset="0"/>
              </a:rPr>
              <a:t>)</a:t>
            </a:r>
          </a:p>
          <a:p>
            <a:r>
              <a:rPr lang="en-US" sz="2000" dirty="0">
                <a:latin typeface="Garamond" panose="02020404030301010803" pitchFamily="18" charset="0"/>
              </a:rPr>
              <a:t>Development lead by the instrumentation group at BNL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52B39EB-73D5-6572-EFBF-9DB71B3D680C}"/>
              </a:ext>
            </a:extLst>
          </p:cNvPr>
          <p:cNvGrpSpPr/>
          <p:nvPr/>
        </p:nvGrpSpPr>
        <p:grpSpPr>
          <a:xfrm>
            <a:off x="5235388" y="3923147"/>
            <a:ext cx="3414655" cy="2275461"/>
            <a:chOff x="8819600" y="3380000"/>
            <a:chExt cx="3414655" cy="2275461"/>
          </a:xfrm>
        </p:grpSpPr>
        <p:pic>
          <p:nvPicPr>
            <p:cNvPr id="6" name="Picture 5" descr="A picture containing text, envelope, stationary, businesscard&#10;&#10;AI-generated content may be incorrect.">
              <a:extLst>
                <a:ext uri="{FF2B5EF4-FFF2-40B4-BE49-F238E27FC236}">
                  <a16:creationId xmlns:a16="http://schemas.microsoft.com/office/drawing/2014/main" id="{F09F31FA-61B4-721D-61AB-D874C71BB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978" t="10529" r="3552" b="6839"/>
            <a:stretch>
              <a:fillRect/>
            </a:stretch>
          </p:blipFill>
          <p:spPr>
            <a:xfrm>
              <a:off x="8855880" y="3429000"/>
              <a:ext cx="3378375" cy="222646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2E87BF-0A86-C9AB-B32A-259F94B217EE}"/>
                </a:ext>
              </a:extLst>
            </p:cNvPr>
            <p:cNvSpPr txBox="1"/>
            <p:nvPr/>
          </p:nvSpPr>
          <p:spPr>
            <a:xfrm>
              <a:off x="8819600" y="3564666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97 mm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429D43-67E2-1096-1E23-84A2F6F49765}"/>
                </a:ext>
              </a:extLst>
            </p:cNvPr>
            <p:cNvSpPr txBox="1"/>
            <p:nvPr/>
          </p:nvSpPr>
          <p:spPr>
            <a:xfrm>
              <a:off x="10948923" y="3380000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97 mm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9A2F503-294A-83BA-B5DC-05724BF45011}"/>
                </a:ext>
              </a:extLst>
            </p:cNvPr>
            <p:cNvCxnSpPr/>
            <p:nvPr/>
          </p:nvCxnSpPr>
          <p:spPr>
            <a:xfrm>
              <a:off x="9921536" y="3429000"/>
              <a:ext cx="2312719" cy="50499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D1068D4-C33F-4F1E-7BF7-516868D4A3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55880" y="3550330"/>
              <a:ext cx="964776" cy="135085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4A0185-4D51-7E9B-EF62-4E23E092022C}"/>
                </a:ext>
              </a:extLst>
            </p:cNvPr>
            <p:cNvSpPr txBox="1"/>
            <p:nvPr/>
          </p:nvSpPr>
          <p:spPr>
            <a:xfrm>
              <a:off x="9379268" y="4518286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512 </a:t>
              </a:r>
              <a:r>
                <a:rPr lang="en-US" dirty="0" err="1"/>
                <a:t>ch</a:t>
              </a:r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E38486-8F6E-0684-9050-7C42D2834C55}"/>
                </a:ext>
              </a:extLst>
            </p:cNvPr>
            <p:cNvSpPr txBox="1"/>
            <p:nvPr/>
          </p:nvSpPr>
          <p:spPr>
            <a:xfrm>
              <a:off x="10545067" y="4901184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512 </a:t>
              </a:r>
              <a:r>
                <a:rPr lang="en-US" dirty="0" err="1"/>
                <a:t>ch</a:t>
              </a:r>
              <a:endParaRPr lang="en-US" dirty="0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ABFE485-86FF-365B-6F1B-D0695C02B7AA}"/>
              </a:ext>
            </a:extLst>
          </p:cNvPr>
          <p:cNvCxnSpPr>
            <a:cxnSpLocks/>
          </p:cNvCxnSpPr>
          <p:nvPr/>
        </p:nvCxnSpPr>
        <p:spPr>
          <a:xfrm flipH="1">
            <a:off x="7399436" y="3463969"/>
            <a:ext cx="831071" cy="47051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AC4A38E-CA71-9EAE-FFD3-F96E73DCA799}"/>
              </a:ext>
            </a:extLst>
          </p:cNvPr>
          <p:cNvSpPr txBox="1"/>
          <p:nvPr/>
        </p:nvSpPr>
        <p:spPr>
          <a:xfrm>
            <a:off x="373702" y="3923147"/>
            <a:ext cx="43651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Garamond" panose="02020404030301010803" pitchFamily="18" charset="0"/>
              </a:rPr>
              <a:t>For more details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see talk from Prashanth on Friday</a:t>
            </a:r>
            <a:r>
              <a:rPr lang="en-US" sz="2000" b="1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000" b="1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  <a:hlinkClick r:id="rId5"/>
              </a:rPr>
              <a:t>link</a:t>
            </a:r>
            <a:r>
              <a:rPr lang="en-US" sz="2000" b="1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</a:t>
            </a:r>
            <a:r>
              <a:rPr lang="en-US" sz="2000" b="1" dirty="0">
                <a:latin typeface="Garamond" panose="02020404030301010803" pitchFamily="18" charset="0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88518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99EAD-C7DA-128E-60C9-71C7D6102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FF66B4-3398-FD72-CE3C-D9FCE5626AA3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kern="0" spc="300" dirty="0"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923EB1-491F-D210-ED8B-EE57E8434D69}"/>
              </a:ext>
            </a:extLst>
          </p:cNvPr>
          <p:cNvSpPr txBox="1"/>
          <p:nvPr/>
        </p:nvSpPr>
        <p:spPr>
          <a:xfrm>
            <a:off x="482895" y="712990"/>
            <a:ext cx="11224151" cy="4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EIC physics program demands high, well-measured polarization at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every stage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of the injector chain.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" name="Shape 3">
            <a:extLst>
              <a:ext uri="{FF2B5EF4-FFF2-40B4-BE49-F238E27FC236}">
                <a16:creationId xmlns:a16="http://schemas.microsoft.com/office/drawing/2014/main" id="{7A581771-33EE-6EE3-2707-FEFA5899C9FE}"/>
              </a:ext>
            </a:extLst>
          </p:cNvPr>
          <p:cNvSpPr/>
          <p:nvPr/>
        </p:nvSpPr>
        <p:spPr>
          <a:xfrm>
            <a:off x="589104" y="1431792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/>
          </a:p>
        </p:txBody>
      </p:sp>
      <p:pic>
        <p:nvPicPr>
          <p:cNvPr id="3" name="Image 1" descr="/home/claude/icons/ring_w.png">
            <a:extLst>
              <a:ext uri="{FF2B5EF4-FFF2-40B4-BE49-F238E27FC236}">
                <a16:creationId xmlns:a16="http://schemas.microsoft.com/office/drawing/2014/main" id="{27B49271-1914-29D7-81EF-FDA02BCC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88" y="1532376"/>
            <a:ext cx="256032" cy="256032"/>
          </a:xfrm>
          <a:prstGeom prst="rect">
            <a:avLst/>
          </a:prstGeom>
        </p:spPr>
      </p:pic>
      <p:sp>
        <p:nvSpPr>
          <p:cNvPr id="4" name="Text 4">
            <a:extLst>
              <a:ext uri="{FF2B5EF4-FFF2-40B4-BE49-F238E27FC236}">
                <a16:creationId xmlns:a16="http://schemas.microsoft.com/office/drawing/2014/main" id="{985152D6-03BA-2A2D-2D71-6AD59EEDFB55}"/>
              </a:ext>
            </a:extLst>
          </p:cNvPr>
          <p:cNvSpPr/>
          <p:nvPr/>
        </p:nvSpPr>
        <p:spPr>
          <a:xfrm>
            <a:off x="1229183" y="1386072"/>
            <a:ext cx="1047786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One fixed six-station ring covers the full Booster ramp for p and ³He - no moving parts.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A0E53062-833D-4BC5-B739-EAF9A2CD1771}"/>
              </a:ext>
            </a:extLst>
          </p:cNvPr>
          <p:cNvSpPr/>
          <p:nvPr/>
        </p:nvSpPr>
        <p:spPr>
          <a:xfrm>
            <a:off x="589104" y="2117592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/>
          </a:p>
        </p:txBody>
      </p:sp>
      <p:pic>
        <p:nvPicPr>
          <p:cNvPr id="6" name="Image 2" descr="/home/claude/icons/check.png">
            <a:extLst>
              <a:ext uri="{FF2B5EF4-FFF2-40B4-BE49-F238E27FC236}">
                <a16:creationId xmlns:a16="http://schemas.microsoft.com/office/drawing/2014/main" id="{5DC02646-BB6F-6156-B155-EA6AB8858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88" y="2218176"/>
            <a:ext cx="256032" cy="256032"/>
          </a:xfrm>
          <a:prstGeom prst="rect">
            <a:avLst/>
          </a:prstGeom>
        </p:spPr>
      </p:pic>
      <p:sp>
        <p:nvSpPr>
          <p:cNvPr id="8" name="Text 6">
            <a:extLst>
              <a:ext uri="{FF2B5EF4-FFF2-40B4-BE49-F238E27FC236}">
                <a16:creationId xmlns:a16="http://schemas.microsoft.com/office/drawing/2014/main" id="{C6BE1655-69AD-1EE4-9DD9-51947BC2F815}"/>
              </a:ext>
            </a:extLst>
          </p:cNvPr>
          <p:cNvSpPr/>
          <p:nvPr/>
        </p:nvSpPr>
        <p:spPr>
          <a:xfrm>
            <a:off x="1229183" y="2071872"/>
            <a:ext cx="1047786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 polarimetry reaches δP = 0.01 within a single ramp cycle; the proton case is systematics-limited.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E3FA5EEA-9D4E-B032-FFA6-463EA357E634}"/>
              </a:ext>
            </a:extLst>
          </p:cNvPr>
          <p:cNvSpPr/>
          <p:nvPr/>
        </p:nvSpPr>
        <p:spPr>
          <a:xfrm>
            <a:off x="589104" y="2803392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/>
          </a:p>
        </p:txBody>
      </p:sp>
      <p:pic>
        <p:nvPicPr>
          <p:cNvPr id="11" name="Image 3" descr="/home/claude/icons/route_w.png">
            <a:extLst>
              <a:ext uri="{FF2B5EF4-FFF2-40B4-BE49-F238E27FC236}">
                <a16:creationId xmlns:a16="http://schemas.microsoft.com/office/drawing/2014/main" id="{87D85EE3-7242-9946-1B49-20B762ECA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688" y="2903976"/>
            <a:ext cx="256032" cy="256032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B97FD5D-7933-A034-C2D9-F637C59944E2}"/>
              </a:ext>
            </a:extLst>
          </p:cNvPr>
          <p:cNvSpPr/>
          <p:nvPr/>
        </p:nvSpPr>
        <p:spPr>
          <a:xfrm>
            <a:off x="1229183" y="2757672"/>
            <a:ext cx="1047786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 scale anchored at 443 MeV and propagated by ramp-and-return to ~2% absolute across the ramp.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16BD9F98-F2A0-3A17-0177-BE776BA7999D}"/>
              </a:ext>
            </a:extLst>
          </p:cNvPr>
          <p:cNvSpPr/>
          <p:nvPr/>
        </p:nvSpPr>
        <p:spPr>
          <a:xfrm>
            <a:off x="589104" y="3489192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/>
          </a:p>
        </p:txBody>
      </p:sp>
      <p:pic>
        <p:nvPicPr>
          <p:cNvPr id="14" name="Image 4" descr="/home/claude/icons/cubes.png">
            <a:extLst>
              <a:ext uri="{FF2B5EF4-FFF2-40B4-BE49-F238E27FC236}">
                <a16:creationId xmlns:a16="http://schemas.microsoft.com/office/drawing/2014/main" id="{8CEABCB2-2328-F731-DBE7-C9EC310D66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88" y="3589776"/>
            <a:ext cx="256032" cy="256032"/>
          </a:xfrm>
          <a:prstGeom prst="rect">
            <a:avLst/>
          </a:prstGeom>
        </p:spPr>
      </p:pic>
      <p:sp>
        <p:nvSpPr>
          <p:cNvPr id="15" name="Text 10">
            <a:extLst>
              <a:ext uri="{FF2B5EF4-FFF2-40B4-BE49-F238E27FC236}">
                <a16:creationId xmlns:a16="http://schemas.microsoft.com/office/drawing/2014/main" id="{F254AAFA-3DD3-0CD6-ACA0-D5349138E03B}"/>
              </a:ext>
            </a:extLst>
          </p:cNvPr>
          <p:cNvSpPr/>
          <p:nvPr/>
        </p:nvSpPr>
        <p:spPr>
          <a:xfrm>
            <a:off x="1229183" y="3443472"/>
            <a:ext cx="1047786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Extends to d, ⁶Li, ⁷Li with the same geometry — a versatile light-ion polarimeter for the EIC era.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3D26637A-FFFE-7E4F-F825-5E1F5032FFB3}"/>
              </a:ext>
            </a:extLst>
          </p:cNvPr>
          <p:cNvSpPr/>
          <p:nvPr/>
        </p:nvSpPr>
        <p:spPr>
          <a:xfrm>
            <a:off x="482895" y="4037832"/>
            <a:ext cx="11416661" cy="2318518"/>
          </a:xfrm>
          <a:prstGeom prst="roundRect">
            <a:avLst>
              <a:gd name="adj" fmla="val 8000"/>
            </a:avLst>
          </a:prstGeom>
          <a:solidFill>
            <a:srgbClr val="E08A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1C8B76FA-0608-18A7-57BB-75F30837652A}"/>
              </a:ext>
            </a:extLst>
          </p:cNvPr>
          <p:cNvSpPr/>
          <p:nvPr/>
        </p:nvSpPr>
        <p:spPr>
          <a:xfrm>
            <a:off x="690173" y="4884166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5" descr="/home/claude/icons/handshake.png">
            <a:extLst>
              <a:ext uri="{FF2B5EF4-FFF2-40B4-BE49-F238E27FC236}">
                <a16:creationId xmlns:a16="http://schemas.microsoft.com/office/drawing/2014/main" id="{D88BBC72-553D-9FE0-087F-DEFAD95BB0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909" y="5057902"/>
            <a:ext cx="384048" cy="384048"/>
          </a:xfrm>
          <a:prstGeom prst="rect">
            <a:avLst/>
          </a:prstGeom>
        </p:spPr>
      </p:pic>
      <p:sp>
        <p:nvSpPr>
          <p:cNvPr id="19" name="Text 13">
            <a:extLst>
              <a:ext uri="{FF2B5EF4-FFF2-40B4-BE49-F238E27FC236}">
                <a16:creationId xmlns:a16="http://schemas.microsoft.com/office/drawing/2014/main" id="{E43F182D-1733-96E3-FD19-745691576A37}"/>
              </a:ext>
            </a:extLst>
          </p:cNvPr>
          <p:cNvSpPr/>
          <p:nvPr/>
        </p:nvSpPr>
        <p:spPr>
          <a:xfrm>
            <a:off x="1595429" y="4129272"/>
            <a:ext cx="10111617" cy="21247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Under active design - we welcome collaborators NOW.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Detector construction: current short-term plan includes 2 recoil detectors (1-st year) → 4 more needed in the 2–3-year range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DAQ and data analysis: development reconstruction algorithms and DAQ system for new detectors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Beam time: have many flanges which could be instrumented, new ideas are welcome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CA99541F-C4B1-4C23-02D6-432324AF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1" name="Date Placeholder 20">
            <a:extLst>
              <a:ext uri="{FF2B5EF4-FFF2-40B4-BE49-F238E27FC236}">
                <a16:creationId xmlns:a16="http://schemas.microsoft.com/office/drawing/2014/main" id="{7E2EF105-27C6-E993-1A33-51458C14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6903EC1-116F-FFE1-73A2-A3763ADE9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06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BE90-BEC7-F9F4-802A-9B056C9AD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D6987B8-EFAE-ED0A-A7AD-CBE253C19628}"/>
              </a:ext>
            </a:extLst>
          </p:cNvPr>
          <p:cNvSpPr txBox="1"/>
          <p:nvPr/>
        </p:nvSpPr>
        <p:spPr>
          <a:xfrm>
            <a:off x="0" y="2782669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Back Up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9EA30EE-A87B-9E9C-36E6-73E2BC40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7558E7-6772-4B1A-DE96-C7FF99422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35378-EC48-FB61-DFBE-039636C63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73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256BCF-E828-FA7C-7B86-29C376389D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8"/>
          <a:stretch>
            <a:fillRect/>
          </a:stretch>
        </p:blipFill>
        <p:spPr>
          <a:xfrm>
            <a:off x="65922" y="1421467"/>
            <a:ext cx="7845837" cy="47382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3B8CC2-8EF4-48DC-5791-6933CFADE126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Motivation: A gap in the polarization diagnostics chain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B8D5DE-BB3A-83A1-E0B5-7CCE095A97E8}"/>
              </a:ext>
            </a:extLst>
          </p:cNvPr>
          <p:cNvSpPr txBox="1"/>
          <p:nvPr/>
        </p:nvSpPr>
        <p:spPr>
          <a:xfrm>
            <a:off x="482895" y="712990"/>
            <a:ext cx="11224151" cy="4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EIC physics program demands high, well-measured polarization at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every stage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of the injector chain.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817EC0A-BF5B-62A9-39BD-FE859E66BCDE}"/>
              </a:ext>
            </a:extLst>
          </p:cNvPr>
          <p:cNvGrpSpPr/>
          <p:nvPr/>
        </p:nvGrpSpPr>
        <p:grpSpPr>
          <a:xfrm>
            <a:off x="967849" y="5878233"/>
            <a:ext cx="1786270" cy="369332"/>
            <a:chOff x="1148316" y="5816009"/>
            <a:chExt cx="1786270" cy="369332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DB2D442-E093-3B69-8440-A2E24B501122}"/>
                </a:ext>
              </a:extLst>
            </p:cNvPr>
            <p:cNvCxnSpPr/>
            <p:nvPr/>
          </p:nvCxnSpPr>
          <p:spPr>
            <a:xfrm>
              <a:off x="1148316" y="5816009"/>
              <a:ext cx="1786270" cy="0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D03B15-AABB-BBAB-D8E5-C8BF334CA6E5}"/>
                </a:ext>
              </a:extLst>
            </p:cNvPr>
            <p:cNvSpPr txBox="1"/>
            <p:nvPr/>
          </p:nvSpPr>
          <p:spPr>
            <a:xfrm>
              <a:off x="1519882" y="5816009"/>
              <a:ext cx="744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Garamond" panose="02020404030301010803" pitchFamily="18" charset="0"/>
                </a:rPr>
                <a:t>Linac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DA92F2-045B-92A0-2F4F-AB3A6EBDDFB3}"/>
              </a:ext>
            </a:extLst>
          </p:cNvPr>
          <p:cNvGrpSpPr/>
          <p:nvPr/>
        </p:nvGrpSpPr>
        <p:grpSpPr>
          <a:xfrm>
            <a:off x="4748182" y="5848136"/>
            <a:ext cx="1786270" cy="369332"/>
            <a:chOff x="1148316" y="5816009"/>
            <a:chExt cx="1786270" cy="369332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C0B3EC2-6EF9-5C61-BAC9-AF6599570560}"/>
                </a:ext>
              </a:extLst>
            </p:cNvPr>
            <p:cNvCxnSpPr/>
            <p:nvPr/>
          </p:nvCxnSpPr>
          <p:spPr>
            <a:xfrm>
              <a:off x="1148316" y="5816009"/>
              <a:ext cx="1786270" cy="0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135D629-963D-5A49-1005-BBC1E4F3BE7E}"/>
                </a:ext>
              </a:extLst>
            </p:cNvPr>
            <p:cNvSpPr txBox="1"/>
            <p:nvPr/>
          </p:nvSpPr>
          <p:spPr>
            <a:xfrm>
              <a:off x="1519882" y="5816009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Garamond" panose="02020404030301010803" pitchFamily="18" charset="0"/>
                </a:rPr>
                <a:t>AGS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5F19F0D3-88B6-282F-ABD6-DC89D0110BBA}"/>
              </a:ext>
            </a:extLst>
          </p:cNvPr>
          <p:cNvSpPr/>
          <p:nvPr/>
        </p:nvSpPr>
        <p:spPr>
          <a:xfrm>
            <a:off x="1704472" y="1458536"/>
            <a:ext cx="2099294" cy="634334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005CFA3-18E7-AAAE-2973-1AFFF9251C50}"/>
              </a:ext>
            </a:extLst>
          </p:cNvPr>
          <p:cNvSpPr/>
          <p:nvPr/>
        </p:nvSpPr>
        <p:spPr>
          <a:xfrm>
            <a:off x="2681368" y="2397650"/>
            <a:ext cx="2749523" cy="536083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DA84F8-1041-E7A5-8D7F-E7CDF5EC2928}"/>
              </a:ext>
            </a:extLst>
          </p:cNvPr>
          <p:cNvSpPr txBox="1"/>
          <p:nvPr/>
        </p:nvSpPr>
        <p:spPr>
          <a:xfrm>
            <a:off x="4056129" y="1376903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C00000"/>
                </a:solidFill>
                <a:latin typeface="Garamond" panose="02020404030301010803" pitchFamily="18" charset="0"/>
              </a:rPr>
              <a:t>RHIC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E6DC06-6958-E00D-2443-75775584A05E}"/>
              </a:ext>
            </a:extLst>
          </p:cNvPr>
          <p:cNvSpPr txBox="1"/>
          <p:nvPr/>
        </p:nvSpPr>
        <p:spPr>
          <a:xfrm>
            <a:off x="1204976" y="2933733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2A52D1"/>
                </a:solidFill>
                <a:latin typeface="Garamond" panose="02020404030301010803" pitchFamily="18" charset="0"/>
              </a:rPr>
              <a:t>sPHENIX</a:t>
            </a:r>
            <a:endParaRPr lang="en-US" sz="1400" b="1" dirty="0">
              <a:solidFill>
                <a:srgbClr val="2A52D1"/>
              </a:solidFill>
              <a:latin typeface="Garamond" panose="02020404030301010803" pitchFamily="18" charset="0"/>
            </a:endParaRPr>
          </a:p>
        </p:txBody>
      </p:sp>
      <p:sp>
        <p:nvSpPr>
          <p:cNvPr id="48" name="Text 4">
            <a:extLst>
              <a:ext uri="{FF2B5EF4-FFF2-40B4-BE49-F238E27FC236}">
                <a16:creationId xmlns:a16="http://schemas.microsoft.com/office/drawing/2014/main" id="{CC4A8301-F5A7-8E57-7F37-0E2DB27C2CF0}"/>
              </a:ext>
            </a:extLst>
          </p:cNvPr>
          <p:cNvSpPr/>
          <p:nvPr/>
        </p:nvSpPr>
        <p:spPr>
          <a:xfrm>
            <a:off x="8673759" y="1595437"/>
            <a:ext cx="34523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8D9755D3-415D-9E31-9F3B-C8E89AF99F46}"/>
              </a:ext>
            </a:extLst>
          </p:cNvPr>
          <p:cNvSpPr/>
          <p:nvPr/>
        </p:nvSpPr>
        <p:spPr>
          <a:xfrm>
            <a:off x="7249119" y="1231638"/>
            <a:ext cx="4758073" cy="5804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RHIC completed its final run</a:t>
            </a:r>
            <a:endParaRPr lang="en-US" sz="2000" dirty="0">
              <a:latin typeface="Garamond" panose="02020404030301010803" pitchFamily="18" charset="0"/>
            </a:endParaRP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complex now transitions to EIC construction see talk from Prashanth 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  <a:hlinkClick r:id="rId4"/>
              </a:rPr>
              <a:t>link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).</a:t>
            </a:r>
          </a:p>
          <a:p>
            <a:pPr algn="just">
              <a:lnSpc>
                <a:spcPct val="105000"/>
              </a:lnSpc>
            </a:pPr>
            <a:endParaRPr lang="en-US" sz="2000" dirty="0">
              <a:solidFill>
                <a:srgbClr val="64748B"/>
              </a:solidFill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AGS enters multi-year refurbishment</a:t>
            </a: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Extensive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recabling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hardware upgrades; the AGS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polarimeter is unavailable.</a:t>
            </a:r>
          </a:p>
          <a:p>
            <a:pPr algn="just">
              <a:lnSpc>
                <a:spcPct val="105000"/>
              </a:lnSpc>
            </a:pP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 independent measurement in between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Nothing bridges the 200 MeV Linac / EBIS sources and the AGS - the full Booster range is blind to depolarization effects.</a:t>
            </a: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3A7611F6-7B3B-9D0C-EE04-1AF4BF20B58E}"/>
              </a:ext>
            </a:extLst>
          </p:cNvPr>
          <p:cNvSpPr/>
          <p:nvPr/>
        </p:nvSpPr>
        <p:spPr>
          <a:xfrm>
            <a:off x="7676707" y="2810437"/>
            <a:ext cx="4433777" cy="595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3" name="Text 8">
            <a:extLst>
              <a:ext uri="{FF2B5EF4-FFF2-40B4-BE49-F238E27FC236}">
                <a16:creationId xmlns:a16="http://schemas.microsoft.com/office/drawing/2014/main" id="{8959A52F-3047-0C96-ADC5-BB6045F0EF19}"/>
              </a:ext>
            </a:extLst>
          </p:cNvPr>
          <p:cNvSpPr/>
          <p:nvPr/>
        </p:nvSpPr>
        <p:spPr>
          <a:xfrm>
            <a:off x="8658165" y="3387665"/>
            <a:ext cx="345231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6" name="Text 10">
            <a:extLst>
              <a:ext uri="{FF2B5EF4-FFF2-40B4-BE49-F238E27FC236}">
                <a16:creationId xmlns:a16="http://schemas.microsoft.com/office/drawing/2014/main" id="{BDC32FB1-6F80-7AF4-C799-ECDF5ADA423A}"/>
              </a:ext>
            </a:extLst>
          </p:cNvPr>
          <p:cNvSpPr/>
          <p:nvPr/>
        </p:nvSpPr>
        <p:spPr>
          <a:xfrm>
            <a:off x="8658165" y="4183193"/>
            <a:ext cx="34523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58D48E7-A102-5110-63C3-6D94D3F17DF8}"/>
              </a:ext>
            </a:extLst>
          </p:cNvPr>
          <p:cNvCxnSpPr/>
          <p:nvPr/>
        </p:nvCxnSpPr>
        <p:spPr>
          <a:xfrm flipH="1">
            <a:off x="2754119" y="4312508"/>
            <a:ext cx="4375730" cy="506627"/>
          </a:xfrm>
          <a:prstGeom prst="straightConnector1">
            <a:avLst/>
          </a:prstGeom>
          <a:ln w="38100">
            <a:solidFill>
              <a:srgbClr val="C0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8595964-D071-E4CD-4CD0-94DD6C79FAD3}"/>
              </a:ext>
            </a:extLst>
          </p:cNvPr>
          <p:cNvSpPr txBox="1"/>
          <p:nvPr/>
        </p:nvSpPr>
        <p:spPr>
          <a:xfrm rot="21110549">
            <a:off x="5418097" y="4444272"/>
            <a:ext cx="635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Garamond" panose="02020404030301010803" pitchFamily="18" charset="0"/>
              </a:rPr>
              <a:t>? ? 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2EF533-4F36-0120-A712-C570242B8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3540F7-C972-97C6-3C47-FD7C984D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4918F-C872-2997-58C7-C552FEEAD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9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1CE3A-9E83-FD05-FF1F-8F6611EE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BCF4A35-69BC-4DBE-C3E1-D15A42A3E85C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A recoil-carbon polarimeter at the Booster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13F045-B56D-4BA4-A67C-710C7BDB3BB2}"/>
              </a:ext>
            </a:extLst>
          </p:cNvPr>
          <p:cNvSpPr txBox="1"/>
          <p:nvPr/>
        </p:nvSpPr>
        <p:spPr>
          <a:xfrm>
            <a:off x="126658" y="712990"/>
            <a:ext cx="11936626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Continuous, absolute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polarization for both the polarized </a:t>
            </a: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proton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polarized </a:t>
            </a: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beams - across the full acceleration cycle.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2F5152-7FED-7414-1AD8-53872B87F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72" y="1489438"/>
            <a:ext cx="7772400" cy="4470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B4DCA9-3CA8-6AA0-E76B-F7DB86F652E9}"/>
              </a:ext>
            </a:extLst>
          </p:cNvPr>
          <p:cNvSpPr txBox="1"/>
          <p:nvPr/>
        </p:nvSpPr>
        <p:spPr>
          <a:xfrm>
            <a:off x="5185352" y="5775678"/>
            <a:ext cx="2578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Illustration from K. Hock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006C590-6FD0-CD56-94DC-1F7BEE8D6726}"/>
              </a:ext>
            </a:extLst>
          </p:cNvPr>
          <p:cNvSpPr/>
          <p:nvPr/>
        </p:nvSpPr>
        <p:spPr>
          <a:xfrm>
            <a:off x="8313873" y="1648915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16FFEB19-AF5B-A528-19D6-81F85A4AF801}"/>
              </a:ext>
            </a:extLst>
          </p:cNvPr>
          <p:cNvSpPr/>
          <p:nvPr/>
        </p:nvSpPr>
        <p:spPr>
          <a:xfrm>
            <a:off x="8313873" y="2106115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1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BD23AE0-1B54-B729-CAC1-283A2C07E19D}"/>
              </a:ext>
            </a:extLst>
          </p:cNvPr>
          <p:cNvSpPr/>
          <p:nvPr/>
        </p:nvSpPr>
        <p:spPr>
          <a:xfrm>
            <a:off x="8347071" y="2141309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3D4F2B1B-D6C8-7EDE-6FD1-0DC3E3495572}"/>
              </a:ext>
            </a:extLst>
          </p:cNvPr>
          <p:cNvSpPr/>
          <p:nvPr/>
        </p:nvSpPr>
        <p:spPr>
          <a:xfrm>
            <a:off x="8421212" y="2773837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15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A7EF5C66-E2AE-B964-F068-6BA368581DD2}"/>
              </a:ext>
            </a:extLst>
          </p:cNvPr>
          <p:cNvSpPr/>
          <p:nvPr/>
        </p:nvSpPr>
        <p:spPr>
          <a:xfrm>
            <a:off x="9331246" y="2169614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64BE3F33-0EED-E1A0-4BC4-AFBF55A17A88}"/>
              </a:ext>
            </a:extLst>
          </p:cNvPr>
          <p:cNvSpPr/>
          <p:nvPr/>
        </p:nvSpPr>
        <p:spPr>
          <a:xfrm>
            <a:off x="7685903" y="1133317"/>
            <a:ext cx="4353635" cy="55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Elastic scattering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³HeC from a thin internal carbon target; recoil ¹²C detected near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≈ 90°.</a:t>
            </a: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Fixed six-station ring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kinematics scale smoothly with momentum - one geometry covers injection to extraction.</a:t>
            </a: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Absolute scale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Well-established pC analyzing power; ³He scale anchored to a few percent via ramp-and-return.</a:t>
            </a: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Future-ready</a:t>
            </a: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Same technique extends to d, ⁶Li, ⁷Li with detector upgrades - no geometry change.</a:t>
            </a:r>
            <a:endParaRPr lang="en-US" sz="2000" dirty="0">
              <a:latin typeface="Garamond" panose="02020404030301010803" pitchFamily="18" charset="0"/>
            </a:endParaRPr>
          </a:p>
          <a:p>
            <a:pPr algn="just">
              <a:lnSpc>
                <a:spcPct val="108000"/>
              </a:lnSpc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03223109-41DF-4BCD-4E47-D6AB7A683944}"/>
              </a:ext>
            </a:extLst>
          </p:cNvPr>
          <p:cNvSpPr/>
          <p:nvPr/>
        </p:nvSpPr>
        <p:spPr>
          <a:xfrm>
            <a:off x="9308592" y="361188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979326-E50A-DB7B-4656-3E41107B6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370180" y="2436669"/>
            <a:ext cx="1766474" cy="16895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58775F-B102-7F40-5BF5-D81E67F9A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496" y="2369909"/>
            <a:ext cx="1807920" cy="179477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E7AD42-4E4A-C06E-AD40-CC56F06C2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B4DEBD-1491-BAF0-5D67-0EAD7E26B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3E87C-529F-699C-C4F2-0D0BD8485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4 0.00255 L 0.14075 0.19537 " pathEditMode="relative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-0.00972 L -0.03203 0.244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" y="1270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8525C-18CA-5330-5337-C7FBFE60D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D032DD-45F0-0FDF-AF74-AE81A87F5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52" y="918054"/>
            <a:ext cx="5735890" cy="5656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1B9ED7-9431-ADB6-8300-115E689EBF2A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Motivation: A gap in the polarization diagnostics chain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57091-A416-4531-0E56-6140AD6DF914}"/>
              </a:ext>
            </a:extLst>
          </p:cNvPr>
          <p:cNvSpPr txBox="1"/>
          <p:nvPr/>
        </p:nvSpPr>
        <p:spPr>
          <a:xfrm>
            <a:off x="482895" y="712990"/>
            <a:ext cx="11224151" cy="4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EIC physics program demands high, well-measured polarization at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every stage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of the injector chain.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2B5F3-B7D9-9BF9-D3B3-EABF9466E691}"/>
              </a:ext>
            </a:extLst>
          </p:cNvPr>
          <p:cNvGrpSpPr/>
          <p:nvPr/>
        </p:nvGrpSpPr>
        <p:grpSpPr>
          <a:xfrm>
            <a:off x="80604" y="4909182"/>
            <a:ext cx="1786270" cy="369332"/>
            <a:chOff x="1148316" y="5816009"/>
            <a:chExt cx="1786270" cy="369332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3A0F66D-4C6A-FE9B-FB39-02EBBA2D9F0E}"/>
                </a:ext>
              </a:extLst>
            </p:cNvPr>
            <p:cNvCxnSpPr/>
            <p:nvPr/>
          </p:nvCxnSpPr>
          <p:spPr>
            <a:xfrm>
              <a:off x="1148316" y="5816009"/>
              <a:ext cx="1786270" cy="0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9140BE-2396-BB3D-2452-A6C7EC46A877}"/>
                </a:ext>
              </a:extLst>
            </p:cNvPr>
            <p:cNvSpPr txBox="1"/>
            <p:nvPr/>
          </p:nvSpPr>
          <p:spPr>
            <a:xfrm>
              <a:off x="1519882" y="5816009"/>
              <a:ext cx="744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Garamond" panose="02020404030301010803" pitchFamily="18" charset="0"/>
                </a:rPr>
                <a:t>Linac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A3AB5A-D3AB-3008-1BE2-846CBFF66663}"/>
              </a:ext>
            </a:extLst>
          </p:cNvPr>
          <p:cNvGrpSpPr/>
          <p:nvPr/>
        </p:nvGrpSpPr>
        <p:grpSpPr>
          <a:xfrm>
            <a:off x="3205509" y="5216002"/>
            <a:ext cx="2392497" cy="382630"/>
            <a:chOff x="1148316" y="5816009"/>
            <a:chExt cx="2392497" cy="38263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E0B37AD-7048-DBAF-BE00-B71CAFBD5BB8}"/>
                </a:ext>
              </a:extLst>
            </p:cNvPr>
            <p:cNvCxnSpPr>
              <a:cxnSpLocks/>
            </p:cNvCxnSpPr>
            <p:nvPr/>
          </p:nvCxnSpPr>
          <p:spPr>
            <a:xfrm>
              <a:off x="1148316" y="5816009"/>
              <a:ext cx="2392497" cy="0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14FD36-F55B-0193-DCCC-35FDA30CF6C9}"/>
                </a:ext>
              </a:extLst>
            </p:cNvPr>
            <p:cNvSpPr txBox="1"/>
            <p:nvPr/>
          </p:nvSpPr>
          <p:spPr>
            <a:xfrm>
              <a:off x="1182235" y="5829307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Garamond" panose="02020404030301010803" pitchFamily="18" charset="0"/>
                </a:rPr>
                <a:t>AGS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594ADAD1-50A9-2F78-B47E-540991317E39}"/>
              </a:ext>
            </a:extLst>
          </p:cNvPr>
          <p:cNvSpPr/>
          <p:nvPr/>
        </p:nvSpPr>
        <p:spPr>
          <a:xfrm>
            <a:off x="1866874" y="2394284"/>
            <a:ext cx="2099294" cy="368533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552FFF3-E742-CB2E-997A-03BB4972AEB3}"/>
              </a:ext>
            </a:extLst>
          </p:cNvPr>
          <p:cNvSpPr/>
          <p:nvPr/>
        </p:nvSpPr>
        <p:spPr>
          <a:xfrm>
            <a:off x="4497550" y="2033296"/>
            <a:ext cx="2552342" cy="477120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9723903F-2DF7-572A-25D1-D868B5DA4438}"/>
              </a:ext>
            </a:extLst>
          </p:cNvPr>
          <p:cNvSpPr/>
          <p:nvPr/>
        </p:nvSpPr>
        <p:spPr>
          <a:xfrm>
            <a:off x="7236241" y="1639614"/>
            <a:ext cx="4770952" cy="53962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RHIC completed its final run</a:t>
            </a:r>
            <a:endParaRPr lang="en-US" sz="2000" dirty="0">
              <a:latin typeface="Garamond" panose="02020404030301010803" pitchFamily="18" charset="0"/>
            </a:endParaRP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complex now transitions to EIC construction see talk from Prashanth 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  <a:hlinkClick r:id="rId4"/>
              </a:rPr>
              <a:t>link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).</a:t>
            </a:r>
          </a:p>
          <a:p>
            <a:pPr algn="just">
              <a:lnSpc>
                <a:spcPct val="105000"/>
              </a:lnSpc>
            </a:pPr>
            <a:endParaRPr lang="en-US" sz="2000" dirty="0">
              <a:solidFill>
                <a:srgbClr val="64748B"/>
              </a:solidFill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AGS enters multi-year refurbishment</a:t>
            </a: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Extensive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recabling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hardware upgrades; the AGS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polarimeter is unavailable, Booster will operate.</a:t>
            </a:r>
          </a:p>
          <a:p>
            <a:pPr algn="just">
              <a:lnSpc>
                <a:spcPct val="105000"/>
              </a:lnSpc>
            </a:pP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 independent measurement in between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Nothing bridges the 200 MeV Linac / EBIS sources and the AGS - the full Booster range is blind to depolarization effects.</a:t>
            </a: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3F361B36-AFF9-D954-ABBD-B03983C12554}"/>
              </a:ext>
            </a:extLst>
          </p:cNvPr>
          <p:cNvSpPr/>
          <p:nvPr/>
        </p:nvSpPr>
        <p:spPr>
          <a:xfrm>
            <a:off x="6990062" y="2762817"/>
            <a:ext cx="4433777" cy="595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8149976-FAFF-B69B-8732-3FFFDACC89CF}"/>
              </a:ext>
            </a:extLst>
          </p:cNvPr>
          <p:cNvCxnSpPr>
            <a:cxnSpLocks/>
          </p:cNvCxnSpPr>
          <p:nvPr/>
        </p:nvCxnSpPr>
        <p:spPr>
          <a:xfrm flipH="1">
            <a:off x="2536285" y="4529046"/>
            <a:ext cx="4513607" cy="580108"/>
          </a:xfrm>
          <a:prstGeom prst="straightConnector1">
            <a:avLst/>
          </a:prstGeom>
          <a:ln w="38100">
            <a:solidFill>
              <a:srgbClr val="C00000"/>
            </a:solidFill>
            <a:tailEnd type="stealth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BE870C1E-3EA7-FF08-4F93-EEF84079785A}"/>
              </a:ext>
            </a:extLst>
          </p:cNvPr>
          <p:cNvSpPr txBox="1"/>
          <p:nvPr/>
        </p:nvSpPr>
        <p:spPr>
          <a:xfrm rot="20981256">
            <a:off x="5774529" y="4659707"/>
            <a:ext cx="635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Garamond" panose="02020404030301010803" pitchFamily="18" charset="0"/>
              </a:rPr>
              <a:t>? ?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89BFB5-5D10-A75E-9FFE-F881B7A674FA}"/>
              </a:ext>
            </a:extLst>
          </p:cNvPr>
          <p:cNvSpPr txBox="1"/>
          <p:nvPr/>
        </p:nvSpPr>
        <p:spPr>
          <a:xfrm>
            <a:off x="4580044" y="2095926"/>
            <a:ext cx="2432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Absolute Polarimeter (H jet)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9B06C9-5AAA-2BE1-F8AF-7E9AF414FDC4}"/>
              </a:ext>
            </a:extLst>
          </p:cNvPr>
          <p:cNvSpPr txBox="1"/>
          <p:nvPr/>
        </p:nvSpPr>
        <p:spPr>
          <a:xfrm>
            <a:off x="2153749" y="2402078"/>
            <a:ext cx="145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Garamond" panose="02020404030301010803" pitchFamily="18" charset="0"/>
              </a:rPr>
              <a:t>pC</a:t>
            </a:r>
            <a:r>
              <a:rPr lang="en-US" sz="1600" dirty="0">
                <a:latin typeface="Garamond" panose="02020404030301010803" pitchFamily="18" charset="0"/>
              </a:rPr>
              <a:t> Polarimeters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9524F7-BC0B-8FDD-66ED-EBE27A476474}"/>
              </a:ext>
            </a:extLst>
          </p:cNvPr>
          <p:cNvSpPr txBox="1"/>
          <p:nvPr/>
        </p:nvSpPr>
        <p:spPr>
          <a:xfrm>
            <a:off x="3160833" y="4953755"/>
            <a:ext cx="2216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AGS Internal Polarimeter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72ED3D-CC37-8E2B-7BFA-2F23251403C0}"/>
              </a:ext>
            </a:extLst>
          </p:cNvPr>
          <p:cNvSpPr txBox="1"/>
          <p:nvPr/>
        </p:nvSpPr>
        <p:spPr>
          <a:xfrm>
            <a:off x="51020" y="4558654"/>
            <a:ext cx="1885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200 MeV Polarimeter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973ABD-824A-B65B-C557-89A3AF05BCCE}"/>
              </a:ext>
            </a:extLst>
          </p:cNvPr>
          <p:cNvCxnSpPr>
            <a:cxnSpLocks/>
          </p:cNvCxnSpPr>
          <p:nvPr/>
        </p:nvCxnSpPr>
        <p:spPr>
          <a:xfrm>
            <a:off x="920942" y="4859713"/>
            <a:ext cx="1308400" cy="2341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B006B31-923B-8155-F6E2-318234C0CF72}"/>
              </a:ext>
            </a:extLst>
          </p:cNvPr>
          <p:cNvCxnSpPr>
            <a:cxnSpLocks/>
          </p:cNvCxnSpPr>
          <p:nvPr/>
        </p:nvCxnSpPr>
        <p:spPr>
          <a:xfrm>
            <a:off x="3160833" y="2740632"/>
            <a:ext cx="805335" cy="68836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8BED1A3-C627-3FF2-8C18-A937B01EE164}"/>
              </a:ext>
            </a:extLst>
          </p:cNvPr>
          <p:cNvCxnSpPr>
            <a:cxnSpLocks/>
          </p:cNvCxnSpPr>
          <p:nvPr/>
        </p:nvCxnSpPr>
        <p:spPr>
          <a:xfrm flipH="1">
            <a:off x="4253043" y="2402078"/>
            <a:ext cx="1344963" cy="115531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AC6D8D-BF51-7EEB-1F14-B2D0BF2261ED}"/>
              </a:ext>
            </a:extLst>
          </p:cNvPr>
          <p:cNvCxnSpPr>
            <a:cxnSpLocks/>
          </p:cNvCxnSpPr>
          <p:nvPr/>
        </p:nvCxnSpPr>
        <p:spPr>
          <a:xfrm>
            <a:off x="2564697" y="2776959"/>
            <a:ext cx="0" cy="131822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6D2BDAC-5E60-C360-4D13-9E3CDFA7D847}"/>
              </a:ext>
            </a:extLst>
          </p:cNvPr>
          <p:cNvGrpSpPr/>
          <p:nvPr/>
        </p:nvGrpSpPr>
        <p:grpSpPr>
          <a:xfrm>
            <a:off x="2281790" y="4990818"/>
            <a:ext cx="119394" cy="190625"/>
            <a:chOff x="2281790" y="4990818"/>
            <a:chExt cx="119394" cy="19062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7518ED-CDC2-80F3-8B64-93AAB7DADC7E}"/>
                </a:ext>
              </a:extLst>
            </p:cNvPr>
            <p:cNvSpPr/>
            <p:nvPr/>
          </p:nvSpPr>
          <p:spPr>
            <a:xfrm>
              <a:off x="2281790" y="5070988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83B5BF8-5895-9398-7458-F25186FBF311}"/>
                </a:ext>
              </a:extLst>
            </p:cNvPr>
            <p:cNvCxnSpPr/>
            <p:nvPr/>
          </p:nvCxnSpPr>
          <p:spPr>
            <a:xfrm>
              <a:off x="2295125" y="5016483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F87159C-CCCC-A4D8-A8B7-9E817F5C7170}"/>
                </a:ext>
              </a:extLst>
            </p:cNvPr>
            <p:cNvCxnSpPr/>
            <p:nvPr/>
          </p:nvCxnSpPr>
          <p:spPr>
            <a:xfrm>
              <a:off x="2317985" y="4990818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F0E0C2A-DE6D-A7C0-9621-99E833B9668D}"/>
                </a:ext>
              </a:extLst>
            </p:cNvPr>
            <p:cNvGrpSpPr/>
            <p:nvPr/>
          </p:nvGrpSpPr>
          <p:grpSpPr>
            <a:xfrm rot="4911594">
              <a:off x="2316132" y="5096390"/>
              <a:ext cx="93110" cy="76995"/>
              <a:chOff x="2457050" y="5146393"/>
              <a:chExt cx="93110" cy="76995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C3AAFC24-866F-057B-B39D-BEDC94EFB55D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D70EAB8A-306E-B913-4C7C-C546C42C6A3E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ABE20A9-0429-D056-3C3B-82353CE16D1E}"/>
              </a:ext>
            </a:extLst>
          </p:cNvPr>
          <p:cNvGrpSpPr/>
          <p:nvPr/>
        </p:nvGrpSpPr>
        <p:grpSpPr>
          <a:xfrm>
            <a:off x="3054881" y="5450549"/>
            <a:ext cx="119394" cy="190625"/>
            <a:chOff x="2281790" y="4990818"/>
            <a:chExt cx="119394" cy="190625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49E3B45-20A6-BDF3-7529-FC44E350AB68}"/>
                </a:ext>
              </a:extLst>
            </p:cNvPr>
            <p:cNvSpPr/>
            <p:nvPr/>
          </p:nvSpPr>
          <p:spPr>
            <a:xfrm>
              <a:off x="2281790" y="5070988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E5D7A70-E8B3-D838-7DC9-0DAEFEBEF53C}"/>
                </a:ext>
              </a:extLst>
            </p:cNvPr>
            <p:cNvCxnSpPr/>
            <p:nvPr/>
          </p:nvCxnSpPr>
          <p:spPr>
            <a:xfrm>
              <a:off x="2295125" y="5016483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E0DD33A-F062-DD50-A6DB-589215B922EF}"/>
                </a:ext>
              </a:extLst>
            </p:cNvPr>
            <p:cNvCxnSpPr/>
            <p:nvPr/>
          </p:nvCxnSpPr>
          <p:spPr>
            <a:xfrm>
              <a:off x="2317985" y="4990818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EBBE3A7D-9201-A21F-ECCD-0B104A92D8C9}"/>
                </a:ext>
              </a:extLst>
            </p:cNvPr>
            <p:cNvGrpSpPr/>
            <p:nvPr/>
          </p:nvGrpSpPr>
          <p:grpSpPr>
            <a:xfrm rot="4911594">
              <a:off x="2316132" y="5096390"/>
              <a:ext cx="93110" cy="76995"/>
              <a:chOff x="2457050" y="5146393"/>
              <a:chExt cx="93110" cy="76995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28F764EC-36BD-4B0B-31EB-BE1E832A5F39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6B09986D-CFE2-42FC-2B9C-09E593EFDA51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120D6E2-BA73-05DE-4250-D73802F21DB2}"/>
              </a:ext>
            </a:extLst>
          </p:cNvPr>
          <p:cNvGrpSpPr/>
          <p:nvPr/>
        </p:nvGrpSpPr>
        <p:grpSpPr>
          <a:xfrm>
            <a:off x="4115246" y="3327329"/>
            <a:ext cx="119394" cy="190625"/>
            <a:chOff x="2281790" y="4990818"/>
            <a:chExt cx="119394" cy="190625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2E5A47B-9D88-AD24-3305-A67F004A29AC}"/>
                </a:ext>
              </a:extLst>
            </p:cNvPr>
            <p:cNvSpPr/>
            <p:nvPr/>
          </p:nvSpPr>
          <p:spPr>
            <a:xfrm>
              <a:off x="2281790" y="5070988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4D9808F-A7A9-1523-59A0-1F53ADC5B4FA}"/>
                </a:ext>
              </a:extLst>
            </p:cNvPr>
            <p:cNvCxnSpPr/>
            <p:nvPr/>
          </p:nvCxnSpPr>
          <p:spPr>
            <a:xfrm>
              <a:off x="2295125" y="5016483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A2EA772E-8C90-AE47-E5BA-AF955E15BFFA}"/>
                </a:ext>
              </a:extLst>
            </p:cNvPr>
            <p:cNvCxnSpPr/>
            <p:nvPr/>
          </p:nvCxnSpPr>
          <p:spPr>
            <a:xfrm>
              <a:off x="2317985" y="4990818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477E086-41E7-842F-EBAA-C8DC4A0BB3E1}"/>
                </a:ext>
              </a:extLst>
            </p:cNvPr>
            <p:cNvGrpSpPr/>
            <p:nvPr/>
          </p:nvGrpSpPr>
          <p:grpSpPr>
            <a:xfrm rot="4911594">
              <a:off x="2316132" y="5096390"/>
              <a:ext cx="93110" cy="76995"/>
              <a:chOff x="2457050" y="5146393"/>
              <a:chExt cx="93110" cy="76995"/>
            </a:xfrm>
          </p:grpSpPr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3815D89C-FC0F-2A67-7433-266999A164F9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69D4A04-6C8D-1CF0-1DF8-AA1DA7BE609B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E57C512-0C7F-A813-D2A3-9EA87B32BD82}"/>
              </a:ext>
            </a:extLst>
          </p:cNvPr>
          <p:cNvGrpSpPr/>
          <p:nvPr/>
        </p:nvGrpSpPr>
        <p:grpSpPr>
          <a:xfrm rot="1253592">
            <a:off x="2401514" y="4129388"/>
            <a:ext cx="119394" cy="190625"/>
            <a:chOff x="2281790" y="4990818"/>
            <a:chExt cx="119394" cy="190625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BBA92C2-2908-E834-F7F7-C94822B35A43}"/>
                </a:ext>
              </a:extLst>
            </p:cNvPr>
            <p:cNvSpPr/>
            <p:nvPr/>
          </p:nvSpPr>
          <p:spPr>
            <a:xfrm>
              <a:off x="2281790" y="5070988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F8EE584-03BE-FAD5-E856-1FB728CF886E}"/>
                </a:ext>
              </a:extLst>
            </p:cNvPr>
            <p:cNvCxnSpPr/>
            <p:nvPr/>
          </p:nvCxnSpPr>
          <p:spPr>
            <a:xfrm>
              <a:off x="2295125" y="5016483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933C5D9-26AB-0EB6-118C-DE7569027A8E}"/>
                </a:ext>
              </a:extLst>
            </p:cNvPr>
            <p:cNvCxnSpPr/>
            <p:nvPr/>
          </p:nvCxnSpPr>
          <p:spPr>
            <a:xfrm>
              <a:off x="2317985" y="4990818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F2B6B284-79CA-162E-FFB0-C27BAF24C0DA}"/>
                </a:ext>
              </a:extLst>
            </p:cNvPr>
            <p:cNvGrpSpPr/>
            <p:nvPr/>
          </p:nvGrpSpPr>
          <p:grpSpPr>
            <a:xfrm rot="4911594">
              <a:off x="2316132" y="5096390"/>
              <a:ext cx="93110" cy="76995"/>
              <a:chOff x="2457050" y="5146393"/>
              <a:chExt cx="93110" cy="76995"/>
            </a:xfrm>
          </p:grpSpPr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4A788F80-3B73-EDA4-068A-4A1FF23829E9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9D80C1E4-C7EB-C9EB-CE46-4F4E8ACCC3E3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B5226EC-0F0B-8881-9E45-8E29F4677768}"/>
              </a:ext>
            </a:extLst>
          </p:cNvPr>
          <p:cNvGrpSpPr/>
          <p:nvPr/>
        </p:nvGrpSpPr>
        <p:grpSpPr>
          <a:xfrm>
            <a:off x="3991606" y="3530295"/>
            <a:ext cx="196672" cy="172172"/>
            <a:chOff x="3991606" y="3530295"/>
            <a:chExt cx="196672" cy="172172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A84B035-3AA0-2490-D16F-5BD7FFF87E0E}"/>
                </a:ext>
              </a:extLst>
            </p:cNvPr>
            <p:cNvSpPr/>
            <p:nvPr/>
          </p:nvSpPr>
          <p:spPr>
            <a:xfrm>
              <a:off x="4068884" y="3592012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984AD245-A014-A3D9-CC16-54C3ABB8B8AC}"/>
                </a:ext>
              </a:extLst>
            </p:cNvPr>
            <p:cNvGrpSpPr/>
            <p:nvPr/>
          </p:nvGrpSpPr>
          <p:grpSpPr>
            <a:xfrm rot="4630661">
              <a:off x="3983549" y="3538352"/>
              <a:ext cx="93110" cy="76995"/>
              <a:chOff x="4082219" y="3511842"/>
              <a:chExt cx="93110" cy="76995"/>
            </a:xfrm>
          </p:grpSpPr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AB90B4B7-0CE8-C659-4429-93332D66FE05}"/>
                  </a:ext>
                </a:extLst>
              </p:cNvPr>
              <p:cNvCxnSpPr/>
              <p:nvPr/>
            </p:nvCxnSpPr>
            <p:spPr>
              <a:xfrm>
                <a:off x="4082219" y="3537507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AA4BFCEB-548E-E6D9-631F-7D5A992CA1CB}"/>
                  </a:ext>
                </a:extLst>
              </p:cNvPr>
              <p:cNvCxnSpPr/>
              <p:nvPr/>
            </p:nvCxnSpPr>
            <p:spPr>
              <a:xfrm>
                <a:off x="4105079" y="3511842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FEC025D-D7FE-22A4-FCCA-710F5DC1EF9B}"/>
                </a:ext>
              </a:extLst>
            </p:cNvPr>
            <p:cNvGrpSpPr/>
            <p:nvPr/>
          </p:nvGrpSpPr>
          <p:grpSpPr>
            <a:xfrm rot="4911594">
              <a:off x="4103226" y="3617414"/>
              <a:ext cx="93110" cy="76995"/>
              <a:chOff x="2457050" y="5146393"/>
              <a:chExt cx="93110" cy="76995"/>
            </a:xfrm>
          </p:grpSpPr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9E34C826-8385-BE99-6F46-536F165EE057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792E3969-57BD-3FFE-CAFC-9B56138304B4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9" name="Footer Placeholder 88">
            <a:extLst>
              <a:ext uri="{FF2B5EF4-FFF2-40B4-BE49-F238E27FC236}">
                <a16:creationId xmlns:a16="http://schemas.microsoft.com/office/drawing/2014/main" id="{6942113B-769E-567B-097D-D7E83C2F1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90" name="Date Placeholder 89">
            <a:extLst>
              <a:ext uri="{FF2B5EF4-FFF2-40B4-BE49-F238E27FC236}">
                <a16:creationId xmlns:a16="http://schemas.microsoft.com/office/drawing/2014/main" id="{E1F81B94-983B-7D35-25EA-161E86D75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91" name="Slide Number Placeholder 90">
            <a:extLst>
              <a:ext uri="{FF2B5EF4-FFF2-40B4-BE49-F238E27FC236}">
                <a16:creationId xmlns:a16="http://schemas.microsoft.com/office/drawing/2014/main" id="{4F298169-97E6-EAA2-6168-1C1B244BE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9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22143-892B-28F5-44C3-D49C12ED1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75FC283-3D13-689B-5EEF-14DEC90F8F35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The polarimeter calibrates itself</a:t>
            </a: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5FC7EE15-726A-E441-0BA0-654DDAF79737}"/>
              </a:ext>
            </a:extLst>
          </p:cNvPr>
          <p:cNvSpPr/>
          <p:nvPr/>
        </p:nvSpPr>
        <p:spPr>
          <a:xfrm>
            <a:off x="518160" y="762234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Export the absolute polarization scale from the 443 MeV anchor to any ramp energy via a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ramp-and-return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ladder of short, self-validating round-trips.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3" name="Image 0" descr="/home/claude/figs/fig_ladder.png">
            <a:extLst>
              <a:ext uri="{FF2B5EF4-FFF2-40B4-BE49-F238E27FC236}">
                <a16:creationId xmlns:a16="http://schemas.microsoft.com/office/drawing/2014/main" id="{9510A7A2-BABB-0668-DF8C-672C495AC6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0467" y="1636339"/>
            <a:ext cx="6949440" cy="3566160"/>
          </a:xfrm>
          <a:prstGeom prst="rect">
            <a:avLst/>
          </a:prstGeom>
        </p:spPr>
      </p:pic>
      <p:sp>
        <p:nvSpPr>
          <p:cNvPr id="4" name="Text 3">
            <a:extLst>
              <a:ext uri="{FF2B5EF4-FFF2-40B4-BE49-F238E27FC236}">
                <a16:creationId xmlns:a16="http://schemas.microsoft.com/office/drawing/2014/main" id="{E6358A6D-69B2-67A8-8DEC-96D57791F843}"/>
              </a:ext>
            </a:extLst>
          </p:cNvPr>
          <p:cNvSpPr/>
          <p:nvPr/>
        </p:nvSpPr>
        <p:spPr>
          <a:xfrm>
            <a:off x="7467600" y="1859514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2DF10B11-6870-D390-2364-B4022B3D8476}"/>
              </a:ext>
            </a:extLst>
          </p:cNvPr>
          <p:cNvSpPr/>
          <p:nvPr/>
        </p:nvSpPr>
        <p:spPr>
          <a:xfrm>
            <a:off x="7459579" y="1356594"/>
            <a:ext cx="4620126" cy="43584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  <a:spcAft>
                <a:spcPts val="800"/>
              </a:spcAft>
              <a:buSzPct val="100000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Prepare at 443 MeV with known P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→ ramp to B → return, measure P′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Depolarization can only reduce P, so P′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≤ P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≤ P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brackets the target energy.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~100 MeV steps ensure ≤ 1 resonance per rung; each rung self-validates.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~20 rungs to extraction → σ ≈ 2% absolute, 4% relative near P = 0.5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115C1DD9-CF05-17DC-48DC-24F3F262967D}"/>
              </a:ext>
            </a:extLst>
          </p:cNvPr>
          <p:cNvSpPr/>
          <p:nvPr/>
        </p:nvSpPr>
        <p:spPr>
          <a:xfrm>
            <a:off x="563880" y="5613979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u="sng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Demonstrated at the IUCF Cooler Ring for pp analyzing-power measurements, 200 → 450 MeV.</a:t>
            </a:r>
            <a:endParaRPr lang="en-US" sz="2000" u="sng" dirty="0">
              <a:latin typeface="Garamond" panose="02020404030301010803" pitchFamily="18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0C4171-F469-7B40-F257-BCB48560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26254EC-2FAE-6BC7-C863-042309C95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BD54D7A-538F-F331-25E3-4A8D934A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5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723B4-A4D8-F3F3-00F6-E1F1F9A6F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161CDC-B2EC-193B-93CD-66608CEB7744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A recoil-carbon polarimeter at the Booster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248CEB-8E0D-AADF-AF45-2A405996EA80}"/>
              </a:ext>
            </a:extLst>
          </p:cNvPr>
          <p:cNvSpPr txBox="1"/>
          <p:nvPr/>
        </p:nvSpPr>
        <p:spPr>
          <a:xfrm>
            <a:off x="126658" y="712990"/>
            <a:ext cx="11936626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Continuous, absolute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polarization for both the polarized </a:t>
            </a: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proton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polarized </a:t>
            </a: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beams - across the full acceleration cycle.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BBF19F-BCC8-701C-AA11-19977806F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72" y="1489438"/>
            <a:ext cx="7772400" cy="4470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7F5FE4-1096-41B3-EDE5-181E90CA112C}"/>
              </a:ext>
            </a:extLst>
          </p:cNvPr>
          <p:cNvSpPr txBox="1"/>
          <p:nvPr/>
        </p:nvSpPr>
        <p:spPr>
          <a:xfrm>
            <a:off x="5185352" y="5775678"/>
            <a:ext cx="2578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Illustration from K. Hock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1B291A93-BD82-9B66-0130-C29BC79049FB}"/>
              </a:ext>
            </a:extLst>
          </p:cNvPr>
          <p:cNvSpPr/>
          <p:nvPr/>
        </p:nvSpPr>
        <p:spPr>
          <a:xfrm>
            <a:off x="8313873" y="1648915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F74C5CDD-24BC-35B2-890C-2EDEBA8B98C6}"/>
              </a:ext>
            </a:extLst>
          </p:cNvPr>
          <p:cNvSpPr/>
          <p:nvPr/>
        </p:nvSpPr>
        <p:spPr>
          <a:xfrm>
            <a:off x="8313873" y="2106115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1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F71D0E8-20CA-1316-D370-5BA3A617AAD0}"/>
              </a:ext>
            </a:extLst>
          </p:cNvPr>
          <p:cNvSpPr/>
          <p:nvPr/>
        </p:nvSpPr>
        <p:spPr>
          <a:xfrm>
            <a:off x="8347071" y="2141309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83BDF4BC-C455-206F-21D8-DBD599CCDD4A}"/>
              </a:ext>
            </a:extLst>
          </p:cNvPr>
          <p:cNvSpPr/>
          <p:nvPr/>
        </p:nvSpPr>
        <p:spPr>
          <a:xfrm>
            <a:off x="8421212" y="2773837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15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4C0DE682-1A2E-DD81-1195-AFC8ABAB6BB1}"/>
              </a:ext>
            </a:extLst>
          </p:cNvPr>
          <p:cNvSpPr/>
          <p:nvPr/>
        </p:nvSpPr>
        <p:spPr>
          <a:xfrm>
            <a:off x="9331246" y="2169614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FC84265A-55D3-242E-2A7A-56433A98EB32}"/>
              </a:ext>
            </a:extLst>
          </p:cNvPr>
          <p:cNvSpPr/>
          <p:nvPr/>
        </p:nvSpPr>
        <p:spPr>
          <a:xfrm>
            <a:off x="7685903" y="1133317"/>
            <a:ext cx="4353635" cy="55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Elastic scattering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³HeC from a thin internal carbon target; recoil ¹²C detected near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≈ 90°.</a:t>
            </a: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Fixed six-station ring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kinematics scale smoothly with momentum - one geometry covers injection to extraction.</a:t>
            </a: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Absolute scale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Well-established pC analyzing power; ³He scale anchored to a few percent via ramp-and-return.</a:t>
            </a: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Future-ready</a:t>
            </a: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Same technique extends to d, ⁶Li, ⁷Li with detector upgrades - no geometry change.</a:t>
            </a:r>
            <a:endParaRPr lang="en-US" sz="2000" dirty="0">
              <a:latin typeface="Garamond" panose="02020404030301010803" pitchFamily="18" charset="0"/>
            </a:endParaRPr>
          </a:p>
          <a:p>
            <a:pPr algn="just">
              <a:lnSpc>
                <a:spcPct val="108000"/>
              </a:lnSpc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201EE234-D7D2-E79F-4C87-C2F29B4DAE55}"/>
              </a:ext>
            </a:extLst>
          </p:cNvPr>
          <p:cNvSpPr/>
          <p:nvPr/>
        </p:nvSpPr>
        <p:spPr>
          <a:xfrm>
            <a:off x="9308592" y="361188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D05D00-AC64-ED49-B4C6-1732608C8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9786" y="1718784"/>
            <a:ext cx="3609124" cy="404617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29907D-D20B-C7B3-5E9A-E7DFF4E46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D95B6B-85E7-4F20-C1C0-22FAB7B4E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2ACA5D-0ABD-D413-DE3E-87B892C1E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4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6919D-501D-C693-E536-A4F9DA520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12AAE79-019D-529C-5E96-3FDB839BFB55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Beam parameters</a:t>
            </a: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4D807F07-0B03-DF10-E683-0EB67DCD0433}"/>
              </a:ext>
            </a:extLst>
          </p:cNvPr>
          <p:cNvSpPr/>
          <p:nvPr/>
        </p:nvSpPr>
        <p:spPr>
          <a:xfrm>
            <a:off x="541020" y="1254211"/>
            <a:ext cx="2670048" cy="1143000"/>
          </a:xfrm>
          <a:prstGeom prst="roundRect">
            <a:avLst>
              <a:gd name="adj" fmla="val 8000"/>
            </a:avLst>
          </a:prstGeom>
          <a:solidFill>
            <a:srgbClr val="123B54"/>
          </a:solidFill>
          <a:ln/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D85BB5E3-7561-32AC-5A67-BE84AC401A04}"/>
              </a:ext>
            </a:extLst>
          </p:cNvPr>
          <p:cNvSpPr/>
          <p:nvPr/>
        </p:nvSpPr>
        <p:spPr>
          <a:xfrm>
            <a:off x="723900" y="1382227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200 MeV</a:t>
            </a: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9F2A4E42-10B6-F922-658A-6DCDF16C924A}"/>
              </a:ext>
            </a:extLst>
          </p:cNvPr>
          <p:cNvSpPr/>
          <p:nvPr/>
        </p:nvSpPr>
        <p:spPr>
          <a:xfrm>
            <a:off x="723900" y="18302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→ 1.5 GeV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65569654-CDF1-6B38-8C96-273FE3C1B56C}"/>
              </a:ext>
            </a:extLst>
          </p:cNvPr>
          <p:cNvSpPr/>
          <p:nvPr/>
        </p:nvSpPr>
        <p:spPr>
          <a:xfrm>
            <a:off x="723900" y="2113747"/>
            <a:ext cx="2304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9FB4C2"/>
                </a:solidFill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PROTON RANGE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6" name="Shape 6">
            <a:extLst>
              <a:ext uri="{FF2B5EF4-FFF2-40B4-BE49-F238E27FC236}">
                <a16:creationId xmlns:a16="http://schemas.microsoft.com/office/drawing/2014/main" id="{A07436BF-8126-B8CE-581D-0FA9570AB6A4}"/>
              </a:ext>
            </a:extLst>
          </p:cNvPr>
          <p:cNvSpPr/>
          <p:nvPr/>
        </p:nvSpPr>
        <p:spPr>
          <a:xfrm>
            <a:off x="3375660" y="1254211"/>
            <a:ext cx="2670048" cy="1143000"/>
          </a:xfrm>
          <a:prstGeom prst="roundRect">
            <a:avLst>
              <a:gd name="adj" fmla="val 8000"/>
            </a:avLst>
          </a:prstGeom>
          <a:solidFill>
            <a:srgbClr val="123B54"/>
          </a:solidFill>
          <a:ln/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566CCCDA-AAFF-849C-6439-96852E4ADE04}"/>
              </a:ext>
            </a:extLst>
          </p:cNvPr>
          <p:cNvSpPr/>
          <p:nvPr/>
        </p:nvSpPr>
        <p:spPr>
          <a:xfrm>
            <a:off x="3558540" y="1382227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2 MeV/u</a:t>
            </a: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45B856A-B8A0-3A6D-5EB6-428085EEE005}"/>
              </a:ext>
            </a:extLst>
          </p:cNvPr>
          <p:cNvSpPr/>
          <p:nvPr/>
        </p:nvSpPr>
        <p:spPr>
          <a:xfrm>
            <a:off x="3558540" y="18302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→ 2.5 GeV/u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D71AC0D-AB64-C709-0204-5A91F3B6F243}"/>
              </a:ext>
            </a:extLst>
          </p:cNvPr>
          <p:cNvSpPr/>
          <p:nvPr/>
        </p:nvSpPr>
        <p:spPr>
          <a:xfrm>
            <a:off x="3558540" y="2113747"/>
            <a:ext cx="2304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9FB4C2"/>
                </a:solidFill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³He RANGE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8898F8FD-20AB-C61C-CAB4-2CCE0B10B9B3}"/>
              </a:ext>
            </a:extLst>
          </p:cNvPr>
          <p:cNvSpPr/>
          <p:nvPr/>
        </p:nvSpPr>
        <p:spPr>
          <a:xfrm>
            <a:off x="6210300" y="1254211"/>
            <a:ext cx="2670048" cy="1143000"/>
          </a:xfrm>
          <a:prstGeom prst="roundRect">
            <a:avLst>
              <a:gd name="adj" fmla="val 8000"/>
            </a:avLst>
          </a:prstGeom>
          <a:solidFill>
            <a:srgbClr val="123B54"/>
          </a:solidFill>
          <a:ln/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618FF4E-0829-0A49-57A1-AD64F8301CB2}"/>
              </a:ext>
            </a:extLst>
          </p:cNvPr>
          <p:cNvSpPr/>
          <p:nvPr/>
        </p:nvSpPr>
        <p:spPr>
          <a:xfrm>
            <a:off x="6393180" y="1382227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≈ 7.5 T·m</a:t>
            </a: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B9BC9EAB-DBB6-DF1D-11A2-EC5743363D83}"/>
              </a:ext>
            </a:extLst>
          </p:cNvPr>
          <p:cNvSpPr/>
          <p:nvPr/>
        </p:nvSpPr>
        <p:spPr>
          <a:xfrm>
            <a:off x="6393180" y="18302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reference Bρ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84175E9-5EC3-0B72-F852-3B26417E7E2B}"/>
              </a:ext>
            </a:extLst>
          </p:cNvPr>
          <p:cNvSpPr/>
          <p:nvPr/>
        </p:nvSpPr>
        <p:spPr>
          <a:xfrm>
            <a:off x="6393180" y="2113747"/>
            <a:ext cx="2304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9FB4C2"/>
                </a:solidFill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COMMON RIGIDITY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E5E2B255-1985-91B0-7C6C-D26E7B8E29BE}"/>
              </a:ext>
            </a:extLst>
          </p:cNvPr>
          <p:cNvSpPr/>
          <p:nvPr/>
        </p:nvSpPr>
        <p:spPr>
          <a:xfrm>
            <a:off x="9044940" y="1254211"/>
            <a:ext cx="2670048" cy="1143000"/>
          </a:xfrm>
          <a:prstGeom prst="roundRect">
            <a:avLst>
              <a:gd name="adj" fmla="val 8000"/>
            </a:avLst>
          </a:prstGeom>
          <a:solidFill>
            <a:srgbClr val="123B54"/>
          </a:solidFill>
          <a:ln/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EC41F759-8560-1A7E-218C-641F7F0135AD}"/>
              </a:ext>
            </a:extLst>
          </p:cNvPr>
          <p:cNvSpPr/>
          <p:nvPr/>
        </p:nvSpPr>
        <p:spPr>
          <a:xfrm>
            <a:off x="9227820" y="1382227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≈ 75 ms</a:t>
            </a: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2629C2DD-AA79-CF28-740E-F8216D1C0420}"/>
              </a:ext>
            </a:extLst>
          </p:cNvPr>
          <p:cNvSpPr/>
          <p:nvPr/>
        </p:nvSpPr>
        <p:spPr>
          <a:xfrm>
            <a:off x="9227820" y="18302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ramp time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0F9D145D-3F29-A990-6827-149A730608C5}"/>
              </a:ext>
            </a:extLst>
          </p:cNvPr>
          <p:cNvSpPr/>
          <p:nvPr/>
        </p:nvSpPr>
        <p:spPr>
          <a:xfrm>
            <a:off x="9227820" y="2113747"/>
            <a:ext cx="2304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9FB4C2"/>
                </a:solidFill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BOTH SPECIES</a:t>
            </a:r>
            <a:endParaRPr lang="en-US" sz="1600" dirty="0">
              <a:latin typeface="Garamond" panose="02020404030301010803" pitchFamily="18" charset="0"/>
            </a:endParaRPr>
          </a:p>
        </p:txBody>
      </p:sp>
      <p:graphicFrame>
        <p:nvGraphicFramePr>
          <p:cNvPr id="20" name="Table 0">
            <a:extLst>
              <a:ext uri="{FF2B5EF4-FFF2-40B4-BE49-F238E27FC236}">
                <a16:creationId xmlns:a16="http://schemas.microsoft.com/office/drawing/2014/main" id="{74F6108C-9791-17A0-3297-96BA48665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263083"/>
              </p:ext>
            </p:extLst>
          </p:nvPr>
        </p:nvGraphicFramePr>
        <p:xfrm>
          <a:off x="541020" y="2625811"/>
          <a:ext cx="11109960" cy="3169920"/>
        </p:xfrm>
        <a:graphic>
          <a:graphicData uri="http://schemas.openxmlformats.org/drawingml/2006/table">
            <a:tbl>
              <a:tblPr/>
              <a:tblGrid>
                <a:gridCol w="3977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Quantity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Symbol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Proton beam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³He⁺⁺ beam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Rest mass (MeV/c²)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m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938.272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2808.391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Charge state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q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+1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+2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Anom. mag. moment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G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+1.7928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−4.1914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Injection energy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T</a:t>
                      </a:r>
                      <a:r>
                        <a:rPr lang="en-US" sz="2000" baseline="-25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inj</a:t>
                      </a:r>
                      <a:endParaRPr lang="en-US" sz="2000" baseline="-25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200 MeV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2 MeV/u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Extraction energy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T</a:t>
                      </a:r>
                      <a:r>
                        <a:rPr lang="en-US" sz="2000" baseline="-25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extr</a:t>
                      </a:r>
                      <a:endParaRPr lang="en-US" sz="2000" baseline="-25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1500 MeV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832 MeV/u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Extraction spin tune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Gγ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+4.659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−7.917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Intensity / cycle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N</a:t>
                      </a:r>
                      <a:r>
                        <a:rPr lang="en-US" sz="2000" baseline="-25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cyc</a:t>
                      </a:r>
                      <a:endParaRPr lang="en-US" sz="2000" baseline="-25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3.4 × 10¹¹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1.0 × 10¹¹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Text 18">
            <a:extLst>
              <a:ext uri="{FF2B5EF4-FFF2-40B4-BE49-F238E27FC236}">
                <a16:creationId xmlns:a16="http://schemas.microsoft.com/office/drawing/2014/main" id="{7E32D5E8-E014-24C1-6853-51B350D49E4F}"/>
              </a:ext>
            </a:extLst>
          </p:cNvPr>
          <p:cNvSpPr/>
          <p:nvPr/>
        </p:nvSpPr>
        <p:spPr>
          <a:xfrm>
            <a:off x="541020" y="5917651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Both beams evaluated at a common Bρ ≈ 7.5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T·m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, which is approximation.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FBEACA-1437-4C11-E637-14590256CF8E}"/>
              </a:ext>
            </a:extLst>
          </p:cNvPr>
          <p:cNvSpPr txBox="1"/>
          <p:nvPr/>
        </p:nvSpPr>
        <p:spPr>
          <a:xfrm>
            <a:off x="237477" y="662159"/>
            <a:ext cx="11714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Two species, one common working point → polarimeter suitable for p &amp; </a:t>
            </a:r>
            <a:r>
              <a:rPr lang="en-US" sz="2000" baseline="30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3</a:t>
            </a:r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He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F718181-B8C5-4590-10F8-687B92A80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6BF88FA4-7411-F00E-8C06-F5C4E349C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DE241F18-F95A-4AAE-1C39-8C8E8701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0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86813-688A-48B3-27EA-67099616E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A84CDD8-40B9-5BF5-ECC0-2C4635948BB2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Physics regime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C454E4-08D1-8E32-990A-4A9A5F83EF25}"/>
              </a:ext>
            </a:extLst>
          </p:cNvPr>
          <p:cNvSpPr txBox="1"/>
          <p:nvPr/>
        </p:nvSpPr>
        <p:spPr>
          <a:xfrm>
            <a:off x="482895" y="712990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Nuclear elastic scattering - not CNI, thus the analyzing power is higher → better measurement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7A048540-5EA2-28EC-A7E0-AEFD0E8F6F65}"/>
              </a:ext>
            </a:extLst>
          </p:cNvPr>
          <p:cNvSpPr/>
          <p:nvPr/>
        </p:nvSpPr>
        <p:spPr>
          <a:xfrm>
            <a:off x="482895" y="1515065"/>
            <a:ext cx="5440680" cy="4171259"/>
          </a:xfrm>
          <a:prstGeom prst="roundRect">
            <a:avLst>
              <a:gd name="adj" fmla="val 2326"/>
            </a:avLst>
          </a:prstGeom>
          <a:solidFill>
            <a:srgbClr val="F4F7F8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95C3ECA8-3701-1AF5-33FC-57756209326F}"/>
              </a:ext>
            </a:extLst>
          </p:cNvPr>
          <p:cNvSpPr/>
          <p:nvPr/>
        </p:nvSpPr>
        <p:spPr>
          <a:xfrm>
            <a:off x="757215" y="1789386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/home/claude/icons/bullseye_w.png">
            <a:extLst>
              <a:ext uri="{FF2B5EF4-FFF2-40B4-BE49-F238E27FC236}">
                <a16:creationId xmlns:a16="http://schemas.microsoft.com/office/drawing/2014/main" id="{09E615BC-019F-8317-C10C-133791F64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231" y="1917402"/>
            <a:ext cx="310896" cy="310896"/>
          </a:xfrm>
          <a:prstGeom prst="rect">
            <a:avLst/>
          </a:prstGeom>
        </p:spPr>
      </p:pic>
      <p:sp>
        <p:nvSpPr>
          <p:cNvPr id="5" name="Text 4">
            <a:extLst>
              <a:ext uri="{FF2B5EF4-FFF2-40B4-BE49-F238E27FC236}">
                <a16:creationId xmlns:a16="http://schemas.microsoft.com/office/drawing/2014/main" id="{E772F67C-3843-7A38-74AC-FD11ABFA3F5E}"/>
              </a:ext>
            </a:extLst>
          </p:cNvPr>
          <p:cNvSpPr/>
          <p:nvPr/>
        </p:nvSpPr>
        <p:spPr>
          <a:xfrm>
            <a:off x="1488735" y="1825962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23B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Booster: recoil-carbon</a:t>
            </a:r>
            <a:endParaRPr lang="en-US" sz="1600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6A7C0BE9-580F-BD83-BD1A-EE1E7EBB727B}"/>
              </a:ext>
            </a:extLst>
          </p:cNvPr>
          <p:cNvSpPr/>
          <p:nvPr/>
        </p:nvSpPr>
        <p:spPr>
          <a:xfrm>
            <a:off x="620055" y="2621491"/>
            <a:ext cx="5166359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 ~ 0.6 – 2.3 GeV/c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Below the 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Regge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/Pomeron regime → cross section varies rapidly, dominated by baryon &amp; meson resonances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Elastic scattering with a measured analyzing power is the correct approach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¹²C emerges near 90° with energy fixed by two-body kinematics → clean elastic tag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1040BC9-49E5-EA70-616F-5D75D2519BC1}"/>
              </a:ext>
            </a:extLst>
          </p:cNvPr>
          <p:cNvSpPr/>
          <p:nvPr/>
        </p:nvSpPr>
        <p:spPr>
          <a:xfrm>
            <a:off x="6152175" y="1515066"/>
            <a:ext cx="5440680" cy="4171258"/>
          </a:xfrm>
          <a:prstGeom prst="roundRect">
            <a:avLst>
              <a:gd name="adj" fmla="val 2326"/>
            </a:avLst>
          </a:prstGeom>
          <a:solidFill>
            <a:srgbClr val="123B54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C0DC6C2F-66C2-E312-FDAA-197C8D90910A}"/>
              </a:ext>
            </a:extLst>
          </p:cNvPr>
          <p:cNvSpPr/>
          <p:nvPr/>
        </p:nvSpPr>
        <p:spPr>
          <a:xfrm>
            <a:off x="6426495" y="1789386"/>
            <a:ext cx="566928" cy="566928"/>
          </a:xfrm>
          <a:prstGeom prst="ellipse">
            <a:avLst/>
          </a:prstGeom>
          <a:solidFill>
            <a:srgbClr val="E08A1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/home/claude/icons/wave.png">
            <a:extLst>
              <a:ext uri="{FF2B5EF4-FFF2-40B4-BE49-F238E27FC236}">
                <a16:creationId xmlns:a16="http://schemas.microsoft.com/office/drawing/2014/main" id="{7DD50B9B-F72C-D281-D1EA-95161BD76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4511" y="1917402"/>
            <a:ext cx="310896" cy="310896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376EB1C-5068-DCD9-A041-E1A03AD79121}"/>
              </a:ext>
            </a:extLst>
          </p:cNvPr>
          <p:cNvSpPr/>
          <p:nvPr/>
        </p:nvSpPr>
        <p:spPr>
          <a:xfrm>
            <a:off x="7158015" y="1825962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AGS / RHIC: CNI</a:t>
            </a:r>
            <a:endParaRPr lang="en-US" sz="16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22E453B7-F9B4-F019-73D3-4919142E96A7}"/>
              </a:ext>
            </a:extLst>
          </p:cNvPr>
          <p:cNvSpPr/>
          <p:nvPr/>
        </p:nvSpPr>
        <p:spPr>
          <a:xfrm>
            <a:off x="6391484" y="2649719"/>
            <a:ext cx="5048971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Valid only in the Regge regime, forward amplitude dominated by Pomeron exchange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Sets in above p ~ 1–2 GeV/c, where </a:t>
            </a:r>
            <a:r>
              <a:rPr lang="en-US" sz="2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σ</a:t>
            </a:r>
            <a:r>
              <a:rPr lang="en-US" sz="2000" baseline="-25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tot</a:t>
            </a: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ρ vary smoothly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Not applicable at Booster energies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FontTx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Booster and AGS pC polarimeters are complementary by necessity → different reaction mechanisms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C46C095-B5B9-FD0D-95DF-41EC735B6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5748CB51-CDCC-0CD1-8FF4-6F6CF4DC1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3BCEF41-C2B5-3676-D4CE-95525D130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18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299EA-886A-28CB-5EB4-E5557D6DE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CD24E9-660B-1EEB-33A6-9EEDF6BBE273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Kinematics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6D52900E-08CE-6F14-B327-D3E719CD9532}"/>
              </a:ext>
            </a:extLst>
          </p:cNvPr>
          <p:cNvSpPr/>
          <p:nvPr/>
        </p:nvSpPr>
        <p:spPr>
          <a:xfrm>
            <a:off x="7589520" y="173736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15BCBA3C-ABFD-4AD5-00C5-408B2661876D}"/>
              </a:ext>
            </a:extLst>
          </p:cNvPr>
          <p:cNvSpPr/>
          <p:nvPr/>
        </p:nvSpPr>
        <p:spPr>
          <a:xfrm>
            <a:off x="7224572" y="711089"/>
            <a:ext cx="4526280" cy="6127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  <a:buSzPct val="100000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Why it works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For all five light-ion species, recoil ¹²C emerges near 70°-90° for forward angles up to ~30°.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dependence on beam energy across the ramp is weak.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 single recoil ring centred near 90° accepts every species, injection to extraction.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 mechanical adjustment during acceleration.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SzPct val="100000"/>
            </a:pPr>
            <a:r>
              <a:rPr lang="en-US" sz="2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Billiard limit  </a:t>
            </a:r>
            <a:r>
              <a:rPr lang="en-US" sz="20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="1" baseline="-250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= 90° - </a:t>
            </a:r>
            <a:r>
              <a:rPr lang="en-US" sz="20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/2</a:t>
            </a: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 is recovered for a light projectile on heavy carbon.</a:t>
            </a:r>
            <a:endParaRPr lang="en-US" sz="2000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A302C6CD-1F5E-8EF8-6460-AB568700F906}"/>
              </a:ext>
            </a:extLst>
          </p:cNvPr>
          <p:cNvSpPr/>
          <p:nvPr/>
        </p:nvSpPr>
        <p:spPr>
          <a:xfrm>
            <a:off x="7772400" y="5349240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en-US" sz="11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B27522-F19A-F835-60B2-CC75442A9D2F}"/>
              </a:ext>
            </a:extLst>
          </p:cNvPr>
          <p:cNvSpPr txBox="1"/>
          <p:nvPr/>
        </p:nvSpPr>
        <p:spPr>
          <a:xfrm>
            <a:off x="607813" y="569716"/>
            <a:ext cx="55055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One fixed geometry covers the whole ramp: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07EC370-0ED6-59DF-B609-0B8BCBA77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06" y="1120139"/>
            <a:ext cx="6754389" cy="485200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85774D0-ECC3-CFB3-F76C-6F9CA17367A1}"/>
              </a:ext>
            </a:extLst>
          </p:cNvPr>
          <p:cNvSpPr/>
          <p:nvPr/>
        </p:nvSpPr>
        <p:spPr>
          <a:xfrm>
            <a:off x="790106" y="1504344"/>
            <a:ext cx="5977266" cy="2647526"/>
          </a:xfrm>
          <a:prstGeom prst="rect">
            <a:avLst/>
          </a:prstGeom>
          <a:solidFill>
            <a:schemeClr val="accent1">
              <a:lumMod val="60000"/>
              <a:lumOff val="40000"/>
              <a:alpha val="40015"/>
            </a:schemeClr>
          </a:solidFill>
          <a:ln>
            <a:solidFill>
              <a:schemeClr val="accent1">
                <a:lumMod val="60000"/>
                <a:lumOff val="40000"/>
                <a:alpha val="49652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51639D-46D0-2589-7212-63654DD5CC75}"/>
              </a:ext>
            </a:extLst>
          </p:cNvPr>
          <p:cNvSpPr txBox="1"/>
          <p:nvPr/>
        </p:nvSpPr>
        <p:spPr>
          <a:xfrm>
            <a:off x="2134690" y="1504345"/>
            <a:ext cx="3289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Garamond" panose="02020404030301010803" pitchFamily="18" charset="0"/>
              </a:rPr>
              <a:t>Recoil ring acceptance (~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70°–90° 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5A4974-4387-6A7F-B356-003698B95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A4251-1BDC-483F-CDC7-F4E2F7BB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F0100C9-2568-0ED0-D307-4E042F8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58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7B222-C56D-C32D-8807-4963ED934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1EEFD12-0A5B-62EF-1671-EC7D76013397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Garamond" panose="02020404030301010803" pitchFamily="18" charset="0"/>
              </a:rPr>
              <a:t>Detector requirements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53EBBE-B550-6139-C313-16E9F057C65E}"/>
              </a:ext>
            </a:extLst>
          </p:cNvPr>
          <p:cNvSpPr txBox="1"/>
          <p:nvPr/>
        </p:nvSpPr>
        <p:spPr>
          <a:xfrm>
            <a:off x="482895" y="712990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Recoil energy sets the operating mode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01FB6-CA11-3736-0163-186568CAAE3E}"/>
              </a:ext>
            </a:extLst>
          </p:cNvPr>
          <p:cNvSpPr txBox="1"/>
          <p:nvPr/>
        </p:nvSpPr>
        <p:spPr>
          <a:xfrm>
            <a:off x="6380460" y="1593776"/>
            <a:ext cx="567973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- full stopping:</a:t>
            </a:r>
          </a:p>
          <a:p>
            <a:pPr lvl="1" algn="just"/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500 µm Si fully stops recoil ¹²C over ~95% of the acceptance. Measured (T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 tags elastic events </a:t>
            </a:r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→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recoil ring alone is sufficient</a:t>
            </a:r>
          </a:p>
          <a:p>
            <a:pPr lvl="1" algn="just"/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/>
            <a:endParaRPr lang="en-US" sz="2000" dirty="0">
              <a:latin typeface="Garamond" panose="020204040303010108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</a:rPr>
              <a:t>³HeC - </a:t>
            </a:r>
            <a:r>
              <a:rPr lang="el-GR" sz="2000" b="1" dirty="0">
                <a:latin typeface="Garamond" panose="02020404030301010803" pitchFamily="18" charset="0"/>
              </a:rPr>
              <a:t>Δ</a:t>
            </a:r>
            <a:r>
              <a:rPr lang="en-US" sz="2000" b="1" dirty="0">
                <a:latin typeface="Garamond" panose="02020404030301010803" pitchFamily="18" charset="0"/>
              </a:rPr>
              <a:t>E mode:</a:t>
            </a:r>
          </a:p>
          <a:p>
            <a:pPr lvl="1" algn="just"/>
            <a:r>
              <a:rPr lang="en-US" sz="2000" dirty="0">
                <a:latin typeface="Garamond" panose="02020404030301010803" pitchFamily="18" charset="0"/>
              </a:rPr>
              <a:t>At extraction, recoils exceed the 59 MeV stopping limit. Detector runs as a </a:t>
            </a:r>
            <a:r>
              <a:rPr lang="el-GR" sz="2000" dirty="0">
                <a:latin typeface="Garamond" panose="02020404030301010803" pitchFamily="18" charset="0"/>
              </a:rPr>
              <a:t>Δ</a:t>
            </a:r>
            <a:r>
              <a:rPr lang="en-US" sz="2000" dirty="0">
                <a:latin typeface="Garamond" panose="02020404030301010803" pitchFamily="18" charset="0"/>
              </a:rPr>
              <a:t>E element; forward coincidence restores selectivity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AA6DE0-D309-3904-9647-875BA995A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05" y="1161543"/>
            <a:ext cx="6170140" cy="51463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1C9506-C57D-BD96-8096-68CF863AEC69}"/>
              </a:ext>
            </a:extLst>
          </p:cNvPr>
          <p:cNvSpPr txBox="1"/>
          <p:nvPr/>
        </p:nvSpPr>
        <p:spPr>
          <a:xfrm>
            <a:off x="3916837" y="3059668"/>
            <a:ext cx="2463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500 </a:t>
            </a:r>
            <a:r>
              <a:rPr lang="en-US" b="1" dirty="0" err="1">
                <a:latin typeface="Garamond" panose="02020404030301010803" pitchFamily="18" charset="0"/>
              </a:rPr>
              <a:t>μm</a:t>
            </a:r>
            <a:r>
              <a:rPr lang="en-US" b="1" dirty="0">
                <a:latin typeface="Garamond" panose="02020404030301010803" pitchFamily="18" charset="0"/>
              </a:rPr>
              <a:t> Si stop 59 MeV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FB78F6-3742-4CF6-608F-3244B09106AA}"/>
              </a:ext>
            </a:extLst>
          </p:cNvPr>
          <p:cNvSpPr txBox="1"/>
          <p:nvPr/>
        </p:nvSpPr>
        <p:spPr>
          <a:xfrm>
            <a:off x="3916837" y="4040450"/>
            <a:ext cx="2463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300 </a:t>
            </a:r>
            <a:r>
              <a:rPr lang="en-US" b="1" dirty="0" err="1">
                <a:latin typeface="Garamond" panose="02020404030301010803" pitchFamily="18" charset="0"/>
              </a:rPr>
              <a:t>μm</a:t>
            </a:r>
            <a:r>
              <a:rPr lang="en-US" b="1" dirty="0">
                <a:latin typeface="Garamond" panose="02020404030301010803" pitchFamily="18" charset="0"/>
              </a:rPr>
              <a:t> Si stop 38 MeV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6F6EAA-E1A1-3BD7-5600-D68DAEA6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619E37B-17BE-9080-3E00-2314190E4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7BC86D5-68EC-7499-85EE-CAD684F50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1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6B274-8C0B-7FBD-907E-00ECA2E23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84324A9-4478-861A-7DF8-80BB692312EA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Event Selection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07E55-EB1A-B89D-A0CD-CB45D0CCAC39}"/>
              </a:ext>
            </a:extLst>
          </p:cNvPr>
          <p:cNvSpPr txBox="1"/>
          <p:nvPr/>
        </p:nvSpPr>
        <p:spPr>
          <a:xfrm>
            <a:off x="482895" y="712990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Clean elastic tagging for each beam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7F0C4732-675B-427E-D027-5FF5EDE9F843}"/>
              </a:ext>
            </a:extLst>
          </p:cNvPr>
          <p:cNvSpPr/>
          <p:nvPr/>
        </p:nvSpPr>
        <p:spPr>
          <a:xfrm>
            <a:off x="605480" y="1272746"/>
            <a:ext cx="5383839" cy="4533694"/>
          </a:xfrm>
          <a:prstGeom prst="roundRect">
            <a:avLst>
              <a:gd name="adj" fmla="val 2273"/>
            </a:avLst>
          </a:prstGeom>
          <a:solidFill>
            <a:srgbClr val="F4F7F8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C1F62882-4697-2387-DEA0-E8D04FB61FF2}"/>
              </a:ext>
            </a:extLst>
          </p:cNvPr>
          <p:cNvSpPr/>
          <p:nvPr/>
        </p:nvSpPr>
        <p:spPr>
          <a:xfrm>
            <a:off x="876933" y="1405413"/>
            <a:ext cx="4840931" cy="515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7C7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 — recoil ring alone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BFDAEBD4-C33E-4EAC-A74A-8F1126CBB9BE}"/>
              </a:ext>
            </a:extLst>
          </p:cNvPr>
          <p:cNvSpPr/>
          <p:nvPr/>
        </p:nvSpPr>
        <p:spPr>
          <a:xfrm>
            <a:off x="919788" y="2337926"/>
            <a:ext cx="4840931" cy="31941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Two-body kinematics fully constrain the event through 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alone.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pair (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, T</a:t>
            </a:r>
            <a:r>
              <a:rPr lang="en-US" sz="2000" baseline="-25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 on the elastic locus identifies elastic events.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Bonin/McNaughton parametrizations are inclusive — no elastic/inelastic separation needed.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Forward detector is an optional cross-check, not required.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AD05A0AD-9BE5-4F58-C890-CB12907A9E32}"/>
              </a:ext>
            </a:extLst>
          </p:cNvPr>
          <p:cNvSpPr/>
          <p:nvPr/>
        </p:nvSpPr>
        <p:spPr>
          <a:xfrm>
            <a:off x="6274760" y="1272746"/>
            <a:ext cx="5383839" cy="4533694"/>
          </a:xfrm>
          <a:prstGeom prst="roundRect">
            <a:avLst>
              <a:gd name="adj" fmla="val 2273"/>
            </a:avLst>
          </a:prstGeom>
          <a:solidFill>
            <a:srgbClr val="123B54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6E6C0A49-0320-6821-BE2E-AEC7B8DF0D0C}"/>
              </a:ext>
            </a:extLst>
          </p:cNvPr>
          <p:cNvSpPr/>
          <p:nvPr/>
        </p:nvSpPr>
        <p:spPr>
          <a:xfrm>
            <a:off x="6546213" y="1405412"/>
            <a:ext cx="4840931" cy="515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³HeC — forward coincidence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21099F51-3C33-2636-3CBD-3AD247A5DC21}"/>
              </a:ext>
            </a:extLst>
          </p:cNvPr>
          <p:cNvSpPr/>
          <p:nvPr/>
        </p:nvSpPr>
        <p:spPr>
          <a:xfrm>
            <a:off x="6589068" y="2337926"/>
            <a:ext cx="4840931" cy="31941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 binds by only 7.72 MeV — breakup is open at all Booster energies.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Breakup recoils mimic elastic (</a:t>
            </a:r>
            <a:r>
              <a:rPr lang="en-US" sz="2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, T</a:t>
            </a:r>
            <a:r>
              <a:rPr lang="en-US" sz="2000" baseline="-25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 — recoil signal alone is insufficient.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Coincident forward ³He enforces the two-body (θ, </a:t>
            </a:r>
            <a:r>
              <a:rPr lang="en-US" sz="2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 locus.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ΔE in the forward pad separates intact ³He⁺⁺ (~10 MeV) from breakup p (~0.5 MeV).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D0AA2CE-4E67-38EB-5A5B-400BB2F80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2CD79F8-8FD8-6795-EB3E-6CF07714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062D4EF-6631-7B8E-B6BF-7103EE95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8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B7D91A-3D73-F57B-F795-F98A99AB8B4A}"/>
              </a:ext>
            </a:extLst>
          </p:cNvPr>
          <p:cNvSpPr txBox="1"/>
          <p:nvPr/>
        </p:nvSpPr>
        <p:spPr>
          <a:xfrm>
            <a:off x="482895" y="5881340"/>
            <a:ext cx="60997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</a:rPr>
              <a:t>Simulations/predictions for the ions are under development</a:t>
            </a:r>
          </a:p>
        </p:txBody>
      </p:sp>
    </p:spTree>
    <p:extLst>
      <p:ext uri="{BB962C8B-B14F-4D97-AF65-F5344CB8AC3E}">
        <p14:creationId xmlns:p14="http://schemas.microsoft.com/office/powerpoint/2010/main" val="62113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4012D-8468-0E5F-5C6F-8221DBB3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DA1ABCF-D6A7-D647-3EDB-FB611252F0B5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Garamond" panose="02020404030301010803" pitchFamily="18" charset="0"/>
              </a:rPr>
              <a:t>Detector setup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CAE167-AE8D-C6A3-9DC4-4C44B5828AA2}"/>
              </a:ext>
            </a:extLst>
          </p:cNvPr>
          <p:cNvSpPr txBox="1"/>
          <p:nvPr/>
        </p:nvSpPr>
        <p:spPr>
          <a:xfrm>
            <a:off x="482895" y="468692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Two coaxial silicon rings, six shared stations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AE5BCB-5714-3E95-C47E-A3E7DB948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8" y="821208"/>
            <a:ext cx="5891532" cy="25692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ECDD42-B6F5-03D3-4547-F872EB265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865" y="3834730"/>
            <a:ext cx="1917777" cy="18637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CC02E3-2A86-40DB-1F45-A79312A3F35D}"/>
              </a:ext>
            </a:extLst>
          </p:cNvPr>
          <p:cNvSpPr txBox="1"/>
          <p:nvPr/>
        </p:nvSpPr>
        <p:spPr>
          <a:xfrm>
            <a:off x="6668493" y="714913"/>
            <a:ext cx="543135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6 × silicon planes, ~40 × 40 mm², 500 µm thick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r = 100 mm, z = 17.4 mm → </a:t>
            </a:r>
            <a:r>
              <a:rPr lang="el-GR" sz="2000" dirty="0">
                <a:latin typeface="Garamond" panose="02020404030301010803" pitchFamily="18" charset="0"/>
              </a:rPr>
              <a:t>θ</a:t>
            </a:r>
            <a:r>
              <a:rPr lang="en-US" sz="2000" baseline="-25000" dirty="0">
                <a:latin typeface="Garamond" panose="02020404030301010803" pitchFamily="18" charset="0"/>
              </a:rPr>
              <a:t>C</a:t>
            </a:r>
            <a:r>
              <a:rPr lang="en-US" sz="2000" dirty="0">
                <a:latin typeface="Garamond" panose="02020404030301010803" pitchFamily="18" charset="0"/>
              </a:rPr>
              <a:t> ≈ 80°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Coverage </a:t>
            </a:r>
            <a:r>
              <a:rPr lang="el-GR" sz="2000" dirty="0">
                <a:latin typeface="Garamond" panose="02020404030301010803" pitchFamily="18" charset="0"/>
              </a:rPr>
              <a:t>θ</a:t>
            </a:r>
            <a:r>
              <a:rPr lang="en-US" sz="2000" baseline="-25000" dirty="0">
                <a:latin typeface="Garamond" panose="02020404030301010803" pitchFamily="18" charset="0"/>
              </a:rPr>
              <a:t>C</a:t>
            </a:r>
            <a:r>
              <a:rPr lang="en-US" sz="2000" dirty="0">
                <a:latin typeface="Garamond" panose="02020404030301010803" pitchFamily="18" charset="0"/>
              </a:rPr>
              <a:t> = 69.0°-91.3°; faces tilted to normal incidence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Radial strips resolve </a:t>
            </a:r>
            <a:r>
              <a:rPr lang="el-GR" sz="2000" dirty="0">
                <a:latin typeface="Garamond" panose="02020404030301010803" pitchFamily="18" charset="0"/>
              </a:rPr>
              <a:t>φ; θ</a:t>
            </a:r>
            <a:r>
              <a:rPr lang="en-US" sz="2000" baseline="-25000" dirty="0">
                <a:latin typeface="Garamond" panose="02020404030301010803" pitchFamily="18" charset="0"/>
              </a:rPr>
              <a:t>C</a:t>
            </a:r>
            <a:r>
              <a:rPr lang="en-US" sz="2000" dirty="0">
                <a:latin typeface="Garamond" panose="02020404030301010803" pitchFamily="18" charset="0"/>
              </a:rPr>
              <a:t> ~ T</a:t>
            </a:r>
            <a:r>
              <a:rPr lang="en-US" sz="2000" baseline="-25000" dirty="0">
                <a:latin typeface="Garamond" panose="02020404030301010803" pitchFamily="18" charset="0"/>
              </a:rPr>
              <a:t>C</a:t>
            </a:r>
            <a:r>
              <a:rPr lang="en-US" sz="2000" dirty="0">
                <a:latin typeface="Garamond" panose="02020404030301010803" pitchFamily="18" charset="0"/>
              </a:rPr>
              <a:t> - no polar segmentation needed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5E12EA-62D8-B4D1-2C7C-83FB02768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65" y="3298480"/>
            <a:ext cx="3241175" cy="31498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CD19B9-6FB7-1F5A-AE9B-4AD5D9CB2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653" y="3109393"/>
            <a:ext cx="3397391" cy="34295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16D874-42F0-A788-6847-7016803C72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4324" y="2151700"/>
            <a:ext cx="5294833" cy="53449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72F21-3A2F-5227-C932-13418A1A7B3F}"/>
              </a:ext>
            </a:extLst>
          </p:cNvPr>
          <p:cNvSpPr txBox="1"/>
          <p:nvPr/>
        </p:nvSpPr>
        <p:spPr>
          <a:xfrm>
            <a:off x="6521460" y="3109393"/>
            <a:ext cx="5670540" cy="2204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Forward ring</a:t>
            </a:r>
          </a:p>
          <a:p>
            <a:pPr marL="342900" indent="-342900">
              <a:lnSpc>
                <a:spcPct val="108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6 × Hamamatsu planes, 97 × 97 mm², 320 µm thick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8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z = 750 mm;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= 7.5°–14.8°; inner edge r = 100 mm clearance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8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Same azimuth as recoil ring → direct coincidences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8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Essential for ³HeC; optional cross-check for </a:t>
            </a:r>
            <a:r>
              <a:rPr lang="en-US" sz="2000" b="1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67E6-47B6-6F3C-E106-FFC0AE460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3359" y="3298480"/>
            <a:ext cx="3161618" cy="319151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C989B-092F-5A36-6F0C-3CE7B2C5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76268F0-9908-860F-2FD4-BC48FCAC9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6BB40AF-AE92-58F0-5A34-82C8DDBC8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9</a:t>
            </a:fld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4929310-26A6-D204-80C9-C5D1EF0DD8B8}"/>
              </a:ext>
            </a:extLst>
          </p:cNvPr>
          <p:cNvGrpSpPr/>
          <p:nvPr/>
        </p:nvGrpSpPr>
        <p:grpSpPr>
          <a:xfrm>
            <a:off x="323165" y="766464"/>
            <a:ext cx="6166327" cy="5009214"/>
            <a:chOff x="323165" y="766464"/>
            <a:chExt cx="6166327" cy="5009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FB5004A-702F-6BBD-985C-82CCDA116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3165" y="777278"/>
              <a:ext cx="6166327" cy="4998400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5386B99-AAAF-E5EE-8287-81369C7A0F97}"/>
                </a:ext>
              </a:extLst>
            </p:cNvPr>
            <p:cNvGrpSpPr/>
            <p:nvPr/>
          </p:nvGrpSpPr>
          <p:grpSpPr>
            <a:xfrm>
              <a:off x="1678139" y="766464"/>
              <a:ext cx="3459626" cy="2103634"/>
              <a:chOff x="1678139" y="766464"/>
              <a:chExt cx="3459626" cy="2103634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D8B0625-DDB4-A157-F48B-ABB447A17397}"/>
                  </a:ext>
                </a:extLst>
              </p:cNvPr>
              <p:cNvGrpSpPr/>
              <p:nvPr/>
            </p:nvGrpSpPr>
            <p:grpSpPr>
              <a:xfrm>
                <a:off x="1678139" y="1082322"/>
                <a:ext cx="1452282" cy="1787776"/>
                <a:chOff x="3321424" y="1910165"/>
                <a:chExt cx="1452282" cy="1787776"/>
              </a:xfrm>
            </p:grpSpPr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81DDD937-8F50-E4FE-C590-4C030EBA83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21424" y="1910165"/>
                  <a:ext cx="1443360" cy="1787776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id="{DB590CFE-D33A-6B0F-047D-4BF902DCF2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96308" y="1910165"/>
                  <a:ext cx="1168476" cy="1016665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106CFCD0-9E69-3A70-44CF-6FAA2F8790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72000" y="1910925"/>
                  <a:ext cx="201706" cy="515598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41ECECF-C029-505B-5A60-D134CACA17AE}"/>
                  </a:ext>
                </a:extLst>
              </p:cNvPr>
              <p:cNvSpPr txBox="1"/>
              <p:nvPr/>
            </p:nvSpPr>
            <p:spPr>
              <a:xfrm>
                <a:off x="3130421" y="766464"/>
                <a:ext cx="20073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Forward detectors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961C1E3-690B-75C5-DD25-5958FA89A7F8}"/>
                </a:ext>
              </a:extLst>
            </p:cNvPr>
            <p:cNvGrpSpPr/>
            <p:nvPr/>
          </p:nvGrpSpPr>
          <p:grpSpPr>
            <a:xfrm>
              <a:off x="3321424" y="1543696"/>
              <a:ext cx="2390057" cy="2154245"/>
              <a:chOff x="3321424" y="1543696"/>
              <a:chExt cx="2390057" cy="215424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185DA21-A1C8-99FB-EF33-D8140BC444CC}"/>
                  </a:ext>
                </a:extLst>
              </p:cNvPr>
              <p:cNvSpPr txBox="1"/>
              <p:nvPr/>
            </p:nvSpPr>
            <p:spPr>
              <a:xfrm>
                <a:off x="3899510" y="1543696"/>
                <a:ext cx="18119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Recoil detectors</a:t>
                </a: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67CCFC0-FC45-6445-0532-AB80909AE714}"/>
                  </a:ext>
                </a:extLst>
              </p:cNvPr>
              <p:cNvGrpSpPr/>
              <p:nvPr/>
            </p:nvGrpSpPr>
            <p:grpSpPr>
              <a:xfrm>
                <a:off x="3321424" y="1909431"/>
                <a:ext cx="1397504" cy="1788510"/>
                <a:chOff x="3321424" y="1909431"/>
                <a:chExt cx="1397504" cy="1788510"/>
              </a:xfrm>
            </p:grpSpPr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2B081BEF-41F0-AC0F-AAA0-ED8CB52847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21424" y="1923842"/>
                  <a:ext cx="1391537" cy="1774099"/>
                </a:xfrm>
                <a:prstGeom prst="straightConnector1">
                  <a:avLst/>
                </a:prstGeom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F6D462A0-392F-E99E-1152-745DF61EDB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96308" y="1909431"/>
                  <a:ext cx="1116653" cy="1017399"/>
                </a:xfrm>
                <a:prstGeom prst="straightConnector1">
                  <a:avLst/>
                </a:prstGeom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>
                  <a:extLst>
                    <a:ext uri="{FF2B5EF4-FFF2-40B4-BE49-F238E27FC236}">
                      <a16:creationId xmlns:a16="http://schemas.microsoft.com/office/drawing/2014/main" id="{D9B79EAB-36A9-4ECB-931C-42116030AF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72000" y="1916865"/>
                  <a:ext cx="146928" cy="509658"/>
                </a:xfrm>
                <a:prstGeom prst="straightConnector1">
                  <a:avLst/>
                </a:prstGeom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85158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99 -0.42917 L 0.00899 -0.0111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2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33 -0.40972 L -0.0974 -0.0006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044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2319</Words>
  <Application>Microsoft Macintosh PowerPoint</Application>
  <PresentationFormat>Widescreen</PresentationFormat>
  <Paragraphs>346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Cambria</vt:lpstr>
      <vt:lpstr>Garamond</vt:lpstr>
      <vt:lpstr>Office Theme</vt:lpstr>
      <vt:lpstr>Connecting the Dots: Polarimetry from the BNL Booster to the EIC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Shulga, Evgeny (PO)</dc:creator>
  <cp:lastModifiedBy>Shulga, Evgeny (PO)</cp:lastModifiedBy>
  <cp:revision>13</cp:revision>
  <dcterms:created xsi:type="dcterms:W3CDTF">2026-07-07T18:41:55Z</dcterms:created>
  <dcterms:modified xsi:type="dcterms:W3CDTF">2026-07-13T08:04:39Z</dcterms:modified>
</cp:coreProperties>
</file>