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</p:sldMasterIdLst>
  <p:notesMasterIdLst>
    <p:notesMasterId r:id="rId19"/>
  </p:notesMasterIdLst>
  <p:sldIdLst>
    <p:sldId id="256" r:id="rId5"/>
    <p:sldId id="373" r:id="rId6"/>
    <p:sldId id="393" r:id="rId7"/>
    <p:sldId id="374" r:id="rId8"/>
    <p:sldId id="388" r:id="rId9"/>
    <p:sldId id="399" r:id="rId10"/>
    <p:sldId id="400" r:id="rId11"/>
    <p:sldId id="394" r:id="rId12"/>
    <p:sldId id="401" r:id="rId13"/>
    <p:sldId id="398" r:id="rId14"/>
    <p:sldId id="379" r:id="rId15"/>
    <p:sldId id="382" r:id="rId16"/>
    <p:sldId id="386" r:id="rId17"/>
    <p:sldId id="38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0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50"/>
    <p:restoredTop sz="94923"/>
  </p:normalViewPr>
  <p:slideViewPr>
    <p:cSldViewPr snapToGrid="0">
      <p:cViewPr varScale="1">
        <p:scale>
          <a:sx n="151" d="100"/>
          <a:sy n="151" d="100"/>
        </p:scale>
        <p:origin x="24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6F475-F7F5-6C41-B37C-656C49194CAF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5839EF-EF2D-A244-8B03-02564FD38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80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0443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3266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2261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8666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T50% -&gt; the time required to remove 50% of the thickness of a 50 nm carbon strip if the strip were held continuously at that temperature.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111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D422-CF21-5F4B-9F3C-D943F67A9B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1481540"/>
            <a:ext cx="10334625" cy="1947460"/>
          </a:xfrm>
        </p:spPr>
        <p:txBody>
          <a:bodyPr anchor="t" anchorCtr="0"/>
          <a:lstStyle>
            <a:lvl1pPr algn="l">
              <a:defRPr sz="60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A5F0DF-C789-3B48-88B2-EEF178B168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175" y="4712963"/>
            <a:ext cx="10334625" cy="746185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87851E-C1E1-6E46-8D1B-95D6C18885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3441178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99D03B-F4BD-85C1-5955-B2BB7ACF4A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26314" y="472833"/>
            <a:ext cx="1632203" cy="457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76D9F0E-4B80-0FD1-A24A-1C1B60A4BB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566183" y="472833"/>
            <a:ext cx="1787236" cy="457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0496317-0189-6060-26F4-32FD0508897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067685" y="472833"/>
            <a:ext cx="1825604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655364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3840" userDrawn="1">
          <p15:clr>
            <a:srgbClr val="FBAE40"/>
          </p15:clr>
        </p15:guide>
        <p15:guide id="9" orient="horz" pos="3888" userDrawn="1">
          <p15:clr>
            <a:srgbClr val="FBAE40"/>
          </p15:clr>
        </p15:guide>
        <p15:guide id="10" pos="360" userDrawn="1">
          <p15:clr>
            <a:srgbClr val="FBAE40"/>
          </p15:clr>
        </p15:guide>
        <p15:guide id="11" pos="7320" userDrawn="1">
          <p15:clr>
            <a:srgbClr val="FBAE40"/>
          </p15:clr>
        </p15:guide>
        <p15:guide id="12" orient="horz" pos="3984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4785F67-179E-4145-8BCB-4A0C61A894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1649" y="6533724"/>
            <a:ext cx="432486" cy="29404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7747BA-6145-3552-2339-5F4BF5DF2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 i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65258C7-5BE3-51E9-6313-6F03042F3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975365"/>
            <a:ext cx="11499925" cy="4865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54CA87A-479D-DEFA-04DE-561BEE09F490}"/>
              </a:ext>
            </a:extLst>
          </p:cNvPr>
          <p:cNvSpPr txBox="1"/>
          <p:nvPr userDrawn="1"/>
        </p:nvSpPr>
        <p:spPr>
          <a:xfrm>
            <a:off x="7674429" y="66729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568956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B965E-00C4-6F4C-8817-84A69C14D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8926A3-B154-C14C-BFED-E141D3C8B7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2579" y="975360"/>
            <a:ext cx="5524500" cy="48911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40C922-34CF-D846-A402-06F51B1894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4923" y="975360"/>
            <a:ext cx="5755084" cy="48911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F058090-69E1-4C76-B04E-24949BD11A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1649" y="6533724"/>
            <a:ext cx="432486" cy="29404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614248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D45B976-F9BD-96F9-4119-FEAF693C373D}"/>
              </a:ext>
            </a:extLst>
          </p:cNvPr>
          <p:cNvCxnSpPr/>
          <p:nvPr userDrawn="1"/>
        </p:nvCxnSpPr>
        <p:spPr>
          <a:xfrm>
            <a:off x="462579" y="6111240"/>
            <a:ext cx="114999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B69E67-D399-4DBB-BAA8-0F33523D2B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1649" y="6533724"/>
            <a:ext cx="432486" cy="29404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6D2D2E4-6E67-48B3-BA12-35766E148F5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1422" y="6534374"/>
            <a:ext cx="5744578" cy="294041"/>
          </a:xfrm>
        </p:spPr>
        <p:txBody>
          <a:bodyPr>
            <a:no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algn="l"/>
            <a:r>
              <a:rPr lang="en-US" sz="1400" dirty="0" err="1"/>
              <a:t>ePIC</a:t>
            </a:r>
            <a:r>
              <a:rPr lang="en-US" sz="1400" dirty="0"/>
              <a:t> GST PDR, December 8-9, 2025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F2B1FEBD-D691-4390-9587-AA03ECE9CA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00800" y="6533723"/>
            <a:ext cx="3151015" cy="294041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Prashanth</a:t>
            </a:r>
          </a:p>
        </p:txBody>
      </p:sp>
    </p:spTree>
    <p:extLst>
      <p:ext uri="{BB962C8B-B14F-4D97-AF65-F5344CB8AC3E}">
        <p14:creationId xmlns:p14="http://schemas.microsoft.com/office/powerpoint/2010/main" val="2391252601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4785F67-179E-4145-8BCB-4A0C61A894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1649" y="6533724"/>
            <a:ext cx="432486" cy="29404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7747BA-6145-3552-2339-5F4BF5DF2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65258C7-5BE3-51E9-6313-6F03042F3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975365"/>
            <a:ext cx="11499925" cy="4865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43A592-2C2C-1149-FE30-72A494F277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1422" y="6534374"/>
            <a:ext cx="4509516" cy="294041"/>
          </a:xfrm>
        </p:spPr>
        <p:txBody>
          <a:bodyPr>
            <a:noAutofit/>
          </a:bodyPr>
          <a:lstStyle>
            <a:lvl1pPr marL="0" indent="0" algn="l">
              <a:buNone/>
              <a:defRPr sz="14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EIC CD-3B Director’s Review, October 22-24, 2024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0C71E18-8584-A0E2-3682-9547339B30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01373" y="6534374"/>
            <a:ext cx="3151015" cy="294041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Presenters C. Schaefer, W. Rainey</a:t>
            </a:r>
          </a:p>
        </p:txBody>
      </p:sp>
    </p:spTree>
    <p:extLst>
      <p:ext uri="{BB962C8B-B14F-4D97-AF65-F5344CB8AC3E}">
        <p14:creationId xmlns:p14="http://schemas.microsoft.com/office/powerpoint/2010/main" val="1849109858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7DAAA2-8718-2247-8539-9A0DC22C0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3056FE-C136-A54B-9DE3-EACD8E08FE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2579" y="975365"/>
            <a:ext cx="11499925" cy="4865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AB150B5-704F-CF21-3183-8DB97C07706C}"/>
              </a:ext>
            </a:extLst>
          </p:cNvPr>
          <p:cNvCxnSpPr>
            <a:cxnSpLocks/>
          </p:cNvCxnSpPr>
          <p:nvPr userDrawn="1"/>
        </p:nvCxnSpPr>
        <p:spPr>
          <a:xfrm>
            <a:off x="462579" y="825178"/>
            <a:ext cx="11499925" cy="0"/>
          </a:xfrm>
          <a:prstGeom prst="line">
            <a:avLst/>
          </a:prstGeom>
          <a:ln w="25400">
            <a:gradFill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958D2D7-4525-7982-81CE-BAFE8EFB999D}"/>
              </a:ext>
            </a:extLst>
          </p:cNvPr>
          <p:cNvCxnSpPr/>
          <p:nvPr userDrawn="1"/>
        </p:nvCxnSpPr>
        <p:spPr>
          <a:xfrm>
            <a:off x="462579" y="6111240"/>
            <a:ext cx="1149992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B2AFF6D-0928-4D72-853B-80E1EFEDB3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1649" y="6533724"/>
            <a:ext cx="432486" cy="29404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521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7" r:id="rId4"/>
    <p:sldLayoutId id="2147483673" r:id="rId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u="none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orient="horz" pos="2160" userDrawn="1">
          <p15:clr>
            <a:srgbClr val="F26B43"/>
          </p15:clr>
        </p15:guide>
        <p15:guide id="8" pos="3840" userDrawn="1">
          <p15:clr>
            <a:srgbClr val="F26B43"/>
          </p15:clr>
        </p15:guide>
        <p15:guide id="9" pos="360" userDrawn="1">
          <p15:clr>
            <a:srgbClr val="F26B43"/>
          </p15:clr>
        </p15:guide>
        <p15:guide id="10" orient="horz" pos="3888" userDrawn="1">
          <p15:clr>
            <a:srgbClr val="F26B43"/>
          </p15:clr>
        </p15:guide>
        <p15:guide id="11" pos="7320" userDrawn="1">
          <p15:clr>
            <a:srgbClr val="F26B43"/>
          </p15:clr>
        </p15:guide>
        <p15:guide id="12" orient="horz" pos="412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rxiv.org/abs/2606.29005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606.29005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56CBC-DA70-7741-BB3F-BCDBBE052F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1215" y="1869832"/>
            <a:ext cx="11341164" cy="821609"/>
          </a:xfrm>
        </p:spPr>
        <p:txBody>
          <a:bodyPr>
            <a:noAutofit/>
          </a:bodyPr>
          <a:lstStyle/>
          <a:p>
            <a:r>
              <a:rPr lang="en-US" sz="3600" dirty="0">
                <a:cs typeface="Arial"/>
              </a:rPr>
              <a:t>Status of HJET and </a:t>
            </a:r>
            <a:r>
              <a:rPr lang="en-US" sz="3600" i="1" dirty="0" err="1">
                <a:cs typeface="Arial"/>
              </a:rPr>
              <a:t>p</a:t>
            </a:r>
            <a:r>
              <a:rPr lang="en-US" sz="3600" dirty="0" err="1">
                <a:cs typeface="Arial"/>
              </a:rPr>
              <a:t>C</a:t>
            </a:r>
            <a:r>
              <a:rPr lang="en-US" sz="3600" dirty="0">
                <a:cs typeface="Arial"/>
              </a:rPr>
              <a:t> Polarimeters</a:t>
            </a:r>
            <a:endParaRPr lang="en-US" sz="3600" dirty="0"/>
          </a:p>
        </p:txBody>
      </p:sp>
      <p:sp>
        <p:nvSpPr>
          <p:cNvPr id="15" name="Text Placeholder 37">
            <a:extLst>
              <a:ext uri="{FF2B5EF4-FFF2-40B4-BE49-F238E27FC236}">
                <a16:creationId xmlns:a16="http://schemas.microsoft.com/office/drawing/2014/main" id="{C1B2002E-00D6-4CAD-A65D-64D3BAA92F63}"/>
              </a:ext>
            </a:extLst>
          </p:cNvPr>
          <p:cNvSpPr txBox="1">
            <a:spLocks/>
          </p:cNvSpPr>
          <p:nvPr/>
        </p:nvSpPr>
        <p:spPr>
          <a:xfrm>
            <a:off x="482974" y="3275937"/>
            <a:ext cx="6093985" cy="434737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>
                <a:solidFill>
                  <a:schemeClr val="bg1"/>
                </a:solidFill>
              </a:rPr>
              <a:t>Prashanth </a:t>
            </a:r>
          </a:p>
          <a:p>
            <a:pPr marL="0" indent="0">
              <a:buNone/>
            </a:pPr>
            <a:r>
              <a:rPr lang="en-US" sz="2800" b="1" dirty="0">
                <a:solidFill>
                  <a:schemeClr val="bg1"/>
                </a:solidFill>
              </a:rPr>
              <a:t>for the Polarimeter Group @ BNL</a:t>
            </a:r>
          </a:p>
        </p:txBody>
      </p:sp>
      <p:sp>
        <p:nvSpPr>
          <p:cNvPr id="18" name="Text Placeholder 37">
            <a:extLst>
              <a:ext uri="{FF2B5EF4-FFF2-40B4-BE49-F238E27FC236}">
                <a16:creationId xmlns:a16="http://schemas.microsoft.com/office/drawing/2014/main" id="{86BF940C-484A-47DD-A144-785578E150B7}"/>
              </a:ext>
            </a:extLst>
          </p:cNvPr>
          <p:cNvSpPr txBox="1">
            <a:spLocks/>
          </p:cNvSpPr>
          <p:nvPr/>
        </p:nvSpPr>
        <p:spPr>
          <a:xfrm>
            <a:off x="505007" y="5475411"/>
            <a:ext cx="5282825" cy="374546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July 10-17th, 2026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D1316F-FF93-8F37-3FD9-C5FFEDB18CFF}"/>
              </a:ext>
            </a:extLst>
          </p:cNvPr>
          <p:cNvSpPr txBox="1"/>
          <p:nvPr/>
        </p:nvSpPr>
        <p:spPr>
          <a:xfrm>
            <a:off x="484742" y="5816906"/>
            <a:ext cx="2377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ePIC</a:t>
            </a:r>
            <a:r>
              <a:rPr lang="en-US" dirty="0"/>
              <a:t>/EICUG Meeting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755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1AC42C5-7A04-7EBA-C7FB-3BF8B097B6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7E241ED-5582-8409-D1B0-B64AAB598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Implications for EIC Carbon-Strip Targets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7BBF07-7E79-1434-FDAA-4A813372E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9288" y="1103972"/>
            <a:ext cx="5746596" cy="2453268"/>
          </a:xfrm>
        </p:spPr>
        <p:txBody>
          <a:bodyPr>
            <a:norm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2000" dirty="0"/>
              <a:t>Predicted peak target temperature increases from RHIC to EIC, reducing the allowable operating margin for carbon-strip targets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dirty="0"/>
              <a:t>Higher beam intensity and cooled-emittance beams increase the local thermal load on the C-strip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en-US" sz="1600" dirty="0"/>
              <a:t>Motivates a re-evaluation of carbon-strip target survivability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5C5DB30-4C90-8507-674F-FB0D74DB93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9735506"/>
              </p:ext>
            </p:extLst>
          </p:nvPr>
        </p:nvGraphicFramePr>
        <p:xfrm>
          <a:off x="2600713" y="4154241"/>
          <a:ext cx="8037550" cy="18541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36392">
                  <a:extLst>
                    <a:ext uri="{9D8B030D-6E8A-4147-A177-3AD203B41FA5}">
                      <a16:colId xmlns:a16="http://schemas.microsoft.com/office/drawing/2014/main" val="3021105940"/>
                    </a:ext>
                  </a:extLst>
                </a:gridCol>
                <a:gridCol w="3801158">
                  <a:extLst>
                    <a:ext uri="{9D8B030D-6E8A-4147-A177-3AD203B41FA5}">
                      <a16:colId xmlns:a16="http://schemas.microsoft.com/office/drawing/2014/main" val="3221623865"/>
                    </a:ext>
                  </a:extLst>
                </a:gridCol>
              </a:tblGrid>
              <a:tr h="543481">
                <a:tc>
                  <a:txBody>
                    <a:bodyPr/>
                    <a:lstStyle/>
                    <a:p>
                      <a:r>
                        <a:rPr lang="en-US" sz="1600" dirty="0"/>
                        <a:t>Existing carbon-strip optimization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Future target concepts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2209679"/>
                  </a:ext>
                </a:extLst>
              </a:tr>
              <a:tr h="1242242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Faster scans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Improved detector acceptance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Optimized holder geometry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Beam optics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Low-Z materials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Renewable targets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Moving ribbon/tapes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Pellet targets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Non-invasive polarimetry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7235933"/>
                  </a:ext>
                </a:extLst>
              </a:tr>
            </a:tbl>
          </a:graphicData>
        </a:graphic>
      </p:graphicFrame>
      <p:grpSp>
        <p:nvGrpSpPr>
          <p:cNvPr id="19" name="Group 18">
            <a:extLst>
              <a:ext uri="{FF2B5EF4-FFF2-40B4-BE49-F238E27FC236}">
                <a16:creationId xmlns:a16="http://schemas.microsoft.com/office/drawing/2014/main" id="{89C4B077-CA6B-CF5E-E971-A2B5F4574E68}"/>
              </a:ext>
            </a:extLst>
          </p:cNvPr>
          <p:cNvGrpSpPr/>
          <p:nvPr/>
        </p:nvGrpSpPr>
        <p:grpSpPr>
          <a:xfrm>
            <a:off x="356839" y="1037065"/>
            <a:ext cx="5172543" cy="2710316"/>
            <a:chOff x="156119" y="707926"/>
            <a:chExt cx="6257456" cy="3176583"/>
          </a:xfrm>
        </p:grpSpPr>
        <p:pic>
          <p:nvPicPr>
            <p:cNvPr id="15" name="Picture 14" descr="A graph of a number of different types of strips&#10;&#10;Description automatically generated with medium confidence">
              <a:extLst>
                <a:ext uri="{FF2B5EF4-FFF2-40B4-BE49-F238E27FC236}">
                  <a16:creationId xmlns:a16="http://schemas.microsoft.com/office/drawing/2014/main" id="{3305B1EF-0C2F-0E0C-A67C-4B5DA6A10F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5615" t="10711" r="5188" b="4348"/>
            <a:stretch/>
          </p:blipFill>
          <p:spPr>
            <a:xfrm>
              <a:off x="156119" y="847493"/>
              <a:ext cx="6155473" cy="2977375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21D6CA1-CC96-E161-09DB-924DD34CFAFF}"/>
                </a:ext>
              </a:extLst>
            </p:cNvPr>
            <p:cNvSpPr txBox="1"/>
            <p:nvPr/>
          </p:nvSpPr>
          <p:spPr>
            <a:xfrm>
              <a:off x="969785" y="3523784"/>
              <a:ext cx="5443790" cy="36072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Predicted peak temperature of the moving carbon strip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9E30514-3A13-9017-77EC-5F43E7531C4D}"/>
                </a:ext>
              </a:extLst>
            </p:cNvPr>
            <p:cNvSpPr txBox="1"/>
            <p:nvPr/>
          </p:nvSpPr>
          <p:spPr>
            <a:xfrm>
              <a:off x="1261126" y="707926"/>
              <a:ext cx="4664222" cy="36072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Helvetica" pitchFamily="2" charset="0"/>
                </a:rPr>
                <a:t>E</a:t>
              </a:r>
              <a:r>
                <a:rPr lang="en-US" sz="1400" dirty="0">
                  <a:effectLst/>
                  <a:latin typeface="Helvetica" pitchFamily="2" charset="0"/>
                </a:rPr>
                <a:t>stimated time to remove 50% of a 50nm strip</a:t>
              </a:r>
            </a:p>
          </p:txBody>
        </p:sp>
      </p:grp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165F834-2B47-9912-51DA-7737B32A1FE2}"/>
              </a:ext>
            </a:extLst>
          </p:cNvPr>
          <p:cNvCxnSpPr/>
          <p:nvPr/>
        </p:nvCxnSpPr>
        <p:spPr>
          <a:xfrm flipV="1">
            <a:off x="4299438" y="1547446"/>
            <a:ext cx="0" cy="162657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A3E8332-A787-3DEB-D728-A9CE882DC7CE}"/>
              </a:ext>
            </a:extLst>
          </p:cNvPr>
          <p:cNvCxnSpPr/>
          <p:nvPr/>
        </p:nvCxnSpPr>
        <p:spPr>
          <a:xfrm flipV="1">
            <a:off x="5058507" y="1576754"/>
            <a:ext cx="0" cy="162657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323C3645-E1A2-7837-982C-D8A0B63B7CA1}"/>
              </a:ext>
            </a:extLst>
          </p:cNvPr>
          <p:cNvSpPr txBox="1"/>
          <p:nvPr/>
        </p:nvSpPr>
        <p:spPr>
          <a:xfrm>
            <a:off x="6497515" y="6207369"/>
            <a:ext cx="4198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Ref: </a:t>
            </a:r>
            <a:r>
              <a:rPr lang="en-US" dirty="0">
                <a:hlinkClick r:id="rId4"/>
              </a:rPr>
              <a:t>arXiv:2606.29005</a:t>
            </a:r>
            <a:r>
              <a:rPr lang="en-US" dirty="0"/>
              <a:t> [</a:t>
            </a:r>
            <a:r>
              <a:rPr lang="en-US" dirty="0" err="1"/>
              <a:t>physics.acc-ph</a:t>
            </a:r>
            <a:r>
              <a:rPr lang="en-US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14382028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37AE5F0-6633-B3B9-6DF9-A423841AD6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1A5EA44-437E-2D12-6865-B7E83404C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RHIC</a:t>
            </a:r>
            <a:r>
              <a:rPr lang="en-US" i="1" dirty="0"/>
              <a:t> </a:t>
            </a:r>
            <a:r>
              <a:rPr lang="en-US" i="1" dirty="0" err="1"/>
              <a:t>p</a:t>
            </a:r>
            <a:r>
              <a:rPr lang="en-US" dirty="0" err="1"/>
              <a:t>C</a:t>
            </a:r>
            <a:r>
              <a:rPr lang="en-US" dirty="0"/>
              <a:t> C-Strip Temperature Measurement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5A4F78-2C01-EC41-092B-DDBBC0F3EF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9593" y="819246"/>
            <a:ext cx="5552912" cy="5436587"/>
          </a:xfrm>
        </p:spPr>
        <p:txBody>
          <a:bodyPr>
            <a:normAutofit fontScale="92500"/>
          </a:bodyPr>
          <a:lstStyle/>
          <a:p>
            <a:r>
              <a:rPr lang="en-US" sz="2200" dirty="0"/>
              <a:t>Light emitted by the carbon target is collected through existing fused-silica viewports</a:t>
            </a:r>
          </a:p>
          <a:p>
            <a:r>
              <a:rPr lang="en-US" sz="2200" dirty="0"/>
              <a:t>A semi-transparent (50/50) Polka-dot mirror directs half of the collected light to the existing camera and half to an optical collection system</a:t>
            </a:r>
          </a:p>
          <a:p>
            <a:r>
              <a:rPr lang="en-US" sz="2200" dirty="0"/>
              <a:t>A collimating lens collects the emitted light and couples it into bifurcated optical fibers for transmission to the electronics room (~100 m away)</a:t>
            </a:r>
          </a:p>
          <a:p>
            <a:r>
              <a:rPr lang="en-US" sz="2200" dirty="0"/>
              <a:t>The optical signal is split into visible and near-infrared  spectrometers </a:t>
            </a:r>
          </a:p>
          <a:p>
            <a:pPr lvl="1"/>
            <a:r>
              <a:rPr lang="en-US" sz="1800" dirty="0"/>
              <a:t>Spectral coverage ~200 nm to ~2100 nm</a:t>
            </a:r>
          </a:p>
          <a:p>
            <a:r>
              <a:rPr lang="en-US" sz="2200" dirty="0"/>
              <a:t>The measured light spectrum is compared with blackbody radiation spectra to estimate the temperature of the carbon target</a:t>
            </a:r>
          </a:p>
          <a:p>
            <a:r>
              <a:rPr lang="en-US" sz="2200" dirty="0"/>
              <a:t>Data analysis and calibration are in progress</a:t>
            </a:r>
          </a:p>
        </p:txBody>
      </p:sp>
      <p:pic>
        <p:nvPicPr>
          <p:cNvPr id="5" name="Picture 4" descr="A glove on a metal pipe&#10;&#10;Description automatically generated">
            <a:extLst>
              <a:ext uri="{FF2B5EF4-FFF2-40B4-BE49-F238E27FC236}">
                <a16:creationId xmlns:a16="http://schemas.microsoft.com/office/drawing/2014/main" id="{606EC751-1E71-4A85-CD14-B5D25B2E40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235" y="919254"/>
            <a:ext cx="2542478" cy="19068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30BF880-A126-B763-BCBA-FF3DEDCA9D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1073" y="865600"/>
            <a:ext cx="1633886" cy="19730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0562AEB-62BA-69AF-F6F9-48CF6F0DD2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2218" y="859717"/>
            <a:ext cx="1599012" cy="19592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E555C4B-0D4E-1B27-1326-1D7E37C3EA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784" y="2912100"/>
            <a:ext cx="3309910" cy="1839345"/>
          </a:xfrm>
          <a:prstGeom prst="rect">
            <a:avLst/>
          </a:prstGeom>
        </p:spPr>
      </p:pic>
      <p:pic>
        <p:nvPicPr>
          <p:cNvPr id="9" name="Picture 8" descr="A graph showing a wave of data&#10;&#10;Description automatically generated with medium confidence">
            <a:extLst>
              <a:ext uri="{FF2B5EF4-FFF2-40B4-BE49-F238E27FC236}">
                <a16:creationId xmlns:a16="http://schemas.microsoft.com/office/drawing/2014/main" id="{07B253D3-482A-5C43-FCDB-60C7C11FE0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58428" y="3037988"/>
            <a:ext cx="2775465" cy="180090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02F4FD0-F954-28BB-2729-FFCB0F14EF3F}"/>
              </a:ext>
            </a:extLst>
          </p:cNvPr>
          <p:cNvSpPr txBox="1"/>
          <p:nvPr/>
        </p:nvSpPr>
        <p:spPr>
          <a:xfrm>
            <a:off x="3378820" y="4938648"/>
            <a:ext cx="320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peak ~1650 nm</a:t>
            </a:r>
          </a:p>
          <a:p>
            <a:r>
              <a:rPr lang="en-US" dirty="0"/>
              <a:t>Preliminary estimate: </a:t>
            </a:r>
            <a:r>
              <a:rPr lang="en-US" b="1" dirty="0"/>
              <a:t>1760 K </a:t>
            </a:r>
            <a:r>
              <a:rPr lang="en-US" dirty="0"/>
              <a:t>(calibration in progress)</a:t>
            </a:r>
          </a:p>
        </p:txBody>
      </p:sp>
    </p:spTree>
    <p:extLst>
      <p:ext uri="{BB962C8B-B14F-4D97-AF65-F5344CB8AC3E}">
        <p14:creationId xmlns:p14="http://schemas.microsoft.com/office/powerpoint/2010/main" val="790411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BA3A0A-B6C1-E3CA-6A50-E86117A2AC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5BD7142-68BF-FB8B-455C-B065C645C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Detector Systems and DAQ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C753F6-5307-0F1E-808D-8588DCD73D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6244" y="975365"/>
            <a:ext cx="7446260" cy="486585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Hamamatsu S13804 is a large-area(97 × 97 mm²), single-sided silicon strip (Si width: 320 µm )detector with 1024 channels, providing high spatial resolution and fast readout for charged-particle detector</a:t>
            </a:r>
          </a:p>
          <a:p>
            <a:r>
              <a:rPr lang="en-US" dirty="0"/>
              <a:t>Common silicon strip detector technology proposed for HJET and </a:t>
            </a:r>
            <a:r>
              <a:rPr lang="en-US" dirty="0" err="1"/>
              <a:t>pC</a:t>
            </a:r>
            <a:r>
              <a:rPr lang="en-US" dirty="0"/>
              <a:t> (and Booster), enabling shared front-end electronics, DAQ, and calibration while improving detector performance</a:t>
            </a:r>
          </a:p>
          <a:p>
            <a:r>
              <a:rPr lang="en-US" dirty="0"/>
              <a:t>8 strips grouped together to form 128 channel</a:t>
            </a:r>
          </a:p>
          <a:p>
            <a:r>
              <a:rPr lang="en-US" dirty="0"/>
              <a:t>Two perpendicular detector planes provide the main position/energy measurement.</a:t>
            </a:r>
          </a:p>
          <a:p>
            <a:r>
              <a:rPr lang="en-US" dirty="0"/>
              <a:t>4-channel third layer acts as a veto layer to suppress punch-through and prompt background events</a:t>
            </a:r>
          </a:p>
          <a:p>
            <a:r>
              <a:rPr lang="en-US" dirty="0"/>
              <a:t>ASIC: HGCROC3</a:t>
            </a:r>
          </a:p>
          <a:p>
            <a:r>
              <a:rPr lang="en-US" dirty="0"/>
              <a:t>Custom FPGA board for signal conditioning, data handling &amp; processing, clocking and synchronization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4937CE9-1E4C-E95B-C930-EC8A468027D3}"/>
              </a:ext>
            </a:extLst>
          </p:cNvPr>
          <p:cNvGrpSpPr/>
          <p:nvPr/>
        </p:nvGrpSpPr>
        <p:grpSpPr>
          <a:xfrm>
            <a:off x="376326" y="780586"/>
            <a:ext cx="3986505" cy="5325825"/>
            <a:chOff x="376326" y="780586"/>
            <a:chExt cx="3986505" cy="5325825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C90AF23-35A6-6AD1-7192-9AACF2B199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6326" y="780586"/>
              <a:ext cx="3986505" cy="5285678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65FAD41-7957-AB27-3445-1A28A25DED66}"/>
                </a:ext>
              </a:extLst>
            </p:cNvPr>
            <p:cNvSpPr txBox="1"/>
            <p:nvPr/>
          </p:nvSpPr>
          <p:spPr>
            <a:xfrm>
              <a:off x="2798957" y="5798634"/>
              <a:ext cx="141096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Kayla &amp; John K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E7B26E8-D116-CF97-2CC6-FA5DE14D9DD3}"/>
                </a:ext>
              </a:extLst>
            </p:cNvPr>
            <p:cNvSpPr txBox="1"/>
            <p:nvPr/>
          </p:nvSpPr>
          <p:spPr>
            <a:xfrm>
              <a:off x="390293" y="5776330"/>
              <a:ext cx="113018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400"/>
              </a:lvl1pPr>
            </a:lstStyle>
            <a:p>
              <a:r>
                <a:rPr lang="en-US" dirty="0"/>
                <a:t>Version: 1.0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841316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C22A4A9-3C7C-B03A-5296-3033A844D4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5D6A270-1ABC-FCE0-2799-94DBDE8AB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 Systems (EPICS + PLC)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911116-B39F-F260-036C-9FED635B0C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3333" y="975365"/>
            <a:ext cx="7729171" cy="5086768"/>
          </a:xfrm>
        </p:spPr>
        <p:txBody>
          <a:bodyPr>
            <a:normAutofit lnSpcReduction="10000"/>
          </a:bodyPr>
          <a:lstStyle/>
          <a:p>
            <a:r>
              <a:rPr lang="en-US" sz="2400" b="1" dirty="0"/>
              <a:t>EIC control room </a:t>
            </a:r>
            <a:r>
              <a:rPr lang="en-US" sz="2400" dirty="0"/>
              <a:t>talks to polarimetry equipment </a:t>
            </a:r>
          </a:p>
          <a:p>
            <a:r>
              <a:rPr lang="en-US" dirty="0"/>
              <a:t>Leverage the common platform developed by EIC Instrumentation for standardized controls, timing, networking</a:t>
            </a:r>
          </a:p>
          <a:p>
            <a:r>
              <a:rPr lang="en-US" dirty="0"/>
              <a:t>Migrating to a common controls architecture based on EPICS 7</a:t>
            </a:r>
          </a:p>
          <a:p>
            <a:r>
              <a:rPr lang="en-US" sz="2400" dirty="0"/>
              <a:t>Total number of process variables (PV) for HJET ~500 and </a:t>
            </a:r>
            <a:r>
              <a:rPr lang="en-US" sz="2400" dirty="0" err="1"/>
              <a:t>pC</a:t>
            </a:r>
            <a:r>
              <a:rPr lang="en-US" sz="2400" dirty="0"/>
              <a:t> ~200</a:t>
            </a:r>
          </a:p>
          <a:p>
            <a:r>
              <a:rPr lang="en-US" sz="2400" dirty="0"/>
              <a:t>Most of these PVs are slow ~ 0.1 s</a:t>
            </a:r>
          </a:p>
          <a:p>
            <a:r>
              <a:rPr lang="en-US" dirty="0"/>
              <a:t>All safety-critical and mission-critical functions will be implemented in Allen-Bradley Safety PLCs, ensuring reliable operation and independent protection from higher-level control systems</a:t>
            </a:r>
          </a:p>
          <a:p>
            <a:pPr lvl="1"/>
            <a:r>
              <a:rPr lang="en-US" dirty="0"/>
              <a:t>No Personal protection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CF90E5-9BC5-2678-9108-295489598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675" y="850165"/>
            <a:ext cx="2455703" cy="16417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271276D-AF8B-D40E-827A-84C94A0EEC91}"/>
              </a:ext>
            </a:extLst>
          </p:cNvPr>
          <p:cNvSpPr txBox="1"/>
          <p:nvPr/>
        </p:nvSpPr>
        <p:spPr>
          <a:xfrm>
            <a:off x="258909" y="2496317"/>
            <a:ext cx="33097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" pitchFamily="2" charset="0"/>
              </a:rPr>
              <a:t>M</a:t>
            </a:r>
            <a:r>
              <a:rPr lang="en-US" dirty="0">
                <a:effectLst/>
                <a:latin typeface="Times" pitchFamily="2" charset="0"/>
              </a:rPr>
              <a:t>ockup version of a common platform chassis</a:t>
            </a:r>
          </a:p>
        </p:txBody>
      </p:sp>
      <p:pic>
        <p:nvPicPr>
          <p:cNvPr id="1026" name="Picture 2" descr="5069-L330ERS2 Allen-Bradley">
            <a:extLst>
              <a:ext uri="{FF2B5EF4-FFF2-40B4-BE49-F238E27FC236}">
                <a16:creationId xmlns:a16="http://schemas.microsoft.com/office/drawing/2014/main" id="{85818474-7907-C99F-734A-23107272AC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81" t="18107" r="22181" b="22634"/>
          <a:stretch/>
        </p:blipFill>
        <p:spPr bwMode="auto">
          <a:xfrm>
            <a:off x="451557" y="3093155"/>
            <a:ext cx="2235200" cy="2380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84C74F-7626-F7C2-D5D2-A45CC183D186}"/>
              </a:ext>
            </a:extLst>
          </p:cNvPr>
          <p:cNvSpPr txBox="1"/>
          <p:nvPr/>
        </p:nvSpPr>
        <p:spPr>
          <a:xfrm>
            <a:off x="587022" y="5508978"/>
            <a:ext cx="2198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e.g.:AB</a:t>
            </a:r>
            <a:r>
              <a:rPr lang="en-US" dirty="0"/>
              <a:t> </a:t>
            </a:r>
            <a:r>
              <a:rPr lang="en-US" dirty="0" err="1"/>
              <a:t>GuardLogix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5889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8258A5A-6211-84CB-07F8-0662B45FCE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9FE6266-BBD2-E52C-8719-F21D471AC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Organization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B680BF-9B7C-3B62-17D5-6CDD1689E7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79" y="975365"/>
            <a:ext cx="11499925" cy="368584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Project WBS 6.03.01.11</a:t>
            </a:r>
          </a:p>
          <a:p>
            <a:r>
              <a:rPr lang="en-US" dirty="0"/>
              <a:t>L3 Manager for the Polarimetry: Frank Rathmann</a:t>
            </a:r>
          </a:p>
          <a:p>
            <a:r>
              <a:rPr lang="en-US" dirty="0"/>
              <a:t>Members:</a:t>
            </a:r>
          </a:p>
          <a:p>
            <a:pPr lvl="1"/>
            <a:r>
              <a:rPr lang="en-US" dirty="0"/>
              <a:t>Frank Rathmann</a:t>
            </a:r>
          </a:p>
          <a:p>
            <a:pPr lvl="1"/>
            <a:r>
              <a:rPr lang="en-US" dirty="0"/>
              <a:t>Oleg </a:t>
            </a:r>
            <a:r>
              <a:rPr lang="en-US" dirty="0" err="1"/>
              <a:t>Eyser</a:t>
            </a:r>
            <a:endParaRPr lang="en-US" dirty="0"/>
          </a:p>
          <a:p>
            <a:pPr lvl="1"/>
            <a:r>
              <a:rPr lang="en-US" dirty="0"/>
              <a:t>Vera </a:t>
            </a:r>
            <a:r>
              <a:rPr lang="en-US" dirty="0" err="1"/>
              <a:t>Shmakova</a:t>
            </a:r>
            <a:endParaRPr lang="en-US" dirty="0"/>
          </a:p>
          <a:p>
            <a:pPr lvl="1"/>
            <a:r>
              <a:rPr lang="en-US" dirty="0"/>
              <a:t>Richard </a:t>
            </a:r>
            <a:r>
              <a:rPr lang="en-US" dirty="0" err="1"/>
              <a:t>Porqueddu</a:t>
            </a:r>
            <a:r>
              <a:rPr lang="en-US" dirty="0"/>
              <a:t> (ME)</a:t>
            </a:r>
          </a:p>
          <a:p>
            <a:pPr lvl="1"/>
            <a:r>
              <a:rPr lang="en-US" dirty="0"/>
              <a:t>Kayla Hernandez (EE)</a:t>
            </a:r>
          </a:p>
          <a:p>
            <a:pPr lvl="1"/>
            <a:r>
              <a:rPr lang="en-US" dirty="0" err="1"/>
              <a:t>Evgeny</a:t>
            </a:r>
            <a:r>
              <a:rPr lang="en-US" dirty="0"/>
              <a:t> </a:t>
            </a:r>
            <a:r>
              <a:rPr lang="en-US" dirty="0" err="1"/>
              <a:t>Shulga</a:t>
            </a:r>
            <a:endParaRPr lang="en-US" dirty="0"/>
          </a:p>
          <a:p>
            <a:pPr lvl="1"/>
            <a:r>
              <a:rPr lang="en-US" dirty="0"/>
              <a:t>Prashanth Shanmuganathan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3E3713D-54F3-8E92-9B7A-3176DF7498C0}"/>
              </a:ext>
            </a:extLst>
          </p:cNvPr>
          <p:cNvSpPr/>
          <p:nvPr/>
        </p:nvSpPr>
        <p:spPr>
          <a:xfrm>
            <a:off x="390292" y="4873082"/>
            <a:ext cx="11441151" cy="105936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If this project interests you, please consider joining us. Whether you're looking for a two-month summer project, a longer research stay, or a postdoctoral opportunity, we'd be excited to work with you</a:t>
            </a:r>
          </a:p>
        </p:txBody>
      </p:sp>
    </p:spTree>
    <p:extLst>
      <p:ext uri="{BB962C8B-B14F-4D97-AF65-F5344CB8AC3E}">
        <p14:creationId xmlns:p14="http://schemas.microsoft.com/office/powerpoint/2010/main" val="1473622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516672-2ABC-9FF5-93E1-4D3097B15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</p:spPr>
        <p:txBody>
          <a:bodyPr anchor="ctr">
            <a:normAutofit/>
          </a:bodyPr>
          <a:lstStyle/>
          <a:p>
            <a:r>
              <a:rPr lang="en-US" dirty="0"/>
              <a:t>HJET &amp; </a:t>
            </a:r>
            <a:r>
              <a:rPr lang="en-US" i="1" dirty="0" err="1"/>
              <a:t>p</a:t>
            </a:r>
            <a:r>
              <a:rPr lang="en-US" dirty="0" err="1"/>
              <a:t>C</a:t>
            </a:r>
            <a:r>
              <a:rPr lang="en-US" dirty="0"/>
              <a:t> from RHIC to EIC</a:t>
            </a:r>
          </a:p>
        </p:txBody>
      </p:sp>
      <p:pic>
        <p:nvPicPr>
          <p:cNvPr id="14" name="Picture 13" descr="A diagram of a system&#10;&#10;Description automatically generated">
            <a:extLst>
              <a:ext uri="{FF2B5EF4-FFF2-40B4-BE49-F238E27FC236}">
                <a16:creationId xmlns:a16="http://schemas.microsoft.com/office/drawing/2014/main" id="{7D29117D-9EED-6CC3-0002-8396361D85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408" y="1472338"/>
            <a:ext cx="5226164" cy="2965847"/>
          </a:xfrm>
          <a:prstGeom prst="rect">
            <a:avLst/>
          </a:prstGeom>
          <a:noFill/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F37A20A-F976-89AB-B7BD-96F7D9758D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1649" y="6533724"/>
            <a:ext cx="432486" cy="294041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33A556B-7C63-244D-9B7C-B0EA8042B330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9E2E68B-BA54-002A-B370-EB39C05C7E51}"/>
              </a:ext>
            </a:extLst>
          </p:cNvPr>
          <p:cNvGrpSpPr/>
          <p:nvPr/>
        </p:nvGrpSpPr>
        <p:grpSpPr>
          <a:xfrm>
            <a:off x="6520857" y="896401"/>
            <a:ext cx="3845970" cy="3657600"/>
            <a:chOff x="6688125" y="729133"/>
            <a:chExt cx="3845970" cy="3657600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3BBDD41-D63F-F72C-3A7D-7CEA842AAB5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793" t="5493" r="506" b="982"/>
            <a:stretch/>
          </p:blipFill>
          <p:spPr>
            <a:xfrm>
              <a:off x="6688125" y="729133"/>
              <a:ext cx="3845970" cy="3657600"/>
            </a:xfrm>
            <a:prstGeom prst="rect">
              <a:avLst/>
            </a:prstGeom>
          </p:spPr>
        </p:pic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87E0E2C-EEA9-0BCE-A5E6-A935589F7B51}"/>
                </a:ext>
              </a:extLst>
            </p:cNvPr>
            <p:cNvSpPr/>
            <p:nvPr/>
          </p:nvSpPr>
          <p:spPr>
            <a:xfrm>
              <a:off x="8905092" y="2253317"/>
              <a:ext cx="322217" cy="35705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00" dirty="0">
                <a:solidFill>
                  <a:schemeClr val="tx1"/>
                </a:solidFill>
              </a:endParaRP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C9498E57-FBB6-4C13-281F-227B83BDBB3A}"/>
                </a:ext>
              </a:extLst>
            </p:cNvPr>
            <p:cNvCxnSpPr>
              <a:endCxn id="13" idx="5"/>
            </p:cNvCxnSpPr>
            <p:nvPr/>
          </p:nvCxnSpPr>
          <p:spPr>
            <a:xfrm flipH="1" flipV="1">
              <a:off x="9180121" y="2558079"/>
              <a:ext cx="21063" cy="217752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41359FD-08FD-20CB-3A3B-47AE7B6988B1}"/>
              </a:ext>
            </a:extLst>
          </p:cNvPr>
          <p:cNvSpPr txBox="1"/>
          <p:nvPr/>
        </p:nvSpPr>
        <p:spPr>
          <a:xfrm>
            <a:off x="798589" y="4776388"/>
            <a:ext cx="4697749" cy="120032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400" b="1" dirty="0"/>
              <a:t>HJET and </a:t>
            </a:r>
            <a:r>
              <a:rPr lang="en-US" sz="2400" b="1" i="1" dirty="0" err="1"/>
              <a:t>p</a:t>
            </a:r>
            <a:r>
              <a:rPr lang="en-US" sz="2400" b="1" dirty="0" err="1"/>
              <a:t>C</a:t>
            </a:r>
            <a:r>
              <a:rPr lang="en-US" sz="2400" b="1" dirty="0"/>
              <a:t> polarimeters will be refurbished and upgraded for EIC use!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476B88A-8917-B0C5-6F27-47634CAA205C}"/>
              </a:ext>
            </a:extLst>
          </p:cNvPr>
          <p:cNvSpPr txBox="1"/>
          <p:nvPr/>
        </p:nvSpPr>
        <p:spPr>
          <a:xfrm>
            <a:off x="2520175" y="2219093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RHIC</a:t>
            </a:r>
          </a:p>
        </p:txBody>
      </p:sp>
      <p:sp>
        <p:nvSpPr>
          <p:cNvPr id="22" name="Right Arrow 21">
            <a:extLst>
              <a:ext uri="{FF2B5EF4-FFF2-40B4-BE49-F238E27FC236}">
                <a16:creationId xmlns:a16="http://schemas.microsoft.com/office/drawing/2014/main" id="{6B191836-5865-9CD6-FD09-55DE479E9EE4}"/>
              </a:ext>
            </a:extLst>
          </p:cNvPr>
          <p:cNvSpPr/>
          <p:nvPr/>
        </p:nvSpPr>
        <p:spPr>
          <a:xfrm>
            <a:off x="5655415" y="2347264"/>
            <a:ext cx="599266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30702EB-A767-7C7A-E663-060FE699A3E3}"/>
              </a:ext>
            </a:extLst>
          </p:cNvPr>
          <p:cNvSpPr txBox="1"/>
          <p:nvPr/>
        </p:nvSpPr>
        <p:spPr>
          <a:xfrm>
            <a:off x="8692309" y="2478795"/>
            <a:ext cx="4154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IP4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6DC6E46-34A6-57F7-12CE-7E239CDC7CCB}"/>
              </a:ext>
            </a:extLst>
          </p:cNvPr>
          <p:cNvSpPr txBox="1"/>
          <p:nvPr/>
        </p:nvSpPr>
        <p:spPr>
          <a:xfrm>
            <a:off x="2666082" y="1233890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IP12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4748FFE-4FB3-D03A-A9CA-3B87ECA73FCD}"/>
              </a:ext>
            </a:extLst>
          </p:cNvPr>
          <p:cNvGrpSpPr/>
          <p:nvPr/>
        </p:nvGrpSpPr>
        <p:grpSpPr>
          <a:xfrm flipH="1">
            <a:off x="6295220" y="4780112"/>
            <a:ext cx="4734922" cy="1877183"/>
            <a:chOff x="6251258" y="4780112"/>
            <a:chExt cx="4734922" cy="187718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C1DC786-E2B0-A82E-D2A2-CD52823E5EC8}"/>
                </a:ext>
              </a:extLst>
            </p:cNvPr>
            <p:cNvGrpSpPr/>
            <p:nvPr/>
          </p:nvGrpSpPr>
          <p:grpSpPr>
            <a:xfrm>
              <a:off x="6315171" y="4780112"/>
              <a:ext cx="4329222" cy="1877183"/>
              <a:chOff x="1315764" y="2238287"/>
              <a:chExt cx="3365363" cy="1450683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E1288BA1-7232-B95A-623B-9E80DFABF5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-1" r="60508" b="38247"/>
              <a:stretch/>
            </p:blipFill>
            <p:spPr>
              <a:xfrm>
                <a:off x="1328245" y="2260476"/>
                <a:ext cx="3292523" cy="1226436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CF596C3-9E9D-AE33-B683-119FE91B8878}"/>
                  </a:ext>
                </a:extLst>
              </p:cNvPr>
              <p:cNvSpPr txBox="1"/>
              <p:nvPr/>
            </p:nvSpPr>
            <p:spPr>
              <a:xfrm>
                <a:off x="1952813" y="2337927"/>
                <a:ext cx="38985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 b="1" i="1" dirty="0" err="1">
                    <a:solidFill>
                      <a:srgbClr val="C00000"/>
                    </a:solidFill>
                  </a:rPr>
                  <a:t>p</a:t>
                </a:r>
                <a:r>
                  <a:rPr lang="en-US" sz="1200" b="1" dirty="0" err="1">
                    <a:solidFill>
                      <a:srgbClr val="C00000"/>
                    </a:solidFill>
                  </a:rPr>
                  <a:t>C</a:t>
                </a:r>
                <a:endParaRPr lang="en-US" sz="1200" b="1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CB55E47-0B89-C9F2-794D-47D42CF9D936}"/>
                  </a:ext>
                </a:extLst>
              </p:cNvPr>
              <p:cNvSpPr txBox="1"/>
              <p:nvPr/>
            </p:nvSpPr>
            <p:spPr>
              <a:xfrm>
                <a:off x="2362266" y="2238287"/>
                <a:ext cx="525653" cy="1805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 b="1" dirty="0">
                    <a:solidFill>
                      <a:srgbClr val="C00000"/>
                    </a:solidFill>
                  </a:rPr>
                  <a:t>3He Jet</a:t>
                </a: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5FD4411-DD6E-F777-BB30-F411C8796806}"/>
                  </a:ext>
                </a:extLst>
              </p:cNvPr>
              <p:cNvSpPr txBox="1"/>
              <p:nvPr/>
            </p:nvSpPr>
            <p:spPr>
              <a:xfrm>
                <a:off x="3338486" y="2462088"/>
                <a:ext cx="372068" cy="1805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 b="1" dirty="0">
                    <a:solidFill>
                      <a:srgbClr val="C00000"/>
                    </a:solidFill>
                  </a:rPr>
                  <a:t>HJet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B75B747-CE0A-246E-F5C9-395689A8F466}"/>
                  </a:ext>
                </a:extLst>
              </p:cNvPr>
              <p:cNvSpPr txBox="1"/>
              <p:nvPr/>
            </p:nvSpPr>
            <p:spPr>
              <a:xfrm>
                <a:off x="3616901" y="2678667"/>
                <a:ext cx="1064226" cy="2809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050" dirty="0"/>
                  <a:t>2X Warm D0</a:t>
                </a:r>
              </a:p>
            </p:txBody>
          </p:sp>
          <p:cxnSp>
            <p:nvCxnSpPr>
              <p:cNvPr id="24" name="Straight Arrow Connector 23">
                <a:extLst>
                  <a:ext uri="{FF2B5EF4-FFF2-40B4-BE49-F238E27FC236}">
                    <a16:creationId xmlns:a16="http://schemas.microsoft.com/office/drawing/2014/main" id="{FF055108-47AF-DAEE-B071-7C8C626F0F73}"/>
                  </a:ext>
                </a:extLst>
              </p:cNvPr>
              <p:cNvCxnSpPr>
                <a:cxnSpLocks/>
                <a:stCxn id="6" idx="2"/>
              </p:cNvCxnSpPr>
              <p:nvPr/>
            </p:nvCxnSpPr>
            <p:spPr>
              <a:xfrm flipH="1">
                <a:off x="2147738" y="2614925"/>
                <a:ext cx="1" cy="135206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7DE626B1-6A0A-D058-2F21-1F9E79EB14DD}"/>
                  </a:ext>
                </a:extLst>
              </p:cNvPr>
              <p:cNvCxnSpPr>
                <a:cxnSpLocks/>
                <a:stCxn id="8" idx="2"/>
              </p:cNvCxnSpPr>
              <p:nvPr/>
            </p:nvCxnSpPr>
            <p:spPr>
              <a:xfrm flipH="1">
                <a:off x="2625093" y="2418868"/>
                <a:ext cx="0" cy="100245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>
                <a:extLst>
                  <a:ext uri="{FF2B5EF4-FFF2-40B4-BE49-F238E27FC236}">
                    <a16:creationId xmlns:a16="http://schemas.microsoft.com/office/drawing/2014/main" id="{B97ED9AC-452A-F998-9952-0AFF42366355}"/>
                  </a:ext>
                </a:extLst>
              </p:cNvPr>
              <p:cNvCxnSpPr>
                <a:cxnSpLocks/>
                <a:stCxn id="9" idx="2"/>
              </p:cNvCxnSpPr>
              <p:nvPr/>
            </p:nvCxnSpPr>
            <p:spPr>
              <a:xfrm flipH="1">
                <a:off x="3251736" y="2642669"/>
                <a:ext cx="272784" cy="66695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Arrow Connector 27">
                <a:extLst>
                  <a:ext uri="{FF2B5EF4-FFF2-40B4-BE49-F238E27FC236}">
                    <a16:creationId xmlns:a16="http://schemas.microsoft.com/office/drawing/2014/main" id="{A7816A40-1138-3456-2E19-95E9DE17DD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31516" y="3425358"/>
                <a:ext cx="582529" cy="80513"/>
              </a:xfrm>
              <a:prstGeom prst="straightConnector1">
                <a:avLst/>
              </a:prstGeom>
              <a:ln w="76200">
                <a:solidFill>
                  <a:srgbClr val="FFFF00"/>
                </a:solidFill>
                <a:tailEnd type="triangle"/>
              </a:ln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8789A3C-217E-D582-8B8C-2FD8A214C643}"/>
                  </a:ext>
                </a:extLst>
              </p:cNvPr>
              <p:cNvSpPr txBox="1"/>
              <p:nvPr/>
            </p:nvSpPr>
            <p:spPr>
              <a:xfrm>
                <a:off x="2274483" y="3474090"/>
                <a:ext cx="370109" cy="2148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600" b="1" dirty="0"/>
                  <a:t>HSR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79024F5-6013-A381-E448-13A01712C4E1}"/>
                  </a:ext>
                </a:extLst>
              </p:cNvPr>
              <p:cNvSpPr txBox="1"/>
              <p:nvPr/>
            </p:nvSpPr>
            <p:spPr>
              <a:xfrm>
                <a:off x="1315764" y="2405058"/>
                <a:ext cx="625902" cy="1758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 dirty="0"/>
                  <a:t>Triplet (Q3)</a:t>
                </a:r>
              </a:p>
            </p:txBody>
          </p:sp>
        </p:grp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D23C09D-6D26-0FD8-F6C2-92397F6E7B91}"/>
                </a:ext>
              </a:extLst>
            </p:cNvPr>
            <p:cNvSpPr/>
            <p:nvPr/>
          </p:nvSpPr>
          <p:spPr>
            <a:xfrm rot="408177">
              <a:off x="9107684" y="5613673"/>
              <a:ext cx="1878496" cy="874644"/>
            </a:xfrm>
            <a:prstGeom prst="rect">
              <a:avLst/>
            </a:prstGeom>
            <a:solidFill>
              <a:schemeClr val="bg1">
                <a:alpha val="77798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A2E3B93-5AB3-6D40-5BC4-F318316A844C}"/>
                </a:ext>
              </a:extLst>
            </p:cNvPr>
            <p:cNvSpPr/>
            <p:nvPr/>
          </p:nvSpPr>
          <p:spPr>
            <a:xfrm rot="408177">
              <a:off x="6251258" y="5219691"/>
              <a:ext cx="830935" cy="645061"/>
            </a:xfrm>
            <a:prstGeom prst="rect">
              <a:avLst/>
            </a:prstGeom>
            <a:solidFill>
              <a:schemeClr val="bg1">
                <a:alpha val="77798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BB97901A-FD76-C228-F828-3630CC7542B8}"/>
              </a:ext>
            </a:extLst>
          </p:cNvPr>
          <p:cNvCxnSpPr>
            <a:cxnSpLocks/>
            <a:stCxn id="13" idx="4"/>
            <a:endCxn id="5" idx="0"/>
          </p:cNvCxnSpPr>
          <p:nvPr/>
        </p:nvCxnSpPr>
        <p:spPr>
          <a:xfrm flipH="1">
            <a:off x="8832413" y="2777636"/>
            <a:ext cx="66520" cy="203118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0D085F96-1CE3-6680-102C-9F9AB5A2DFB3}"/>
              </a:ext>
            </a:extLst>
          </p:cNvPr>
          <p:cNvSpPr txBox="1"/>
          <p:nvPr/>
        </p:nvSpPr>
        <p:spPr>
          <a:xfrm>
            <a:off x="5985933" y="6409267"/>
            <a:ext cx="2300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3He is not on project</a:t>
            </a:r>
          </a:p>
        </p:txBody>
      </p:sp>
    </p:spTree>
    <p:extLst>
      <p:ext uri="{BB962C8B-B14F-4D97-AF65-F5344CB8AC3E}">
        <p14:creationId xmlns:p14="http://schemas.microsoft.com/office/powerpoint/2010/main" val="1413388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C25089-73C1-A883-B06C-543945616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77C28C7-69F3-B199-93C4-8E1EEF8A8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79" y="0"/>
            <a:ext cx="11499925" cy="825178"/>
          </a:xfrm>
        </p:spPr>
        <p:txBody>
          <a:bodyPr anchor="ctr">
            <a:normAutofit/>
          </a:bodyPr>
          <a:lstStyle/>
          <a:p>
            <a:r>
              <a:rPr lang="en-US" dirty="0"/>
              <a:t>RHIC - HJET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D256962-4776-C805-E4F6-03FB1C2328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1649" y="6533724"/>
            <a:ext cx="432486" cy="294041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33A556B-7C63-244D-9B7C-B0EA8042B330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47325766-9DB9-8504-C3AA-B43FE84E79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0922" y="975365"/>
            <a:ext cx="5694638" cy="515707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Absolute beam polarimeter for RHIC polarized proton beams</a:t>
            </a:r>
          </a:p>
          <a:p>
            <a:r>
              <a:rPr lang="en-US" dirty="0"/>
              <a:t>Uses a </a:t>
            </a:r>
            <a:r>
              <a:rPr lang="en-US" b="1" dirty="0"/>
              <a:t>polarized atomic hydrogen gas jet target</a:t>
            </a:r>
            <a:r>
              <a:rPr lang="en-US" dirty="0"/>
              <a:t> intersecting the circulating proton beam</a:t>
            </a:r>
          </a:p>
          <a:p>
            <a:r>
              <a:rPr lang="en-US" dirty="0"/>
              <a:t>Relies on the precisely known polarization of the hydrogen target</a:t>
            </a:r>
          </a:p>
          <a:p>
            <a:r>
              <a:rPr lang="en-US" dirty="0"/>
              <a:t>Measures </a:t>
            </a:r>
            <a:r>
              <a:rPr lang="en-US" b="1" dirty="0"/>
              <a:t>elastic proton–proton scattering</a:t>
            </a:r>
            <a:r>
              <a:rPr lang="en-US" dirty="0"/>
              <a:t> in the Coulomb-Nuclear Interference (CNI) region</a:t>
            </a:r>
          </a:p>
          <a:p>
            <a:r>
              <a:rPr lang="en-US" dirty="0"/>
              <a:t>Achieves systematic uncertainties at the few-percent level</a:t>
            </a:r>
          </a:p>
          <a:p>
            <a:pPr lvl="1"/>
            <a:r>
              <a:rPr lang="en-US" dirty="0"/>
              <a:t>Historically around 3–5%</a:t>
            </a:r>
          </a:p>
          <a:p>
            <a:pPr lvl="1"/>
            <a:r>
              <a:rPr lang="en-US" dirty="0"/>
              <a:t>For EIC &lt; 1% needed</a:t>
            </a:r>
          </a:p>
          <a:p>
            <a:r>
              <a:rPr lang="en-US" i="1" dirty="0" err="1"/>
              <a:t>p</a:t>
            </a:r>
            <a:r>
              <a:rPr lang="en-US" dirty="0" err="1"/>
              <a:t>C</a:t>
            </a:r>
            <a:r>
              <a:rPr lang="en-US" dirty="0"/>
              <a:t> polarimeters are calibrated against H-Jet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B72F22-A70D-9FCE-DE90-A4887A339E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4210" y="991488"/>
            <a:ext cx="3088290" cy="4953200"/>
          </a:xfrm>
          <a:prstGeom prst="rect">
            <a:avLst/>
          </a:prstGeom>
        </p:spPr>
      </p:pic>
      <p:pic>
        <p:nvPicPr>
          <p:cNvPr id="8" name="Picture 7" descr="A room with a machine and pipes&#10;&#10;Description automatically generated with medium confidence">
            <a:extLst>
              <a:ext uri="{FF2B5EF4-FFF2-40B4-BE49-F238E27FC236}">
                <a16:creationId xmlns:a16="http://schemas.microsoft.com/office/drawing/2014/main" id="{90455625-D0FB-92A9-9F41-915C3C5B1A3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0499" r="24638" b="17086"/>
          <a:stretch/>
        </p:blipFill>
        <p:spPr>
          <a:xfrm rot="5400000">
            <a:off x="-561169" y="1893014"/>
            <a:ext cx="4641576" cy="28831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F843DDB-B8E2-5186-3A51-28B683119626}"/>
              </a:ext>
            </a:extLst>
          </p:cNvPr>
          <p:cNvSpPr txBox="1"/>
          <p:nvPr/>
        </p:nvSpPr>
        <p:spPr>
          <a:xfrm>
            <a:off x="609600" y="5712178"/>
            <a:ext cx="2235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RHIC-HJET @ IP12</a:t>
            </a:r>
          </a:p>
        </p:txBody>
      </p:sp>
    </p:spTree>
    <p:extLst>
      <p:ext uri="{BB962C8B-B14F-4D97-AF65-F5344CB8AC3E}">
        <p14:creationId xmlns:p14="http://schemas.microsoft.com/office/powerpoint/2010/main" val="3806240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363BD89-A1DF-45FF-F6E3-0C9E088FFB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F717CE2-59F7-B6CC-A78D-3E8BF3AC0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Ongoing Activities (After RHIC Shutdown)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AF62EE3-30AB-65D7-E90E-BE6E6A2657F9}"/>
              </a:ext>
            </a:extLst>
          </p:cNvPr>
          <p:cNvSpPr txBox="1"/>
          <p:nvPr/>
        </p:nvSpPr>
        <p:spPr>
          <a:xfrm>
            <a:off x="467139" y="641073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7" name="Content Placeholder 36">
            <a:extLst>
              <a:ext uri="{FF2B5EF4-FFF2-40B4-BE49-F238E27FC236}">
                <a16:creationId xmlns:a16="http://schemas.microsoft.com/office/drawing/2014/main" id="{94A18516-7451-C027-5D39-F8499AC9E8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80" y="975363"/>
            <a:ext cx="7202576" cy="5247637"/>
          </a:xfrm>
        </p:spPr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Learn HJET operation and control systems from current experts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Repair cold head </a:t>
            </a:r>
            <a:r>
              <a:rPr lang="en-US" b="1" dirty="0"/>
              <a:t>(Completed)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Perform magnetic field measurements of the HJET magnet system</a:t>
            </a:r>
          </a:p>
          <a:p>
            <a:r>
              <a:rPr lang="en-US" dirty="0"/>
              <a:t>Characterize RF units </a:t>
            </a:r>
            <a:r>
              <a:rPr lang="en-US" b="1" dirty="0"/>
              <a:t>(Completed)</a:t>
            </a:r>
            <a:endParaRPr lang="en-US" dirty="0"/>
          </a:p>
          <a:p>
            <a:r>
              <a:rPr lang="en-US" dirty="0"/>
              <a:t>Electrical documentation and cable tracing </a:t>
            </a:r>
            <a:r>
              <a:rPr lang="en-US" b="1" dirty="0"/>
              <a:t>(Completed)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Replace Atomic Beam Source (ABS) and Breit–Rabi Polarimeter (BRP) power supplies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Relocate HJET</a:t>
            </a:r>
          </a:p>
          <a:p>
            <a:pPr lvl="1"/>
            <a:r>
              <a:rPr lang="en-US" dirty="0"/>
              <a:t> RHIC Tunnel 1012 → Physics High Bay → EIC Tunnel 1004 </a:t>
            </a:r>
          </a:p>
          <a:p>
            <a:r>
              <a:rPr lang="en-US" dirty="0"/>
              <a:t>Upgrade High Bay</a:t>
            </a:r>
          </a:p>
          <a:p>
            <a:pPr lvl="1"/>
            <a:r>
              <a:rPr lang="en-US" dirty="0"/>
              <a:t>Electrical infrastructure upgrade to support HJET operation</a:t>
            </a:r>
          </a:p>
          <a:p>
            <a:pPr lvl="1"/>
            <a:r>
              <a:rPr lang="en-US" dirty="0"/>
              <a:t>Install mezzanine &amp; soft-wall clean room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C07F31-D3C9-2FA2-2714-EA2EAE377C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3545" y="0"/>
            <a:ext cx="2473110" cy="2710038"/>
          </a:xfrm>
          <a:prstGeom prst="rect">
            <a:avLst/>
          </a:prstGeom>
        </p:spPr>
      </p:pic>
      <p:pic>
        <p:nvPicPr>
          <p:cNvPr id="6" name="Picture 5" descr="Close-up of a machine with a hand holding a long metal piece&#10;&#10;Description automatically generated">
            <a:extLst>
              <a:ext uri="{FF2B5EF4-FFF2-40B4-BE49-F238E27FC236}">
                <a16:creationId xmlns:a16="http://schemas.microsoft.com/office/drawing/2014/main" id="{29AD75AE-84E6-5E42-1E36-064AB2F9D2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0869" y="3002846"/>
            <a:ext cx="4501131" cy="2531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642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781A575-94B3-D126-0775-9151543507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6F2EBBC-83D8-CB2A-EC95-26DEC5A14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Planned Upgrades for the HJET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E5F435-E3BC-43F3-04EF-D8F70C7DD5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80" y="975364"/>
            <a:ext cx="6488553" cy="5107383"/>
          </a:xfrm>
        </p:spPr>
        <p:txBody>
          <a:bodyPr>
            <a:normAutofit/>
          </a:bodyPr>
          <a:lstStyle/>
          <a:p>
            <a:r>
              <a:rPr lang="en-US" b="1" dirty="0"/>
              <a:t>Detector System</a:t>
            </a:r>
            <a:endParaRPr lang="en-US" dirty="0"/>
          </a:p>
          <a:p>
            <a:pPr lvl="1"/>
            <a:r>
              <a:rPr lang="en-US" dirty="0"/>
              <a:t>Measure full polarization vector, 𝑃 ⃗=𝑃𝑥,𝑃𝑦, (𝑃𝑧)</a:t>
            </a:r>
          </a:p>
          <a:p>
            <a:pPr lvl="1"/>
            <a:r>
              <a:rPr lang="en-US" dirty="0"/>
              <a:t>Operate at </a:t>
            </a:r>
            <a:r>
              <a:rPr lang="en-US" b="1" dirty="0"/>
              <a:t>10× higher EIC bunch frequency</a:t>
            </a:r>
            <a:r>
              <a:rPr lang="en-US" dirty="0"/>
              <a:t> </a:t>
            </a:r>
          </a:p>
          <a:p>
            <a:r>
              <a:rPr lang="en-US" b="1" dirty="0"/>
              <a:t>Atomic Beam Source</a:t>
            </a:r>
            <a:endParaRPr lang="en-US" dirty="0"/>
          </a:p>
          <a:p>
            <a:pPr lvl="1"/>
            <a:r>
              <a:rPr lang="en-US" dirty="0"/>
              <a:t>Upgrade 120mT to 400 </a:t>
            </a:r>
            <a:r>
              <a:rPr lang="en-US" dirty="0" err="1"/>
              <a:t>mT</a:t>
            </a:r>
            <a:r>
              <a:rPr lang="en-US" dirty="0"/>
              <a:t> holding field </a:t>
            </a:r>
          </a:p>
          <a:p>
            <a:pPr lvl="1"/>
            <a:r>
              <a:rPr lang="en-US" dirty="0"/>
              <a:t>New target chamber </a:t>
            </a:r>
          </a:p>
          <a:p>
            <a:r>
              <a:rPr lang="en-US" b="1" dirty="0"/>
              <a:t>BRP mass analyzer for improved H</a:t>
            </a:r>
            <a:r>
              <a:rPr lang="en-US" b="1" baseline="-25000" dirty="0"/>
              <a:t>2</a:t>
            </a:r>
            <a:r>
              <a:rPr lang="en-US" b="1" dirty="0"/>
              <a:t>​ background subtraction </a:t>
            </a:r>
          </a:p>
          <a:p>
            <a:r>
              <a:rPr lang="en-US" b="1" dirty="0"/>
              <a:t>Controls</a:t>
            </a:r>
            <a:endParaRPr lang="en-US" dirty="0"/>
          </a:p>
          <a:p>
            <a:pPr lvl="1"/>
            <a:r>
              <a:rPr lang="en-US" dirty="0"/>
              <a:t>Common EIC EPICS platform </a:t>
            </a:r>
          </a:p>
          <a:p>
            <a:pPr lvl="1"/>
            <a:r>
              <a:rPr lang="en-US" dirty="0"/>
              <a:t>Updated Safety PLC and motion controls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911F400-DA21-4655-A1B1-3D21AEF1A072}"/>
              </a:ext>
            </a:extLst>
          </p:cNvPr>
          <p:cNvSpPr/>
          <p:nvPr/>
        </p:nvSpPr>
        <p:spPr>
          <a:xfrm>
            <a:off x="469573" y="5511299"/>
            <a:ext cx="11139853" cy="65792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Goals for the upgrades:</a:t>
            </a:r>
            <a:r>
              <a:rPr lang="en-US" sz="2400" dirty="0">
                <a:solidFill>
                  <a:schemeClr val="tx1"/>
                </a:solidFill>
              </a:rPr>
              <a:t> Achieve </a:t>
            </a:r>
            <a:r>
              <a:rPr lang="en-US" sz="2400" b="1" dirty="0">
                <a:solidFill>
                  <a:schemeClr val="tx1"/>
                </a:solidFill>
              </a:rPr>
              <a:t>&lt;1%</a:t>
            </a:r>
            <a:r>
              <a:rPr lang="en-US" sz="2400" dirty="0">
                <a:solidFill>
                  <a:schemeClr val="tx1"/>
                </a:solidFill>
              </a:rPr>
              <a:t> absolute polarization uncertainty for EIC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62D1A3F-7B98-65CF-C493-31BC13BD281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655" t="30243" r="34169" b="23179"/>
          <a:stretch>
            <a:fillRect/>
          </a:stretch>
        </p:blipFill>
        <p:spPr>
          <a:xfrm>
            <a:off x="9008531" y="1126065"/>
            <a:ext cx="3081867" cy="284480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0FEC1AD-3D05-A8FA-9EF6-E15923309269}"/>
              </a:ext>
            </a:extLst>
          </p:cNvPr>
          <p:cNvSpPr txBox="1"/>
          <p:nvPr/>
        </p:nvSpPr>
        <p:spPr>
          <a:xfrm>
            <a:off x="9888544" y="3886200"/>
            <a:ext cx="1710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2D-QMA ports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239B0B-FC77-8B10-414E-159B881992E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4932"/>
          <a:stretch>
            <a:fillRect/>
          </a:stretch>
        </p:blipFill>
        <p:spPr>
          <a:xfrm>
            <a:off x="6578600" y="931719"/>
            <a:ext cx="2588167" cy="3933474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AB05615-2C80-2498-CAA1-F6FD1201FA0E}"/>
              </a:ext>
            </a:extLst>
          </p:cNvPr>
          <p:cNvCxnSpPr/>
          <p:nvPr/>
        </p:nvCxnSpPr>
        <p:spPr>
          <a:xfrm flipV="1">
            <a:off x="8017933" y="3132667"/>
            <a:ext cx="1439334" cy="254000"/>
          </a:xfrm>
          <a:prstGeom prst="straightConnector1">
            <a:avLst/>
          </a:prstGeom>
          <a:ln w="1905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6740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AB8B73D-196E-AD6E-B742-4B35108964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CC60B11-76AF-F1E6-16B2-04C3454CF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Upgrade to Detector and Holding Field Magnet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25CC1D-EA05-9B72-2C5C-1B24D12487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114" y="4128634"/>
            <a:ext cx="11499925" cy="205626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EIC bunch frequency (~90 MHz) is ~10× higher than RHIC, at current holding field 120 </a:t>
            </a:r>
            <a:r>
              <a:rPr lang="en-US" dirty="0" err="1"/>
              <a:t>mT</a:t>
            </a:r>
            <a:r>
              <a:rPr lang="en-US" dirty="0"/>
              <a:t>, hydrogen hyperfine transitions overlap populated beam harmonics</a:t>
            </a:r>
          </a:p>
          <a:p>
            <a:pPr lvl="1"/>
            <a:r>
              <a:rPr lang="en-US" dirty="0"/>
              <a:t>Beam RF fields can drive resonant hyperfine transitions and depolarize the target</a:t>
            </a:r>
          </a:p>
          <a:p>
            <a:r>
              <a:rPr lang="en-US" dirty="0"/>
              <a:t>Increasing the holding field to ∼400 </a:t>
            </a:r>
            <a:r>
              <a:rPr lang="en-US" dirty="0" err="1"/>
              <a:t>mT</a:t>
            </a:r>
            <a:r>
              <a:rPr lang="en-US" dirty="0"/>
              <a:t> (100-400 </a:t>
            </a:r>
            <a:r>
              <a:rPr lang="en-US" dirty="0" err="1"/>
              <a:t>mT</a:t>
            </a:r>
            <a:r>
              <a:rPr lang="en-US" dirty="0"/>
              <a:t> tunable HTS)shifts all transitions away from populated EIC harmonics, providing a resonance-free operating region for HJET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FE8EAA-726B-EFD1-5DE8-52957D50B60E}"/>
              </a:ext>
            </a:extLst>
          </p:cNvPr>
          <p:cNvSpPr txBox="1"/>
          <p:nvPr/>
        </p:nvSpPr>
        <p:spPr>
          <a:xfrm>
            <a:off x="4079631" y="6295292"/>
            <a:ext cx="4326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Ref:  arXiv:2508.01366 [</a:t>
            </a:r>
            <a:r>
              <a:rPr lang="en-US" dirty="0" err="1"/>
              <a:t>physics.acc-ph</a:t>
            </a:r>
            <a:r>
              <a:rPr lang="en-US" dirty="0"/>
              <a:t>]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3949DBA-0FD9-6D48-DE18-31ADAA18607B}"/>
              </a:ext>
            </a:extLst>
          </p:cNvPr>
          <p:cNvGrpSpPr/>
          <p:nvPr/>
        </p:nvGrpSpPr>
        <p:grpSpPr>
          <a:xfrm>
            <a:off x="507168" y="918823"/>
            <a:ext cx="10974222" cy="3186725"/>
            <a:chOff x="507168" y="918823"/>
            <a:chExt cx="10974222" cy="3186725"/>
          </a:xfrm>
        </p:grpSpPr>
        <p:pic>
          <p:nvPicPr>
            <p:cNvPr id="5" name="Picture 4" descr="A picture containing text&#10;&#10;AI-generated content may be incorrect.">
              <a:extLst>
                <a:ext uri="{FF2B5EF4-FFF2-40B4-BE49-F238E27FC236}">
                  <a16:creationId xmlns:a16="http://schemas.microsoft.com/office/drawing/2014/main" id="{69B427F7-91BF-9BCA-3412-7EAD0F229E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17499" r="11535" b="27602"/>
            <a:stretch>
              <a:fillRect/>
            </a:stretch>
          </p:blipFill>
          <p:spPr>
            <a:xfrm>
              <a:off x="6290856" y="1054170"/>
              <a:ext cx="4646775" cy="3051378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51020F5-77C2-1FCA-66ED-7FC96EA75495}"/>
                </a:ext>
              </a:extLst>
            </p:cNvPr>
            <p:cNvSpPr txBox="1"/>
            <p:nvPr/>
          </p:nvSpPr>
          <p:spPr>
            <a:xfrm>
              <a:off x="10868722" y="1060582"/>
              <a:ext cx="61266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/>
                <a:t>EIC</a:t>
              </a:r>
            </a:p>
          </p:txBody>
        </p:sp>
        <p:pic>
          <p:nvPicPr>
            <p:cNvPr id="9" name="Picture 8" descr="A diagram of a ring with different colors&#10;&#10;Description automatically generated with medium confidence">
              <a:extLst>
                <a:ext uri="{FF2B5EF4-FFF2-40B4-BE49-F238E27FC236}">
                  <a16:creationId xmlns:a16="http://schemas.microsoft.com/office/drawing/2014/main" id="{977D9A1E-3B24-F71F-0F7B-029044602C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7782" y="918823"/>
              <a:ext cx="3650073" cy="2835491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22E66F2-9D6E-6D9E-6DFD-588E0BF9A12C}"/>
                </a:ext>
              </a:extLst>
            </p:cNvPr>
            <p:cNvSpPr txBox="1"/>
            <p:nvPr/>
          </p:nvSpPr>
          <p:spPr>
            <a:xfrm>
              <a:off x="507168" y="934773"/>
              <a:ext cx="81304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/>
                <a:t>RHIC</a:t>
              </a:r>
            </a:p>
          </p:txBody>
        </p:sp>
        <p:sp>
          <p:nvSpPr>
            <p:cNvPr id="6" name="Right Arrow 5">
              <a:extLst>
                <a:ext uri="{FF2B5EF4-FFF2-40B4-BE49-F238E27FC236}">
                  <a16:creationId xmlns:a16="http://schemas.microsoft.com/office/drawing/2014/main" id="{82270B60-52B9-202A-1281-56B321BB9441}"/>
                </a:ext>
              </a:extLst>
            </p:cNvPr>
            <p:cNvSpPr/>
            <p:nvPr/>
          </p:nvSpPr>
          <p:spPr>
            <a:xfrm>
              <a:off x="5034775" y="2102394"/>
              <a:ext cx="562273" cy="484632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ABAF95E-F0B9-BEFD-3189-20F0B72DC030}"/>
                </a:ext>
              </a:extLst>
            </p:cNvPr>
            <p:cNvSpPr txBox="1"/>
            <p:nvPr/>
          </p:nvSpPr>
          <p:spPr>
            <a:xfrm>
              <a:off x="4140431" y="3454869"/>
              <a:ext cx="2403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Holding field magnets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5C0AF57E-058B-818D-CCAD-265EB82DE707}"/>
                </a:ext>
              </a:extLst>
            </p:cNvPr>
            <p:cNvCxnSpPr>
              <a:cxnSpLocks/>
              <a:stCxn id="10" idx="0"/>
            </p:cNvCxnSpPr>
            <p:nvPr/>
          </p:nvCxnSpPr>
          <p:spPr>
            <a:xfrm flipH="1" flipV="1">
              <a:off x="2787487" y="3018041"/>
              <a:ext cx="2554555" cy="4368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4631781C-C973-2D44-9730-684BFBC74CE7}"/>
                </a:ext>
              </a:extLst>
            </p:cNvPr>
            <p:cNvCxnSpPr>
              <a:cxnSpLocks/>
              <a:stCxn id="10" idx="0"/>
            </p:cNvCxnSpPr>
            <p:nvPr/>
          </p:nvCxnSpPr>
          <p:spPr>
            <a:xfrm flipV="1">
              <a:off x="5342042" y="3088380"/>
              <a:ext cx="2659284" cy="36648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Down Arrow 10">
              <a:extLst>
                <a:ext uri="{FF2B5EF4-FFF2-40B4-BE49-F238E27FC236}">
                  <a16:creationId xmlns:a16="http://schemas.microsoft.com/office/drawing/2014/main" id="{2ADC3F04-CE2F-20F5-9B59-48C872A86D9C}"/>
                </a:ext>
              </a:extLst>
            </p:cNvPr>
            <p:cNvSpPr/>
            <p:nvPr/>
          </p:nvSpPr>
          <p:spPr>
            <a:xfrm rot="2242907">
              <a:off x="9338733" y="1168399"/>
              <a:ext cx="177800" cy="508000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3EE8476-2761-661F-CC4A-C72744384C2B}"/>
                </a:ext>
              </a:extLst>
            </p:cNvPr>
            <p:cNvSpPr txBox="1"/>
            <p:nvPr/>
          </p:nvSpPr>
          <p:spPr>
            <a:xfrm>
              <a:off x="9516534" y="922867"/>
              <a:ext cx="3818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  <a:latin typeface="American Typewriter" panose="02090604020004020304" pitchFamily="18" charset="77"/>
                </a:rPr>
                <a:t>H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7FF9005-EE76-066D-8200-AFFA4236B912}"/>
                </a:ext>
              </a:extLst>
            </p:cNvPr>
            <p:cNvSpPr txBox="1"/>
            <p:nvPr/>
          </p:nvSpPr>
          <p:spPr>
            <a:xfrm>
              <a:off x="8288867" y="1032933"/>
              <a:ext cx="7873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Beam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DE53DFF-5F7A-AE1B-69B9-6788639FD560}"/>
                </a:ext>
              </a:extLst>
            </p:cNvPr>
            <p:cNvSpPr txBox="1"/>
            <p:nvPr/>
          </p:nvSpPr>
          <p:spPr>
            <a:xfrm>
              <a:off x="3081867" y="3174999"/>
              <a:ext cx="7873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Beam</a:t>
              </a: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7C36C891-8117-EB40-F12B-8AE6F7EEC8AA}"/>
                </a:ext>
              </a:extLst>
            </p:cNvPr>
            <p:cNvCxnSpPr/>
            <p:nvPr/>
          </p:nvCxnSpPr>
          <p:spPr>
            <a:xfrm flipH="1" flipV="1">
              <a:off x="6959600" y="2023533"/>
              <a:ext cx="855133" cy="76200"/>
            </a:xfrm>
            <a:prstGeom prst="straightConnector1">
              <a:avLst/>
            </a:prstGeom>
            <a:ln w="19050" cap="flat" cmpd="sng" algn="ctr">
              <a:solidFill>
                <a:schemeClr val="accent1"/>
              </a:solidFill>
              <a:prstDash val="solid"/>
              <a:round/>
              <a:headEnd type="arrow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EBEDF6A-9F1B-949A-D067-DF41890C21E1}"/>
                </a:ext>
              </a:extLst>
            </p:cNvPr>
            <p:cNvSpPr txBox="1"/>
            <p:nvPr/>
          </p:nvSpPr>
          <p:spPr>
            <a:xfrm>
              <a:off x="6917267" y="2015067"/>
              <a:ext cx="8306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220 mm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06971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381B13-3F95-6329-8D57-2A74F2406D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BCFB411-EE55-D554-E44E-9DFFCC8314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8EA534F-C548-B0D9-7D56-4F1C3C652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Upgrade to Detector and Holding Field Magnet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840836E-EE33-965C-0899-615BA12A28A6}"/>
              </a:ext>
            </a:extLst>
          </p:cNvPr>
          <p:cNvGrpSpPr/>
          <p:nvPr/>
        </p:nvGrpSpPr>
        <p:grpSpPr>
          <a:xfrm>
            <a:off x="507168" y="918823"/>
            <a:ext cx="10974222" cy="3186725"/>
            <a:chOff x="507168" y="918823"/>
            <a:chExt cx="10974222" cy="3186725"/>
          </a:xfrm>
        </p:grpSpPr>
        <p:pic>
          <p:nvPicPr>
            <p:cNvPr id="13" name="Picture 12" descr="A picture containing text&#10;&#10;AI-generated content may be incorrect.">
              <a:extLst>
                <a:ext uri="{FF2B5EF4-FFF2-40B4-BE49-F238E27FC236}">
                  <a16:creationId xmlns:a16="http://schemas.microsoft.com/office/drawing/2014/main" id="{EFFB3CD7-78A6-5A24-503A-652960CABD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17499" r="11535" b="27602"/>
            <a:stretch>
              <a:fillRect/>
            </a:stretch>
          </p:blipFill>
          <p:spPr>
            <a:xfrm>
              <a:off x="6290856" y="1054170"/>
              <a:ext cx="4646775" cy="3051378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97D3028-5B4B-6084-D0AC-72A22BD49252}"/>
                </a:ext>
              </a:extLst>
            </p:cNvPr>
            <p:cNvSpPr txBox="1"/>
            <p:nvPr/>
          </p:nvSpPr>
          <p:spPr>
            <a:xfrm>
              <a:off x="10868722" y="1060582"/>
              <a:ext cx="61266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/>
                <a:t>EIC</a:t>
              </a:r>
            </a:p>
          </p:txBody>
        </p:sp>
        <p:pic>
          <p:nvPicPr>
            <p:cNvPr id="16" name="Picture 15" descr="A diagram of a ring with different colors&#10;&#10;Description automatically generated with medium confidence">
              <a:extLst>
                <a:ext uri="{FF2B5EF4-FFF2-40B4-BE49-F238E27FC236}">
                  <a16:creationId xmlns:a16="http://schemas.microsoft.com/office/drawing/2014/main" id="{71D18780-AFDA-AC33-33DE-5C3031BD03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7782" y="918823"/>
              <a:ext cx="3650073" cy="2835491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44E01AC-9A6D-3F5C-89A1-82E1D617EFA0}"/>
                </a:ext>
              </a:extLst>
            </p:cNvPr>
            <p:cNvSpPr txBox="1"/>
            <p:nvPr/>
          </p:nvSpPr>
          <p:spPr>
            <a:xfrm>
              <a:off x="507168" y="934773"/>
              <a:ext cx="81304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/>
                <a:t>RHIC</a:t>
              </a:r>
            </a:p>
          </p:txBody>
        </p:sp>
        <p:sp>
          <p:nvSpPr>
            <p:cNvPr id="18" name="Right Arrow 17">
              <a:extLst>
                <a:ext uri="{FF2B5EF4-FFF2-40B4-BE49-F238E27FC236}">
                  <a16:creationId xmlns:a16="http://schemas.microsoft.com/office/drawing/2014/main" id="{9EA5B4A6-F0C5-999B-38D8-23DAC7FE31B4}"/>
                </a:ext>
              </a:extLst>
            </p:cNvPr>
            <p:cNvSpPr/>
            <p:nvPr/>
          </p:nvSpPr>
          <p:spPr>
            <a:xfrm>
              <a:off x="5034775" y="2102394"/>
              <a:ext cx="562273" cy="484632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4E43319-6330-52A5-21AE-7655AA7CBE98}"/>
                </a:ext>
              </a:extLst>
            </p:cNvPr>
            <p:cNvSpPr txBox="1"/>
            <p:nvPr/>
          </p:nvSpPr>
          <p:spPr>
            <a:xfrm>
              <a:off x="4140431" y="3454869"/>
              <a:ext cx="2403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Holding field magnets</a:t>
              </a: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293E5C72-1CBB-3194-7843-75E66E25E8F6}"/>
                </a:ext>
              </a:extLst>
            </p:cNvPr>
            <p:cNvCxnSpPr>
              <a:cxnSpLocks/>
              <a:stCxn id="19" idx="0"/>
            </p:cNvCxnSpPr>
            <p:nvPr/>
          </p:nvCxnSpPr>
          <p:spPr>
            <a:xfrm flipH="1" flipV="1">
              <a:off x="2787487" y="3018041"/>
              <a:ext cx="2554555" cy="4368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5E482789-9F80-8A8E-A56C-FA54219680A0}"/>
                </a:ext>
              </a:extLst>
            </p:cNvPr>
            <p:cNvCxnSpPr>
              <a:cxnSpLocks/>
              <a:stCxn id="19" idx="0"/>
            </p:cNvCxnSpPr>
            <p:nvPr/>
          </p:nvCxnSpPr>
          <p:spPr>
            <a:xfrm flipV="1">
              <a:off x="5342042" y="3088380"/>
              <a:ext cx="2659284" cy="36648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2" name="Down Arrow 21">
              <a:extLst>
                <a:ext uri="{FF2B5EF4-FFF2-40B4-BE49-F238E27FC236}">
                  <a16:creationId xmlns:a16="http://schemas.microsoft.com/office/drawing/2014/main" id="{E8DB8181-890C-D392-A9AD-DBD557D81FF5}"/>
                </a:ext>
              </a:extLst>
            </p:cNvPr>
            <p:cNvSpPr/>
            <p:nvPr/>
          </p:nvSpPr>
          <p:spPr>
            <a:xfrm rot="2242907">
              <a:off x="9338733" y="1168399"/>
              <a:ext cx="177800" cy="508000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FCE740C-03E8-4875-C0EB-C7C7C8FC0A29}"/>
                </a:ext>
              </a:extLst>
            </p:cNvPr>
            <p:cNvSpPr txBox="1"/>
            <p:nvPr/>
          </p:nvSpPr>
          <p:spPr>
            <a:xfrm>
              <a:off x="9516534" y="922867"/>
              <a:ext cx="3818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  <a:latin typeface="American Typewriter" panose="02090604020004020304" pitchFamily="18" charset="77"/>
                </a:rPr>
                <a:t>H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E3FB3DD-7001-47E5-4161-C4A18F33FF84}"/>
                </a:ext>
              </a:extLst>
            </p:cNvPr>
            <p:cNvSpPr txBox="1"/>
            <p:nvPr/>
          </p:nvSpPr>
          <p:spPr>
            <a:xfrm>
              <a:off x="8288867" y="1032933"/>
              <a:ext cx="7873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Beam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BC65FF3-392F-0C14-F068-5306B390DDFB}"/>
                </a:ext>
              </a:extLst>
            </p:cNvPr>
            <p:cNvSpPr txBox="1"/>
            <p:nvPr/>
          </p:nvSpPr>
          <p:spPr>
            <a:xfrm>
              <a:off x="3081867" y="3174999"/>
              <a:ext cx="7873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Beam</a:t>
              </a: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30F6B2FA-02F0-E90A-C283-27F02E63A1F1}"/>
                </a:ext>
              </a:extLst>
            </p:cNvPr>
            <p:cNvCxnSpPr/>
            <p:nvPr/>
          </p:nvCxnSpPr>
          <p:spPr>
            <a:xfrm flipH="1" flipV="1">
              <a:off x="6959600" y="2023533"/>
              <a:ext cx="855133" cy="76200"/>
            </a:xfrm>
            <a:prstGeom prst="straightConnector1">
              <a:avLst/>
            </a:prstGeom>
            <a:ln w="19050" cap="flat" cmpd="sng" algn="ctr">
              <a:solidFill>
                <a:schemeClr val="accent1"/>
              </a:solidFill>
              <a:prstDash val="solid"/>
              <a:round/>
              <a:headEnd type="arrow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BB7C46C-24F1-F127-E5C2-7FB95637374C}"/>
                </a:ext>
              </a:extLst>
            </p:cNvPr>
            <p:cNvSpPr txBox="1"/>
            <p:nvPr/>
          </p:nvSpPr>
          <p:spPr>
            <a:xfrm>
              <a:off x="6917267" y="2015067"/>
              <a:ext cx="8306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220 mm</a:t>
              </a:r>
            </a:p>
          </p:txBody>
        </p:sp>
      </p:grp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E01B5D-7EFE-6C02-7937-CFA464C63E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281" y="3474096"/>
            <a:ext cx="11499925" cy="2804041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Three-axis magnet:</a:t>
            </a:r>
          </a:p>
          <a:p>
            <a:pPr lvl="1"/>
            <a:r>
              <a:rPr lang="en-US" dirty="0"/>
              <a:t>Measurement of all the beam polarization components</a:t>
            </a:r>
          </a:p>
          <a:p>
            <a:pPr lvl="2"/>
            <a:r>
              <a:rPr lang="en-US" dirty="0"/>
              <a:t>RHIC only </a:t>
            </a:r>
            <a:r>
              <a:rPr lang="en-US" i="1" dirty="0" err="1"/>
              <a:t>p</a:t>
            </a:r>
            <a:r>
              <a:rPr lang="en-US" baseline="-25000" dirty="0" err="1"/>
              <a:t>y</a:t>
            </a:r>
            <a:endParaRPr lang="en-US" dirty="0"/>
          </a:p>
          <a:p>
            <a:pPr lvl="1"/>
            <a:r>
              <a:rPr lang="en-US" dirty="0"/>
              <a:t>Better suppression of systematic errors through field reversal</a:t>
            </a:r>
          </a:p>
          <a:p>
            <a:pPr lvl="2"/>
            <a:r>
              <a:rPr lang="en-US" dirty="0"/>
              <a:t>Essential for achieving </a:t>
            </a:r>
            <a:r>
              <a:rPr lang="el-GR" dirty="0"/>
              <a:t>Δ</a:t>
            </a:r>
            <a:r>
              <a:rPr lang="en-US" dirty="0"/>
              <a:t>P/P≈1%</a:t>
            </a:r>
          </a:p>
          <a:p>
            <a:pPr lvl="1"/>
            <a:r>
              <a:rPr lang="en-US" dirty="0"/>
              <a:t>Separation of hydrogen hyperfine-state contributions</a:t>
            </a:r>
          </a:p>
          <a:p>
            <a:pPr lvl="2"/>
            <a:r>
              <a:rPr lang="en-US" dirty="0"/>
              <a:t>HJET ABS typically injects: ∣1⟩+∣4⟩ or ∣2⟩+∣3⟩</a:t>
            </a:r>
          </a:p>
          <a:p>
            <a:pPr lvl="2"/>
            <a:r>
              <a:rPr lang="en-US" dirty="0"/>
              <a:t>Reversing the guide field allows these contributions to be disentangled experimentally</a:t>
            </a:r>
          </a:p>
          <a:p>
            <a:pPr lvl="1"/>
            <a:r>
              <a:rPr lang="en-US" dirty="0"/>
              <a:t>Full vector 𝑃𝑥,𝑃𝑦, (𝑃𝑧) polarimetry beyond the capabilities of the HJET</a:t>
            </a:r>
          </a:p>
          <a:p>
            <a:pPr lvl="1"/>
            <a:r>
              <a:rPr lang="en-US" dirty="0"/>
              <a:t>Detectors much closer-&gt;higher statistics in shorter time</a:t>
            </a:r>
          </a:p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02587FF-994E-1D24-59A9-F631C2EB1E40}"/>
              </a:ext>
            </a:extLst>
          </p:cNvPr>
          <p:cNvSpPr/>
          <p:nvPr/>
        </p:nvSpPr>
        <p:spPr>
          <a:xfrm>
            <a:off x="7789334" y="3962400"/>
            <a:ext cx="4292600" cy="117686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Improved Detector &amp; Increased Beam Intensity → Measurement Time Reduced by ~20×</a:t>
            </a:r>
          </a:p>
        </p:txBody>
      </p:sp>
    </p:spTree>
    <p:extLst>
      <p:ext uri="{BB962C8B-B14F-4D97-AF65-F5344CB8AC3E}">
        <p14:creationId xmlns:p14="http://schemas.microsoft.com/office/powerpoint/2010/main" val="3474871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8A848-FC6C-7EB7-094B-9BAAA411D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RHIC – </a:t>
            </a:r>
            <a:r>
              <a:rPr lang="en-US" dirty="0" err="1"/>
              <a:t>pC</a:t>
            </a:r>
            <a:r>
              <a:rPr lang="en-US" dirty="0"/>
              <a:t> Polarimeter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2DA996-9EBE-A7E1-86F7-EA114BEE5F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6" name="Picture 5" descr="A machine with many wires&#10;&#10;Description automatically generated with medium confidence">
            <a:extLst>
              <a:ext uri="{FF2B5EF4-FFF2-40B4-BE49-F238E27FC236}">
                <a16:creationId xmlns:a16="http://schemas.microsoft.com/office/drawing/2014/main" id="{1C853405-A6BB-2190-62AA-975A7506BE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139" y="816220"/>
            <a:ext cx="3437915" cy="2578436"/>
          </a:xfrm>
          <a:prstGeom prst="rect">
            <a:avLst/>
          </a:prstGeom>
        </p:spPr>
      </p:pic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6314BE38-D8E3-08E2-DFD5-7D29B658C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8178" y="941499"/>
            <a:ext cx="7755466" cy="2827613"/>
          </a:xfrm>
        </p:spPr>
        <p:txBody>
          <a:bodyPr>
            <a:normAutofit/>
          </a:bodyPr>
          <a:lstStyle/>
          <a:p>
            <a:r>
              <a:rPr lang="en-US" dirty="0"/>
              <a:t>Fast relative polarimeter for continuous beam polarization monitoring</a:t>
            </a:r>
          </a:p>
          <a:p>
            <a:r>
              <a:rPr lang="en-US" dirty="0"/>
              <a:t>Calibrated by the HJET absolute polarimeter</a:t>
            </a:r>
          </a:p>
          <a:p>
            <a:r>
              <a:rPr lang="en-US" dirty="0"/>
              <a:t>Uses proton–carbon elastic scattering from a thin carbon ribbon target in the CNI region</a:t>
            </a:r>
          </a:p>
          <a:p>
            <a:r>
              <a:rPr lang="en-US" dirty="0"/>
              <a:t>Measures recoil carbon asymmetry with silicon detectors to determine beam polarization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F7C4B8E-7822-7816-4D5C-74DC57923D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4046" y="3703667"/>
            <a:ext cx="2695594" cy="23639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B9D6BD1-4CAA-13F5-BCBA-B6028D1D90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8507" y="3724507"/>
            <a:ext cx="4105218" cy="2342022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5D1196D3-A15E-D326-E8A7-A95CAD49A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7189" y="3512945"/>
            <a:ext cx="3445016" cy="2573259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19224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24370BB-005B-DF3D-07FF-F9FEB09A57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F982C29-F0C0-5709-05B6-4E460EA23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Thermal and Electromechanical Response of Ultra-Thin Carbon-Strip Targets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CA240B-3434-C33D-619B-AAB5007C4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630" y="975365"/>
            <a:ext cx="4661210" cy="5079747"/>
          </a:xfrm>
        </p:spPr>
        <p:txBody>
          <a:bodyPr>
            <a:normAutofit fontScale="92500"/>
          </a:bodyPr>
          <a:lstStyle/>
          <a:p>
            <a:r>
              <a:rPr lang="en-US" sz="2800" dirty="0"/>
              <a:t>RHIC observations indicated that target behavior cannot be explained by beam heating alone</a:t>
            </a:r>
          </a:p>
          <a:p>
            <a:r>
              <a:rPr lang="en-US" sz="2800" dirty="0"/>
              <a:t>RF-induced strip-end heating and electromechanical effects also influence target lifetime</a:t>
            </a:r>
          </a:p>
          <a:p>
            <a:r>
              <a:rPr lang="en-US" sz="2800" dirty="0"/>
              <a:t>The coupled model explains multiple RHIC observations:</a:t>
            </a:r>
          </a:p>
          <a:p>
            <a:pPr lvl="1"/>
            <a:r>
              <a:rPr lang="en-US" sz="2400" dirty="0"/>
              <a:t>Strip-end glow</a:t>
            </a:r>
          </a:p>
          <a:p>
            <a:pPr lvl="1"/>
            <a:r>
              <a:rPr lang="en-US" sz="2400" dirty="0"/>
              <a:t>Strip deformation</a:t>
            </a:r>
          </a:p>
          <a:p>
            <a:pPr lvl="1"/>
            <a:r>
              <a:rPr lang="en-US" sz="2400" dirty="0"/>
              <a:t>Target lifetime scale</a:t>
            </a:r>
          </a:p>
          <a:p>
            <a:pPr marL="457200" lvl="1" indent="0">
              <a:buNone/>
            </a:pPr>
            <a:endParaRPr lang="en-US" sz="24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4539C30-E89C-BE7A-C963-9D55D99F60FD}"/>
              </a:ext>
            </a:extLst>
          </p:cNvPr>
          <p:cNvGrpSpPr>
            <a:grpSpLocks noChangeAspect="1"/>
          </p:cNvGrpSpPr>
          <p:nvPr/>
        </p:nvGrpSpPr>
        <p:grpSpPr>
          <a:xfrm>
            <a:off x="5508702" y="1307013"/>
            <a:ext cx="6683298" cy="1205424"/>
            <a:chOff x="4014438" y="1005931"/>
            <a:chExt cx="7895064" cy="1423977"/>
          </a:xfrm>
        </p:grpSpPr>
        <p:pic>
          <p:nvPicPr>
            <p:cNvPr id="7" name="Picture 6" descr="A graph of lines and numbers&#10;&#10;Description automatically generated with medium confidence">
              <a:extLst>
                <a:ext uri="{FF2B5EF4-FFF2-40B4-BE49-F238E27FC236}">
                  <a16:creationId xmlns:a16="http://schemas.microsoft.com/office/drawing/2014/main" id="{EB396223-9271-83CC-6C9D-0C012AF3B3D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b="59679"/>
            <a:stretch/>
          </p:blipFill>
          <p:spPr>
            <a:xfrm>
              <a:off x="4014438" y="1005931"/>
              <a:ext cx="7772400" cy="1280070"/>
            </a:xfrm>
            <a:prstGeom prst="rect">
              <a:avLst/>
            </a:prstGeom>
          </p:spPr>
        </p:pic>
        <p:pic>
          <p:nvPicPr>
            <p:cNvPr id="9" name="Picture 8" descr="A graph of lines and numbers&#10;&#10;Description automatically generated with medium confidence">
              <a:extLst>
                <a:ext uri="{FF2B5EF4-FFF2-40B4-BE49-F238E27FC236}">
                  <a16:creationId xmlns:a16="http://schemas.microsoft.com/office/drawing/2014/main" id="{437B8D06-CA03-6844-2FED-AC26FE089A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94062"/>
            <a:stretch/>
          </p:blipFill>
          <p:spPr>
            <a:xfrm>
              <a:off x="4137102" y="2241394"/>
              <a:ext cx="7772400" cy="188514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3C0285E7-77CF-07C0-EEE0-B8A01DD0D439}"/>
              </a:ext>
            </a:extLst>
          </p:cNvPr>
          <p:cNvSpPr txBox="1"/>
          <p:nvPr/>
        </p:nvSpPr>
        <p:spPr>
          <a:xfrm>
            <a:off x="5843238" y="925550"/>
            <a:ext cx="61108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C-strip response through the beam, Reconstructed from video frames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A5608A1E-3D69-E4CA-15C6-58B15458B6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7295663"/>
              </p:ext>
            </p:extLst>
          </p:nvPr>
        </p:nvGraphicFramePr>
        <p:xfrm>
          <a:off x="5664819" y="2984616"/>
          <a:ext cx="6426820" cy="1645920"/>
        </p:xfrm>
        <a:graphic>
          <a:graphicData uri="http://schemas.openxmlformats.org/drawingml/2006/table">
            <a:tbl>
              <a:tblPr/>
              <a:tblGrid>
                <a:gridCol w="2061178">
                  <a:extLst>
                    <a:ext uri="{9D8B030D-6E8A-4147-A177-3AD203B41FA5}">
                      <a16:colId xmlns:a16="http://schemas.microsoft.com/office/drawing/2014/main" val="1034054911"/>
                    </a:ext>
                  </a:extLst>
                </a:gridCol>
                <a:gridCol w="4365642">
                  <a:extLst>
                    <a:ext uri="{9D8B030D-6E8A-4147-A177-3AD203B41FA5}">
                      <a16:colId xmlns:a16="http://schemas.microsoft.com/office/drawing/2014/main" val="42142117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Included effect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Why it matters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956647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 b="1"/>
                        <a:t>Beam heating</a:t>
                      </a:r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Deposits energy and raises target temperature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796070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 b="1" dirty="0"/>
                        <a:t>Secondary-</a:t>
                      </a:r>
                      <a:r>
                        <a:rPr lang="en-US" sz="1200" b="1" i="1" dirty="0" err="1"/>
                        <a:t>e</a:t>
                      </a:r>
                      <a:r>
                        <a:rPr lang="en-US" sz="1200" b="1" baseline="30000" dirty="0" err="1"/>
                        <a:t>n</a:t>
                      </a:r>
                      <a:r>
                        <a:rPr lang="en-US" sz="1200" b="1" dirty="0"/>
                        <a:t> escape</a:t>
                      </a:r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Reduces the fraction of deposited energy retained as heat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231665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 b="1"/>
                        <a:t>RF end heating</a:t>
                      </a:r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Produces additional heating away from the beam spot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496208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 b="1"/>
                        <a:t>Electrostatic forces</a:t>
                      </a:r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Pull the strip toward the beam during operation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511603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 b="1"/>
                        <a:t>Mechanical deformation</a:t>
                      </a:r>
                      <a:endParaRPr lang="en-US" sz="12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Changes the strip geometry and affects heating and lifetime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2184104"/>
                  </a:ext>
                </a:extLst>
              </a:tr>
            </a:tbl>
          </a:graphicData>
        </a:graphic>
      </p:graphicFrame>
      <p:sp>
        <p:nvSpPr>
          <p:cNvPr id="14" name="Down Arrow 13">
            <a:extLst>
              <a:ext uri="{FF2B5EF4-FFF2-40B4-BE49-F238E27FC236}">
                <a16:creationId xmlns:a16="http://schemas.microsoft.com/office/drawing/2014/main" id="{162301B7-84C5-BA2F-397A-71793EF29284}"/>
              </a:ext>
            </a:extLst>
          </p:cNvPr>
          <p:cNvSpPr/>
          <p:nvPr/>
        </p:nvSpPr>
        <p:spPr>
          <a:xfrm>
            <a:off x="8564137" y="2386362"/>
            <a:ext cx="484632" cy="28993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F194CA1-9634-7273-F2D5-42DF61342DA6}"/>
              </a:ext>
            </a:extLst>
          </p:cNvPr>
          <p:cNvSpPr txBox="1"/>
          <p:nvPr/>
        </p:nvSpPr>
        <p:spPr>
          <a:xfrm>
            <a:off x="7147933" y="2642842"/>
            <a:ext cx="3223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Physics included in the model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1EDB1A6-2E13-78B5-94BB-BC99E46DFC1C}"/>
              </a:ext>
            </a:extLst>
          </p:cNvPr>
          <p:cNvSpPr/>
          <p:nvPr/>
        </p:nvSpPr>
        <p:spPr>
          <a:xfrm>
            <a:off x="6345044" y="4650059"/>
            <a:ext cx="5675970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Reproduces the observed RHIC target-lifetime scale (15–120 predicted vs. 27–142 observed cycles)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73A5C48-D3A4-5D14-230C-AB63ADCD5BA0}"/>
              </a:ext>
            </a:extLst>
          </p:cNvPr>
          <p:cNvSpPr/>
          <p:nvPr/>
        </p:nvSpPr>
        <p:spPr>
          <a:xfrm>
            <a:off x="5464097" y="5776332"/>
            <a:ext cx="6634975" cy="2899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Providing confidence for extrapolation to EIC beam conditions</a:t>
            </a:r>
          </a:p>
        </p:txBody>
      </p:sp>
      <p:sp>
        <p:nvSpPr>
          <p:cNvPr id="22" name="Down Arrow 21">
            <a:extLst>
              <a:ext uri="{FF2B5EF4-FFF2-40B4-BE49-F238E27FC236}">
                <a16:creationId xmlns:a16="http://schemas.microsoft.com/office/drawing/2014/main" id="{1FC08D12-CDE8-5A0D-3E0F-ADFA5E452F1B}"/>
              </a:ext>
            </a:extLst>
          </p:cNvPr>
          <p:cNvSpPr/>
          <p:nvPr/>
        </p:nvSpPr>
        <p:spPr>
          <a:xfrm>
            <a:off x="8605025" y="5516138"/>
            <a:ext cx="484632" cy="28993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F96F70-6A06-9255-0345-5ED20AD96C94}"/>
              </a:ext>
            </a:extLst>
          </p:cNvPr>
          <p:cNvSpPr txBox="1"/>
          <p:nvPr/>
        </p:nvSpPr>
        <p:spPr>
          <a:xfrm>
            <a:off x="6497515" y="6207369"/>
            <a:ext cx="4198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Ref: </a:t>
            </a:r>
            <a:r>
              <a:rPr lang="en-US" dirty="0">
                <a:hlinkClick r:id="rId3"/>
              </a:rPr>
              <a:t>arXiv:2606.29005</a:t>
            </a:r>
            <a:r>
              <a:rPr lang="en-US" dirty="0"/>
              <a:t> [</a:t>
            </a:r>
            <a:r>
              <a:rPr lang="en-US" dirty="0" err="1"/>
              <a:t>physics.acc-ph</a:t>
            </a:r>
            <a:r>
              <a:rPr lang="en-US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1378758662"/>
      </p:ext>
    </p:extLst>
  </p:cSld>
  <p:clrMapOvr>
    <a:masterClrMapping/>
  </p:clrMapOvr>
</p:sld>
</file>

<file path=ppt/theme/theme1.xml><?xml version="1.0" encoding="utf-8"?>
<a:theme xmlns:a="http://schemas.openxmlformats.org/drawingml/2006/main" name="BNL">
  <a:themeElements>
    <a:clrScheme name="BNL_NSLS-II">
      <a:dk1>
        <a:srgbClr val="000000"/>
      </a:dk1>
      <a:lt1>
        <a:srgbClr val="FFFFFF"/>
      </a:lt1>
      <a:dk2>
        <a:srgbClr val="105B78"/>
      </a:dk2>
      <a:lt2>
        <a:srgbClr val="00ACDB"/>
      </a:lt2>
      <a:accent1>
        <a:srgbClr val="B2D33A"/>
      </a:accent1>
      <a:accent2>
        <a:srgbClr val="F68A1F"/>
      </a:accent2>
      <a:accent3>
        <a:srgbClr val="B62466"/>
      </a:accent3>
      <a:accent4>
        <a:srgbClr val="FFCC33"/>
      </a:accent4>
      <a:accent5>
        <a:srgbClr val="DA3525"/>
      </a:accent5>
      <a:accent6>
        <a:srgbClr val="50489D"/>
      </a:accent6>
      <a:hlink>
        <a:srgbClr val="4881C3"/>
      </a:hlink>
      <a:folHlink>
        <a:srgbClr val="24B574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D-3B EIC_PPT_Outline_Template_Widescreen_0924.potx" id="{71A51187-4E24-47FA-ABCB-D4BFDCCFBFCB}" vid="{96F8F30C-5A31-45B4-A89E-A3B45A08558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3B8F591453BA41AC033AB12BBFFD9D" ma:contentTypeVersion="4" ma:contentTypeDescription="Create a new document." ma:contentTypeScope="" ma:versionID="b015da6192f45ff7a1cb5949e679ccfa">
  <xsd:schema xmlns:xsd="http://www.w3.org/2001/XMLSchema" xmlns:xs="http://www.w3.org/2001/XMLSchema" xmlns:p="http://schemas.microsoft.com/office/2006/metadata/properties" xmlns:ns2="b35487e5-0032-43d7-9cf7-cf4970f5d842" targetNamespace="http://schemas.microsoft.com/office/2006/metadata/properties" ma:root="true" ma:fieldsID="c96482dccc9a563e6837c81788cd3055" ns2:_="">
    <xsd:import namespace="b35487e5-0032-43d7-9cf7-cf4970f5d8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5487e5-0032-43d7-9cf7-cf4970f5d8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B9C12B0-2E15-4CD9-99DA-9EEA7A631178}">
  <ds:schemaRefs>
    <ds:schemaRef ds:uri="b35487e5-0032-43d7-9cf7-cf4970f5d84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DE22D85F-60BA-4A51-A1DF-FC43A3B6C64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9E88647-562A-460A-88A0-13D05ABABF01}">
  <ds:schemaRefs>
    <ds:schemaRef ds:uri="2352377a-63f2-414e-9291-4b9957ac4bde"/>
    <ds:schemaRef ds:uri="3bfd71d5-c7ac-4dca-b865-a609d1eb4074"/>
    <ds:schemaRef ds:uri="b06df8a4-c198-4f86-a4ae-b9b815c97217"/>
    <ds:schemaRef ds:uri="b0758665-f9e7-42fb-86fc-03d00855454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CD-3B EIC_PPT_Outline_Template_Widescreen_0924</Template>
  <TotalTime>32878</TotalTime>
  <Words>1293</Words>
  <Application>Microsoft Macintosh PowerPoint</Application>
  <PresentationFormat>Widescreen</PresentationFormat>
  <Paragraphs>191</Paragraphs>
  <Slides>14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American Typewriter</vt:lpstr>
      <vt:lpstr>Arial</vt:lpstr>
      <vt:lpstr>Calibri</vt:lpstr>
      <vt:lpstr>Helvetica</vt:lpstr>
      <vt:lpstr>Times</vt:lpstr>
      <vt:lpstr>Wingdings</vt:lpstr>
      <vt:lpstr>BNL</vt:lpstr>
      <vt:lpstr>Status of HJET and pC Polarimeters</vt:lpstr>
      <vt:lpstr>HJET &amp; pC from RHIC to EIC</vt:lpstr>
      <vt:lpstr>RHIC - HJET</vt:lpstr>
      <vt:lpstr>Ongoing Activities (After RHIC Shutdown)</vt:lpstr>
      <vt:lpstr>Planned Upgrades for the HJET</vt:lpstr>
      <vt:lpstr>Upgrade to Detector and Holding Field Magnet</vt:lpstr>
      <vt:lpstr>Upgrade to Detector and Holding Field Magnet</vt:lpstr>
      <vt:lpstr>RHIC – pC Polarimeter</vt:lpstr>
      <vt:lpstr>Thermal and Electromechanical Response of Ultra-Thin Carbon-Strip Targets</vt:lpstr>
      <vt:lpstr>Implications for EIC Carbon-Strip Targets</vt:lpstr>
      <vt:lpstr>RHIC pC C-Strip Temperature Measurement</vt:lpstr>
      <vt:lpstr>Detector Systems and DAQ</vt:lpstr>
      <vt:lpstr>Control Systems (EPICS + PLC)</vt:lpstr>
      <vt:lpstr>Organization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EVMS for CD-3A &amp; CD-3B</dc:title>
  <dc:subject/>
  <dc:creator>Krug, Kelly</dc:creator>
  <cp:keywords/>
  <dc:description/>
  <cp:lastModifiedBy>Shanmuganathan, Prashanth</cp:lastModifiedBy>
  <cp:revision>140</cp:revision>
  <cp:lastPrinted>2026-06-30T19:29:53Z</cp:lastPrinted>
  <dcterms:created xsi:type="dcterms:W3CDTF">2024-12-02T19:13:25Z</dcterms:created>
  <dcterms:modified xsi:type="dcterms:W3CDTF">2026-07-16T16:01:44Z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0x010100803B8F591453BA41AC033AB12BBFFD9D</vt:lpwstr>
  </property>
  <property fmtid="{D5CDD505-2E9C-101B-9397-08002B2CF9AE}" pid="3" name="MediaServiceImageTags">
    <vt:lpwstr/>
  </property>
  <property fmtid="{D5CDD505-2E9C-101B-9397-08002B2CF9AE}" pid="4" name="Order">
    <vt:lpwstr>93500.0000000000</vt:lpwstr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xd_Signature">
    <vt:lpwstr/>
  </property>
</Properties>
</file>