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sldIdLst>
    <p:sldId id="4758" r:id="rId5"/>
    <p:sldId id="47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724" autoAdjust="0"/>
  </p:normalViewPr>
  <p:slideViewPr>
    <p:cSldViewPr snapToGrid="0">
      <p:cViewPr varScale="1">
        <p:scale>
          <a:sx n="97" d="100"/>
          <a:sy n="97" d="100"/>
        </p:scale>
        <p:origin x="10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ey, Kevin G." userId="215862367_tp_box_2" providerId="OAuth2" clId="{5B675A94-0E63-48A0-93A9-A102F0C3F76A}"/>
    <pc:docChg chg="undo custSel delSld modSld">
      <pc:chgData name="Bailey, Kevin G." userId="215862367_tp_box_2" providerId="OAuth2" clId="{5B675A94-0E63-48A0-93A9-A102F0C3F76A}" dt="2026-07-20T14:10:48.202" v="310" actId="20577"/>
      <pc:docMkLst>
        <pc:docMk/>
      </pc:docMkLst>
      <pc:sldChg chg="modSp mod">
        <pc:chgData name="Bailey, Kevin G." userId="215862367_tp_box_2" providerId="OAuth2" clId="{5B675A94-0E63-48A0-93A9-A102F0C3F76A}" dt="2026-07-20T13:40:35.505" v="9" actId="20577"/>
        <pc:sldMkLst>
          <pc:docMk/>
          <pc:sldMk cId="4134062534" sldId="4758"/>
        </pc:sldMkLst>
        <pc:spChg chg="mod">
          <ac:chgData name="Bailey, Kevin G." userId="215862367_tp_box_2" providerId="OAuth2" clId="{5B675A94-0E63-48A0-93A9-A102F0C3F76A}" dt="2026-07-20T13:40:35.505" v="9" actId="20577"/>
          <ac:spMkLst>
            <pc:docMk/>
            <pc:sldMk cId="4134062534" sldId="4758"/>
            <ac:spMk id="3" creationId="{200F0D07-ABCF-2318-CEFA-9F9FC4E3A6D8}"/>
          </ac:spMkLst>
        </pc:spChg>
      </pc:sldChg>
      <pc:sldChg chg="addSp modSp mod">
        <pc:chgData name="Bailey, Kevin G." userId="215862367_tp_box_2" providerId="OAuth2" clId="{5B675A94-0E63-48A0-93A9-A102F0C3F76A}" dt="2026-07-20T14:10:48.202" v="310" actId="20577"/>
        <pc:sldMkLst>
          <pc:docMk/>
          <pc:sldMk cId="2084455419" sldId="4765"/>
        </pc:sldMkLst>
        <pc:spChg chg="mod">
          <ac:chgData name="Bailey, Kevin G." userId="215862367_tp_box_2" providerId="OAuth2" clId="{5B675A94-0E63-48A0-93A9-A102F0C3F76A}" dt="2026-07-20T13:40:42.032" v="12" actId="20577"/>
          <ac:spMkLst>
            <pc:docMk/>
            <pc:sldMk cId="2084455419" sldId="4765"/>
            <ac:spMk id="2" creationId="{DAACF077-D28E-F0F0-9C74-C8D29C8B21D5}"/>
          </ac:spMkLst>
        </pc:spChg>
        <pc:spChg chg="mod">
          <ac:chgData name="Bailey, Kevin G." userId="215862367_tp_box_2" providerId="OAuth2" clId="{5B675A94-0E63-48A0-93A9-A102F0C3F76A}" dt="2026-07-20T14:10:48.202" v="310" actId="20577"/>
          <ac:spMkLst>
            <pc:docMk/>
            <pc:sldMk cId="2084455419" sldId="4765"/>
            <ac:spMk id="5" creationId="{989BADBE-9096-F049-71C6-5849DEDE35EF}"/>
          </ac:spMkLst>
        </pc:spChg>
        <pc:picChg chg="add mod">
          <ac:chgData name="Bailey, Kevin G." userId="215862367_tp_box_2" providerId="OAuth2" clId="{5B675A94-0E63-48A0-93A9-A102F0C3F76A}" dt="2026-07-20T13:46:09.687" v="230" actId="1076"/>
          <ac:picMkLst>
            <pc:docMk/>
            <pc:sldMk cId="2084455419" sldId="4765"/>
            <ac:picMk id="6" creationId="{625C4F96-E9E1-1195-0610-F80791EAB06D}"/>
          </ac:picMkLst>
        </pc:picChg>
      </pc:sldChg>
      <pc:sldChg chg="del">
        <pc:chgData name="Bailey, Kevin G." userId="215862367_tp_box_2" providerId="OAuth2" clId="{5B675A94-0E63-48A0-93A9-A102F0C3F76A}" dt="2026-07-20T13:50:19.199" v="263" actId="2696"/>
        <pc:sldMkLst>
          <pc:docMk/>
          <pc:sldMk cId="3610798991" sldId="47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1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84623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&lt;Title from SC-2 Agenda&gt;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176" y="4649660"/>
            <a:ext cx="4363736" cy="101962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SC-x Identifier</a:t>
            </a:r>
          </a:p>
          <a:p>
            <a:r>
              <a:rPr lang="en-US" dirty="0"/>
              <a:t>EIC CD-3A Director’s Review</a:t>
            </a:r>
          </a:p>
          <a:p>
            <a:r>
              <a:rPr lang="en-US" dirty="0"/>
              <a:t>October 10-13,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175" y="3103114"/>
            <a:ext cx="10334625" cy="44897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800" y="2193629"/>
            <a:ext cx="10334625" cy="501650"/>
          </a:xfr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 dirty="0"/>
              <a:t>Includes CD-3a, WBS </a:t>
            </a:r>
            <a:r>
              <a:rPr lang="en-US" sz="2800" dirty="0" err="1"/>
              <a:t>a.b.c.d</a:t>
            </a:r>
            <a:r>
              <a:rPr lang="en-US" sz="2800" dirty="0"/>
              <a:t> (if appropriate)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800" y="3994927"/>
            <a:ext cx="10334625" cy="37954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WBS a.bc.def…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3552825"/>
            <a:ext cx="10334625" cy="477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2371920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272" y="6352220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224274-F62A-0549-BAD4-F30ACF48DB45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*Title, Sub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61F04F-3CF4-D566-EF9D-9CDCD0B98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67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476E8C9-921B-17FC-9AEA-348F1AA2B0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" y="1909234"/>
            <a:ext cx="9753600" cy="4364567"/>
          </a:xfrm>
        </p:spPr>
        <p:txBody>
          <a:bodyPr/>
          <a:lstStyle/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01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41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09111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571500" y="64704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DBE15E-918B-934C-B2BA-5FF9AAD315E2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14749B-2222-4967-9577-C68C9DD38A21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60CF06-DD34-8E9B-3F88-8E8C30ACF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1D5AA8-F09E-4D68-A0E2-46023E68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7" r:id="rId4"/>
    <p:sldLayoutId id="214748367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F5B5-4B25-C469-87BE-41A75A712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814" y="1143474"/>
            <a:ext cx="10334625" cy="846237"/>
          </a:xfrm>
        </p:spPr>
        <p:txBody>
          <a:bodyPr>
            <a:normAutofit fontScale="90000"/>
          </a:bodyPr>
          <a:lstStyle/>
          <a:p>
            <a:r>
              <a:rPr lang="en-US" dirty="0"/>
              <a:t>BIC Update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A2A0F-F73E-004D-868A-1A4D79DBE1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6823" y="3087519"/>
            <a:ext cx="10334625" cy="4489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Kevin Bailey &amp; Tom  O’Connor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059204-FF2B-03A6-FAB7-9DE25E7F1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8195" y="2567210"/>
            <a:ext cx="10334625" cy="501650"/>
          </a:xfrm>
        </p:spPr>
        <p:txBody>
          <a:bodyPr/>
          <a:lstStyle/>
          <a:p>
            <a:r>
              <a:rPr lang="en-US" dirty="0"/>
              <a:t>Triple I Engineering Meeting 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0F0D07-ABCF-2318-CEFA-9F9FC4E3A6D8}"/>
              </a:ext>
            </a:extLst>
          </p:cNvPr>
          <p:cNvSpPr txBox="1"/>
          <p:nvPr/>
        </p:nvSpPr>
        <p:spPr>
          <a:xfrm>
            <a:off x="906449" y="3536497"/>
            <a:ext cx="1963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July 20,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D20081-267A-5770-A02B-C65511F04C25}"/>
              </a:ext>
            </a:extLst>
          </p:cNvPr>
          <p:cNvSpPr txBox="1"/>
          <p:nvPr/>
        </p:nvSpPr>
        <p:spPr>
          <a:xfrm>
            <a:off x="906449" y="4246879"/>
            <a:ext cx="446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BIC Sector Development Update</a:t>
            </a:r>
          </a:p>
        </p:txBody>
      </p:sp>
    </p:spTree>
    <p:extLst>
      <p:ext uri="{BB962C8B-B14F-4D97-AF65-F5344CB8AC3E}">
        <p14:creationId xmlns:p14="http://schemas.microsoft.com/office/powerpoint/2010/main" val="413406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14C1-97EA-5338-6733-127EA8BEB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F077-D28E-F0F0-9C74-C8D29C8B2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since 6/29/26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BC37C-A587-8DDE-60AD-65A4F2CC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9BADBE-9096-F049-71C6-5849DEDE35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9616" y="762369"/>
            <a:ext cx="7096725" cy="54413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6400" b="1" dirty="0">
                <a:solidFill>
                  <a:schemeClr val="dk1"/>
                </a:solidFill>
              </a:rPr>
              <a:t>No updates on sector and ESB cooling</a:t>
            </a:r>
          </a:p>
          <a:p>
            <a:pPr marL="0" indent="0">
              <a:buNone/>
            </a:pPr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Machine shops</a:t>
            </a:r>
          </a:p>
          <a:p>
            <a:pPr lvl="1"/>
            <a:r>
              <a:rPr lang="en-US" sz="6000" dirty="0">
                <a:solidFill>
                  <a:schemeClr val="dk1"/>
                </a:solidFill>
              </a:rPr>
              <a:t>Located one shop interested in BIC Sector machining</a:t>
            </a:r>
          </a:p>
          <a:p>
            <a:pPr lvl="1"/>
            <a:r>
              <a:rPr lang="en-US" sz="6000" dirty="0">
                <a:solidFill>
                  <a:schemeClr val="dk1"/>
                </a:solidFill>
              </a:rPr>
              <a:t>Several others to be contacted</a:t>
            </a:r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Article Construction</a:t>
            </a:r>
          </a:p>
          <a:p>
            <a:pPr lvl="1"/>
            <a:r>
              <a:rPr lang="en-US" sz="5500" dirty="0">
                <a:solidFill>
                  <a:schemeClr val="dk1"/>
                </a:solidFill>
              </a:rPr>
              <a:t>SFIL/Drawer/SFIL construction completed 0.5m.</a:t>
            </a:r>
          </a:p>
          <a:p>
            <a:pPr lvl="2"/>
            <a:r>
              <a:rPr lang="en-US" sz="5500" dirty="0">
                <a:solidFill>
                  <a:schemeClr val="dk1"/>
                </a:solidFill>
              </a:rPr>
              <a:t>Ready for </a:t>
            </a:r>
            <a:r>
              <a:rPr lang="en-US" sz="5500" dirty="0" err="1">
                <a:solidFill>
                  <a:schemeClr val="dk1"/>
                </a:solidFill>
              </a:rPr>
              <a:t>machiing</a:t>
            </a:r>
            <a:endParaRPr lang="en-US" sz="5500" dirty="0">
              <a:solidFill>
                <a:schemeClr val="dk1"/>
              </a:solidFill>
            </a:endParaRPr>
          </a:p>
          <a:p>
            <a:pPr lvl="2"/>
            <a:endParaRPr lang="en-US" sz="5500" dirty="0">
              <a:solidFill>
                <a:schemeClr val="dk1"/>
              </a:solidFill>
            </a:endParaRPr>
          </a:p>
          <a:p>
            <a:pPr lvl="1"/>
            <a:r>
              <a:rPr lang="en-US" sz="5500" dirty="0">
                <a:solidFill>
                  <a:schemeClr val="dk1"/>
                </a:solidFill>
              </a:rPr>
              <a:t>1m SFIL preparation in progress.</a:t>
            </a:r>
          </a:p>
          <a:p>
            <a:pPr lvl="2"/>
            <a:r>
              <a:rPr lang="en-US" sz="5300" dirty="0">
                <a:solidFill>
                  <a:schemeClr val="dk1"/>
                </a:solidFill>
              </a:rPr>
              <a:t>Two additional beam test </a:t>
            </a:r>
            <a:r>
              <a:rPr lang="en-US" sz="5300" dirty="0" err="1">
                <a:solidFill>
                  <a:schemeClr val="dk1"/>
                </a:solidFill>
              </a:rPr>
              <a:t>SFiLs</a:t>
            </a:r>
            <a:endParaRPr lang="en-US" sz="5300" dirty="0">
              <a:solidFill>
                <a:schemeClr val="dk1"/>
              </a:solidFill>
            </a:endParaRPr>
          </a:p>
          <a:p>
            <a:pPr lvl="2"/>
            <a:endParaRPr lang="en-US" sz="5300" dirty="0">
              <a:solidFill>
                <a:schemeClr val="dk1"/>
              </a:solidFill>
            </a:endParaRPr>
          </a:p>
          <a:p>
            <a:pPr lvl="2"/>
            <a:r>
              <a:rPr lang="en-US" sz="5300" dirty="0">
                <a:solidFill>
                  <a:schemeClr val="dk1"/>
                </a:solidFill>
              </a:rPr>
              <a:t>CMSC also scaling to 1m drawers</a:t>
            </a:r>
          </a:p>
          <a:p>
            <a:pPr lvl="2"/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Process Development and New Workspace</a:t>
            </a:r>
          </a:p>
          <a:p>
            <a:pPr lvl="1"/>
            <a:r>
              <a:rPr lang="en-US" sz="6400" dirty="0">
                <a:solidFill>
                  <a:schemeClr val="dk1"/>
                </a:solidFill>
              </a:rPr>
              <a:t>2</a:t>
            </a:r>
            <a:r>
              <a:rPr lang="en-US" sz="6400" baseline="30000" dirty="0">
                <a:solidFill>
                  <a:schemeClr val="dk1"/>
                </a:solidFill>
              </a:rPr>
              <a:t>nd</a:t>
            </a:r>
            <a:r>
              <a:rPr lang="en-US" sz="6400" dirty="0">
                <a:solidFill>
                  <a:schemeClr val="dk1"/>
                </a:solidFill>
              </a:rPr>
              <a:t> Fiber Optic Test Station complete.  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dk1"/>
              </a:solidFill>
            </a:endParaRP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endParaRPr lang="en-US" dirty="0">
              <a:solidFill>
                <a:schemeClr val="dk1"/>
              </a:solidFill>
            </a:endParaRP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endParaRPr lang="en-US" dirty="0">
              <a:solidFill>
                <a:schemeClr val="dk1"/>
              </a:solidFill>
            </a:endParaRPr>
          </a:p>
          <a:p>
            <a:pPr marL="114300" lvl="0" indent="0">
              <a:spcBef>
                <a:spcPts val="800"/>
              </a:spcBef>
              <a:buSzPts val="1800"/>
              <a:buNone/>
            </a:pPr>
            <a:r>
              <a:rPr lang="en-US" b="1" dirty="0"/>
              <a:t>	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5C4F96-E9E1-1195-0610-F80791EAB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283" y="2613134"/>
            <a:ext cx="5381296" cy="30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5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218269-e991-4030-892d-215e257cd3e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A0E0805F859F48BA0F1EC75333757D" ma:contentTypeVersion="13" ma:contentTypeDescription="Create a new document." ma:contentTypeScope="" ma:versionID="3873f22fe7b4d460bbf98b931e3dfdb1">
  <xsd:schema xmlns:xsd="http://www.w3.org/2001/XMLSchema" xmlns:xs="http://www.w3.org/2001/XMLSchema" xmlns:p="http://schemas.microsoft.com/office/2006/metadata/properties" xmlns:ns3="6bac033f-ae38-42fd-843e-68364f05b558" xmlns:ns4="28218269-e991-4030-892d-215e257cd3ee" targetNamespace="http://schemas.microsoft.com/office/2006/metadata/properties" ma:root="true" ma:fieldsID="ed968fab41ec68143684146fbbf748ca" ns3:_="" ns4:_="">
    <xsd:import namespace="6bac033f-ae38-42fd-843e-68364f05b558"/>
    <xsd:import namespace="28218269-e991-4030-892d-215e257cd3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DateTaken" minOccurs="0"/>
                <xsd:element ref="ns4:MediaServiceObjectDetectorVersion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c033f-ae38-42fd-843e-68364f05b5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18269-e991-4030-892d-215e257cd3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5637A3-DEB1-4C7D-9F81-D2184D65C3B4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28218269-e991-4030-892d-215e257cd3ee"/>
    <ds:schemaRef ds:uri="6bac033f-ae38-42fd-843e-68364f05b558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F209D19-ECD3-440E-A44C-BD3D2F266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681464-94A7-40B9-A56E-B7B3337D68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ac033f-ae38-42fd-843e-68364f05b558"/>
    <ds:schemaRef ds:uri="28218269-e991-4030-892d-215e257cd3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 Long Lead Procurement Widescreen PPT Template</Template>
  <TotalTime>19628</TotalTime>
  <Words>92</Words>
  <Application>Microsoft Office PowerPoint</Application>
  <PresentationFormat>Widescreen</PresentationFormat>
  <Paragraphs>32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BNL</vt:lpstr>
      <vt:lpstr>BIC Update </vt:lpstr>
      <vt:lpstr>Updates since 6/29/26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&lt;LLP WBS – LLP Description&gt; CD-3A Director’s Review</dc:title>
  <dc:subject/>
  <dc:creator>Houston, Michelle</dc:creator>
  <cp:keywords/>
  <dc:description/>
  <cp:lastModifiedBy>Bailey, Kevin G.</cp:lastModifiedBy>
  <cp:revision>151</cp:revision>
  <dcterms:created xsi:type="dcterms:W3CDTF">2023-09-12T20:43:32Z</dcterms:created>
  <dcterms:modified xsi:type="dcterms:W3CDTF">2026-07-20T14:10:55Z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0x0101001DA0E0805F859F48BA0F1EC75333757D</vt:lpwstr>
  </property>
  <property fmtid="{D5CDD505-2E9C-101B-9397-08002B2CF9AE}" pid="3" name="MediaServiceImageTags">
    <vt:lpwstr/>
  </property>
</Properties>
</file>