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7"/>
  </p:notesMasterIdLst>
  <p:sldIdLst>
    <p:sldId id="4758" r:id="rId5"/>
    <p:sldId id="476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724" autoAdjust="0"/>
  </p:normalViewPr>
  <p:slideViewPr>
    <p:cSldViewPr snapToGrid="0">
      <p:cViewPr varScale="1">
        <p:scale>
          <a:sx n="97" d="100"/>
          <a:sy n="97" d="100"/>
        </p:scale>
        <p:origin x="103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iley, Kevin G." userId="215862367_tp_box_2" providerId="OAuth2" clId="{5B675A94-0E63-48A0-93A9-A102F0C3F76A}"/>
    <pc:docChg chg="modSld">
      <pc:chgData name="Bailey, Kevin G." userId="215862367_tp_box_2" providerId="OAuth2" clId="{5B675A94-0E63-48A0-93A9-A102F0C3F76A}" dt="2026-08-03T13:24:11.449" v="17" actId="1076"/>
      <pc:docMkLst>
        <pc:docMk/>
      </pc:docMkLst>
      <pc:sldChg chg="addSp delSp modSp mod">
        <pc:chgData name="Bailey, Kevin G." userId="215862367_tp_box_2" providerId="OAuth2" clId="{5B675A94-0E63-48A0-93A9-A102F0C3F76A}" dt="2026-08-03T13:24:11.449" v="17" actId="1076"/>
        <pc:sldMkLst>
          <pc:docMk/>
          <pc:sldMk cId="2084455419" sldId="4765"/>
        </pc:sldMkLst>
        <pc:spChg chg="mod">
          <ac:chgData name="Bailey, Kevin G." userId="215862367_tp_box_2" providerId="OAuth2" clId="{5B675A94-0E63-48A0-93A9-A102F0C3F76A}" dt="2026-08-03T13:22:52.429" v="8" actId="14100"/>
          <ac:spMkLst>
            <pc:docMk/>
            <pc:sldMk cId="2084455419" sldId="4765"/>
            <ac:spMk id="5" creationId="{989BADBE-9096-F049-71C6-5849DEDE35EF}"/>
          </ac:spMkLst>
        </pc:spChg>
        <pc:graphicFrameChg chg="del">
          <ac:chgData name="Bailey, Kevin G." userId="215862367_tp_box_2" providerId="OAuth2" clId="{5B675A94-0E63-48A0-93A9-A102F0C3F76A}" dt="2026-08-03T13:22:06.015" v="7"/>
          <ac:graphicFrameMkLst>
            <pc:docMk/>
            <pc:sldMk cId="2084455419" sldId="4765"/>
            <ac:graphicFrameMk id="7" creationId="{6ECFD982-601F-C678-82A0-125DBA7F6C7B}"/>
          </ac:graphicFrameMkLst>
        </pc:graphicFrameChg>
        <pc:picChg chg="add mod">
          <ac:chgData name="Bailey, Kevin G." userId="215862367_tp_box_2" providerId="OAuth2" clId="{5B675A94-0E63-48A0-93A9-A102F0C3F76A}" dt="2026-08-03T13:21:53.970" v="6" actId="1076"/>
          <ac:picMkLst>
            <pc:docMk/>
            <pc:sldMk cId="2084455419" sldId="4765"/>
            <ac:picMk id="6" creationId="{BC63AA41-2D58-2BFE-8256-F3E2D08563C5}"/>
          </ac:picMkLst>
        </pc:picChg>
        <pc:picChg chg="add mod">
          <ac:chgData name="Bailey, Kevin G." userId="215862367_tp_box_2" providerId="OAuth2" clId="{5B675A94-0E63-48A0-93A9-A102F0C3F76A}" dt="2026-08-03T13:23:09.253" v="12" actId="1076"/>
          <ac:picMkLst>
            <pc:docMk/>
            <pc:sldMk cId="2084455419" sldId="4765"/>
            <ac:picMk id="10" creationId="{60E7006F-4553-0B76-6540-EAECAE09D2A5}"/>
          </ac:picMkLst>
        </pc:picChg>
        <pc:picChg chg="add mod">
          <ac:chgData name="Bailey, Kevin G." userId="215862367_tp_box_2" providerId="OAuth2" clId="{5B675A94-0E63-48A0-93A9-A102F0C3F76A}" dt="2026-08-03T13:24:11.449" v="17" actId="1076"/>
          <ac:picMkLst>
            <pc:docMk/>
            <pc:sldMk cId="2084455419" sldId="4765"/>
            <ac:picMk id="12" creationId="{4025DBC0-DA4F-8A0A-EB9C-7E9928AA4000}"/>
          </ac:picMkLst>
        </pc:picChg>
      </pc:sldChg>
    </pc:docChg>
  </pc:docChgLst>
  <pc:docChgLst>
    <pc:chgData name="Bailey, Kevin G." userId="215862367_tp_box_2" providerId="OAuth2" clId="{30C8DFDF-E4A2-4E6F-A5B6-5318CBA24162}"/>
    <pc:docChg chg="custSel delSld modSld">
      <pc:chgData name="Bailey, Kevin G." userId="215862367_tp_box_2" providerId="OAuth2" clId="{30C8DFDF-E4A2-4E6F-A5B6-5318CBA24162}" dt="2026-07-31T21:08:32.742" v="643" actId="20577"/>
      <pc:docMkLst>
        <pc:docMk/>
      </pc:docMkLst>
      <pc:sldChg chg="modSp mod">
        <pc:chgData name="Bailey, Kevin G." userId="215862367_tp_box_2" providerId="OAuth2" clId="{30C8DFDF-E4A2-4E6F-A5B6-5318CBA24162}" dt="2026-07-31T20:51:04.369" v="16" actId="20577"/>
        <pc:sldMkLst>
          <pc:docMk/>
          <pc:sldMk cId="4134062534" sldId="4758"/>
        </pc:sldMkLst>
        <pc:spChg chg="mod">
          <ac:chgData name="Bailey, Kevin G." userId="215862367_tp_box_2" providerId="OAuth2" clId="{30C8DFDF-E4A2-4E6F-A5B6-5318CBA24162}" dt="2026-07-31T20:51:04.369" v="16" actId="20577"/>
          <ac:spMkLst>
            <pc:docMk/>
            <pc:sldMk cId="4134062534" sldId="4758"/>
            <ac:spMk id="3" creationId="{200F0D07-ABCF-2318-CEFA-9F9FC4E3A6D8}"/>
          </ac:spMkLst>
        </pc:spChg>
      </pc:sldChg>
      <pc:sldChg chg="modSp mod">
        <pc:chgData name="Bailey, Kevin G." userId="215862367_tp_box_2" providerId="OAuth2" clId="{30C8DFDF-E4A2-4E6F-A5B6-5318CBA24162}" dt="2026-07-31T21:08:32.742" v="643" actId="20577"/>
        <pc:sldMkLst>
          <pc:docMk/>
          <pc:sldMk cId="2084455419" sldId="4765"/>
        </pc:sldMkLst>
        <pc:spChg chg="mod">
          <ac:chgData name="Bailey, Kevin G." userId="215862367_tp_box_2" providerId="OAuth2" clId="{30C8DFDF-E4A2-4E6F-A5B6-5318CBA24162}" dt="2026-07-31T20:51:12.572" v="17" actId="20577"/>
          <ac:spMkLst>
            <pc:docMk/>
            <pc:sldMk cId="2084455419" sldId="4765"/>
            <ac:spMk id="2" creationId="{DAACF077-D28E-F0F0-9C74-C8D29C8B21D5}"/>
          </ac:spMkLst>
        </pc:spChg>
        <pc:spChg chg="mod">
          <ac:chgData name="Bailey, Kevin G." userId="215862367_tp_box_2" providerId="OAuth2" clId="{30C8DFDF-E4A2-4E6F-A5B6-5318CBA24162}" dt="2026-07-31T21:08:32.742" v="643" actId="20577"/>
          <ac:spMkLst>
            <pc:docMk/>
            <pc:sldMk cId="2084455419" sldId="4765"/>
            <ac:spMk id="5" creationId="{989BADBE-9096-F049-71C6-5849DEDE35E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5839EF-EF2D-A244-8B03-02564FD387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610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846237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44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&lt;Title from SC-2 Agenda&gt;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176" y="4649660"/>
            <a:ext cx="4363736" cy="101962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SC-x Identifier</a:t>
            </a:r>
          </a:p>
          <a:p>
            <a:r>
              <a:rPr lang="en-US" dirty="0"/>
              <a:t>EIC CD-3A Director’s Review</a:t>
            </a:r>
          </a:p>
          <a:p>
            <a:r>
              <a:rPr lang="en-US" dirty="0"/>
              <a:t>October 10-13, 2023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3175" y="3103114"/>
            <a:ext cx="10334625" cy="448978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2F870F-A3EC-0442-4A49-50365EE5DD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800" y="2193629"/>
            <a:ext cx="10334625" cy="501650"/>
          </a:xfrm>
        </p:spPr>
        <p:txBody>
          <a:bodyPr anchor="ctr"/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z="2800" dirty="0"/>
              <a:t>Includes CD-3a, WBS </a:t>
            </a:r>
            <a:r>
              <a:rPr lang="en-US" sz="2800" dirty="0" err="1"/>
              <a:t>a.b.c.d</a:t>
            </a:r>
            <a:r>
              <a:rPr lang="en-US" sz="2800" dirty="0"/>
              <a:t> (if appropriate)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FD74062-0C2E-090F-07DF-75D428DE15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2800" y="3994927"/>
            <a:ext cx="10334625" cy="379542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WBS a.bc.def… WBS Name (Exact from WBS)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DFAD954-7DFC-3150-35B3-444AB26BD5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2800" y="3552825"/>
            <a:ext cx="10334625" cy="477838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Project Role or Organizational Role if not Project</a:t>
            </a:r>
          </a:p>
        </p:txBody>
      </p:sp>
    </p:spTree>
    <p:extLst>
      <p:ext uri="{BB962C8B-B14F-4D97-AF65-F5344CB8AC3E}">
        <p14:creationId xmlns:p14="http://schemas.microsoft.com/office/powerpoint/2010/main" val="23719209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>
          <p15:clr>
            <a:srgbClr val="FBAE40"/>
          </p15:clr>
        </p15:guide>
        <p15:guide id="8" pos="3840">
          <p15:clr>
            <a:srgbClr val="FBAE40"/>
          </p15:clr>
        </p15:guide>
        <p15:guide id="9" orient="horz" pos="3888">
          <p15:clr>
            <a:srgbClr val="FBAE40"/>
          </p15:clr>
        </p15:guide>
        <p15:guide id="10" pos="360">
          <p15:clr>
            <a:srgbClr val="FBAE40"/>
          </p15:clr>
        </p15:guide>
        <p15:guide id="11" pos="7320">
          <p15:clr>
            <a:srgbClr val="FBAE40"/>
          </p15:clr>
        </p15:guide>
        <p15:guide id="12" orient="horz" pos="398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1481540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4712963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441178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99D03B-F4BD-85C1-5955-B2BB7ACF4A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26314" y="472833"/>
            <a:ext cx="1632203" cy="457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76D9F0E-4B80-0FD1-A24A-1C1B60A4BB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566183" y="472833"/>
            <a:ext cx="1787236" cy="457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96317-0189-6060-26F4-32FD050889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067685" y="472833"/>
            <a:ext cx="1825604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E7747BA-6145-3552-2339-5F4BF5DF2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0"/>
            <a:ext cx="11499925" cy="6768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4C6E50E-3840-229D-97E9-6585956B40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963" y="981075"/>
            <a:ext cx="11499850" cy="50657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D9BCDB3-24E9-1B4D-0A74-4298674A99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272" y="6352220"/>
            <a:ext cx="432486" cy="365125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4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B224274-F62A-0549-BAD4-F30ACF48DB45}"/>
              </a:ext>
            </a:extLst>
          </p:cNvPr>
          <p:cNvCxnSpPr>
            <a:cxnSpLocks/>
          </p:cNvCxnSpPr>
          <p:nvPr userDrawn="1"/>
        </p:nvCxnSpPr>
        <p:spPr>
          <a:xfrm>
            <a:off x="472739" y="6274498"/>
            <a:ext cx="1149992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*Title, Sub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61F04F-3CF4-D566-EF9D-9CDCD0B981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67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476E8C9-921B-17FC-9AEA-348F1AA2B0F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9600" y="1909234"/>
            <a:ext cx="9753600" cy="4364567"/>
          </a:xfrm>
        </p:spPr>
        <p:txBody>
          <a:bodyPr/>
          <a:lstStyle/>
          <a:p>
            <a:pPr lvl="0"/>
            <a:r>
              <a:rPr lang="en-US" dirty="0"/>
              <a:t>Click to add 1st-level bullet. Click an icon below to add table, graph or other imagery.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001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0"/>
            <a:ext cx="11499925" cy="6412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809111"/>
            <a:ext cx="11499925" cy="48658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B150B5-704F-CF21-3183-8DB97C07706C}"/>
              </a:ext>
            </a:extLst>
          </p:cNvPr>
          <p:cNvCxnSpPr>
            <a:cxnSpLocks/>
          </p:cNvCxnSpPr>
          <p:nvPr userDrawn="1"/>
        </p:nvCxnSpPr>
        <p:spPr>
          <a:xfrm>
            <a:off x="571500" y="647048"/>
            <a:ext cx="11499925" cy="0"/>
          </a:xfrm>
          <a:prstGeom prst="line">
            <a:avLst/>
          </a:prstGeom>
          <a:ln w="25400">
            <a:gradFill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DBE15E-918B-934C-B2BA-5FF9AAD315E2}"/>
              </a:ext>
            </a:extLst>
          </p:cNvPr>
          <p:cNvCxnSpPr>
            <a:cxnSpLocks/>
          </p:cNvCxnSpPr>
          <p:nvPr userDrawn="1"/>
        </p:nvCxnSpPr>
        <p:spPr>
          <a:xfrm>
            <a:off x="472739" y="6274498"/>
            <a:ext cx="1149992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314749B-2222-4967-9577-C68C9DD38A21}"/>
              </a:ext>
            </a:extLst>
          </p:cNvPr>
          <p:cNvSpPr txBox="1"/>
          <p:nvPr userDrawn="1"/>
        </p:nvSpPr>
        <p:spPr>
          <a:xfrm>
            <a:off x="11541499" y="6490193"/>
            <a:ext cx="513209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fld id="{E5E7E6BA-9547-40BA-BC84-EED48D8D50C1}" type="slidenum">
              <a:rPr lang="en-US" sz="1400" b="0" smtClean="0">
                <a:solidFill>
                  <a:schemeClr val="tx1"/>
                </a:solidFill>
              </a:rPr>
              <a:pPr algn="r"/>
              <a:t>‹#›</a:t>
            </a:fld>
            <a:endParaRPr lang="en-US" sz="1400" b="0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B60CF06-DD34-8E9B-3F88-8E8C30ACFC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1D5AA8-F09E-4D68-A0E2-46023E68F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7" r:id="rId4"/>
    <p:sldLayoutId id="2147483672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u="none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1F5B5-4B25-C469-87BE-41A75A712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814" y="1143474"/>
            <a:ext cx="10334625" cy="846237"/>
          </a:xfrm>
        </p:spPr>
        <p:txBody>
          <a:bodyPr>
            <a:normAutofit fontScale="90000"/>
          </a:bodyPr>
          <a:lstStyle/>
          <a:p>
            <a:r>
              <a:rPr lang="en-US" dirty="0"/>
              <a:t>BIC Update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1A2A0F-F73E-004D-868A-1A4D79DBE1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6823" y="3087519"/>
            <a:ext cx="10334625" cy="4489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Kevin Bailey &amp; Tom  O’Connor</a:t>
            </a:r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9059204-FF2B-03A6-FAB7-9DE25E7F11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8195" y="2567210"/>
            <a:ext cx="10334625" cy="501650"/>
          </a:xfrm>
        </p:spPr>
        <p:txBody>
          <a:bodyPr/>
          <a:lstStyle/>
          <a:p>
            <a:r>
              <a:rPr lang="en-US" dirty="0"/>
              <a:t>Triple I Engineering Meeting Update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0F0D07-ABCF-2318-CEFA-9F9FC4E3A6D8}"/>
              </a:ext>
            </a:extLst>
          </p:cNvPr>
          <p:cNvSpPr txBox="1"/>
          <p:nvPr/>
        </p:nvSpPr>
        <p:spPr>
          <a:xfrm>
            <a:off x="906449" y="3536497"/>
            <a:ext cx="19639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August 03,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D20081-267A-5770-A02B-C65511F04C25}"/>
              </a:ext>
            </a:extLst>
          </p:cNvPr>
          <p:cNvSpPr txBox="1"/>
          <p:nvPr/>
        </p:nvSpPr>
        <p:spPr>
          <a:xfrm>
            <a:off x="906449" y="4246879"/>
            <a:ext cx="4468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BIC Sector Development Update</a:t>
            </a:r>
          </a:p>
        </p:txBody>
      </p:sp>
    </p:spTree>
    <p:extLst>
      <p:ext uri="{BB962C8B-B14F-4D97-AF65-F5344CB8AC3E}">
        <p14:creationId xmlns:p14="http://schemas.microsoft.com/office/powerpoint/2010/main" val="4134062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C14C1-97EA-5338-6733-127EA8BEB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CF077-D28E-F0F0-9C74-C8D29C8B2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3BC37C-A587-8DDE-60AD-65A4F2CCA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2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89BADBE-9096-F049-71C6-5849DEDE35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9616" y="762369"/>
            <a:ext cx="7167670" cy="544136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sz="6400" b="1" dirty="0">
                <a:solidFill>
                  <a:schemeClr val="dk1"/>
                </a:solidFill>
              </a:rPr>
              <a:t>No updates on sector and ESB cooling</a:t>
            </a:r>
          </a:p>
          <a:p>
            <a:endParaRPr lang="en-US" sz="6400" b="1" dirty="0">
              <a:solidFill>
                <a:schemeClr val="dk1"/>
              </a:solidFill>
            </a:endParaRPr>
          </a:p>
          <a:p>
            <a:r>
              <a:rPr lang="en-US" sz="6400" b="1" dirty="0">
                <a:solidFill>
                  <a:schemeClr val="dk1"/>
                </a:solidFill>
              </a:rPr>
              <a:t>No update on sector FEA or lifting points</a:t>
            </a:r>
          </a:p>
          <a:p>
            <a:pPr marL="0" indent="0">
              <a:buNone/>
            </a:pPr>
            <a:endParaRPr lang="en-US" sz="6400" dirty="0">
              <a:solidFill>
                <a:schemeClr val="dk1"/>
              </a:solidFill>
            </a:endParaRPr>
          </a:p>
          <a:p>
            <a:r>
              <a:rPr lang="en-US" sz="6400" b="1" dirty="0">
                <a:solidFill>
                  <a:schemeClr val="dk1"/>
                </a:solidFill>
              </a:rPr>
              <a:t>One promising reply from machine shop regarding sector machining</a:t>
            </a:r>
          </a:p>
          <a:p>
            <a:pPr lvl="1"/>
            <a:r>
              <a:rPr lang="en-US" sz="6000" dirty="0">
                <a:solidFill>
                  <a:schemeClr val="dk1"/>
                </a:solidFill>
              </a:rPr>
              <a:t>More shops to contact</a:t>
            </a:r>
          </a:p>
          <a:p>
            <a:pPr lvl="1"/>
            <a:r>
              <a:rPr lang="en-US" sz="6000" dirty="0">
                <a:solidFill>
                  <a:schemeClr val="dk1"/>
                </a:solidFill>
              </a:rPr>
              <a:t>Thank you for forwarding contact information!!</a:t>
            </a:r>
          </a:p>
          <a:p>
            <a:pPr lvl="1"/>
            <a:endParaRPr lang="en-US" sz="6400" dirty="0">
              <a:solidFill>
                <a:schemeClr val="dk1"/>
              </a:solidFill>
            </a:endParaRPr>
          </a:p>
          <a:p>
            <a:r>
              <a:rPr lang="en-US" sz="6400" b="1" dirty="0">
                <a:solidFill>
                  <a:schemeClr val="dk1"/>
                </a:solidFill>
              </a:rPr>
              <a:t>Test Article Construction</a:t>
            </a:r>
          </a:p>
          <a:p>
            <a:pPr lvl="1"/>
            <a:r>
              <a:rPr lang="en-US" sz="6400" dirty="0">
                <a:solidFill>
                  <a:schemeClr val="dk1"/>
                </a:solidFill>
              </a:rPr>
              <a:t>0.5m SFIL/Drawer/SFIL construction compete.</a:t>
            </a:r>
          </a:p>
          <a:p>
            <a:pPr lvl="2"/>
            <a:r>
              <a:rPr lang="en-US" sz="6400" dirty="0">
                <a:solidFill>
                  <a:schemeClr val="dk1"/>
                </a:solidFill>
              </a:rPr>
              <a:t>Plan to send to off site shop for machining</a:t>
            </a:r>
          </a:p>
          <a:p>
            <a:pPr lvl="1"/>
            <a:r>
              <a:rPr lang="en-US" sz="6600" dirty="0">
                <a:solidFill>
                  <a:schemeClr val="dk1"/>
                </a:solidFill>
              </a:rPr>
              <a:t>1m </a:t>
            </a:r>
            <a:r>
              <a:rPr lang="en-US" sz="6600" dirty="0" err="1">
                <a:solidFill>
                  <a:schemeClr val="dk1"/>
                </a:solidFill>
              </a:rPr>
              <a:t>SFiL</a:t>
            </a:r>
            <a:r>
              <a:rPr lang="en-US" sz="6600" dirty="0">
                <a:solidFill>
                  <a:schemeClr val="dk1"/>
                </a:solidFill>
              </a:rPr>
              <a:t> completed using </a:t>
            </a:r>
            <a:r>
              <a:rPr lang="en-US" sz="6600" dirty="0" err="1">
                <a:solidFill>
                  <a:schemeClr val="dk1"/>
                </a:solidFill>
              </a:rPr>
              <a:t>GlueX</a:t>
            </a:r>
            <a:r>
              <a:rPr lang="en-US" sz="6600" dirty="0">
                <a:solidFill>
                  <a:schemeClr val="dk1"/>
                </a:solidFill>
              </a:rPr>
              <a:t> lead &amp; active </a:t>
            </a:r>
            <a:r>
              <a:rPr lang="en-US" sz="6600" dirty="0" err="1">
                <a:solidFill>
                  <a:schemeClr val="dk1"/>
                </a:solidFill>
              </a:rPr>
              <a:t>GlueX</a:t>
            </a:r>
            <a:r>
              <a:rPr lang="en-US" sz="6600" dirty="0">
                <a:solidFill>
                  <a:schemeClr val="dk1"/>
                </a:solidFill>
              </a:rPr>
              <a:t> fiber</a:t>
            </a:r>
          </a:p>
          <a:p>
            <a:pPr lvl="2"/>
            <a:r>
              <a:rPr lang="en-US" sz="6400" dirty="0">
                <a:solidFill>
                  <a:schemeClr val="dk1"/>
                </a:solidFill>
              </a:rPr>
              <a:t>Divided into two 0.5m  segments for </a:t>
            </a:r>
            <a:r>
              <a:rPr lang="en-US" sz="6400" dirty="0" err="1">
                <a:solidFill>
                  <a:schemeClr val="dk1"/>
                </a:solidFill>
              </a:rPr>
              <a:t>JLab</a:t>
            </a:r>
            <a:r>
              <a:rPr lang="en-US" sz="6400" dirty="0">
                <a:solidFill>
                  <a:schemeClr val="dk1"/>
                </a:solidFill>
              </a:rPr>
              <a:t> </a:t>
            </a:r>
            <a:r>
              <a:rPr lang="en-US" sz="6400" dirty="0" err="1">
                <a:solidFill>
                  <a:schemeClr val="dk1"/>
                </a:solidFill>
              </a:rPr>
              <a:t>beamtest</a:t>
            </a:r>
            <a:r>
              <a:rPr lang="en-US" sz="6400" dirty="0">
                <a:solidFill>
                  <a:schemeClr val="dk1"/>
                </a:solidFill>
              </a:rPr>
              <a:t> </a:t>
            </a:r>
          </a:p>
          <a:p>
            <a:pPr lvl="3"/>
            <a:r>
              <a:rPr lang="en-US" sz="6200" dirty="0">
                <a:solidFill>
                  <a:schemeClr val="dk1"/>
                </a:solidFill>
              </a:rPr>
              <a:t>Starting this week</a:t>
            </a:r>
          </a:p>
          <a:p>
            <a:pPr lvl="2"/>
            <a:endParaRPr lang="en-US" sz="6400" dirty="0">
              <a:solidFill>
                <a:schemeClr val="dk1"/>
              </a:solidFill>
            </a:endParaRPr>
          </a:p>
          <a:p>
            <a:r>
              <a:rPr lang="en-US" sz="6400" b="1" dirty="0">
                <a:solidFill>
                  <a:schemeClr val="dk1"/>
                </a:solidFill>
              </a:rPr>
              <a:t>Process Development and New Workspace</a:t>
            </a:r>
          </a:p>
          <a:p>
            <a:pPr lvl="1"/>
            <a:r>
              <a:rPr lang="en-US" sz="6400" dirty="0">
                <a:solidFill>
                  <a:schemeClr val="dk1"/>
                </a:solidFill>
              </a:rPr>
              <a:t>Fiber Testing stations (2) are competed</a:t>
            </a:r>
          </a:p>
          <a:p>
            <a:pPr lvl="1"/>
            <a:r>
              <a:rPr lang="en-US" sz="6400" dirty="0">
                <a:solidFill>
                  <a:schemeClr val="dk1"/>
                </a:solidFill>
              </a:rPr>
              <a:t>Operations moving to new space this week</a:t>
            </a:r>
          </a:p>
          <a:p>
            <a:pPr lvl="1"/>
            <a:endParaRPr lang="en-US" dirty="0">
              <a:solidFill>
                <a:schemeClr val="dk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dk1"/>
              </a:solidFill>
            </a:endParaRPr>
          </a:p>
          <a:p>
            <a:pPr lvl="1"/>
            <a:endParaRPr lang="en-US" dirty="0">
              <a:solidFill>
                <a:schemeClr val="dk1"/>
              </a:solidFill>
            </a:endParaRPr>
          </a:p>
          <a:p>
            <a:endParaRPr lang="en-US" dirty="0">
              <a:solidFill>
                <a:schemeClr val="dk1"/>
              </a:solidFill>
            </a:endParaRPr>
          </a:p>
          <a:p>
            <a:pPr lvl="1"/>
            <a:endParaRPr lang="en-US" dirty="0">
              <a:solidFill>
                <a:schemeClr val="dk1"/>
              </a:solidFill>
            </a:endParaRPr>
          </a:p>
          <a:p>
            <a:endParaRPr lang="en-US" dirty="0">
              <a:solidFill>
                <a:schemeClr val="dk1"/>
              </a:solidFill>
            </a:endParaRPr>
          </a:p>
          <a:p>
            <a:pPr marL="114300" lvl="0" indent="0">
              <a:spcBef>
                <a:spcPts val="800"/>
              </a:spcBef>
              <a:buSzPts val="1800"/>
              <a:buNone/>
            </a:pPr>
            <a:r>
              <a:rPr lang="en-US" b="1" dirty="0"/>
              <a:t>	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0E7006F-4553-0B76-6540-EAECAE09D2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8816" y="952582"/>
            <a:ext cx="3982107" cy="22399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025DBC0-DA4F-8A0A-EB9C-7E9928AA4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7286" y="3855695"/>
            <a:ext cx="3982108" cy="223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45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BNL">
  <a:themeElements>
    <a:clrScheme name="BNL_NSLS-II">
      <a:dk1>
        <a:srgbClr val="000000"/>
      </a:dk1>
      <a:lt1>
        <a:srgbClr val="FFFFFF"/>
      </a:lt1>
      <a:dk2>
        <a:srgbClr val="105B78"/>
      </a:dk2>
      <a:lt2>
        <a:srgbClr val="00ACDB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4881C3"/>
      </a:hlink>
      <a:folHlink>
        <a:srgbClr val="24B57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C_PPT_Template_Widescreen_0923" id="{B3C6C6E8-A343-9F46-9C14-8D262507CB52}" vid="{B0F72776-BFD3-D14D-97CB-9DB1BA4DAEE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A0E0805F859F48BA0F1EC75333757D" ma:contentTypeVersion="13" ma:contentTypeDescription="Create a new document." ma:contentTypeScope="" ma:versionID="3873f22fe7b4d460bbf98b931e3dfdb1">
  <xsd:schema xmlns:xsd="http://www.w3.org/2001/XMLSchema" xmlns:xs="http://www.w3.org/2001/XMLSchema" xmlns:p="http://schemas.microsoft.com/office/2006/metadata/properties" xmlns:ns3="6bac033f-ae38-42fd-843e-68364f05b558" xmlns:ns4="28218269-e991-4030-892d-215e257cd3ee" targetNamespace="http://schemas.microsoft.com/office/2006/metadata/properties" ma:root="true" ma:fieldsID="ed968fab41ec68143684146fbbf748ca" ns3:_="" ns4:_="">
    <xsd:import namespace="6bac033f-ae38-42fd-843e-68364f05b558"/>
    <xsd:import namespace="28218269-e991-4030-892d-215e257cd3e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_activity" minOccurs="0"/>
                <xsd:element ref="ns4:MediaServiceDateTaken" minOccurs="0"/>
                <xsd:element ref="ns4:MediaServiceObjectDetectorVersion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ac033f-ae38-42fd-843e-68364f05b5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218269-e991-4030-892d-215e257cd3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8218269-e991-4030-892d-215e257cd3ee" xsi:nil="true"/>
  </documentManagement>
</p:properties>
</file>

<file path=customXml/itemProps1.xml><?xml version="1.0" encoding="utf-8"?>
<ds:datastoreItem xmlns:ds="http://schemas.openxmlformats.org/officeDocument/2006/customXml" ds:itemID="{84681464-94A7-40B9-A56E-B7B3337D68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ac033f-ae38-42fd-843e-68364f05b558"/>
    <ds:schemaRef ds:uri="28218269-e991-4030-892d-215e257cd3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209D19-ECD3-440E-A44C-BD3D2F2668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5637A3-DEB1-4C7D-9F81-D2184D65C3B4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28218269-e991-4030-892d-215e257cd3ee"/>
    <ds:schemaRef ds:uri="6bac033f-ae38-42fd-843e-68364f05b558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EIC Long Lead Procurement Widescreen PPT Template</Template>
  <TotalTime>19625</TotalTime>
  <Words>122</Words>
  <Application>Microsoft Office PowerPoint</Application>
  <PresentationFormat>Widescreen</PresentationFormat>
  <Paragraphs>34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BNL</vt:lpstr>
      <vt:lpstr>BIC Update </vt:lpstr>
      <vt:lpstr>Updates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&lt;LLP WBS – LLP Description&gt; CD-3A Director’s Review</dc:title>
  <dc:subject/>
  <dc:creator>Houston, Michelle</dc:creator>
  <cp:keywords/>
  <dc:description/>
  <cp:lastModifiedBy>Bailey, Kevin G.</cp:lastModifiedBy>
  <cp:revision>151</cp:revision>
  <dcterms:created xsi:type="dcterms:W3CDTF">2023-09-12T20:43:32Z</dcterms:created>
  <dcterms:modified xsi:type="dcterms:W3CDTF">2026-08-03T13:24:14Z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0x0101001DA0E0805F859F48BA0F1EC75333757D</vt:lpwstr>
  </property>
  <property fmtid="{D5CDD505-2E9C-101B-9397-08002B2CF9AE}" pid="3" name="MediaServiceImageTags">
    <vt:lpwstr/>
  </property>
</Properties>
</file>