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9"/>
  </p:notesMasterIdLst>
  <p:sldIdLst>
    <p:sldId id="4758" r:id="rId5"/>
    <p:sldId id="4771" r:id="rId6"/>
    <p:sldId id="4774" r:id="rId7"/>
    <p:sldId id="4773" r:id="rId8"/>
    <p:sldId id="6024" r:id="rId9"/>
    <p:sldId id="6044" r:id="rId10"/>
    <p:sldId id="6046" r:id="rId11"/>
    <p:sldId id="6049" r:id="rId12"/>
    <p:sldId id="6025" r:id="rId13"/>
    <p:sldId id="6023" r:id="rId14"/>
    <p:sldId id="6045" r:id="rId15"/>
    <p:sldId id="6048" r:id="rId16"/>
    <p:sldId id="4772" r:id="rId17"/>
    <p:sldId id="60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4149F-B614-4589-A2A4-36E15A7C7D67}" v="5" dt="2026-08-24T14:23:42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724" autoAdjust="0"/>
  </p:normalViewPr>
  <p:slideViewPr>
    <p:cSldViewPr snapToGrid="0">
      <p:cViewPr varScale="1">
        <p:scale>
          <a:sx n="96" d="100"/>
          <a:sy n="96" d="100"/>
        </p:scale>
        <p:origin x="5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ung Joon Lee" userId="ef5e3f0e-aefd-4366-8bcd-423350da165b" providerId="ADAL" clId="{AE8E0A62-CA8B-49AA-81D0-79F7DCF271DF}"/>
    <pc:docChg chg="undo custSel addSld delSld modSld sldOrd">
      <pc:chgData name="Seung Joon Lee" userId="ef5e3f0e-aefd-4366-8bcd-423350da165b" providerId="ADAL" clId="{AE8E0A62-CA8B-49AA-81D0-79F7DCF271DF}" dt="2026-08-24T14:29:22.101" v="2643" actId="47"/>
      <pc:docMkLst>
        <pc:docMk/>
      </pc:docMkLst>
      <pc:sldChg chg="modSp mod">
        <pc:chgData name="Seung Joon Lee" userId="ef5e3f0e-aefd-4366-8bcd-423350da165b" providerId="ADAL" clId="{AE8E0A62-CA8B-49AA-81D0-79F7DCF271DF}" dt="2026-08-24T13:44:04.680" v="1939" actId="20577"/>
        <pc:sldMkLst>
          <pc:docMk/>
          <pc:sldMk cId="4134062534" sldId="4758"/>
        </pc:sldMkLst>
        <pc:spChg chg="mod">
          <ac:chgData name="Seung Joon Lee" userId="ef5e3f0e-aefd-4366-8bcd-423350da165b" providerId="ADAL" clId="{AE8E0A62-CA8B-49AA-81D0-79F7DCF271DF}" dt="2026-08-24T13:44:04.680" v="1939" actId="20577"/>
          <ac:spMkLst>
            <pc:docMk/>
            <pc:sldMk cId="4134062534" sldId="4758"/>
            <ac:spMk id="11" creationId="{99059204-FF2B-03A6-FAB7-9DE25E7F11DA}"/>
          </ac:spMkLst>
        </pc:spChg>
      </pc:sldChg>
      <pc:sldChg chg="modSp mod">
        <pc:chgData name="Seung Joon Lee" userId="ef5e3f0e-aefd-4366-8bcd-423350da165b" providerId="ADAL" clId="{AE8E0A62-CA8B-49AA-81D0-79F7DCF271DF}" dt="2026-08-24T13:45:28.123" v="2043" actId="20577"/>
        <pc:sldMkLst>
          <pc:docMk/>
          <pc:sldMk cId="1091466119" sldId="4771"/>
        </pc:sldMkLst>
        <pc:spChg chg="mod">
          <ac:chgData name="Seung Joon Lee" userId="ef5e3f0e-aefd-4366-8bcd-423350da165b" providerId="ADAL" clId="{AE8E0A62-CA8B-49AA-81D0-79F7DCF271DF}" dt="2026-08-24T13:45:28.123" v="2043" actId="20577"/>
          <ac:spMkLst>
            <pc:docMk/>
            <pc:sldMk cId="1091466119" sldId="4771"/>
            <ac:spMk id="3" creationId="{159E09FD-5FEC-E0C7-5B3B-B1DB47B6B37E}"/>
          </ac:spMkLst>
        </pc:spChg>
      </pc:sldChg>
      <pc:sldChg chg="ord">
        <pc:chgData name="Seung Joon Lee" userId="ef5e3f0e-aefd-4366-8bcd-423350da165b" providerId="ADAL" clId="{AE8E0A62-CA8B-49AA-81D0-79F7DCF271DF}" dt="2026-08-17T13:13:29.936" v="1720"/>
        <pc:sldMkLst>
          <pc:docMk/>
          <pc:sldMk cId="2185776975" sldId="4772"/>
        </pc:sldMkLst>
      </pc:sldChg>
      <pc:sldChg chg="modSp mod ord">
        <pc:chgData name="Seung Joon Lee" userId="ef5e3f0e-aefd-4366-8bcd-423350da165b" providerId="ADAL" clId="{AE8E0A62-CA8B-49AA-81D0-79F7DCF271DF}" dt="2026-08-17T13:22:57.760" v="1928" actId="20577"/>
        <pc:sldMkLst>
          <pc:docMk/>
          <pc:sldMk cId="2991874473" sldId="4773"/>
        </pc:sldMkLst>
        <pc:spChg chg="mod">
          <ac:chgData name="Seung Joon Lee" userId="ef5e3f0e-aefd-4366-8bcd-423350da165b" providerId="ADAL" clId="{AE8E0A62-CA8B-49AA-81D0-79F7DCF271DF}" dt="2026-08-17T13:22:57.760" v="1928" actId="20577"/>
          <ac:spMkLst>
            <pc:docMk/>
            <pc:sldMk cId="2991874473" sldId="4773"/>
            <ac:spMk id="3" creationId="{590FD20B-9FBC-4210-9A2B-FF7CC790B670}"/>
          </ac:spMkLst>
        </pc:spChg>
      </pc:sldChg>
      <pc:sldChg chg="modSp mod">
        <pc:chgData name="Seung Joon Lee" userId="ef5e3f0e-aefd-4366-8bcd-423350da165b" providerId="ADAL" clId="{AE8E0A62-CA8B-49AA-81D0-79F7DCF271DF}" dt="2026-08-17T13:12:48.375" v="1716" actId="20577"/>
        <pc:sldMkLst>
          <pc:docMk/>
          <pc:sldMk cId="2552076363" sldId="4774"/>
        </pc:sldMkLst>
        <pc:spChg chg="mod">
          <ac:chgData name="Seung Joon Lee" userId="ef5e3f0e-aefd-4366-8bcd-423350da165b" providerId="ADAL" clId="{AE8E0A62-CA8B-49AA-81D0-79F7DCF271DF}" dt="2026-08-17T13:12:48.375" v="1716" actId="20577"/>
          <ac:spMkLst>
            <pc:docMk/>
            <pc:sldMk cId="2552076363" sldId="4774"/>
            <ac:spMk id="22" creationId="{8AFFC241-1BC9-854A-EDF0-109A76B1A9F8}"/>
          </ac:spMkLst>
        </pc:spChg>
      </pc:sldChg>
      <pc:sldChg chg="ord">
        <pc:chgData name="Seung Joon Lee" userId="ef5e3f0e-aefd-4366-8bcd-423350da165b" providerId="ADAL" clId="{AE8E0A62-CA8B-49AA-81D0-79F7DCF271DF}" dt="2026-08-17T03:52:58.611" v="486"/>
        <pc:sldMkLst>
          <pc:docMk/>
          <pc:sldMk cId="3637579876" sldId="6022"/>
        </pc:sldMkLst>
      </pc:sldChg>
      <pc:sldChg chg="modSp new mod ord">
        <pc:chgData name="Seung Joon Lee" userId="ef5e3f0e-aefd-4366-8bcd-423350da165b" providerId="ADAL" clId="{AE8E0A62-CA8B-49AA-81D0-79F7DCF271DF}" dt="2026-08-17T03:53:16.047" v="512"/>
        <pc:sldMkLst>
          <pc:docMk/>
          <pc:sldMk cId="2331204947" sldId="6023"/>
        </pc:sldMkLst>
        <pc:spChg chg="mod">
          <ac:chgData name="Seung Joon Lee" userId="ef5e3f0e-aefd-4366-8bcd-423350da165b" providerId="ADAL" clId="{AE8E0A62-CA8B-49AA-81D0-79F7DCF271DF}" dt="2026-08-17T03:53:11.373" v="509" actId="20577"/>
          <ac:spMkLst>
            <pc:docMk/>
            <pc:sldMk cId="2331204947" sldId="6023"/>
            <ac:spMk id="2" creationId="{3FD42598-CFB6-7146-BACE-F449E2AF9428}"/>
          </ac:spMkLst>
        </pc:spChg>
      </pc:sldChg>
      <pc:sldChg chg="addSp delSp modSp new mod">
        <pc:chgData name="Seung Joon Lee" userId="ef5e3f0e-aefd-4366-8bcd-423350da165b" providerId="ADAL" clId="{AE8E0A62-CA8B-49AA-81D0-79F7DCF271DF}" dt="2026-08-17T13:23:25.745" v="1935" actId="20577"/>
        <pc:sldMkLst>
          <pc:docMk/>
          <pc:sldMk cId="911029780" sldId="6024"/>
        </pc:sldMkLst>
        <pc:spChg chg="mod">
          <ac:chgData name="Seung Joon Lee" userId="ef5e3f0e-aefd-4366-8bcd-423350da165b" providerId="ADAL" clId="{AE8E0A62-CA8B-49AA-81D0-79F7DCF271DF}" dt="2026-08-17T04:11:38.003" v="1330"/>
          <ac:spMkLst>
            <pc:docMk/>
            <pc:sldMk cId="911029780" sldId="6024"/>
            <ac:spMk id="2" creationId="{42189BAC-D1B5-011B-F1C6-406179B7FA9C}"/>
          </ac:spMkLst>
        </pc:spChg>
        <pc:spChg chg="add mod ord">
          <ac:chgData name="Seung Joon Lee" userId="ef5e3f0e-aefd-4366-8bcd-423350da165b" providerId="ADAL" clId="{AE8E0A62-CA8B-49AA-81D0-79F7DCF271DF}" dt="2026-08-17T04:14:22.180" v="1373" actId="1076"/>
          <ac:spMkLst>
            <pc:docMk/>
            <pc:sldMk cId="911029780" sldId="6024"/>
            <ac:spMk id="10" creationId="{E8BD7E99-EB76-A5FC-3175-A7D23983E05A}"/>
          </ac:spMkLst>
        </pc:spChg>
        <pc:spChg chg="add mod ord">
          <ac:chgData name="Seung Joon Lee" userId="ef5e3f0e-aefd-4366-8bcd-423350da165b" providerId="ADAL" clId="{AE8E0A62-CA8B-49AA-81D0-79F7DCF271DF}" dt="2026-08-17T04:15:17.814" v="1393" actId="1076"/>
          <ac:spMkLst>
            <pc:docMk/>
            <pc:sldMk cId="911029780" sldId="6024"/>
            <ac:spMk id="12" creationId="{017E6DB2-4202-A543-7623-8836FBEFA8CB}"/>
          </ac:spMkLst>
        </pc:spChg>
        <pc:spChg chg="add mod ord">
          <ac:chgData name="Seung Joon Lee" userId="ef5e3f0e-aefd-4366-8bcd-423350da165b" providerId="ADAL" clId="{AE8E0A62-CA8B-49AA-81D0-79F7DCF271DF}" dt="2026-08-17T04:15:57.146" v="1407" actId="14100"/>
          <ac:spMkLst>
            <pc:docMk/>
            <pc:sldMk cId="911029780" sldId="6024"/>
            <ac:spMk id="22" creationId="{D3AFE6E2-D66D-9DCC-8C59-E9D68590AD46}"/>
          </ac:spMkLst>
        </pc:spChg>
        <pc:spChg chg="add mod ord">
          <ac:chgData name="Seung Joon Lee" userId="ef5e3f0e-aefd-4366-8bcd-423350da165b" providerId="ADAL" clId="{AE8E0A62-CA8B-49AA-81D0-79F7DCF271DF}" dt="2026-08-17T04:16:31.887" v="1451" actId="1036"/>
          <ac:spMkLst>
            <pc:docMk/>
            <pc:sldMk cId="911029780" sldId="6024"/>
            <ac:spMk id="24" creationId="{6FB31B95-839A-FEAF-6F72-BD872E2EC0E8}"/>
          </ac:spMkLst>
        </pc:spChg>
        <pc:spChg chg="add mod ord">
          <ac:chgData name="Seung Joon Lee" userId="ef5e3f0e-aefd-4366-8bcd-423350da165b" providerId="ADAL" clId="{AE8E0A62-CA8B-49AA-81D0-79F7DCF271DF}" dt="2026-08-17T13:15:04.926" v="1727" actId="1035"/>
          <ac:spMkLst>
            <pc:docMk/>
            <pc:sldMk cId="911029780" sldId="6024"/>
            <ac:spMk id="28" creationId="{339963AA-4A93-67D1-613D-571125543475}"/>
          </ac:spMkLst>
        </pc:spChg>
        <pc:spChg chg="add mod">
          <ac:chgData name="Seung Joon Lee" userId="ef5e3f0e-aefd-4366-8bcd-423350da165b" providerId="ADAL" clId="{AE8E0A62-CA8B-49AA-81D0-79F7DCF271DF}" dt="2026-08-17T13:23:25.745" v="1935" actId="20577"/>
          <ac:spMkLst>
            <pc:docMk/>
            <pc:sldMk cId="911029780" sldId="6024"/>
            <ac:spMk id="29" creationId="{71C6999B-2AF1-DA00-A6B4-3E22E71D5704}"/>
          </ac:spMkLst>
        </pc:spChg>
        <pc:spChg chg="add mod">
          <ac:chgData name="Seung Joon Lee" userId="ef5e3f0e-aefd-4366-8bcd-423350da165b" providerId="ADAL" clId="{AE8E0A62-CA8B-49AA-81D0-79F7DCF271DF}" dt="2026-08-17T13:18:28.585" v="1906" actId="6549"/>
          <ac:spMkLst>
            <pc:docMk/>
            <pc:sldMk cId="911029780" sldId="6024"/>
            <ac:spMk id="31" creationId="{8D6D4EDD-BC36-B3CC-E057-8E245AF8471B}"/>
          </ac:spMkLst>
        </pc:spChg>
        <pc:spChg chg="add mod">
          <ac:chgData name="Seung Joon Lee" userId="ef5e3f0e-aefd-4366-8bcd-423350da165b" providerId="ADAL" clId="{AE8E0A62-CA8B-49AA-81D0-79F7DCF271DF}" dt="2026-08-17T13:17:56.863" v="1900" actId="1076"/>
          <ac:spMkLst>
            <pc:docMk/>
            <pc:sldMk cId="911029780" sldId="6024"/>
            <ac:spMk id="33" creationId="{77A65DBE-7101-7B13-9780-5D586DCA723C}"/>
          </ac:spMkLst>
        </pc:spChg>
        <pc:spChg chg="add mod">
          <ac:chgData name="Seung Joon Lee" userId="ef5e3f0e-aefd-4366-8bcd-423350da165b" providerId="ADAL" clId="{AE8E0A62-CA8B-49AA-81D0-79F7DCF271DF}" dt="2026-08-17T13:17:58.690" v="1901" actId="1076"/>
          <ac:spMkLst>
            <pc:docMk/>
            <pc:sldMk cId="911029780" sldId="6024"/>
            <ac:spMk id="41" creationId="{BFB2E6ED-CA95-4792-1F49-330B694918D3}"/>
          </ac:spMkLst>
        </pc:spChg>
        <pc:picChg chg="add mod">
          <ac:chgData name="Seung Joon Lee" userId="ef5e3f0e-aefd-4366-8bcd-423350da165b" providerId="ADAL" clId="{AE8E0A62-CA8B-49AA-81D0-79F7DCF271DF}" dt="2026-08-17T04:14:20.042" v="1372" actId="1076"/>
          <ac:picMkLst>
            <pc:docMk/>
            <pc:sldMk cId="911029780" sldId="6024"/>
            <ac:picMk id="5" creationId="{4B4A8A28-A9C5-3C0E-DA86-0DA034A6B426}"/>
          </ac:picMkLst>
        </pc:picChg>
        <pc:picChg chg="add mod modCrop">
          <ac:chgData name="Seung Joon Lee" userId="ef5e3f0e-aefd-4366-8bcd-423350da165b" providerId="ADAL" clId="{AE8E0A62-CA8B-49AA-81D0-79F7DCF271DF}" dt="2026-08-17T04:16:21.904" v="1449" actId="1035"/>
          <ac:picMkLst>
            <pc:docMk/>
            <pc:sldMk cId="911029780" sldId="6024"/>
            <ac:picMk id="7" creationId="{23B57A4C-E204-1047-257E-792FC22A7528}"/>
          </ac:picMkLst>
        </pc:picChg>
        <pc:picChg chg="add mod modCrop">
          <ac:chgData name="Seung Joon Lee" userId="ef5e3f0e-aefd-4366-8bcd-423350da165b" providerId="ADAL" clId="{AE8E0A62-CA8B-49AA-81D0-79F7DCF271DF}" dt="2026-08-17T04:15:28.489" v="1398" actId="1035"/>
          <ac:picMkLst>
            <pc:docMk/>
            <pc:sldMk cId="911029780" sldId="6024"/>
            <ac:picMk id="9" creationId="{BE5F7505-2B4B-245D-F774-4896209B03A0}"/>
          </ac:picMkLst>
        </pc:picChg>
        <pc:picChg chg="add mod">
          <ac:chgData name="Seung Joon Lee" userId="ef5e3f0e-aefd-4366-8bcd-423350da165b" providerId="ADAL" clId="{AE8E0A62-CA8B-49AA-81D0-79F7DCF271DF}" dt="2026-08-17T13:15:17.580" v="1729" actId="1076"/>
          <ac:picMkLst>
            <pc:docMk/>
            <pc:sldMk cId="911029780" sldId="6024"/>
            <ac:picMk id="35" creationId="{C9C1FAAA-ED5F-D186-4ABF-2AE74BC45AEF}"/>
          </ac:picMkLst>
        </pc:picChg>
        <pc:picChg chg="add mod">
          <ac:chgData name="Seung Joon Lee" userId="ef5e3f0e-aefd-4366-8bcd-423350da165b" providerId="ADAL" clId="{AE8E0A62-CA8B-49AA-81D0-79F7DCF271DF}" dt="2026-08-17T13:15:31.592" v="1731" actId="1076"/>
          <ac:picMkLst>
            <pc:docMk/>
            <pc:sldMk cId="911029780" sldId="6024"/>
            <ac:picMk id="37" creationId="{A8C85244-F909-C0FC-0B50-793A7CA884B6}"/>
          </ac:picMkLst>
        </pc:picChg>
        <pc:picChg chg="add mod">
          <ac:chgData name="Seung Joon Lee" userId="ef5e3f0e-aefd-4366-8bcd-423350da165b" providerId="ADAL" clId="{AE8E0A62-CA8B-49AA-81D0-79F7DCF271DF}" dt="2026-08-17T13:15:41.365" v="1733" actId="1076"/>
          <ac:picMkLst>
            <pc:docMk/>
            <pc:sldMk cId="911029780" sldId="6024"/>
            <ac:picMk id="39" creationId="{677FF892-9BCC-B068-17B8-19EAD8B5834E}"/>
          </ac:picMkLst>
        </pc:picChg>
      </pc:sldChg>
      <pc:sldChg chg="addSp modSp new mod">
        <pc:chgData name="Seung Joon Lee" userId="ef5e3f0e-aefd-4366-8bcd-423350da165b" providerId="ADAL" clId="{AE8E0A62-CA8B-49AA-81D0-79F7DCF271DF}" dt="2026-08-17T13:21:29.237" v="1917" actId="6549"/>
        <pc:sldMkLst>
          <pc:docMk/>
          <pc:sldMk cId="2425330775" sldId="6025"/>
        </pc:sldMkLst>
        <pc:spChg chg="mod">
          <ac:chgData name="Seung Joon Lee" userId="ef5e3f0e-aefd-4366-8bcd-423350da165b" providerId="ADAL" clId="{AE8E0A62-CA8B-49AA-81D0-79F7DCF271DF}" dt="2026-08-17T03:57:01.513" v="565" actId="20577"/>
          <ac:spMkLst>
            <pc:docMk/>
            <pc:sldMk cId="2425330775" sldId="6025"/>
            <ac:spMk id="2" creationId="{C29B863F-1F85-00CD-04A5-9C80931B14E5}"/>
          </ac:spMkLst>
        </pc:spChg>
        <pc:spChg chg="mod">
          <ac:chgData name="Seung Joon Lee" userId="ef5e3f0e-aefd-4366-8bcd-423350da165b" providerId="ADAL" clId="{AE8E0A62-CA8B-49AA-81D0-79F7DCF271DF}" dt="2026-08-17T13:21:29.237" v="1917" actId="6549"/>
          <ac:spMkLst>
            <pc:docMk/>
            <pc:sldMk cId="2425330775" sldId="6025"/>
            <ac:spMk id="3" creationId="{18E8E804-9CE4-F5CF-C4A2-F04E7B8B9929}"/>
          </ac:spMkLst>
        </pc:spChg>
        <pc:picChg chg="add mod">
          <ac:chgData name="Seung Joon Lee" userId="ef5e3f0e-aefd-4366-8bcd-423350da165b" providerId="ADAL" clId="{AE8E0A62-CA8B-49AA-81D0-79F7DCF271DF}" dt="2026-08-17T04:18:51.223" v="1500" actId="1076"/>
          <ac:picMkLst>
            <pc:docMk/>
            <pc:sldMk cId="2425330775" sldId="6025"/>
            <ac:picMk id="4" creationId="{41976A44-1C07-17C3-EB0B-D8226BC54F21}"/>
          </ac:picMkLst>
        </pc:picChg>
      </pc:sldChg>
      <pc:sldChg chg="new del">
        <pc:chgData name="Seung Joon Lee" userId="ef5e3f0e-aefd-4366-8bcd-423350da165b" providerId="ADAL" clId="{AE8E0A62-CA8B-49AA-81D0-79F7DCF271DF}" dt="2026-08-24T14:29:22.101" v="2643" actId="47"/>
        <pc:sldMkLst>
          <pc:docMk/>
          <pc:sldMk cId="3393835262" sldId="6026"/>
        </pc:sldMkLst>
      </pc:sldChg>
      <pc:sldChg chg="new del">
        <pc:chgData name="Seung Joon Lee" userId="ef5e3f0e-aefd-4366-8bcd-423350da165b" providerId="ADAL" clId="{AE8E0A62-CA8B-49AA-81D0-79F7DCF271DF}" dt="2026-08-24T13:48:16.782" v="2056" actId="47"/>
        <pc:sldMkLst>
          <pc:docMk/>
          <pc:sldMk cId="2389042302" sldId="6027"/>
        </pc:sldMkLst>
      </pc:sldChg>
      <pc:sldChg chg="modSp add mod">
        <pc:chgData name="Seung Joon Lee" userId="ef5e3f0e-aefd-4366-8bcd-423350da165b" providerId="ADAL" clId="{AE8E0A62-CA8B-49AA-81D0-79F7DCF271DF}" dt="2026-08-24T13:47:35.399" v="2047" actId="27636"/>
        <pc:sldMkLst>
          <pc:docMk/>
          <pc:sldMk cId="169803270" sldId="6044"/>
        </pc:sldMkLst>
        <pc:spChg chg="mod">
          <ac:chgData name="Seung Joon Lee" userId="ef5e3f0e-aefd-4366-8bcd-423350da165b" providerId="ADAL" clId="{AE8E0A62-CA8B-49AA-81D0-79F7DCF271DF}" dt="2026-08-24T13:47:35.399" v="2047" actId="27636"/>
          <ac:spMkLst>
            <pc:docMk/>
            <pc:sldMk cId="169803270" sldId="6044"/>
            <ac:spMk id="2" creationId="{DD9CFE30-4C05-7880-FB5B-0D2C40F2C530}"/>
          </ac:spMkLst>
        </pc:spChg>
      </pc:sldChg>
      <pc:sldChg chg="modSp add mod">
        <pc:chgData name="Seung Joon Lee" userId="ef5e3f0e-aefd-4366-8bcd-423350da165b" providerId="ADAL" clId="{AE8E0A62-CA8B-49AA-81D0-79F7DCF271DF}" dt="2026-08-24T13:47:54.042" v="2052" actId="27636"/>
        <pc:sldMkLst>
          <pc:docMk/>
          <pc:sldMk cId="954617499" sldId="6045"/>
        </pc:sldMkLst>
        <pc:spChg chg="mod">
          <ac:chgData name="Seung Joon Lee" userId="ef5e3f0e-aefd-4366-8bcd-423350da165b" providerId="ADAL" clId="{AE8E0A62-CA8B-49AA-81D0-79F7DCF271DF}" dt="2026-08-24T13:47:54.042" v="2052" actId="27636"/>
          <ac:spMkLst>
            <pc:docMk/>
            <pc:sldMk cId="954617499" sldId="6045"/>
            <ac:spMk id="2" creationId="{A3622A4B-6637-F162-A31C-3BC2AC6F000B}"/>
          </ac:spMkLst>
        </pc:spChg>
      </pc:sldChg>
      <pc:sldChg chg="modSp add mod">
        <pc:chgData name="Seung Joon Lee" userId="ef5e3f0e-aefd-4366-8bcd-423350da165b" providerId="ADAL" clId="{AE8E0A62-CA8B-49AA-81D0-79F7DCF271DF}" dt="2026-08-24T13:47:39.834" v="2049" actId="27636"/>
        <pc:sldMkLst>
          <pc:docMk/>
          <pc:sldMk cId="2895705509" sldId="6046"/>
        </pc:sldMkLst>
        <pc:spChg chg="mod">
          <ac:chgData name="Seung Joon Lee" userId="ef5e3f0e-aefd-4366-8bcd-423350da165b" providerId="ADAL" clId="{AE8E0A62-CA8B-49AA-81D0-79F7DCF271DF}" dt="2026-08-24T13:47:39.834" v="2049" actId="27636"/>
          <ac:spMkLst>
            <pc:docMk/>
            <pc:sldMk cId="2895705509" sldId="6046"/>
            <ac:spMk id="2" creationId="{A3782454-C19B-4B45-01F6-8B18B336163A}"/>
          </ac:spMkLst>
        </pc:spChg>
      </pc:sldChg>
      <pc:sldChg chg="new del">
        <pc:chgData name="Seung Joon Lee" userId="ef5e3f0e-aefd-4366-8bcd-423350da165b" providerId="ADAL" clId="{AE8E0A62-CA8B-49AA-81D0-79F7DCF271DF}" dt="2026-08-24T13:48:01.858" v="2055" actId="47"/>
        <pc:sldMkLst>
          <pc:docMk/>
          <pc:sldMk cId="1127062355" sldId="6047"/>
        </pc:sldMkLst>
      </pc:sldChg>
      <pc:sldChg chg="modSp add mod">
        <pc:chgData name="Seung Joon Lee" userId="ef5e3f0e-aefd-4366-8bcd-423350da165b" providerId="ADAL" clId="{AE8E0A62-CA8B-49AA-81D0-79F7DCF271DF}" dt="2026-08-24T13:47:59.232" v="2054" actId="27636"/>
        <pc:sldMkLst>
          <pc:docMk/>
          <pc:sldMk cId="613494542" sldId="6048"/>
        </pc:sldMkLst>
        <pc:spChg chg="mod">
          <ac:chgData name="Seung Joon Lee" userId="ef5e3f0e-aefd-4366-8bcd-423350da165b" providerId="ADAL" clId="{AE8E0A62-CA8B-49AA-81D0-79F7DCF271DF}" dt="2026-08-24T13:47:59.232" v="2054" actId="27636"/>
          <ac:spMkLst>
            <pc:docMk/>
            <pc:sldMk cId="613494542" sldId="6048"/>
            <ac:spMk id="2" creationId="{0079E6F5-7F68-5A42-3B49-5497F327116D}"/>
          </ac:spMkLst>
        </pc:spChg>
      </pc:sldChg>
      <pc:sldChg chg="modSp new mod">
        <pc:chgData name="Seung Joon Lee" userId="ef5e3f0e-aefd-4366-8bcd-423350da165b" providerId="ADAL" clId="{AE8E0A62-CA8B-49AA-81D0-79F7DCF271DF}" dt="2026-08-24T14:28:47.419" v="2642" actId="20577"/>
        <pc:sldMkLst>
          <pc:docMk/>
          <pc:sldMk cId="3272174608" sldId="6049"/>
        </pc:sldMkLst>
        <pc:spChg chg="mod">
          <ac:chgData name="Seung Joon Lee" userId="ef5e3f0e-aefd-4366-8bcd-423350da165b" providerId="ADAL" clId="{AE8E0A62-CA8B-49AA-81D0-79F7DCF271DF}" dt="2026-08-24T14:23:42.356" v="2058"/>
          <ac:spMkLst>
            <pc:docMk/>
            <pc:sldMk cId="3272174608" sldId="6049"/>
            <ac:spMk id="2" creationId="{C53A7936-A76F-AA58-2A67-851772BA0ECC}"/>
          </ac:spMkLst>
        </pc:spChg>
        <pc:spChg chg="mod">
          <ac:chgData name="Seung Joon Lee" userId="ef5e3f0e-aefd-4366-8bcd-423350da165b" providerId="ADAL" clId="{AE8E0A62-CA8B-49AA-81D0-79F7DCF271DF}" dt="2026-08-24T14:28:47.419" v="2642" actId="20577"/>
          <ac:spMkLst>
            <pc:docMk/>
            <pc:sldMk cId="3272174608" sldId="6049"/>
            <ac:spMk id="3" creationId="{268E9655-952E-D35E-077A-59A7EED2F49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1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84623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&lt;Title from SC-2 Agenda&gt;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176" y="4649660"/>
            <a:ext cx="4363736" cy="101962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SC-x Identifier</a:t>
            </a:r>
          </a:p>
          <a:p>
            <a:r>
              <a:rPr lang="en-US" dirty="0"/>
              <a:t>EIC CD-3A Director’s Review</a:t>
            </a:r>
          </a:p>
          <a:p>
            <a:r>
              <a:rPr lang="en-US" dirty="0"/>
              <a:t>October 10-13,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175" y="3103114"/>
            <a:ext cx="10334625" cy="44897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800" y="2193629"/>
            <a:ext cx="10334625" cy="501650"/>
          </a:xfr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 dirty="0"/>
              <a:t>Includes CD-3a, WBS </a:t>
            </a:r>
            <a:r>
              <a:rPr lang="en-US" sz="2800" dirty="0" err="1"/>
              <a:t>a.b.c.d</a:t>
            </a:r>
            <a:r>
              <a:rPr lang="en-US" sz="2800" dirty="0"/>
              <a:t> (if appropriate)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800" y="3994927"/>
            <a:ext cx="10334625" cy="37954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WBS a.bc.def…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3552825"/>
            <a:ext cx="10334625" cy="477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2371920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272" y="6352220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224274-F62A-0549-BAD4-F30ACF48DB45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0519D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41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09111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571500" y="64704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DBE15E-918B-934C-B2BA-5FF9AAD315E2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14749B-2222-4967-9577-C68C9DD38A21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60CF06-DD34-8E9B-3F88-8E8C30ACF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1D5AA8-F09E-4D68-A0E2-46023E68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7" r:id="rId4"/>
    <p:sldLayoutId id="214748367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F5B5-4B25-C469-87BE-41A75A712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814" y="1143474"/>
            <a:ext cx="10334625" cy="846237"/>
          </a:xfrm>
        </p:spPr>
        <p:txBody>
          <a:bodyPr>
            <a:normAutofit fontScale="90000"/>
          </a:bodyPr>
          <a:lstStyle/>
          <a:p>
            <a:r>
              <a:rPr lang="en-US" dirty="0"/>
              <a:t>Barrel Outer Tracker / MPGD (</a:t>
            </a:r>
            <a:r>
              <a:rPr lang="en-US" dirty="0">
                <a:sym typeface="Symbol" panose="05050102010706020507" pitchFamily="18" charset="2"/>
              </a:rPr>
              <a:t></a:t>
            </a:r>
            <a:r>
              <a:rPr lang="en-US" dirty="0"/>
              <a:t>RWELL)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A2A0F-F73E-004D-868A-1A4D79DBE1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103114"/>
            <a:ext cx="10334625" cy="4489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Seungjoon Lee (Jlab)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059204-FF2B-03A6-FAB7-9DE25E7F1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8195" y="2567210"/>
            <a:ext cx="10334625" cy="501650"/>
          </a:xfrm>
        </p:spPr>
        <p:txBody>
          <a:bodyPr/>
          <a:lstStyle/>
          <a:p>
            <a:r>
              <a:rPr lang="en-US" dirty="0"/>
              <a:t>Triple I Engineering Meeting Update (08/24/2026)</a:t>
            </a:r>
          </a:p>
        </p:txBody>
      </p:sp>
    </p:spTree>
    <p:extLst>
      <p:ext uri="{BB962C8B-B14F-4D97-AF65-F5344CB8AC3E}">
        <p14:creationId xmlns:p14="http://schemas.microsoft.com/office/powerpoint/2010/main" val="4134062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42598-CFB6-7146-BACE-F449E2AF9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FEC0E-BA3B-04AF-877F-EC2A3AC1C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0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03CA0-9BE8-42E0-7232-B47B3D47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22A4B-6637-F162-A31C-3BC2AC6F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ePIC</a:t>
            </a:r>
            <a:r>
              <a:rPr lang="en-US" dirty="0"/>
              <a:t> Detector – Outer MPGD - Results</a:t>
            </a:r>
          </a:p>
        </p:txBody>
      </p:sp>
      <p:pic>
        <p:nvPicPr>
          <p:cNvPr id="15" name="Content Placeholder 12">
            <a:extLst>
              <a:ext uri="{FF2B5EF4-FFF2-40B4-BE49-F238E27FC236}">
                <a16:creationId xmlns:a16="http://schemas.microsoft.com/office/drawing/2014/main" id="{17992819-FBE9-4EFF-3AFF-E8BABB4E5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73" t="3478" r="36471" b="2485"/>
          <a:stretch>
            <a:fillRect/>
          </a:stretch>
        </p:blipFill>
        <p:spPr>
          <a:xfrm>
            <a:off x="7353472" y="669605"/>
            <a:ext cx="2196493" cy="2374059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DBB9031D-0383-0B6F-478E-385C22A420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61" t="-2637" r="30772" b="-1"/>
          <a:stretch>
            <a:fillRect/>
          </a:stretch>
        </p:blipFill>
        <p:spPr>
          <a:xfrm>
            <a:off x="9806199" y="496476"/>
            <a:ext cx="2148179" cy="2591200"/>
          </a:xfrm>
          <a:prstGeom prst="rect">
            <a:avLst/>
          </a:prstGeom>
        </p:spPr>
      </p:pic>
      <p:pic>
        <p:nvPicPr>
          <p:cNvPr id="19" name="Content Placeholder 20">
            <a:extLst>
              <a:ext uri="{FF2B5EF4-FFF2-40B4-BE49-F238E27FC236}">
                <a16:creationId xmlns:a16="http://schemas.microsoft.com/office/drawing/2014/main" id="{8AE26659-4C82-7E5D-022A-B2CF937D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97" t="-2944" r="40557" b="1"/>
          <a:stretch>
            <a:fillRect/>
          </a:stretch>
        </p:blipFill>
        <p:spPr>
          <a:xfrm>
            <a:off x="10033836" y="3289946"/>
            <a:ext cx="1740989" cy="2598900"/>
          </a:xfrm>
          <a:prstGeom prst="rect">
            <a:avLst/>
          </a:prstGeom>
        </p:spPr>
      </p:pic>
      <p:pic>
        <p:nvPicPr>
          <p:cNvPr id="20" name="Content Placeholder 28">
            <a:extLst>
              <a:ext uri="{FF2B5EF4-FFF2-40B4-BE49-F238E27FC236}">
                <a16:creationId xmlns:a16="http://schemas.microsoft.com/office/drawing/2014/main" id="{D7A076F7-765F-3438-AD01-80F416EEDD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4" t="23280" r="86111" b="8065"/>
          <a:stretch>
            <a:fillRect/>
          </a:stretch>
        </p:blipFill>
        <p:spPr>
          <a:xfrm>
            <a:off x="6096000" y="700494"/>
            <a:ext cx="752738" cy="2503605"/>
          </a:xfrm>
          <a:prstGeom prst="rect">
            <a:avLst/>
          </a:prstGeom>
        </p:spPr>
      </p:pic>
      <p:pic>
        <p:nvPicPr>
          <p:cNvPr id="23" name="Content Placeholder 32">
            <a:extLst>
              <a:ext uri="{FF2B5EF4-FFF2-40B4-BE49-F238E27FC236}">
                <a16:creationId xmlns:a16="http://schemas.microsoft.com/office/drawing/2014/main" id="{EED8B25B-68D8-C6A0-3532-28F72AC580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71" t="5620" r="41602" b="2790"/>
          <a:stretch>
            <a:fillRect/>
          </a:stretch>
        </p:blipFill>
        <p:spPr>
          <a:xfrm>
            <a:off x="1494164" y="543644"/>
            <a:ext cx="1947449" cy="2312282"/>
          </a:xfrm>
          <a:prstGeom prst="rect">
            <a:avLst/>
          </a:prstGeom>
        </p:spPr>
      </p:pic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6E0015C8-0836-E1E6-82B3-753B89D9DA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636" r="14350" b="27790"/>
          <a:stretch>
            <a:fillRect/>
          </a:stretch>
        </p:blipFill>
        <p:spPr>
          <a:xfrm>
            <a:off x="899759" y="3475775"/>
            <a:ext cx="1545235" cy="8476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7A26445-2B05-2869-69AB-A961EDA29D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29" r="6432" b="3731"/>
          <a:stretch>
            <a:fillRect/>
          </a:stretch>
        </p:blipFill>
        <p:spPr>
          <a:xfrm>
            <a:off x="6353556" y="3245583"/>
            <a:ext cx="1882385" cy="1224618"/>
          </a:xfrm>
          <a:prstGeom prst="rect">
            <a:avLst/>
          </a:prstGeom>
        </p:spPr>
      </p:pic>
      <p:pic>
        <p:nvPicPr>
          <p:cNvPr id="35" name="Content Placeholder 4">
            <a:extLst>
              <a:ext uri="{FF2B5EF4-FFF2-40B4-BE49-F238E27FC236}">
                <a16:creationId xmlns:a16="http://schemas.microsoft.com/office/drawing/2014/main" id="{118AB040-54F4-E34E-9C05-5A68FC67B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 l="20351" t="-420" r="42076"/>
          <a:stretch>
            <a:fillRect/>
          </a:stretch>
        </p:blipFill>
        <p:spPr>
          <a:xfrm>
            <a:off x="4184166" y="3321793"/>
            <a:ext cx="1526728" cy="2535205"/>
          </a:xfrm>
          <a:prstGeom prst="rect">
            <a:avLst/>
          </a:prstGeom>
        </p:spPr>
      </p:pic>
      <p:pic>
        <p:nvPicPr>
          <p:cNvPr id="36" name="Content Placeholder 8">
            <a:extLst>
              <a:ext uri="{FF2B5EF4-FFF2-40B4-BE49-F238E27FC236}">
                <a16:creationId xmlns:a16="http://schemas.microsoft.com/office/drawing/2014/main" id="{805C4130-E181-0852-3B4B-18F3498A224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7548" t="-726" r="36376" b="-1"/>
          <a:stretch>
            <a:fillRect/>
          </a:stretch>
        </p:blipFill>
        <p:spPr>
          <a:xfrm>
            <a:off x="3803627" y="620783"/>
            <a:ext cx="1872236" cy="2542955"/>
          </a:xfrm>
          <a:prstGeom prst="rect">
            <a:avLst/>
          </a:prstGeom>
        </p:spPr>
      </p:pic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5EC031A2-86C0-93FB-C042-5DDB2BE16C51}"/>
              </a:ext>
            </a:extLst>
          </p:cNvPr>
          <p:cNvSpPr txBox="1">
            <a:spLocks/>
          </p:cNvSpPr>
          <p:nvPr/>
        </p:nvSpPr>
        <p:spPr>
          <a:xfrm>
            <a:off x="822537" y="5535853"/>
            <a:ext cx="3361629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Cooling loop1 half module</a:t>
            </a:r>
            <a:endParaRPr lang="en-US" b="1" dirty="0"/>
          </a:p>
        </p:txBody>
      </p:sp>
      <p:pic>
        <p:nvPicPr>
          <p:cNvPr id="41" name="Content Placeholder 4">
            <a:extLst>
              <a:ext uri="{FF2B5EF4-FFF2-40B4-BE49-F238E27FC236}">
                <a16:creationId xmlns:a16="http://schemas.microsoft.com/office/drawing/2014/main" id="{F218DA7B-C448-905A-C5AD-777C35491A1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74" t="22515" r="86965" b="7759"/>
          <a:stretch>
            <a:fillRect/>
          </a:stretch>
        </p:blipFill>
        <p:spPr>
          <a:xfrm>
            <a:off x="515424" y="620783"/>
            <a:ext cx="768671" cy="2738250"/>
          </a:xfrm>
          <a:prstGeom prst="rect">
            <a:avLst/>
          </a:prstGeom>
        </p:spPr>
      </p:pic>
      <p:sp>
        <p:nvSpPr>
          <p:cNvPr id="43" name="Content Placeholder 3">
            <a:extLst>
              <a:ext uri="{FF2B5EF4-FFF2-40B4-BE49-F238E27FC236}">
                <a16:creationId xmlns:a16="http://schemas.microsoft.com/office/drawing/2014/main" id="{9C86B7C0-D4E9-72E8-76A3-4804E7F9EAA1}"/>
              </a:ext>
            </a:extLst>
          </p:cNvPr>
          <p:cNvSpPr txBox="1">
            <a:spLocks/>
          </p:cNvSpPr>
          <p:nvPr/>
        </p:nvSpPr>
        <p:spPr>
          <a:xfrm>
            <a:off x="6624831" y="5535853"/>
            <a:ext cx="3322887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Cooling loop2 half module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4617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50CE1-577E-2CDE-BD96-9CCF8D5E1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24B7F5-4ABE-ADB3-04EE-65E959ED5E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31" t="1740" r="53314" b="7347"/>
          <a:stretch>
            <a:fillRect/>
          </a:stretch>
        </p:blipFill>
        <p:spPr>
          <a:xfrm>
            <a:off x="6650823" y="578295"/>
            <a:ext cx="2965525" cy="357029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384FF5-F639-2A0E-531E-A4D69B5BF1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37" t="961" r="33764" b="3403"/>
          <a:stretch>
            <a:fillRect/>
          </a:stretch>
        </p:blipFill>
        <p:spPr>
          <a:xfrm>
            <a:off x="961345" y="623999"/>
            <a:ext cx="3116090" cy="3755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9E6F5-7F68-5A42-3B49-5497F3271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ePIC</a:t>
            </a:r>
            <a:r>
              <a:rPr lang="en-US" dirty="0"/>
              <a:t> Detector – Outer MPGD - Results</a:t>
            </a:r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A7B3BC06-E58A-53D1-594E-84DF26B54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13795" t="-38" r="40699" b="1"/>
          <a:stretch>
            <a:fillRect/>
          </a:stretch>
        </p:blipFill>
        <p:spPr>
          <a:xfrm>
            <a:off x="9729810" y="578295"/>
            <a:ext cx="1849075" cy="2525535"/>
          </a:xfrm>
          <a:prstGeom prst="rect">
            <a:avLst/>
          </a:prstGeom>
        </p:spPr>
      </p:pic>
      <p:pic>
        <p:nvPicPr>
          <p:cNvPr id="14" name="Content Placeholder 8">
            <a:extLst>
              <a:ext uri="{FF2B5EF4-FFF2-40B4-BE49-F238E27FC236}">
                <a16:creationId xmlns:a16="http://schemas.microsoft.com/office/drawing/2014/main" id="{00866E9F-4A8D-2E5F-D9E0-F92218E05F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85" t="2714" r="42267"/>
          <a:stretch>
            <a:fillRect/>
          </a:stretch>
        </p:blipFill>
        <p:spPr>
          <a:xfrm>
            <a:off x="10031315" y="3364641"/>
            <a:ext cx="1700437" cy="2456083"/>
          </a:xfrm>
          <a:prstGeom prst="rect">
            <a:avLst/>
          </a:prstGeom>
        </p:spPr>
      </p:pic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45BD6112-7448-E6F5-D5EE-D70D7259F9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636" r="14350" b="27790"/>
          <a:stretch>
            <a:fillRect/>
          </a:stretch>
        </p:blipFill>
        <p:spPr>
          <a:xfrm>
            <a:off x="860693" y="4168838"/>
            <a:ext cx="1545235" cy="847691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8315F70-50CB-3331-7951-67D7BA0AF3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2" t="23784" r="86402" b="9354"/>
          <a:stretch>
            <a:fillRect/>
          </a:stretch>
        </p:blipFill>
        <p:spPr>
          <a:xfrm>
            <a:off x="536084" y="1376284"/>
            <a:ext cx="834704" cy="2625755"/>
          </a:xfrm>
          <a:prstGeom prst="rect">
            <a:avLst/>
          </a:prstGeom>
        </p:spPr>
      </p:pic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755F34FC-C39C-85C0-165C-B239A9DA549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312" t="-1898" r="29062" b="2"/>
          <a:stretch>
            <a:fillRect/>
          </a:stretch>
        </p:blipFill>
        <p:spPr>
          <a:xfrm>
            <a:off x="3761667" y="493969"/>
            <a:ext cx="2219654" cy="2572483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F305920D-F9FA-11E8-843D-F223ADD998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636" r="14350" b="27790"/>
          <a:stretch>
            <a:fillRect/>
          </a:stretch>
        </p:blipFill>
        <p:spPr>
          <a:xfrm>
            <a:off x="6869704" y="4321116"/>
            <a:ext cx="1545235" cy="847691"/>
          </a:xfrm>
          <a:prstGeom prst="rect">
            <a:avLst/>
          </a:prstGeom>
        </p:spPr>
      </p:pic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722FE554-CDD0-ABDA-CEB9-4195ACDD197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408" t="3096" r="39275"/>
          <a:stretch>
            <a:fillRect/>
          </a:stretch>
        </p:blipFill>
        <p:spPr>
          <a:xfrm>
            <a:off x="4408015" y="3216018"/>
            <a:ext cx="1800761" cy="2446439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0E36E69-B5E2-EE61-71B9-F51D1C91EE9B}"/>
              </a:ext>
            </a:extLst>
          </p:cNvPr>
          <p:cNvSpPr txBox="1">
            <a:spLocks/>
          </p:cNvSpPr>
          <p:nvPr/>
        </p:nvSpPr>
        <p:spPr>
          <a:xfrm>
            <a:off x="1265295" y="5481716"/>
            <a:ext cx="2977430" cy="69762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Combined - Full module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Flow – 0.76 lpm, dT – 4C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B3AE85D6-014F-4519-EC32-9501225A15DC}"/>
              </a:ext>
            </a:extLst>
          </p:cNvPr>
          <p:cNvSpPr txBox="1">
            <a:spLocks/>
          </p:cNvSpPr>
          <p:nvPr/>
        </p:nvSpPr>
        <p:spPr>
          <a:xfrm>
            <a:off x="6722148" y="5477791"/>
            <a:ext cx="2977430" cy="69762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Combined - Full module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Flow – 1.52 lpm, dT – 2C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3494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8C80C-C1D8-0D7E-20BD-327B04AB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– Thermal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E5869-D6F2-08FD-6C03-5CA4D6EEA6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5890" y="745811"/>
            <a:ext cx="11499850" cy="5065713"/>
          </a:xfrm>
        </p:spPr>
        <p:txBody>
          <a:bodyPr>
            <a:normAutofit/>
          </a:bodyPr>
          <a:lstStyle/>
          <a:p>
            <a:r>
              <a:rPr lang="en-US" dirty="0"/>
              <a:t>Baseline thermal study is done.</a:t>
            </a:r>
          </a:p>
          <a:p>
            <a:r>
              <a:rPr lang="en-US" dirty="0"/>
              <a:t>Cooling plan</a:t>
            </a:r>
          </a:p>
          <a:p>
            <a:pPr marL="0" indent="0">
              <a:buNone/>
            </a:pPr>
            <a:r>
              <a:rPr lang="en-US" sz="2000" dirty="0"/>
              <a:t>- 7 FEBs per one cooling loop</a:t>
            </a:r>
          </a:p>
          <a:p>
            <a:pPr marL="0" indent="0">
              <a:buNone/>
            </a:pPr>
            <a:r>
              <a:rPr lang="en-US" sz="2000" dirty="0"/>
              <a:t>- 2 cooling loops per detector module</a:t>
            </a:r>
          </a:p>
          <a:p>
            <a:pPr marL="0" indent="0">
              <a:buNone/>
            </a:pPr>
            <a:r>
              <a:rPr lang="en-US" sz="2000" dirty="0"/>
              <a:t>- 4 cooling loops per section (out of 12) </a:t>
            </a:r>
          </a:p>
          <a:p>
            <a:pPr marL="0" indent="0">
              <a:buNone/>
            </a:pPr>
            <a:r>
              <a:rPr lang="en-US" sz="2000" dirty="0"/>
              <a:t>- all cooling service from east side</a:t>
            </a:r>
          </a:p>
          <a:p>
            <a:pPr marL="0" indent="0">
              <a:buNone/>
            </a:pPr>
            <a:r>
              <a:rPr lang="en-US" sz="2000" dirty="0"/>
              <a:t>- 16W per FEB, 112W per cooling loop</a:t>
            </a:r>
          </a:p>
          <a:p>
            <a:pPr marL="0" indent="0">
              <a:buNone/>
            </a:pPr>
            <a:r>
              <a:rPr lang="en-US" sz="2000" dirty="0"/>
              <a:t>- T</a:t>
            </a:r>
            <a:r>
              <a:rPr lang="en-US" sz="2000" baseline="-25000" dirty="0"/>
              <a:t>in</a:t>
            </a:r>
            <a:r>
              <a:rPr lang="en-US" sz="2000" dirty="0"/>
              <a:t> = 22 </a:t>
            </a:r>
            <a:r>
              <a:rPr lang="en-US" sz="2000" baseline="30000" dirty="0" err="1"/>
              <a:t>o</a:t>
            </a:r>
            <a:r>
              <a:rPr lang="en-US" sz="2000" dirty="0" err="1"/>
              <a:t>C</a:t>
            </a:r>
            <a:r>
              <a:rPr lang="en-US" sz="2000" dirty="0"/>
              <a:t>, T</a:t>
            </a:r>
            <a:r>
              <a:rPr lang="en-US" sz="2000" baseline="-25000" dirty="0"/>
              <a:t>out</a:t>
            </a:r>
            <a:r>
              <a:rPr lang="en-US" sz="2000" dirty="0"/>
              <a:t> = 23.9 </a:t>
            </a:r>
            <a:r>
              <a:rPr lang="en-US" sz="2000" baseline="30000" dirty="0" err="1"/>
              <a:t>o</a:t>
            </a:r>
            <a:r>
              <a:rPr lang="en-US" sz="2000" dirty="0" err="1"/>
              <a:t>C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 Pipe ID = 3.5 mm, OD = 4 mm SS.</a:t>
            </a:r>
          </a:p>
          <a:p>
            <a:pPr marL="0" indent="0">
              <a:buNone/>
            </a:pPr>
            <a:r>
              <a:rPr lang="en-US" sz="2000" dirty="0"/>
              <a:t>- Flow rate = 13.4 ml/s, Speed = 1.4 m/s</a:t>
            </a:r>
          </a:p>
          <a:p>
            <a:pPr>
              <a:buFontTx/>
              <a:buChar char="-"/>
            </a:pPr>
            <a:r>
              <a:rPr lang="en-US" sz="2000" dirty="0"/>
              <a:t>Pressure drop = 1.5 psi/m</a:t>
            </a:r>
          </a:p>
          <a:p>
            <a:pPr>
              <a:buFontTx/>
              <a:buChar char="-"/>
            </a:pPr>
            <a:r>
              <a:rPr lang="en-US" sz="2000" dirty="0"/>
              <a:t>6.3 W heat to the ambient air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A6E126-0DDD-A0E4-9E17-8129ADCAC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685080"/>
              </p:ext>
            </p:extLst>
          </p:nvPr>
        </p:nvGraphicFramePr>
        <p:xfrm>
          <a:off x="8030817" y="4509898"/>
          <a:ext cx="3293165" cy="1343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9809">
                  <a:extLst>
                    <a:ext uri="{9D8B030D-6E8A-4147-A177-3AD203B41FA5}">
                      <a16:colId xmlns:a16="http://schemas.microsoft.com/office/drawing/2014/main" val="1614221481"/>
                    </a:ext>
                  </a:extLst>
                </a:gridCol>
                <a:gridCol w="747750">
                  <a:extLst>
                    <a:ext uri="{9D8B030D-6E8A-4147-A177-3AD203B41FA5}">
                      <a16:colId xmlns:a16="http://schemas.microsoft.com/office/drawing/2014/main" val="1137306191"/>
                    </a:ext>
                  </a:extLst>
                </a:gridCol>
                <a:gridCol w="575606">
                  <a:extLst>
                    <a:ext uri="{9D8B030D-6E8A-4147-A177-3AD203B41FA5}">
                      <a16:colId xmlns:a16="http://schemas.microsoft.com/office/drawing/2014/main" val="1672687091"/>
                    </a:ext>
                  </a:extLst>
                </a:gridCol>
              </a:tblGrid>
              <a:tr h="4477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Analytical calculation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112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981602"/>
                  </a:ext>
                </a:extLst>
              </a:tr>
              <a:tr h="4477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CFD calculation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105.7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48070906"/>
                  </a:ext>
                </a:extLst>
              </a:tr>
              <a:tr h="4477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Difference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6.3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54548318"/>
                  </a:ext>
                </a:extLst>
              </a:tr>
            </a:tbl>
          </a:graphicData>
        </a:graphic>
      </p:graphicFrame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33646CC-ADF8-F4D8-B609-3CA330B50431}"/>
              </a:ext>
            </a:extLst>
          </p:cNvPr>
          <p:cNvSpPr txBox="1">
            <a:spLocks/>
          </p:cNvSpPr>
          <p:nvPr/>
        </p:nvSpPr>
        <p:spPr>
          <a:xfrm>
            <a:off x="9002286" y="4008165"/>
            <a:ext cx="2071355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Heat Load </a:t>
            </a:r>
            <a:endParaRPr lang="en-US" b="1" dirty="0"/>
          </a:p>
        </p:txBody>
      </p:sp>
      <p:pic>
        <p:nvPicPr>
          <p:cNvPr id="6" name="Picture 5" descr="A picture containing text&#10;&#10;AI-generated content may be incorrect.">
            <a:extLst>
              <a:ext uri="{FF2B5EF4-FFF2-40B4-BE49-F238E27FC236}">
                <a16:creationId xmlns:a16="http://schemas.microsoft.com/office/drawing/2014/main" id="{56FA91E0-FBA4-E42B-29FD-FACCB70E16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9" t="5504" r="7919" b="4527"/>
          <a:stretch>
            <a:fillRect/>
          </a:stretch>
        </p:blipFill>
        <p:spPr>
          <a:xfrm rot="19980010">
            <a:off x="7727001" y="2612953"/>
            <a:ext cx="1422882" cy="1331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3D5D5C-5FC8-E2D9-54AF-158A2B9142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55" t="18048" r="17016" b="15470"/>
          <a:stretch>
            <a:fillRect/>
          </a:stretch>
        </p:blipFill>
        <p:spPr>
          <a:xfrm>
            <a:off x="7502317" y="798389"/>
            <a:ext cx="1729409" cy="10431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2140EB-ABFC-CAD9-6293-3D22EDD453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011" t="24191" r="7554" b="21689"/>
          <a:stretch>
            <a:fillRect/>
          </a:stretch>
        </p:blipFill>
        <p:spPr>
          <a:xfrm>
            <a:off x="5611619" y="1219208"/>
            <a:ext cx="6184680" cy="2165139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FFB162-87EC-EE04-D652-88F9D39A2EE2}"/>
              </a:ext>
            </a:extLst>
          </p:cNvPr>
          <p:cNvCxnSpPr/>
          <p:nvPr/>
        </p:nvCxnSpPr>
        <p:spPr>
          <a:xfrm flipH="1">
            <a:off x="5976730" y="1219208"/>
            <a:ext cx="1411357" cy="530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BD5B93-C536-1DB7-91DA-4A7BE6D67559}"/>
              </a:ext>
            </a:extLst>
          </p:cNvPr>
          <p:cNvCxnSpPr>
            <a:cxnSpLocks/>
          </p:cNvCxnSpPr>
          <p:nvPr/>
        </p:nvCxnSpPr>
        <p:spPr>
          <a:xfrm flipV="1">
            <a:off x="8922773" y="2735673"/>
            <a:ext cx="605540" cy="3123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A086626-1FC1-BFCE-C6BF-569BE1A9A7F5}"/>
              </a:ext>
            </a:extLst>
          </p:cNvPr>
          <p:cNvCxnSpPr>
            <a:cxnSpLocks/>
          </p:cNvCxnSpPr>
          <p:nvPr/>
        </p:nvCxnSpPr>
        <p:spPr>
          <a:xfrm flipH="1" flipV="1">
            <a:off x="11706656" y="3364207"/>
            <a:ext cx="333030" cy="12958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E9BBA7-818D-4140-DF1B-7586EE015AF7}"/>
              </a:ext>
            </a:extLst>
          </p:cNvPr>
          <p:cNvCxnSpPr>
            <a:cxnSpLocks/>
          </p:cNvCxnSpPr>
          <p:nvPr/>
        </p:nvCxnSpPr>
        <p:spPr>
          <a:xfrm>
            <a:off x="11770520" y="3223066"/>
            <a:ext cx="330441" cy="1112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776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DC23B-E7F3-C1D4-9230-F4D463382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41F5-E6FD-FEDE-0335-8FDB236A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 7 FEB Heat Load – modified design – without insulation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5761131-E0B5-57B2-F338-5AE886C20DBA}"/>
              </a:ext>
            </a:extLst>
          </p:cNvPr>
          <p:cNvSpPr txBox="1">
            <a:spLocks/>
          </p:cNvSpPr>
          <p:nvPr/>
        </p:nvSpPr>
        <p:spPr>
          <a:xfrm>
            <a:off x="5891952" y="891211"/>
            <a:ext cx="2651824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/>
              <a:t>  Analytical calculation </a:t>
            </a:r>
            <a:endParaRPr lang="en-US" b="1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FE74492-6A1E-6B2B-9473-49EE5E3F7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692836"/>
              </p:ext>
            </p:extLst>
          </p:nvPr>
        </p:nvGraphicFramePr>
        <p:xfrm>
          <a:off x="5369155" y="1262324"/>
          <a:ext cx="3872426" cy="3219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4287">
                  <a:extLst>
                    <a:ext uri="{9D8B030D-6E8A-4147-A177-3AD203B41FA5}">
                      <a16:colId xmlns:a16="http://schemas.microsoft.com/office/drawing/2014/main" val="2106414622"/>
                    </a:ext>
                  </a:extLst>
                </a:gridCol>
                <a:gridCol w="1007114">
                  <a:extLst>
                    <a:ext uri="{9D8B030D-6E8A-4147-A177-3AD203B41FA5}">
                      <a16:colId xmlns:a16="http://schemas.microsoft.com/office/drawing/2014/main" val="1600503799"/>
                    </a:ext>
                  </a:extLst>
                </a:gridCol>
                <a:gridCol w="1461025">
                  <a:extLst>
                    <a:ext uri="{9D8B030D-6E8A-4147-A177-3AD203B41FA5}">
                      <a16:colId xmlns:a16="http://schemas.microsoft.com/office/drawing/2014/main" val="2748757286"/>
                    </a:ext>
                  </a:extLst>
                </a:gridCol>
              </a:tblGrid>
              <a:tr h="2806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FEB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6885325"/>
                  </a:ext>
                </a:extLst>
              </a:tr>
              <a:tr h="3671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Single FEB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15.5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2163468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with margin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837588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FEB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53543528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dT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21586744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Cp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4181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J/kg 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34723543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0.01339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kg/s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633802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0.01339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l/s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8005421"/>
                  </a:ext>
                </a:extLst>
              </a:tr>
              <a:tr h="3673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13.39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ml/s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4107014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5705B1B-14B9-4463-F984-BE406EF36308}"/>
              </a:ext>
            </a:extLst>
          </p:cNvPr>
          <p:cNvGraphicFramePr>
            <a:graphicFrameLocks noGrp="1"/>
          </p:cNvGraphicFramePr>
          <p:nvPr/>
        </p:nvGraphicFramePr>
        <p:xfrm>
          <a:off x="5369155" y="4504464"/>
          <a:ext cx="3872426" cy="277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9395">
                  <a:extLst>
                    <a:ext uri="{9D8B030D-6E8A-4147-A177-3AD203B41FA5}">
                      <a16:colId xmlns:a16="http://schemas.microsoft.com/office/drawing/2014/main" val="2010473139"/>
                    </a:ext>
                  </a:extLst>
                </a:gridCol>
                <a:gridCol w="1361732">
                  <a:extLst>
                    <a:ext uri="{9D8B030D-6E8A-4147-A177-3AD203B41FA5}">
                      <a16:colId xmlns:a16="http://schemas.microsoft.com/office/drawing/2014/main" val="2081862458"/>
                    </a:ext>
                  </a:extLst>
                </a:gridCol>
                <a:gridCol w="1021299">
                  <a:extLst>
                    <a:ext uri="{9D8B030D-6E8A-4147-A177-3AD203B41FA5}">
                      <a16:colId xmlns:a16="http://schemas.microsoft.com/office/drawing/2014/main" val="2754284135"/>
                    </a:ext>
                  </a:extLst>
                </a:gridCol>
              </a:tblGrid>
              <a:tr h="2771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Velocity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1.392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m/s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7938383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4AD7798-4F62-1316-C0A9-37ED491A277E}"/>
              </a:ext>
            </a:extLst>
          </p:cNvPr>
          <p:cNvGraphicFramePr>
            <a:graphicFrameLocks noGrp="1"/>
          </p:cNvGraphicFramePr>
          <p:nvPr/>
        </p:nvGraphicFramePr>
        <p:xfrm>
          <a:off x="5369155" y="4886785"/>
          <a:ext cx="3872426" cy="277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074">
                  <a:extLst>
                    <a:ext uri="{9D8B030D-6E8A-4147-A177-3AD203B41FA5}">
                      <a16:colId xmlns:a16="http://schemas.microsoft.com/office/drawing/2014/main" val="2575990580"/>
                    </a:ext>
                  </a:extLst>
                </a:gridCol>
                <a:gridCol w="1447951">
                  <a:extLst>
                    <a:ext uri="{9D8B030D-6E8A-4147-A177-3AD203B41FA5}">
                      <a16:colId xmlns:a16="http://schemas.microsoft.com/office/drawing/2014/main" val="3028092949"/>
                    </a:ext>
                  </a:extLst>
                </a:gridCol>
                <a:gridCol w="1195401">
                  <a:extLst>
                    <a:ext uri="{9D8B030D-6E8A-4147-A177-3AD203B41FA5}">
                      <a16:colId xmlns:a16="http://schemas.microsoft.com/office/drawing/2014/main" val="1882697861"/>
                    </a:ext>
                  </a:extLst>
                </a:gridCol>
              </a:tblGrid>
              <a:tr h="2771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Re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Turbulent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75779892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BACDBDD5-27B2-A515-8480-2B94053D4A41}"/>
              </a:ext>
            </a:extLst>
          </p:cNvPr>
          <p:cNvGraphicFramePr>
            <a:graphicFrameLocks noGrp="1"/>
          </p:cNvGraphicFramePr>
          <p:nvPr/>
        </p:nvGraphicFramePr>
        <p:xfrm>
          <a:off x="5519093" y="5492782"/>
          <a:ext cx="6291163" cy="5542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4017">
                  <a:extLst>
                    <a:ext uri="{9D8B030D-6E8A-4147-A177-3AD203B41FA5}">
                      <a16:colId xmlns:a16="http://schemas.microsoft.com/office/drawing/2014/main" val="2010473139"/>
                    </a:ext>
                  </a:extLst>
                </a:gridCol>
                <a:gridCol w="2477939">
                  <a:extLst>
                    <a:ext uri="{9D8B030D-6E8A-4147-A177-3AD203B41FA5}">
                      <a16:colId xmlns:a16="http://schemas.microsoft.com/office/drawing/2014/main" val="2081862458"/>
                    </a:ext>
                  </a:extLst>
                </a:gridCol>
                <a:gridCol w="1659207">
                  <a:extLst>
                    <a:ext uri="{9D8B030D-6E8A-4147-A177-3AD203B41FA5}">
                      <a16:colId xmlns:a16="http://schemas.microsoft.com/office/drawing/2014/main" val="2754284135"/>
                    </a:ext>
                  </a:extLst>
                </a:gridCol>
              </a:tblGrid>
              <a:tr h="2771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Inlet water Temperature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7938383"/>
                  </a:ext>
                </a:extLst>
              </a:tr>
              <a:tr h="2771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Ambient Temperature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80755156"/>
                  </a:ext>
                </a:extLst>
              </a:tr>
            </a:tbl>
          </a:graphicData>
        </a:graphic>
      </p:graphicFrame>
      <p:pic>
        <p:nvPicPr>
          <p:cNvPr id="6" name="Picture 5" descr="A picture containing text&#10;&#10;AI-generated content may be incorrect.">
            <a:extLst>
              <a:ext uri="{FF2B5EF4-FFF2-40B4-BE49-F238E27FC236}">
                <a16:creationId xmlns:a16="http://schemas.microsoft.com/office/drawing/2014/main" id="{D324F0EB-62ED-2471-C6C7-674F9D929F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9" t="5504" r="7919" b="4527"/>
          <a:stretch>
            <a:fillRect/>
          </a:stretch>
        </p:blipFill>
        <p:spPr>
          <a:xfrm>
            <a:off x="457200" y="685800"/>
            <a:ext cx="4789967" cy="44821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7C7187-E432-6930-1EFA-B8A1AE836890}"/>
              </a:ext>
            </a:extLst>
          </p:cNvPr>
          <p:cNvSpPr txBox="1"/>
          <p:nvPr/>
        </p:nvSpPr>
        <p:spPr>
          <a:xfrm>
            <a:off x="750619" y="4500658"/>
            <a:ext cx="17534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Tapered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19D3-36D5-690C-3EAE-662B8B7C3989}"/>
              </a:ext>
            </a:extLst>
          </p:cNvPr>
          <p:cNvSpPr txBox="1"/>
          <p:nvPr/>
        </p:nvSpPr>
        <p:spPr>
          <a:xfrm>
            <a:off x="823177" y="5341311"/>
            <a:ext cx="442399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Tube ID changed from 4.5 mm to 3.5 mm</a:t>
            </a:r>
          </a:p>
          <a:p>
            <a:r>
              <a:rPr lang="en-US"/>
              <a:t>OD changed from 5 mm to 4 mm 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DE7D630-E08F-3224-145F-E9BAB1E00116}"/>
              </a:ext>
            </a:extLst>
          </p:cNvPr>
          <p:cNvCxnSpPr>
            <a:cxnSpLocks/>
          </p:cNvCxnSpPr>
          <p:nvPr/>
        </p:nvCxnSpPr>
        <p:spPr>
          <a:xfrm flipV="1">
            <a:off x="2504114" y="4567806"/>
            <a:ext cx="637563" cy="1719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93D624-FED2-3164-0D01-99DE58987F40}"/>
              </a:ext>
            </a:extLst>
          </p:cNvPr>
          <p:cNvCxnSpPr>
            <a:cxnSpLocks/>
          </p:cNvCxnSpPr>
          <p:nvPr/>
        </p:nvCxnSpPr>
        <p:spPr>
          <a:xfrm flipV="1">
            <a:off x="3481748" y="5135916"/>
            <a:ext cx="536579" cy="1974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1DF548-80D1-EB7D-EC4E-0296CAD7392D}"/>
              </a:ext>
            </a:extLst>
          </p:cNvPr>
          <p:cNvGraphicFramePr>
            <a:graphicFrameLocks noGrp="1"/>
          </p:cNvGraphicFramePr>
          <p:nvPr/>
        </p:nvGraphicFramePr>
        <p:xfrm>
          <a:off x="9308401" y="1265158"/>
          <a:ext cx="2691267" cy="1714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779">
                  <a:extLst>
                    <a:ext uri="{9D8B030D-6E8A-4147-A177-3AD203B41FA5}">
                      <a16:colId xmlns:a16="http://schemas.microsoft.com/office/drawing/2014/main" val="3869403227"/>
                    </a:ext>
                  </a:extLst>
                </a:gridCol>
                <a:gridCol w="725414">
                  <a:extLst>
                    <a:ext uri="{9D8B030D-6E8A-4147-A177-3AD203B41FA5}">
                      <a16:colId xmlns:a16="http://schemas.microsoft.com/office/drawing/2014/main" val="684981568"/>
                    </a:ext>
                  </a:extLst>
                </a:gridCol>
                <a:gridCol w="664074">
                  <a:extLst>
                    <a:ext uri="{9D8B030D-6E8A-4147-A177-3AD203B41FA5}">
                      <a16:colId xmlns:a16="http://schemas.microsoft.com/office/drawing/2014/main" val="1318773665"/>
                    </a:ext>
                  </a:extLst>
                </a:gridCol>
              </a:tblGrid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0.013285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kg/s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00287004"/>
                  </a:ext>
                </a:extLst>
              </a:tr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4181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J/kg 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85306651"/>
                  </a:ext>
                </a:extLst>
              </a:tr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inlet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43065438"/>
                  </a:ext>
                </a:extLst>
              </a:tr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outlet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23.903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258667"/>
                  </a:ext>
                </a:extLst>
              </a:tr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34814673"/>
                  </a:ext>
                </a:extLst>
              </a:tr>
              <a:tr h="2856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FEB heat load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27438131"/>
                  </a:ext>
                </a:extLst>
              </a:tr>
            </a:tbl>
          </a:graphicData>
        </a:graphic>
      </p:graphicFrame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524608C-B741-FB64-588B-C3069EEFB21F}"/>
              </a:ext>
            </a:extLst>
          </p:cNvPr>
          <p:cNvSpPr txBox="1">
            <a:spLocks/>
          </p:cNvSpPr>
          <p:nvPr/>
        </p:nvSpPr>
        <p:spPr>
          <a:xfrm>
            <a:off x="9400590" y="891211"/>
            <a:ext cx="2071355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/>
              <a:t>  CFD calculation </a:t>
            </a:r>
            <a:endParaRPr lang="en-US" b="1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5863C52-8D71-7892-2DEF-D8D4FBE33485}"/>
              </a:ext>
            </a:extLst>
          </p:cNvPr>
          <p:cNvSpPr txBox="1">
            <a:spLocks/>
          </p:cNvSpPr>
          <p:nvPr/>
        </p:nvSpPr>
        <p:spPr>
          <a:xfrm>
            <a:off x="7293745" y="510390"/>
            <a:ext cx="2691267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/>
              <a:t>  Temperature rise 2 C </a:t>
            </a:r>
            <a:endParaRPr lang="en-US" b="1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D959F5B-63C3-1AD7-785E-09F85109526A}"/>
              </a:ext>
            </a:extLst>
          </p:cNvPr>
          <p:cNvGraphicFramePr>
            <a:graphicFrameLocks noGrp="1"/>
          </p:cNvGraphicFramePr>
          <p:nvPr/>
        </p:nvGraphicFramePr>
        <p:xfrm>
          <a:off x="9308401" y="3540118"/>
          <a:ext cx="2578799" cy="10276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2511">
                  <a:extLst>
                    <a:ext uri="{9D8B030D-6E8A-4147-A177-3AD203B41FA5}">
                      <a16:colId xmlns:a16="http://schemas.microsoft.com/office/drawing/2014/main" val="1614221481"/>
                    </a:ext>
                  </a:extLst>
                </a:gridCol>
                <a:gridCol w="585545">
                  <a:extLst>
                    <a:ext uri="{9D8B030D-6E8A-4147-A177-3AD203B41FA5}">
                      <a16:colId xmlns:a16="http://schemas.microsoft.com/office/drawing/2014/main" val="1137306191"/>
                    </a:ext>
                  </a:extLst>
                </a:gridCol>
                <a:gridCol w="450743">
                  <a:extLst>
                    <a:ext uri="{9D8B030D-6E8A-4147-A177-3AD203B41FA5}">
                      <a16:colId xmlns:a16="http://schemas.microsoft.com/office/drawing/2014/main" val="1672687091"/>
                    </a:ext>
                  </a:extLst>
                </a:gridCol>
              </a:tblGrid>
              <a:tr h="34256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Analytical calculation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981602"/>
                  </a:ext>
                </a:extLst>
              </a:tr>
              <a:tr h="34256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CFD calculation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48070906"/>
                  </a:ext>
                </a:extLst>
              </a:tr>
              <a:tr h="34256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Difference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54548318"/>
                  </a:ext>
                </a:extLst>
              </a:tr>
            </a:tbl>
          </a:graphicData>
        </a:graphic>
      </p:graphicFrame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234A487E-A0F0-BA2A-07F4-14830DF5CCB3}"/>
              </a:ext>
            </a:extLst>
          </p:cNvPr>
          <p:cNvSpPr txBox="1">
            <a:spLocks/>
          </p:cNvSpPr>
          <p:nvPr/>
        </p:nvSpPr>
        <p:spPr>
          <a:xfrm>
            <a:off x="9598634" y="3133216"/>
            <a:ext cx="2071355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/>
              <a:t>  Heat Load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37579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F5D9-1416-3D29-155F-338A85D8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- Facility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E09FD-5FEC-E0C7-5B3B-B1DB47B6B3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074" y="981075"/>
            <a:ext cx="11845925" cy="5065713"/>
          </a:xfrm>
        </p:spPr>
        <p:txBody>
          <a:bodyPr>
            <a:normAutofit/>
          </a:bodyPr>
          <a:lstStyle/>
          <a:p>
            <a:r>
              <a:rPr lang="en-US" sz="2000" dirty="0"/>
              <a:t>Jlab MPGD Facility is moving foreword.</a:t>
            </a:r>
          </a:p>
          <a:p>
            <a:endParaRPr lang="en-US" sz="2000" dirty="0"/>
          </a:p>
          <a:p>
            <a:r>
              <a:rPr lang="en-US" sz="2000" dirty="0"/>
              <a:t>Major progress</a:t>
            </a:r>
          </a:p>
          <a:p>
            <a:pPr lvl="1">
              <a:buFontTx/>
              <a:buChar char="-"/>
            </a:pPr>
            <a:r>
              <a:rPr lang="en-US" dirty="0"/>
              <a:t>Ultrasonic water bath – </a:t>
            </a:r>
            <a:r>
              <a:rPr lang="en-US" dirty="0">
                <a:solidFill>
                  <a:srgbClr val="00B050"/>
                </a:solidFill>
              </a:rPr>
              <a:t>Transformer (220V) Installed, no water yet (working on DI water system).</a:t>
            </a:r>
          </a:p>
          <a:p>
            <a:pPr lvl="1">
              <a:buFontTx/>
              <a:buChar char="-"/>
            </a:pPr>
            <a:r>
              <a:rPr lang="en-US" dirty="0"/>
              <a:t>Sanding station for detector frame – </a:t>
            </a:r>
            <a:r>
              <a:rPr lang="en-US" dirty="0">
                <a:solidFill>
                  <a:srgbClr val="00B050"/>
                </a:solidFill>
              </a:rPr>
              <a:t>Installed, protocol (dust control) accepted by ES&amp;H.</a:t>
            </a:r>
          </a:p>
          <a:p>
            <a:pPr marL="457200" lvl="1" indent="0">
              <a:buNone/>
            </a:pPr>
            <a:r>
              <a:rPr lang="en-US" dirty="0"/>
              <a:t>-  Fume hood for vacuum gluing – </a:t>
            </a:r>
            <a:r>
              <a:rPr lang="en-US" dirty="0">
                <a:solidFill>
                  <a:srgbClr val="00B050"/>
                </a:solidFill>
              </a:rPr>
              <a:t>Installed, outside vent fan must be verified by 3</a:t>
            </a:r>
            <a:r>
              <a:rPr lang="en-US" baseline="30000" dirty="0">
                <a:solidFill>
                  <a:srgbClr val="00B050"/>
                </a:solidFill>
              </a:rPr>
              <a:t>rd</a:t>
            </a:r>
            <a:r>
              <a:rPr lang="en-US" dirty="0">
                <a:solidFill>
                  <a:srgbClr val="00B050"/>
                </a:solidFill>
              </a:rPr>
              <a:t> party.</a:t>
            </a:r>
          </a:p>
          <a:p>
            <a:pPr marL="457200" lvl="1" indent="0">
              <a:buNone/>
            </a:pPr>
            <a:r>
              <a:rPr lang="en-US" dirty="0"/>
              <a:t>-  Nitrogen box for GEM foil test – </a:t>
            </a:r>
            <a:r>
              <a:rPr lang="en-US" dirty="0">
                <a:solidFill>
                  <a:srgbClr val="00B050"/>
                </a:solidFill>
              </a:rPr>
              <a:t>Assembled.</a:t>
            </a:r>
            <a:r>
              <a:rPr lang="en-US" dirty="0"/>
              <a:t> </a:t>
            </a:r>
          </a:p>
          <a:p>
            <a:pPr lvl="1">
              <a:buFontTx/>
              <a:buChar char="-"/>
            </a:pPr>
            <a:r>
              <a:rPr lang="en-US" dirty="0"/>
              <a:t>Deliver N</a:t>
            </a:r>
            <a:r>
              <a:rPr lang="en-US" baseline="-25000" dirty="0"/>
              <a:t>2</a:t>
            </a:r>
            <a:r>
              <a:rPr lang="en-US" dirty="0"/>
              <a:t> gas into Cleanroom – </a:t>
            </a:r>
            <a:r>
              <a:rPr lang="en-US" dirty="0">
                <a:solidFill>
                  <a:srgbClr val="00B050"/>
                </a:solidFill>
              </a:rPr>
              <a:t>N</a:t>
            </a:r>
            <a:r>
              <a:rPr lang="en-US" baseline="-25000" dirty="0">
                <a:solidFill>
                  <a:srgbClr val="00B050"/>
                </a:solidFill>
              </a:rPr>
              <a:t>2</a:t>
            </a:r>
            <a:r>
              <a:rPr lang="en-US" dirty="0">
                <a:solidFill>
                  <a:srgbClr val="00B050"/>
                </a:solidFill>
              </a:rPr>
              <a:t> bottle space outside, delivered into clean room.</a:t>
            </a:r>
          </a:p>
          <a:p>
            <a:pPr lvl="1">
              <a:buFontTx/>
              <a:buChar char="-"/>
            </a:pPr>
            <a:r>
              <a:rPr lang="en-US" dirty="0"/>
              <a:t>GEM stretcher </a:t>
            </a:r>
            <a:r>
              <a:rPr lang="en-US" dirty="0">
                <a:solidFill>
                  <a:srgbClr val="00B050"/>
                </a:solidFill>
              </a:rPr>
              <a:t>-  Installed. preparing mockup test.</a:t>
            </a:r>
          </a:p>
          <a:p>
            <a:pPr lvl="1">
              <a:buFontTx/>
              <a:buChar char="-"/>
            </a:pPr>
            <a:r>
              <a:rPr lang="en-US" dirty="0"/>
              <a:t>Ultrasonic bath water - </a:t>
            </a:r>
            <a:r>
              <a:rPr lang="en-US" dirty="0">
                <a:solidFill>
                  <a:srgbClr val="00B050"/>
                </a:solidFill>
              </a:rPr>
              <a:t>Distilled water system will be installed. </a:t>
            </a:r>
          </a:p>
          <a:p>
            <a:pPr lvl="1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Still waiting for final approval from ES&amp;H for equipment/process</a:t>
            </a:r>
          </a:p>
          <a:p>
            <a:pPr lvl="1">
              <a:buFontTx/>
              <a:buChar char="-"/>
            </a:pPr>
            <a:endParaRPr lang="en-US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146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80FBF-91D4-37BD-F5F5-C21D05D5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1BA8D-45C4-78F8-3131-DC9A0B57D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516" y="801680"/>
            <a:ext cx="3077675" cy="230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B44CF1-5CAA-A082-C458-1508FA77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97965" y="3747595"/>
            <a:ext cx="2548760" cy="19115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AEC9E9-3886-8B63-7035-51732C018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212" y="3429000"/>
            <a:ext cx="1911571" cy="25487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E36667-D9C7-CC0D-08F8-9F8EF0D62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5865" y="3429000"/>
            <a:ext cx="3398347" cy="2548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478AFC-8076-96BD-D187-CFB22967E0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213" b="6899"/>
          <a:stretch>
            <a:fillRect/>
          </a:stretch>
        </p:blipFill>
        <p:spPr>
          <a:xfrm>
            <a:off x="1216560" y="801680"/>
            <a:ext cx="2706083" cy="23051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5C8CC2-4789-03C9-C8E8-5B59C84924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4863" y="801679"/>
            <a:ext cx="3077676" cy="23082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145ED98-FFAB-0022-8E0A-513EC6AD58B6}"/>
              </a:ext>
            </a:extLst>
          </p:cNvPr>
          <p:cNvSpPr txBox="1"/>
          <p:nvPr/>
        </p:nvSpPr>
        <p:spPr>
          <a:xfrm>
            <a:off x="1634762" y="3059668"/>
            <a:ext cx="20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Sanding station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659E23-8857-D1AE-51A7-CE5D4453A859}"/>
              </a:ext>
            </a:extLst>
          </p:cNvPr>
          <p:cNvSpPr txBox="1"/>
          <p:nvPr/>
        </p:nvSpPr>
        <p:spPr>
          <a:xfrm>
            <a:off x="4790804" y="3059668"/>
            <a:ext cx="20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Ultrasonic Bath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EAE4A4-0983-A22B-441A-EC9AB3C28E2F}"/>
              </a:ext>
            </a:extLst>
          </p:cNvPr>
          <p:cNvSpPr txBox="1"/>
          <p:nvPr/>
        </p:nvSpPr>
        <p:spPr>
          <a:xfrm>
            <a:off x="7534863" y="3059668"/>
            <a:ext cx="339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Fume hood for Vacuum gluing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180F9D-76F9-DCD8-2D94-565DF5A3F307}"/>
              </a:ext>
            </a:extLst>
          </p:cNvPr>
          <p:cNvSpPr txBox="1"/>
          <p:nvPr/>
        </p:nvSpPr>
        <p:spPr>
          <a:xfrm>
            <a:off x="939441" y="5927492"/>
            <a:ext cx="270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 box for GEM foil test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B324CB-64A3-71A6-DA12-0405E4C9A528}"/>
              </a:ext>
            </a:extLst>
          </p:cNvPr>
          <p:cNvSpPr txBox="1"/>
          <p:nvPr/>
        </p:nvSpPr>
        <p:spPr>
          <a:xfrm>
            <a:off x="3858897" y="5927492"/>
            <a:ext cx="186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GEM stretcher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FFC241-1BC9-854A-EDF0-109A76B1A9F8}"/>
              </a:ext>
            </a:extLst>
          </p:cNvPr>
          <p:cNvSpPr txBox="1"/>
          <p:nvPr/>
        </p:nvSpPr>
        <p:spPr>
          <a:xfrm>
            <a:off x="6599725" y="5927492"/>
            <a:ext cx="424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URWELL assembly station (in progress)</a:t>
            </a:r>
          </a:p>
        </p:txBody>
      </p:sp>
    </p:spTree>
    <p:extLst>
      <p:ext uri="{BB962C8B-B14F-4D97-AF65-F5344CB8AC3E}">
        <p14:creationId xmlns:p14="http://schemas.microsoft.com/office/powerpoint/2010/main" val="255207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64692-89DD-B481-5018-2AD9E6EB5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– Thermal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FD20B-9FBC-4210-9A2B-FF7CC790B6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We will stop thermal simulation at this point.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We will continue to update when FEB components are made/updated.</a:t>
            </a:r>
          </a:p>
          <a:p>
            <a:r>
              <a:rPr lang="en-US" dirty="0"/>
              <a:t>There was an update on SALSA power estimation and power supply scheme.</a:t>
            </a:r>
          </a:p>
          <a:p>
            <a:r>
              <a:rPr lang="en-US" dirty="0"/>
              <a:t>Power consumption from 15.5 W to 18.5 W per FEB (20% increase)</a:t>
            </a:r>
          </a:p>
          <a:p>
            <a:r>
              <a:rPr lang="en-US" dirty="0"/>
              <a:t>Overall cooling scheme has not been changed.</a:t>
            </a:r>
          </a:p>
          <a:p>
            <a:r>
              <a:rPr lang="en-US" dirty="0"/>
              <a:t>Thermal simulation will be done with new numbers. </a:t>
            </a:r>
          </a:p>
          <a:p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Working on the module on West side </a:t>
            </a:r>
          </a:p>
          <a:p>
            <a:r>
              <a:rPr lang="en-US" dirty="0">
                <a:solidFill>
                  <a:srgbClr val="00B050"/>
                </a:solidFill>
              </a:rPr>
              <a:t>Working on combined cooling scheme (14 FEBs instead of 7 FEBs)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874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arallelogram 27">
            <a:extLst>
              <a:ext uri="{FF2B5EF4-FFF2-40B4-BE49-F238E27FC236}">
                <a16:creationId xmlns:a16="http://schemas.microsoft.com/office/drawing/2014/main" id="{339963AA-4A93-67D1-613D-571125543475}"/>
              </a:ext>
            </a:extLst>
          </p:cNvPr>
          <p:cNvSpPr/>
          <p:nvPr/>
        </p:nvSpPr>
        <p:spPr>
          <a:xfrm rot="674350">
            <a:off x="4663262" y="5083682"/>
            <a:ext cx="4937245" cy="741333"/>
          </a:xfrm>
          <a:prstGeom prst="parallelogram">
            <a:avLst>
              <a:gd name="adj" fmla="val 735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6FB31B95-839A-FEAF-6F72-BD872E2EC0E8}"/>
              </a:ext>
            </a:extLst>
          </p:cNvPr>
          <p:cNvSpPr/>
          <p:nvPr/>
        </p:nvSpPr>
        <p:spPr>
          <a:xfrm rot="674350">
            <a:off x="4850777" y="3545749"/>
            <a:ext cx="5145471" cy="741333"/>
          </a:xfrm>
          <a:prstGeom prst="parallelogram">
            <a:avLst>
              <a:gd name="adj" fmla="val 735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D3AFE6E2-D66D-9DCC-8C59-E9D68590AD46}"/>
              </a:ext>
            </a:extLst>
          </p:cNvPr>
          <p:cNvSpPr/>
          <p:nvPr/>
        </p:nvSpPr>
        <p:spPr>
          <a:xfrm rot="674350">
            <a:off x="373541" y="4232351"/>
            <a:ext cx="4937245" cy="741333"/>
          </a:xfrm>
          <a:prstGeom prst="parallelogram">
            <a:avLst>
              <a:gd name="adj" fmla="val 735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017E6DB2-4202-A543-7623-8836FBEFA8CB}"/>
              </a:ext>
            </a:extLst>
          </p:cNvPr>
          <p:cNvSpPr/>
          <p:nvPr/>
        </p:nvSpPr>
        <p:spPr>
          <a:xfrm rot="674350">
            <a:off x="338412" y="2647609"/>
            <a:ext cx="5145471" cy="741333"/>
          </a:xfrm>
          <a:prstGeom prst="parallelogram">
            <a:avLst>
              <a:gd name="adj" fmla="val 735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E8BD7E99-EB76-A5FC-3175-A7D23983E05A}"/>
              </a:ext>
            </a:extLst>
          </p:cNvPr>
          <p:cNvSpPr/>
          <p:nvPr/>
        </p:nvSpPr>
        <p:spPr>
          <a:xfrm rot="674350">
            <a:off x="638636" y="1315474"/>
            <a:ext cx="5888249" cy="741333"/>
          </a:xfrm>
          <a:prstGeom prst="parallelogram">
            <a:avLst>
              <a:gd name="adj" fmla="val 735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89BAC-D1B5-011B-F1C6-406179B7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– Thermal study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4A8A28-A9C5-3C0E-DA86-0DA034A6B4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11" t="24191" r="7554" b="21689"/>
          <a:stretch>
            <a:fillRect/>
          </a:stretch>
        </p:blipFill>
        <p:spPr>
          <a:xfrm>
            <a:off x="1258454" y="901156"/>
            <a:ext cx="5009999" cy="10734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B57A4C-E204-1047-257E-792FC22A75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28" t="29125" r="7554" b="28493"/>
          <a:stretch>
            <a:fillRect/>
          </a:stretch>
        </p:blipFill>
        <p:spPr>
          <a:xfrm>
            <a:off x="913377" y="3890091"/>
            <a:ext cx="8560904" cy="18694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5F7505-2B4B-245D-F774-4896209B03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054" t="29649" r="5923" b="20661"/>
          <a:stretch>
            <a:fillRect/>
          </a:stretch>
        </p:blipFill>
        <p:spPr>
          <a:xfrm>
            <a:off x="904206" y="2266112"/>
            <a:ext cx="9024729" cy="197457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1C6999B-2AF1-DA00-A6B4-3E22E71D5704}"/>
              </a:ext>
            </a:extLst>
          </p:cNvPr>
          <p:cNvSpPr txBox="1"/>
          <p:nvPr/>
        </p:nvSpPr>
        <p:spPr>
          <a:xfrm>
            <a:off x="6695789" y="1751011"/>
            <a:ext cx="3233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Base model 7 FEB </a:t>
            </a:r>
            <a:r>
              <a:rPr lang="en-US" dirty="0"/>
              <a:t>(done)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6D4EDD-BC36-B3CC-E057-8E245AF8471B}"/>
              </a:ext>
            </a:extLst>
          </p:cNvPr>
          <p:cNvSpPr txBox="1"/>
          <p:nvPr/>
        </p:nvSpPr>
        <p:spPr>
          <a:xfrm>
            <a:off x="8905461" y="2860141"/>
            <a:ext cx="2886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Westside model</a:t>
            </a:r>
          </a:p>
          <a:p>
            <a:r>
              <a:rPr lang="en-US" dirty="0"/>
              <a:t>(added pressure drop + temperature rise)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A65DBE-7101-7B13-9780-5D586DCA723C}"/>
              </a:ext>
            </a:extLst>
          </p:cNvPr>
          <p:cNvSpPr txBox="1"/>
          <p:nvPr/>
        </p:nvSpPr>
        <p:spPr>
          <a:xfrm>
            <a:off x="9625408" y="5006391"/>
            <a:ext cx="182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14 FEB model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9C1FAAA-ED5F-D186-4ABF-2AE74BC45A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11" t="24191" r="7554" b="21689"/>
          <a:stretch>
            <a:fillRect/>
          </a:stretch>
        </p:blipFill>
        <p:spPr>
          <a:xfrm>
            <a:off x="813987" y="1345669"/>
            <a:ext cx="5009999" cy="10734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8C85244-F909-C0FC-0B50-793A7CA884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054" t="29649" r="5923" b="20661"/>
          <a:stretch>
            <a:fillRect/>
          </a:stretch>
        </p:blipFill>
        <p:spPr>
          <a:xfrm>
            <a:off x="488285" y="2662092"/>
            <a:ext cx="9024729" cy="197457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77FF892-9BCC-B068-17B8-19EAD8B5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28" t="29125" r="7554" b="28493"/>
          <a:stretch>
            <a:fillRect/>
          </a:stretch>
        </p:blipFill>
        <p:spPr>
          <a:xfrm>
            <a:off x="464325" y="4335752"/>
            <a:ext cx="8560904" cy="186942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FB2E6ED-CA95-4792-1F49-330B694918D3}"/>
              </a:ext>
            </a:extLst>
          </p:cNvPr>
          <p:cNvSpPr txBox="1"/>
          <p:nvPr/>
        </p:nvSpPr>
        <p:spPr>
          <a:xfrm>
            <a:off x="9625408" y="5296374"/>
            <a:ext cx="22949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½ cooling line</a:t>
            </a:r>
          </a:p>
          <a:p>
            <a:r>
              <a:rPr lang="en-US" dirty="0"/>
              <a:t>FEB temp. variation increase</a:t>
            </a:r>
          </a:p>
        </p:txBody>
      </p:sp>
    </p:spTree>
    <p:extLst>
      <p:ext uri="{BB962C8B-B14F-4D97-AF65-F5344CB8AC3E}">
        <p14:creationId xmlns:p14="http://schemas.microsoft.com/office/powerpoint/2010/main" val="911029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1CD3E4-1D06-2E75-8DE5-CAF73CFC0A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43" t="4388" r="3227" b="5288"/>
          <a:stretch>
            <a:fillRect/>
          </a:stretch>
        </p:blipFill>
        <p:spPr>
          <a:xfrm>
            <a:off x="3202362" y="535846"/>
            <a:ext cx="4400060" cy="2971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CFE30-4C05-7880-FB5B-0D2C40F2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ePIC</a:t>
            </a:r>
            <a:r>
              <a:rPr lang="en-US" dirty="0"/>
              <a:t> Detector – Outer MPGD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492F3A-37DC-3037-7A3D-57BD14363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4919" t="4702" r="3540" b="5389"/>
          <a:stretch>
            <a:fillRect/>
          </a:stretch>
        </p:blipFill>
        <p:spPr>
          <a:xfrm>
            <a:off x="620462" y="505385"/>
            <a:ext cx="2329911" cy="25401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12CEC8-15A9-B296-6717-B9010B943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9" r="6432" b="3731"/>
          <a:stretch>
            <a:fillRect/>
          </a:stretch>
        </p:blipFill>
        <p:spPr>
          <a:xfrm>
            <a:off x="5094567" y="3679581"/>
            <a:ext cx="2509847" cy="16328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52DE85-62DD-69C6-0CE2-DEF402E492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43" t="6667" r="7976" b="4036"/>
          <a:stretch>
            <a:fillRect/>
          </a:stretch>
        </p:blipFill>
        <p:spPr>
          <a:xfrm>
            <a:off x="7800882" y="535846"/>
            <a:ext cx="4159470" cy="2935129"/>
          </a:xfrm>
          <a:prstGeom prst="rect">
            <a:avLst/>
          </a:prstGeom>
        </p:spPr>
      </p:pic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635E5F83-A8AF-270E-5572-65E9BDCDBB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636" r="14350" b="27790"/>
          <a:stretch>
            <a:fillRect/>
          </a:stretch>
        </p:blipFill>
        <p:spPr>
          <a:xfrm>
            <a:off x="1416623" y="3750502"/>
            <a:ext cx="2060314" cy="1130255"/>
          </a:xfrm>
          <a:prstGeom prst="rect">
            <a:avLst/>
          </a:prstGeom>
        </p:spPr>
      </p:pic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5AFBBCDD-C6AF-6EEC-AB55-AC84900FAE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636" r="14350" b="27790"/>
          <a:stretch>
            <a:fillRect/>
          </a:stretch>
        </p:blipFill>
        <p:spPr>
          <a:xfrm>
            <a:off x="9689566" y="3734798"/>
            <a:ext cx="2060314" cy="1130255"/>
          </a:xfrm>
          <a:prstGeom prst="rect">
            <a:avLst/>
          </a:prstGeom>
        </p:spPr>
      </p:pic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0BFF8DD4-4B56-8FB7-2566-6C1112662AE4}"/>
              </a:ext>
            </a:extLst>
          </p:cNvPr>
          <p:cNvSpPr txBox="1">
            <a:spLocks/>
          </p:cNvSpPr>
          <p:nvPr/>
        </p:nvSpPr>
        <p:spPr>
          <a:xfrm>
            <a:off x="920950" y="5492769"/>
            <a:ext cx="3361629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Cooling loop1 half module</a:t>
            </a:r>
            <a:endParaRPr lang="en-US" b="1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991C7108-01B1-0E55-BC88-8B349A3C68EE}"/>
              </a:ext>
            </a:extLst>
          </p:cNvPr>
          <p:cNvSpPr txBox="1">
            <a:spLocks/>
          </p:cNvSpPr>
          <p:nvPr/>
        </p:nvSpPr>
        <p:spPr>
          <a:xfrm>
            <a:off x="4889934" y="5492769"/>
            <a:ext cx="3322887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Cooling loop2 half module</a:t>
            </a:r>
            <a:endParaRPr lang="en-US" b="1" dirty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7EF0E18-5C80-AFF5-89E0-7C230155B834}"/>
              </a:ext>
            </a:extLst>
          </p:cNvPr>
          <p:cNvSpPr txBox="1">
            <a:spLocks/>
          </p:cNvSpPr>
          <p:nvPr/>
        </p:nvSpPr>
        <p:spPr>
          <a:xfrm>
            <a:off x="8903227" y="5492769"/>
            <a:ext cx="2977430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   Combined - Full module</a:t>
            </a:r>
            <a:endParaRPr lang="en-US" b="1" dirty="0"/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3A80A2E0-40D4-76D1-AE46-1D6223E222A0}"/>
              </a:ext>
            </a:extLst>
          </p:cNvPr>
          <p:cNvSpPr txBox="1">
            <a:spLocks/>
          </p:cNvSpPr>
          <p:nvPr/>
        </p:nvSpPr>
        <p:spPr>
          <a:xfrm>
            <a:off x="2751411" y="5017486"/>
            <a:ext cx="2919110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circular cross section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99DEB870-FAF8-8621-EDF4-751CFC5FAAB7}"/>
              </a:ext>
            </a:extLst>
          </p:cNvPr>
          <p:cNvSpPr txBox="1">
            <a:spLocks/>
          </p:cNvSpPr>
          <p:nvPr/>
        </p:nvSpPr>
        <p:spPr>
          <a:xfrm>
            <a:off x="6645201" y="4717618"/>
            <a:ext cx="2879259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rectangular cross section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227E1D2A-6B9B-8663-D8BA-F61A62448762}"/>
              </a:ext>
            </a:extLst>
          </p:cNvPr>
          <p:cNvSpPr txBox="1">
            <a:spLocks/>
          </p:cNvSpPr>
          <p:nvPr/>
        </p:nvSpPr>
        <p:spPr>
          <a:xfrm>
            <a:off x="9370810" y="5154215"/>
            <a:ext cx="2509847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circular cross section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E4AEAB-54A7-3511-C252-735F09620A24}"/>
              </a:ext>
            </a:extLst>
          </p:cNvPr>
          <p:cNvSpPr txBox="1"/>
          <p:nvPr/>
        </p:nvSpPr>
        <p:spPr>
          <a:xfrm>
            <a:off x="6452897" y="511746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inlet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55002F-1BC6-78FF-AA76-2592298C32A0}"/>
              </a:ext>
            </a:extLst>
          </p:cNvPr>
          <p:cNvSpPr txBox="1"/>
          <p:nvPr/>
        </p:nvSpPr>
        <p:spPr>
          <a:xfrm>
            <a:off x="7506252" y="4312437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outlet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DE2FF2D-F8B2-673E-D483-EC6D930DBB2E}"/>
              </a:ext>
            </a:extLst>
          </p:cNvPr>
          <p:cNvSpPr txBox="1"/>
          <p:nvPr/>
        </p:nvSpPr>
        <p:spPr>
          <a:xfrm>
            <a:off x="2496133" y="488075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inlet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F0697B-EFBA-4A2C-BCDF-7AAA50BB6DCA}"/>
              </a:ext>
            </a:extLst>
          </p:cNvPr>
          <p:cNvSpPr txBox="1"/>
          <p:nvPr/>
        </p:nvSpPr>
        <p:spPr>
          <a:xfrm>
            <a:off x="3372368" y="4469517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outlet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66B911-CCE7-C39A-31C4-0AFFACBCB0B1}"/>
              </a:ext>
            </a:extLst>
          </p:cNvPr>
          <p:cNvSpPr txBox="1"/>
          <p:nvPr/>
        </p:nvSpPr>
        <p:spPr>
          <a:xfrm>
            <a:off x="10813885" y="4886895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inlet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723039-E0CF-277A-1554-2C9064AEC6DD}"/>
              </a:ext>
            </a:extLst>
          </p:cNvPr>
          <p:cNvSpPr txBox="1"/>
          <p:nvPr/>
        </p:nvSpPr>
        <p:spPr>
          <a:xfrm>
            <a:off x="11438241" y="4495993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outlet</a:t>
            </a:r>
          </a:p>
        </p:txBody>
      </p:sp>
      <p:sp>
        <p:nvSpPr>
          <p:cNvPr id="44" name="Content Placeholder 3">
            <a:extLst>
              <a:ext uri="{FF2B5EF4-FFF2-40B4-BE49-F238E27FC236}">
                <a16:creationId xmlns:a16="http://schemas.microsoft.com/office/drawing/2014/main" id="{2E49D6CA-237D-F442-7481-8F2B172B6B5D}"/>
              </a:ext>
            </a:extLst>
          </p:cNvPr>
          <p:cNvSpPr txBox="1">
            <a:spLocks/>
          </p:cNvSpPr>
          <p:nvPr/>
        </p:nvSpPr>
        <p:spPr>
          <a:xfrm>
            <a:off x="1040233" y="3383990"/>
            <a:ext cx="1778876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enlarged view</a:t>
            </a:r>
          </a:p>
        </p:txBody>
      </p:sp>
      <p:sp>
        <p:nvSpPr>
          <p:cNvPr id="46" name="Content Placeholder 3">
            <a:extLst>
              <a:ext uri="{FF2B5EF4-FFF2-40B4-BE49-F238E27FC236}">
                <a16:creationId xmlns:a16="http://schemas.microsoft.com/office/drawing/2014/main" id="{5645DD89-352B-C5C9-B4DC-CCF292B38870}"/>
              </a:ext>
            </a:extLst>
          </p:cNvPr>
          <p:cNvSpPr txBox="1">
            <a:spLocks/>
          </p:cNvSpPr>
          <p:nvPr/>
        </p:nvSpPr>
        <p:spPr>
          <a:xfrm>
            <a:off x="4963485" y="3278034"/>
            <a:ext cx="1778876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enlarged view</a:t>
            </a:r>
          </a:p>
        </p:txBody>
      </p:sp>
      <p:sp>
        <p:nvSpPr>
          <p:cNvPr id="48" name="Content Placeholder 3">
            <a:extLst>
              <a:ext uri="{FF2B5EF4-FFF2-40B4-BE49-F238E27FC236}">
                <a16:creationId xmlns:a16="http://schemas.microsoft.com/office/drawing/2014/main" id="{9EFA30E9-E32C-E96F-9D0E-E5E39FDCA4CB}"/>
              </a:ext>
            </a:extLst>
          </p:cNvPr>
          <p:cNvSpPr txBox="1">
            <a:spLocks/>
          </p:cNvSpPr>
          <p:nvPr/>
        </p:nvSpPr>
        <p:spPr>
          <a:xfrm>
            <a:off x="9635365" y="3413301"/>
            <a:ext cx="1778876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enlarged view</a:t>
            </a:r>
          </a:p>
        </p:txBody>
      </p:sp>
      <p:sp>
        <p:nvSpPr>
          <p:cNvPr id="50" name="Content Placeholder 3">
            <a:extLst>
              <a:ext uri="{FF2B5EF4-FFF2-40B4-BE49-F238E27FC236}">
                <a16:creationId xmlns:a16="http://schemas.microsoft.com/office/drawing/2014/main" id="{E9BB3EF9-1ED5-90DF-92DF-DAACC7A4CF25}"/>
              </a:ext>
            </a:extLst>
          </p:cNvPr>
          <p:cNvSpPr txBox="1">
            <a:spLocks/>
          </p:cNvSpPr>
          <p:nvPr/>
        </p:nvSpPr>
        <p:spPr>
          <a:xfrm>
            <a:off x="4368772" y="819095"/>
            <a:ext cx="1105044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7 FEBs</a:t>
            </a:r>
          </a:p>
        </p:txBody>
      </p:sp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8F7291E5-678E-3FA2-3684-70F581330603}"/>
              </a:ext>
            </a:extLst>
          </p:cNvPr>
          <p:cNvSpPr txBox="1">
            <a:spLocks/>
          </p:cNvSpPr>
          <p:nvPr/>
        </p:nvSpPr>
        <p:spPr>
          <a:xfrm>
            <a:off x="2160738" y="1371219"/>
            <a:ext cx="1105044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7 FEBs</a:t>
            </a:r>
          </a:p>
        </p:txBody>
      </p:sp>
      <p:sp>
        <p:nvSpPr>
          <p:cNvPr id="54" name="Content Placeholder 3">
            <a:extLst>
              <a:ext uri="{FF2B5EF4-FFF2-40B4-BE49-F238E27FC236}">
                <a16:creationId xmlns:a16="http://schemas.microsoft.com/office/drawing/2014/main" id="{36D3716F-267A-BF0A-D37D-4C5ECFD8A8B7}"/>
              </a:ext>
            </a:extLst>
          </p:cNvPr>
          <p:cNvSpPr txBox="1">
            <a:spLocks/>
          </p:cNvSpPr>
          <p:nvPr/>
        </p:nvSpPr>
        <p:spPr>
          <a:xfrm>
            <a:off x="9705793" y="1035288"/>
            <a:ext cx="1190331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14 FEBs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69A622E-4042-22C0-CF3A-61DC763BE6BF}"/>
              </a:ext>
            </a:extLst>
          </p:cNvPr>
          <p:cNvCxnSpPr>
            <a:cxnSpLocks/>
          </p:cNvCxnSpPr>
          <p:nvPr/>
        </p:nvCxnSpPr>
        <p:spPr>
          <a:xfrm flipH="1" flipV="1">
            <a:off x="1141541" y="995899"/>
            <a:ext cx="1178015" cy="392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AC91B65-B781-2123-95D7-3ECB021B4ED2}"/>
              </a:ext>
            </a:extLst>
          </p:cNvPr>
          <p:cNvCxnSpPr>
            <a:cxnSpLocks/>
          </p:cNvCxnSpPr>
          <p:nvPr/>
        </p:nvCxnSpPr>
        <p:spPr>
          <a:xfrm>
            <a:off x="2319556" y="1388378"/>
            <a:ext cx="176577" cy="11385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80841AC-F277-3DA9-5CC6-585E5901B20E}"/>
              </a:ext>
            </a:extLst>
          </p:cNvPr>
          <p:cNvCxnSpPr>
            <a:cxnSpLocks/>
          </p:cNvCxnSpPr>
          <p:nvPr/>
        </p:nvCxnSpPr>
        <p:spPr>
          <a:xfrm flipH="1" flipV="1">
            <a:off x="3683511" y="877933"/>
            <a:ext cx="907890" cy="117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0F21ABA-3C3E-F652-9D61-818E0FB4108A}"/>
              </a:ext>
            </a:extLst>
          </p:cNvPr>
          <p:cNvCxnSpPr>
            <a:cxnSpLocks/>
          </p:cNvCxnSpPr>
          <p:nvPr/>
        </p:nvCxnSpPr>
        <p:spPr>
          <a:xfrm>
            <a:off x="4578292" y="995899"/>
            <a:ext cx="343002" cy="6818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D6D8941-4416-51CA-6DE3-8E81E27830EA}"/>
              </a:ext>
            </a:extLst>
          </p:cNvPr>
          <p:cNvCxnSpPr>
            <a:cxnSpLocks/>
          </p:cNvCxnSpPr>
          <p:nvPr/>
        </p:nvCxnSpPr>
        <p:spPr>
          <a:xfrm flipH="1" flipV="1">
            <a:off x="8287683" y="809534"/>
            <a:ext cx="1544214" cy="3481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9515034-70C8-254B-A2B8-39E5D4D95797}"/>
              </a:ext>
            </a:extLst>
          </p:cNvPr>
          <p:cNvCxnSpPr>
            <a:cxnSpLocks/>
          </p:cNvCxnSpPr>
          <p:nvPr/>
        </p:nvCxnSpPr>
        <p:spPr>
          <a:xfrm>
            <a:off x="9831897" y="1157649"/>
            <a:ext cx="507714" cy="11424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B6FAB3D-E22C-A6E0-A8AE-30370CD38CEF}"/>
              </a:ext>
            </a:extLst>
          </p:cNvPr>
          <p:cNvCxnSpPr>
            <a:cxnSpLocks/>
          </p:cNvCxnSpPr>
          <p:nvPr/>
        </p:nvCxnSpPr>
        <p:spPr>
          <a:xfrm flipH="1" flipV="1">
            <a:off x="2613474" y="4692004"/>
            <a:ext cx="54066" cy="2966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A71D754-209A-BBDC-1254-DEAE15F363AE}"/>
              </a:ext>
            </a:extLst>
          </p:cNvPr>
          <p:cNvCxnSpPr>
            <a:cxnSpLocks/>
          </p:cNvCxnSpPr>
          <p:nvPr/>
        </p:nvCxnSpPr>
        <p:spPr>
          <a:xfrm flipV="1">
            <a:off x="6675501" y="3465759"/>
            <a:ext cx="857702" cy="1701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88B45C5-F14B-7D3C-6A0D-015E26711502}"/>
              </a:ext>
            </a:extLst>
          </p:cNvPr>
          <p:cNvCxnSpPr>
            <a:cxnSpLocks/>
          </p:cNvCxnSpPr>
          <p:nvPr/>
        </p:nvCxnSpPr>
        <p:spPr>
          <a:xfrm flipV="1">
            <a:off x="2667540" y="3027563"/>
            <a:ext cx="199183" cy="4892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BF63333-7CE1-B6F0-48D8-BADA348F8F56}"/>
              </a:ext>
            </a:extLst>
          </p:cNvPr>
          <p:cNvCxnSpPr>
            <a:cxnSpLocks/>
          </p:cNvCxnSpPr>
          <p:nvPr/>
        </p:nvCxnSpPr>
        <p:spPr>
          <a:xfrm flipV="1">
            <a:off x="11266415" y="3458853"/>
            <a:ext cx="638788" cy="2207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1FC885E-1AA5-4CB4-2498-90D67723F822}"/>
              </a:ext>
            </a:extLst>
          </p:cNvPr>
          <p:cNvCxnSpPr>
            <a:cxnSpLocks/>
          </p:cNvCxnSpPr>
          <p:nvPr/>
        </p:nvCxnSpPr>
        <p:spPr>
          <a:xfrm flipH="1" flipV="1">
            <a:off x="6480095" y="4953402"/>
            <a:ext cx="86686" cy="2668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93CF97D-ECA3-5C1C-E9B3-DFEB730287F8}"/>
              </a:ext>
            </a:extLst>
          </p:cNvPr>
          <p:cNvCxnSpPr>
            <a:cxnSpLocks/>
          </p:cNvCxnSpPr>
          <p:nvPr/>
        </p:nvCxnSpPr>
        <p:spPr>
          <a:xfrm flipH="1" flipV="1">
            <a:off x="7360275" y="4234570"/>
            <a:ext cx="291955" cy="103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FEEBDAE-04F6-84DC-D374-BF56C3CDF4F9}"/>
              </a:ext>
            </a:extLst>
          </p:cNvPr>
          <p:cNvCxnSpPr>
            <a:cxnSpLocks/>
          </p:cNvCxnSpPr>
          <p:nvPr/>
        </p:nvCxnSpPr>
        <p:spPr>
          <a:xfrm flipH="1" flipV="1">
            <a:off x="10902229" y="4776689"/>
            <a:ext cx="252136" cy="1993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E3AD3A0-E360-548C-41BE-F71510153D32}"/>
              </a:ext>
            </a:extLst>
          </p:cNvPr>
          <p:cNvCxnSpPr>
            <a:cxnSpLocks/>
          </p:cNvCxnSpPr>
          <p:nvPr/>
        </p:nvCxnSpPr>
        <p:spPr>
          <a:xfrm flipH="1" flipV="1">
            <a:off x="11594696" y="4321066"/>
            <a:ext cx="193491" cy="2315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63D80EC-BBD5-BAFB-220E-5E7039D40E2F}"/>
              </a:ext>
            </a:extLst>
          </p:cNvPr>
          <p:cNvCxnSpPr>
            <a:cxnSpLocks/>
          </p:cNvCxnSpPr>
          <p:nvPr/>
        </p:nvCxnSpPr>
        <p:spPr>
          <a:xfrm flipH="1" flipV="1">
            <a:off x="3317452" y="4315629"/>
            <a:ext cx="187936" cy="2315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2" name="Content Placeholder 4">
            <a:extLst>
              <a:ext uri="{FF2B5EF4-FFF2-40B4-BE49-F238E27FC236}">
                <a16:creationId xmlns:a16="http://schemas.microsoft.com/office/drawing/2014/main" id="{6DDE6842-1D1C-4E1C-3648-39DBC5277A5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8802" r="23472" b="43737"/>
          <a:stretch>
            <a:fillRect/>
          </a:stretch>
        </p:blipFill>
        <p:spPr>
          <a:xfrm>
            <a:off x="5703427" y="1537058"/>
            <a:ext cx="3134562" cy="289414"/>
          </a:xfrm>
          <a:prstGeom prst="rect">
            <a:avLst/>
          </a:prstGeom>
        </p:spPr>
      </p:pic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3D3BF7E0-4F69-7163-CB7E-A799FFABE759}"/>
              </a:ext>
            </a:extLst>
          </p:cNvPr>
          <p:cNvCxnSpPr>
            <a:cxnSpLocks/>
          </p:cNvCxnSpPr>
          <p:nvPr/>
        </p:nvCxnSpPr>
        <p:spPr>
          <a:xfrm flipV="1">
            <a:off x="5846434" y="1756612"/>
            <a:ext cx="633661" cy="5755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" name="Content Placeholder 3">
            <a:extLst>
              <a:ext uri="{FF2B5EF4-FFF2-40B4-BE49-F238E27FC236}">
                <a16:creationId xmlns:a16="http://schemas.microsoft.com/office/drawing/2014/main" id="{596CEF22-60DD-FD71-2515-4EA485690C19}"/>
              </a:ext>
            </a:extLst>
          </p:cNvPr>
          <p:cNvSpPr txBox="1">
            <a:spLocks/>
          </p:cNvSpPr>
          <p:nvPr/>
        </p:nvSpPr>
        <p:spPr>
          <a:xfrm>
            <a:off x="7574466" y="1819059"/>
            <a:ext cx="2257431" cy="20313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Upstream rectangular cross section inlet tube tapered to circular cross section approaching FEB in </a:t>
            </a:r>
            <a:r>
              <a:rPr lang="en-US" sz="1400" b="1" dirty="0"/>
              <a:t>cooling loop2 </a:t>
            </a:r>
            <a:r>
              <a:rPr lang="en-US" sz="1400" dirty="0"/>
              <a:t>due to services constraints. Need to study the effect of pressure drop of this arrangement 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7EA5FD4A-5AB3-90DB-6826-7D317E83994C}"/>
              </a:ext>
            </a:extLst>
          </p:cNvPr>
          <p:cNvCxnSpPr>
            <a:cxnSpLocks/>
          </p:cNvCxnSpPr>
          <p:nvPr/>
        </p:nvCxnSpPr>
        <p:spPr>
          <a:xfrm flipH="1" flipV="1">
            <a:off x="6781978" y="1728876"/>
            <a:ext cx="830751" cy="5252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Content Placeholder 3">
            <a:extLst>
              <a:ext uri="{FF2B5EF4-FFF2-40B4-BE49-F238E27FC236}">
                <a16:creationId xmlns:a16="http://schemas.microsoft.com/office/drawing/2014/main" id="{C4009677-AAC1-DD62-EB50-56516D790F13}"/>
              </a:ext>
            </a:extLst>
          </p:cNvPr>
          <p:cNvSpPr txBox="1">
            <a:spLocks/>
          </p:cNvSpPr>
          <p:nvPr/>
        </p:nvSpPr>
        <p:spPr>
          <a:xfrm>
            <a:off x="5556317" y="1111268"/>
            <a:ext cx="1778876" cy="33855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   enlarged view</a:t>
            </a:r>
          </a:p>
        </p:txBody>
      </p:sp>
    </p:spTree>
    <p:extLst>
      <p:ext uri="{BB962C8B-B14F-4D97-AF65-F5344CB8AC3E}">
        <p14:creationId xmlns:p14="http://schemas.microsoft.com/office/powerpoint/2010/main" val="169803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C4766BAE-9B24-D850-0F82-4EC5436166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43" t="4388" r="3227" b="5288"/>
          <a:stretch>
            <a:fillRect/>
          </a:stretch>
        </p:blipFill>
        <p:spPr>
          <a:xfrm>
            <a:off x="6370669" y="3134263"/>
            <a:ext cx="3080042" cy="207982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B4ADAFE-4789-B51D-478C-2D09B75F01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3" t="6667" r="7976" b="4036"/>
          <a:stretch>
            <a:fillRect/>
          </a:stretch>
        </p:blipFill>
        <p:spPr>
          <a:xfrm>
            <a:off x="9256697" y="3103297"/>
            <a:ext cx="2703655" cy="1907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782454-C19B-4B45-01F6-8B18B3361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ePIC</a:t>
            </a:r>
            <a:r>
              <a:rPr lang="en-US" dirty="0"/>
              <a:t> Detector – Outer MPGD Comparison</a:t>
            </a:r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1F15D1B6-E140-0F91-E1D5-7E008D0C6273}"/>
              </a:ext>
            </a:extLst>
          </p:cNvPr>
          <p:cNvGraphicFramePr>
            <a:graphicFrameLocks noGrp="1"/>
          </p:cNvGraphicFramePr>
          <p:nvPr/>
        </p:nvGraphicFramePr>
        <p:xfrm>
          <a:off x="500991" y="679912"/>
          <a:ext cx="11459361" cy="2394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6989">
                  <a:extLst>
                    <a:ext uri="{9D8B030D-6E8A-4147-A177-3AD203B41FA5}">
                      <a16:colId xmlns:a16="http://schemas.microsoft.com/office/drawing/2014/main" val="4085819352"/>
                    </a:ext>
                  </a:extLst>
                </a:gridCol>
                <a:gridCol w="2051583">
                  <a:extLst>
                    <a:ext uri="{9D8B030D-6E8A-4147-A177-3AD203B41FA5}">
                      <a16:colId xmlns:a16="http://schemas.microsoft.com/office/drawing/2014/main" val="2664807613"/>
                    </a:ext>
                  </a:extLst>
                </a:gridCol>
                <a:gridCol w="2038525">
                  <a:extLst>
                    <a:ext uri="{9D8B030D-6E8A-4147-A177-3AD203B41FA5}">
                      <a16:colId xmlns:a16="http://schemas.microsoft.com/office/drawing/2014/main" val="1207377139"/>
                    </a:ext>
                  </a:extLst>
                </a:gridCol>
                <a:gridCol w="2070235">
                  <a:extLst>
                    <a:ext uri="{9D8B030D-6E8A-4147-A177-3AD203B41FA5}">
                      <a16:colId xmlns:a16="http://schemas.microsoft.com/office/drawing/2014/main" val="3180478050"/>
                    </a:ext>
                  </a:extLst>
                </a:gridCol>
                <a:gridCol w="1822257">
                  <a:extLst>
                    <a:ext uri="{9D8B030D-6E8A-4147-A177-3AD203B41FA5}">
                      <a16:colId xmlns:a16="http://schemas.microsoft.com/office/drawing/2014/main" val="2561871343"/>
                    </a:ext>
                  </a:extLst>
                </a:gridCol>
                <a:gridCol w="1849772">
                  <a:extLst>
                    <a:ext uri="{9D8B030D-6E8A-4147-A177-3AD203B41FA5}">
                      <a16:colId xmlns:a16="http://schemas.microsoft.com/office/drawing/2014/main" val="483966598"/>
                    </a:ext>
                  </a:extLst>
                </a:gridCol>
              </a:tblGrid>
              <a:tr h="299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Component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Cooling loop1 half module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Cooling loop1 half module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Cooling loop2 half module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Combined - Full module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Combined - Full module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38283221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FEBs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89297560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Single FEB Heat (W)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15.206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15.206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15.206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15.206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15.206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3988495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Total FEB Heat (W)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106.442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106.442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106.442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212.884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212.884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74832592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 Rise (C)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00671596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 (lpm)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8849205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Reynolds Number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3765 (Transition Flow)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2662 (Transition Flow)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2535 (Transition Flow)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7531( Turbulent Flow)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3765 (Transition Flow)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7475489"/>
                  </a:ext>
                </a:extLst>
              </a:tr>
              <a:tr h="29925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 drop (bar)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0285052"/>
                  </a:ext>
                </a:extLst>
              </a:tr>
            </a:tbl>
          </a:graphicData>
        </a:graphic>
      </p:graphicFrame>
      <p:pic>
        <p:nvPicPr>
          <p:cNvPr id="48" name="Content Placeholder 4">
            <a:extLst>
              <a:ext uri="{FF2B5EF4-FFF2-40B4-BE49-F238E27FC236}">
                <a16:creationId xmlns:a16="http://schemas.microsoft.com/office/drawing/2014/main" id="{0814A0F4-FEE7-11CD-981F-E61870CAD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4919" t="4702" r="3540" b="5389"/>
          <a:stretch>
            <a:fillRect/>
          </a:stretch>
        </p:blipFill>
        <p:spPr>
          <a:xfrm>
            <a:off x="4363773" y="3128646"/>
            <a:ext cx="1941593" cy="2116803"/>
          </a:xfrm>
          <a:prstGeom prst="rect">
            <a:avLst/>
          </a:prstGeom>
        </p:spPr>
      </p:pic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80F23B8-F6F7-AA0A-A863-3B3B6E1543BF}"/>
              </a:ext>
            </a:extLst>
          </p:cNvPr>
          <p:cNvCxnSpPr>
            <a:cxnSpLocks/>
          </p:cNvCxnSpPr>
          <p:nvPr/>
        </p:nvCxnSpPr>
        <p:spPr>
          <a:xfrm flipV="1">
            <a:off x="4628344" y="3128646"/>
            <a:ext cx="445827" cy="2939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26454A3-F6E2-C8C8-BDEC-5DF31C116CF9}"/>
              </a:ext>
            </a:extLst>
          </p:cNvPr>
          <p:cNvCxnSpPr>
            <a:cxnSpLocks/>
          </p:cNvCxnSpPr>
          <p:nvPr/>
        </p:nvCxnSpPr>
        <p:spPr>
          <a:xfrm flipH="1" flipV="1">
            <a:off x="3853395" y="3155930"/>
            <a:ext cx="709646" cy="266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C36B834-BDF0-B197-57C2-2F8363CF4FB6}"/>
              </a:ext>
            </a:extLst>
          </p:cNvPr>
          <p:cNvCxnSpPr>
            <a:cxnSpLocks/>
          </p:cNvCxnSpPr>
          <p:nvPr/>
        </p:nvCxnSpPr>
        <p:spPr>
          <a:xfrm flipV="1">
            <a:off x="6797464" y="3103297"/>
            <a:ext cx="445827" cy="2939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8DB5415-40E3-A00D-A1E8-E255E1F1F166}"/>
              </a:ext>
            </a:extLst>
          </p:cNvPr>
          <p:cNvCxnSpPr>
            <a:cxnSpLocks/>
          </p:cNvCxnSpPr>
          <p:nvPr/>
        </p:nvCxnSpPr>
        <p:spPr>
          <a:xfrm flipV="1">
            <a:off x="9805360" y="3103297"/>
            <a:ext cx="945132" cy="324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557657B-4A70-FF65-F35B-368F1BD1616E}"/>
              </a:ext>
            </a:extLst>
          </p:cNvPr>
          <p:cNvCxnSpPr>
            <a:cxnSpLocks/>
          </p:cNvCxnSpPr>
          <p:nvPr/>
        </p:nvCxnSpPr>
        <p:spPr>
          <a:xfrm flipH="1" flipV="1">
            <a:off x="9620634" y="3033129"/>
            <a:ext cx="152016" cy="395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6" name="Content Placeholder 4">
            <a:extLst>
              <a:ext uri="{FF2B5EF4-FFF2-40B4-BE49-F238E27FC236}">
                <a16:creationId xmlns:a16="http://schemas.microsoft.com/office/drawing/2014/main" id="{73B2CDE7-D1CA-796A-79AD-9961FABA40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636" r="14350" b="27790"/>
          <a:stretch>
            <a:fillRect/>
          </a:stretch>
        </p:blipFill>
        <p:spPr>
          <a:xfrm>
            <a:off x="5627241" y="5432013"/>
            <a:ext cx="1030157" cy="56512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5F5716D6-546C-1EAE-14D5-2F6B169397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29" r="6432" b="3731"/>
          <a:stretch>
            <a:fillRect/>
          </a:stretch>
        </p:blipFill>
        <p:spPr>
          <a:xfrm>
            <a:off x="8195787" y="5295501"/>
            <a:ext cx="1254924" cy="816412"/>
          </a:xfrm>
          <a:prstGeom prst="rect">
            <a:avLst/>
          </a:prstGeom>
        </p:spPr>
      </p:pic>
      <p:pic>
        <p:nvPicPr>
          <p:cNvPr id="80" name="Content Placeholder 4">
            <a:extLst>
              <a:ext uri="{FF2B5EF4-FFF2-40B4-BE49-F238E27FC236}">
                <a16:creationId xmlns:a16="http://schemas.microsoft.com/office/drawing/2014/main" id="{B5093FE2-C79A-6073-9C92-7526C312A1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636" r="14350" b="27790"/>
          <a:stretch>
            <a:fillRect/>
          </a:stretch>
        </p:blipFill>
        <p:spPr>
          <a:xfrm>
            <a:off x="10989100" y="5287036"/>
            <a:ext cx="1030157" cy="56512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232148-8968-9352-CF29-67429121FB41}"/>
              </a:ext>
            </a:extLst>
          </p:cNvPr>
          <p:cNvGraphicFramePr>
            <a:graphicFrameLocks noGrp="1"/>
          </p:cNvGraphicFramePr>
          <p:nvPr/>
        </p:nvGraphicFramePr>
        <p:xfrm>
          <a:off x="500991" y="3429000"/>
          <a:ext cx="3801223" cy="25806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1435">
                  <a:extLst>
                    <a:ext uri="{9D8B030D-6E8A-4147-A177-3AD203B41FA5}">
                      <a16:colId xmlns:a16="http://schemas.microsoft.com/office/drawing/2014/main" val="2079687833"/>
                    </a:ext>
                  </a:extLst>
                </a:gridCol>
                <a:gridCol w="1227087">
                  <a:extLst>
                    <a:ext uri="{9D8B030D-6E8A-4147-A177-3AD203B41FA5}">
                      <a16:colId xmlns:a16="http://schemas.microsoft.com/office/drawing/2014/main" val="2215989332"/>
                    </a:ext>
                  </a:extLst>
                </a:gridCol>
                <a:gridCol w="542701">
                  <a:extLst>
                    <a:ext uri="{9D8B030D-6E8A-4147-A177-3AD203B41FA5}">
                      <a16:colId xmlns:a16="http://schemas.microsoft.com/office/drawing/2014/main" val="3199063428"/>
                    </a:ext>
                  </a:extLst>
                </a:gridCol>
              </a:tblGrid>
              <a:tr h="2575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Cooling media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4898870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Inlet Temperature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17389285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 Temperature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37358641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Tube inner diameter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1524333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Tube outer diameter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58258167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Tube material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Stainless Steel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1197771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 Temperature of Detector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4385164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 Temperature of Detector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45136182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 stability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71668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705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A7936-A76F-AA58-2A67-851772BA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ePIC</a:t>
            </a:r>
            <a:r>
              <a:rPr lang="en-US" dirty="0"/>
              <a:t> Detector – Outer MPGD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E9655-952E-D35E-077A-59A7EED2F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Pressure drop is significant for the module at west side or single looping.</a:t>
            </a:r>
          </a:p>
          <a:p>
            <a:r>
              <a:rPr lang="en-US" dirty="0"/>
              <a:t>For the optimized design, hard limit for pressure drop is required (i.e. 0.25 bar).</a:t>
            </a:r>
          </a:p>
          <a:p>
            <a:r>
              <a:rPr lang="en-US" dirty="0"/>
              <a:t>Further thermal/fluidic simulation is required.</a:t>
            </a:r>
          </a:p>
          <a:p>
            <a:r>
              <a:rPr lang="en-US" dirty="0"/>
              <a:t>Still preliminary until SALSA/FEB design is finalized.</a:t>
            </a:r>
          </a:p>
          <a:p>
            <a:r>
              <a:rPr lang="en-US" dirty="0"/>
              <a:t>Current cooling design at service line (from Chiller to Detector) unknown.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17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B863F-1F85-00CD-04A5-9C80931B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 FEA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8E804-9CE4-F5CF-C4A2-F04E7B8B9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809111"/>
            <a:ext cx="7624970" cy="5275396"/>
          </a:xfrm>
        </p:spPr>
        <p:txBody>
          <a:bodyPr/>
          <a:lstStyle/>
          <a:p>
            <a:r>
              <a:rPr lang="en-US" dirty="0"/>
              <a:t>There was discussion for deformation of GST related to hp-DIRC and BOT</a:t>
            </a:r>
          </a:p>
          <a:p>
            <a:r>
              <a:rPr lang="en-US" dirty="0"/>
              <a:t>BOT tolerance &lt; 50 </a:t>
            </a:r>
            <a:r>
              <a:rPr lang="en-US" dirty="0">
                <a:sym typeface="Symbol" panose="05050102010706020507" pitchFamily="18" charset="2"/>
              </a:rPr>
              <a:t>m</a:t>
            </a:r>
            <a:r>
              <a:rPr lang="en-US" dirty="0"/>
              <a:t>/ft., while GST deformation is about 2 mm max.</a:t>
            </a:r>
          </a:p>
          <a:p>
            <a:r>
              <a:rPr lang="en-US" dirty="0"/>
              <a:t>Due to the detector design (stretched GEM foil, HV to thin gaps) small deformation will damage the whole detector or make the detector non-functional.</a:t>
            </a:r>
          </a:p>
          <a:p>
            <a:r>
              <a:rPr lang="en-US" dirty="0"/>
              <a:t>Decoupling of GST is ideal.</a:t>
            </a:r>
          </a:p>
          <a:p>
            <a:r>
              <a:rPr lang="en-US" dirty="0"/>
              <a:t>Waiting for further simulation of GST to identify level of deformation for design of decoupling mount.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1976A44-1C07-17C3-EB0B-D8226BC54F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96471" y="809111"/>
            <a:ext cx="3958041" cy="527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30775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AD70558AC79641AC36496E6FEE9A6E" ma:contentTypeVersion="4" ma:contentTypeDescription="Create a new document." ma:contentTypeScope="" ma:versionID="c836d54df9ad875ddbfe2777157cbad1">
  <xsd:schema xmlns:xsd="http://www.w3.org/2001/XMLSchema" xmlns:xs="http://www.w3.org/2001/XMLSchema" xmlns:p="http://schemas.microsoft.com/office/2006/metadata/properties" xmlns:ns2="7598c3d8-57a9-49d9-87da-8d2ac3199484" targetNamespace="http://schemas.microsoft.com/office/2006/metadata/properties" ma:root="true" ma:fieldsID="a1dcfe6a7be53e253488c469644543b2" ns2:_="">
    <xsd:import namespace="7598c3d8-57a9-49d9-87da-8d2ac31994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98c3d8-57a9-49d9-87da-8d2ac31994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754FCC-0321-4AF0-8AFD-07A376B5A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98c3d8-57a9-49d9-87da-8d2ac31994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09D19-ECD3-440E-A44C-BD3D2F266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5637A3-DEB1-4C7D-9F81-D2184D65C3B4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7598c3d8-57a9-49d9-87da-8d2ac3199484"/>
  </ds:schemaRefs>
</ds:datastoreItem>
</file>

<file path=docMetadata/LabelInfo.xml><?xml version="1.0" encoding="utf-8"?>
<clbl:labelList xmlns:clbl="http://schemas.microsoft.com/office/2020/mipLabelMetadata">
  <clbl:label id="{b4d7ee1f-4fb3-4f06-9037-2b5b522042ab}" enabled="0" method="" siteId="{b4d7ee1f-4fb3-4f06-9037-2b5b522042a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EIC Long Lead Procurement Widescreen PPT Template</Template>
  <TotalTime>6314</TotalTime>
  <Words>1011</Words>
  <Application>Microsoft Office PowerPoint</Application>
  <PresentationFormat>Widescreen</PresentationFormat>
  <Paragraphs>263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 Narrow</vt:lpstr>
      <vt:lpstr>Arial</vt:lpstr>
      <vt:lpstr>Calibri</vt:lpstr>
      <vt:lpstr>Symbol</vt:lpstr>
      <vt:lpstr>BNL</vt:lpstr>
      <vt:lpstr>Barrel Outer Tracker / MPGD (RWELL)  </vt:lpstr>
      <vt:lpstr>Update - Facility</vt:lpstr>
      <vt:lpstr>Photos</vt:lpstr>
      <vt:lpstr>Update – Thermal study</vt:lpstr>
      <vt:lpstr>Update – Thermal study</vt:lpstr>
      <vt:lpstr>ePIC Detector – Outer MPGD</vt:lpstr>
      <vt:lpstr>ePIC Detector – Outer MPGD Comparison</vt:lpstr>
      <vt:lpstr>ePIC Detector – Outer MPGD Comparison</vt:lpstr>
      <vt:lpstr>GST FEA study</vt:lpstr>
      <vt:lpstr>Backups</vt:lpstr>
      <vt:lpstr>ePIC Detector – Outer MPGD - Results</vt:lpstr>
      <vt:lpstr>ePIC Detector – Outer MPGD - Results</vt:lpstr>
      <vt:lpstr>Update – Thermal study</vt:lpstr>
      <vt:lpstr> 7 FEB Heat Load – modified design – without insulation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&lt;LLP WBS – LLP Description&gt; CD-3A Director’s Review</dc:title>
  <dc:subject/>
  <dc:creator>Houston, Michelle</dc:creator>
  <cp:keywords/>
  <dc:description/>
  <cp:lastModifiedBy>Seung Joon Lee</cp:lastModifiedBy>
  <cp:revision>91</cp:revision>
  <dcterms:created xsi:type="dcterms:W3CDTF">2023-09-12T20:43:32Z</dcterms:created>
  <dcterms:modified xsi:type="dcterms:W3CDTF">2026-08-24T14:29:31Z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0x010100E9AD70558AC79641AC36496E6FEE9A6E</vt:lpwstr>
  </property>
  <property fmtid="{D5CDD505-2E9C-101B-9397-08002B2CF9AE}" pid="3" name="MediaServiceImageTags">
    <vt:lpwstr/>
  </property>
</Properties>
</file>