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58"/>
  </p:normalViewPr>
  <p:slideViewPr>
    <p:cSldViewPr snapToGrid="0">
      <p:cViewPr varScale="1">
        <p:scale>
          <a:sx n="126" d="100"/>
          <a:sy n="126" d="100"/>
        </p:scale>
        <p:origin x="435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0:03:14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0 24575,'12'74'0,"-9"-50"0,9 50 0,-12-66 0,0 1 0,0-1 0,0 1 0,0-1 0,0 0 0,0 1 0,-4 9 0,3-8 0,-4 13 0,5-9 0,-3-4 0,2 2 0,-7-8 0,7 5 0,-11-1 0,2 10 0,-5-7 0,-2 12 0,7-14 0,-3 4 0,9-5 0,4-3 0,9-1 0,0-4 0,4 0 0,5 0 0,-7 0 0,6 0 0,-8 0 0,-1 0 0,1 0 0,-5 4 0,4-4 0,-7 8 0,6-7 0,-6 6 0,3 2 0,-8 1 0,0 3 0,-5-5 0,1 1 0,3-1 0,-2 1 0,6-1 0,-7-3 0,3 2 0,1-2 0,-4 0 0,4 2 0,-5-2 0,1 3 0,-1 1 0,-4-1 0,0 5 0,-6-3 0,5 3 0,2-8 0,3 3 0,8-7 0,2 3 0,8-4 0,3 0 0,2 4 0,5-3 0,-1 3 0,-4-4 0,3 0 0,-8 3 0,4-2 0,-4 3 0,-1-4 0,1 0 0,-5 4 0,4-3 0,-4 3 0,5-4 0,-1 3 0,-3 2 0,-5 3 0,-1 1 0,-6-4 0,2 2 0,0-2 0,-2-1 0,2 4 0,-3-3 0,-1 3 0,-4 1 0,-1 0 0,0-1 0,-8 6 0,7-4 0,-8 8 0,5-8 0,12-1 0,3-5 0,16-4 0,-3 0 0,12 0 0,-2 0 0,4 0 0,3-4 0,-12 3 0,2-3 0,-9 4 0,1 4 0,-1-3 0,-3 6 0,2-6 0,-6 7 0,3-3 0,0-1 0,-3 4 0,2-4 0,-3 5 0,0-1 0,0 1 0,0 3 0,0-3 0,0 8 0,0-8 0,-3 4 0,2 0 0,-7 1 0,7 4 0,-3 1 0,-1 8 0,4-11 0,-3 5 0,4-12 0,0-1 0,0 1 0,0-1 0,0 0 0,0 1 0,0 4 0,0-4 0,0 8 0,0-7 0,0-1 0,0-5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0:08:02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0 24575,'12'74'0,"-9"-50"0,9 50 0,-12-66 0,0 1 0,0-1 0,0 1 0,0-1 0,0 0 0,0 1 0,-4 9 0,3-8 0,-4 13 0,5-9 0,-3-4 0,2 2 0,-7-8 0,7 5 0,-11-1 0,2 10 0,-5-7 0,-2 12 0,7-14 0,-3 4 0,9-5 0,4-3 0,9-1 0,0-4 0,4 0 0,5 0 0,-7 0 0,6 0 0,-8 0 0,-1 0 0,1 0 0,-5 4 0,4-4 0,-7 8 0,6-7 0,-6 6 0,3 2 0,-8 1 0,0 3 0,-5-5 0,1 1 0,3-1 0,-2 1 0,6-1 0,-7-3 0,3 2 0,1-2 0,-4 0 0,4 2 0,-5-2 0,1 3 0,-1 1 0,-4-1 0,0 5 0,-6-3 0,5 3 0,2-8 0,3 3 0,8-7 0,2 3 0,8-4 0,3 0 0,2 4 0,5-3 0,-1 3 0,-4-4 0,3 0 0,-8 3 0,4-2 0,-4 3 0,-1-4 0,1 0 0,-5 4 0,4-3 0,-4 3 0,5-4 0,-1 3 0,-3 2 0,-5 3 0,-1 1 0,-6-4 0,2 2 0,0-2 0,-2-1 0,2 4 0,-3-3 0,-1 3 0,-4 1 0,-1 0 0,0-1 0,-8 6 0,7-4 0,-8 8 0,5-8 0,12-1 0,3-5 0,16-4 0,-3 0 0,12 0 0,-2 0 0,4 0 0,3-4 0,-12 3 0,2-3 0,-9 4 0,1 4 0,-1-3 0,-3 6 0,2-6 0,-6 7 0,3-3 0,0-1 0,-3 4 0,2-4 0,-3 5 0,0-1 0,0 1 0,0 3 0,0-3 0,0 8 0,0-8 0,-3 4 0,2 0 0,-7 1 0,7 4 0,-3 1 0,-1 8 0,4-11 0,-3 5 0,4-12 0,0-1 0,0 1 0,0-1 0,0 0 0,0 1 0,0 4 0,0-4 0,0 8 0,0-7 0,0-1 0,0-5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5BB06-367B-0540-B4BB-5092AAE2078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20A92-5FD4-3A4B-B136-658B20381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38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20A92-5FD4-3A4B-B136-658B203817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20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31701-C09C-0EBE-3FFC-9FD03DBB6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EEF16B-253F-C12B-04A0-E23962AFC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A17E5-C6B5-5DEB-5942-3D41E75B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C1C9-49A7-D543-B8AF-6676459BCDE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4BE6-32FC-A6A2-B908-3825E8C6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672B2-6C65-EE4F-FD5A-F9042C7D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8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A0E0-31CA-56B1-1F09-B7A57A84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CF7A63-D200-4011-A5F7-6B3C956F2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F80C1-CA06-CDCD-3EB0-2ED02A6E6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A918-3150-5440-AC84-6A577D51B18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62905-9893-3E6F-6B54-C9418288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B4A0B-53EE-781B-FDD8-DB991D07F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11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594906-8631-0EDB-1CCA-B8FF4BC594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129F4-6594-3405-FE9B-1C2E0F4C0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27FA1-C4A9-4BF5-1CB1-B241C948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71AB8-D907-0F45-9581-25FF6927790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32B26-30D3-D148-74D4-E9B7EDC7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32D22-32F6-24E1-9757-C9710EFE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22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A2821-95DB-6BC0-AB5E-5139FC126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DE2A2-D88C-EB77-3016-C27AD9912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3A5A8-1CB1-3E9A-EC23-DA54CC319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729F-4E05-E941-BE54-DA709140ED68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B5B11-339B-8075-919F-5C6EA47C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92660-002D-BF50-A3D2-47A256F4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1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60723-14FA-3C3F-0A6F-A2B018755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428DC-77C0-DE53-3E40-E9FAB05EE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15C40-4FE3-C2C4-4E8F-0054D983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FBEA-90C7-574A-8B6E-90F7ABEE163A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A81B7-6B5B-F7B9-2B36-954BD698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43198-5EAF-02D5-760A-8F17EFACB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199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B0F2B-E82E-06AF-26B6-96E99D863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A2DE9-C733-522F-726F-CD4A0E8E0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5B27E-144A-693E-3897-D3519768A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67977-3EE7-92A0-E92A-A7DA47D06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79510-CDE4-1845-BC87-D239982BE580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9CEC59-63AD-370D-A302-AA734D0A9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C4EBD-F679-8D55-DB8F-BB208002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79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FB666-8CDC-8471-17B5-E74CEFE58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25B75-4F3D-95B3-6B5C-56B932D04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423FE-65B8-FA94-2697-C7C295993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B829A9-05A2-FAF5-74E1-DD11E181E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20BF3E-C7D5-22DE-D546-590C1E120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3EB681-E75E-62DE-23DA-DB7075329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32E71-4427-E046-AC86-CC872B766855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F0918-336F-964D-A17E-DE40ABF6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CA336-690F-B75A-E0EF-E46FF581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38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077FF-C333-3299-4E81-25FCC77D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B7302-0629-A088-7B74-79E5A4D36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7830-6367-E24F-B4F7-4CF8C87E8DEA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93871-EC57-7A4C-E66D-0D7E4AC3C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B0451-C869-210A-95AA-2BBF803C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5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4F62E-F9A9-770F-D02E-1544F6AE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734F-387C-B740-8AE6-7510426C9B93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242227-B791-3DDC-BEB7-ACF5EC5E3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86EC2-6F50-17BF-092D-80705EC9B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22CF5-FEFE-B870-0C6C-251207B9D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A7583-287B-CE42-C7E1-EF37BAA2E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94112-A27A-4E48-A90E-057A63CDA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E74CA-1435-AA95-30A3-844A18D5A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15CE-3842-E94D-9D90-B4FAFC0DD39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FAF39-C196-8F85-D5A6-8AC729A94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40C73C-F1B5-BAAD-DB52-0B28FF58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8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8E184-9350-D385-84AA-279159CCA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800803-E072-19D5-E667-4DC758B06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B26F39-EEF8-6E36-BD9E-ABB4592CD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E2B92-A30C-C430-3495-FD6FD17F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1CC5-7B58-1643-BC77-D1E64C757CDD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92D68-1662-0CE6-7D75-BF491DE5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37D98-D4AC-6F90-01A8-400BC41E8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1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3F1A6-A1E7-FBB7-E78C-AEEBF25C2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0CE5D-F067-F5C9-8BB8-E79727686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3CD3C-4C81-C6E3-5CA0-56973A14B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58F635-1375-954F-86FE-7D69DB54EDA5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A6936-F4AA-7AC5-0A57-B81798873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863AD-183E-DAD4-35D4-62048FD45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B89316-3A74-0444-90D9-5DD134B78D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22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DC341-ADAE-C9CC-21BE-0EAB3F29D9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EPIC Power and Grounding Thoughts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10CA4-0DFE-C137-B100-F139E1D18E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E.J. Mannel</a:t>
            </a:r>
          </a:p>
          <a:p>
            <a:r>
              <a:rPr lang="en-US" dirty="0"/>
              <a:t>July 14, 2026</a:t>
            </a:r>
          </a:p>
        </p:txBody>
      </p:sp>
    </p:spTree>
    <p:extLst>
      <p:ext uri="{BB962C8B-B14F-4D97-AF65-F5344CB8AC3E}">
        <p14:creationId xmlns:p14="http://schemas.microsoft.com/office/powerpoint/2010/main" val="7683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F70CC-774C-B1AB-A3E1-7059774C4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8508E-8C1C-BDAF-6330-C11302C54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”Dirty AC”: supplies power to things that can generate noise on the AC lines</a:t>
            </a:r>
          </a:p>
          <a:p>
            <a:pPr lvl="1"/>
            <a:r>
              <a:rPr lang="en-US" dirty="0"/>
              <a:t>Pumps</a:t>
            </a:r>
          </a:p>
          <a:p>
            <a:pPr lvl="1"/>
            <a:r>
              <a:rPr lang="en-US" dirty="0"/>
              <a:t>Fans</a:t>
            </a:r>
          </a:p>
          <a:p>
            <a:pPr lvl="1"/>
            <a:r>
              <a:rPr lang="en-US" dirty="0"/>
              <a:t>Compressors</a:t>
            </a:r>
          </a:p>
          <a:p>
            <a:pPr lvl="1"/>
            <a:r>
              <a:rPr lang="en-US" dirty="0"/>
              <a:t>Fluorescent lights</a:t>
            </a:r>
          </a:p>
          <a:p>
            <a:r>
              <a:rPr lang="en-US" dirty="0"/>
              <a:t>”Clean AC”: Electronics</a:t>
            </a:r>
          </a:p>
          <a:p>
            <a:pPr lvl="1"/>
            <a:r>
              <a:rPr lang="en-US" dirty="0"/>
              <a:t>AC-DC power supplies</a:t>
            </a:r>
          </a:p>
          <a:p>
            <a:pPr lvl="1"/>
            <a:r>
              <a:rPr lang="en-US" dirty="0"/>
              <a:t>Crates, AC-DC power </a:t>
            </a:r>
            <a:r>
              <a:rPr lang="en-US" dirty="0" err="1"/>
              <a:t>suppies</a:t>
            </a:r>
            <a:endParaRPr lang="en-US" dirty="0"/>
          </a:p>
          <a:p>
            <a:pPr lvl="1"/>
            <a:r>
              <a:rPr lang="en-US" dirty="0"/>
              <a:t>Scopes or other monitoring hardware</a:t>
            </a:r>
          </a:p>
          <a:p>
            <a:pPr lvl="1"/>
            <a:r>
              <a:rPr lang="en-US" dirty="0"/>
              <a:t>Computers (could be on dirty AC depending on application)</a:t>
            </a:r>
          </a:p>
          <a:p>
            <a:r>
              <a:rPr lang="en-US" dirty="0"/>
              <a:t>Ideally on separate AC transformers to isolate noise. </a:t>
            </a:r>
          </a:p>
          <a:p>
            <a:r>
              <a:rPr lang="en-US" dirty="0"/>
              <a:t>All racks, cabinets, crates are bonded to AC ground.</a:t>
            </a:r>
          </a:p>
          <a:p>
            <a:r>
              <a:rPr lang="en-US" dirty="0"/>
              <a:t>Balance loads between all phases 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AA3E4-7BC8-572E-D34F-8CEBE825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E734B-F96F-C94D-89CA-FCF78E94E6EE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5714D-9115-5B0F-83A9-06E3386C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F42D-9B27-A705-4EF5-992D95D7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34B59-6FF1-2E2E-8385-5B0305F5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 Power (Electronics)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8E91E-0AE5-D032-B072-50E643A11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Need to think of DC power as: </a:t>
            </a:r>
          </a:p>
          <a:p>
            <a:pPr lvl="1"/>
            <a:r>
              <a:rPr lang="en-US" dirty="0"/>
              <a:t>Source: positive  connection on a DC supply</a:t>
            </a:r>
          </a:p>
          <a:p>
            <a:pPr lvl="1"/>
            <a:r>
              <a:rPr lang="en-US" dirty="0"/>
              <a:t>Return: negative connection on a DC supply</a:t>
            </a:r>
          </a:p>
          <a:p>
            <a:pPr lvl="1"/>
            <a:r>
              <a:rPr lang="en-US" dirty="0"/>
              <a:t>Reference ground: This is the “zero” potential with respect to earth ground</a:t>
            </a:r>
          </a:p>
          <a:p>
            <a:pPr lvl="1"/>
            <a:r>
              <a:rPr lang="en-US" dirty="0"/>
              <a:t>For most AC-DC supplies, they are floating, so until you reference either the source or the return to the reference ground, there is no “ground”. </a:t>
            </a:r>
          </a:p>
          <a:p>
            <a:pPr lvl="1"/>
            <a:r>
              <a:rPr lang="en-US" dirty="0"/>
              <a:t>Most supplies have a “safety” ground which is a diode to ground</a:t>
            </a:r>
          </a:p>
          <a:p>
            <a:r>
              <a:rPr lang="en-US" dirty="0"/>
              <a:t>Ideally, the reference ground is a “stake” in the earth</a:t>
            </a:r>
          </a:p>
          <a:p>
            <a:pPr lvl="1"/>
            <a:r>
              <a:rPr lang="en-US" dirty="0"/>
              <a:t>Heavy conductors radiating outwards,  “star configuration” </a:t>
            </a:r>
          </a:p>
          <a:p>
            <a:pPr lvl="1"/>
            <a:r>
              <a:rPr lang="en-US" dirty="0"/>
              <a:t>DC power supplies are referenced at the power supply side</a:t>
            </a:r>
          </a:p>
          <a:p>
            <a:pPr lvl="1"/>
            <a:r>
              <a:rPr lang="en-US" dirty="0"/>
              <a:t>Reference ground is not the “AC” ground connection on the power cord</a:t>
            </a:r>
          </a:p>
          <a:p>
            <a:pPr lvl="1"/>
            <a:r>
              <a:rPr lang="en-US" dirty="0"/>
              <a:t>Avoid ground loops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E2340-E8E4-FF7D-E9A0-632E37349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7689-3400-7D4E-8D8E-BD53556BBE94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9C196-47E8-B43A-AA97-ECDBFD12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88CEB-96D3-A245-7F96-1B7BE1863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53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A65E-67D6-74C8-F434-2404521B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Referencing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9E7B45-6C8B-BDD3-F1B2-FD1B7256A8C9}"/>
              </a:ext>
            </a:extLst>
          </p:cNvPr>
          <p:cNvGrpSpPr/>
          <p:nvPr/>
        </p:nvGrpSpPr>
        <p:grpSpPr>
          <a:xfrm>
            <a:off x="1709351" y="2163397"/>
            <a:ext cx="5352607" cy="902044"/>
            <a:chOff x="1709351" y="2163397"/>
            <a:chExt cx="5352607" cy="902044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1774EB23-B607-75CE-9F73-6B24C1E4CC6D}"/>
                </a:ext>
              </a:extLst>
            </p:cNvPr>
            <p:cNvSpPr/>
            <p:nvPr/>
          </p:nvSpPr>
          <p:spPr>
            <a:xfrm>
              <a:off x="1709351" y="2163397"/>
              <a:ext cx="1742303" cy="90204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Positive Power Supply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7609703-C8B5-0BC3-A734-44BFD533D1F2}"/>
                </a:ext>
              </a:extLst>
            </p:cNvPr>
            <p:cNvCxnSpPr/>
            <p:nvPr/>
          </p:nvCxnSpPr>
          <p:spPr>
            <a:xfrm>
              <a:off x="3451654" y="2397211"/>
              <a:ext cx="314685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8EAA000-77EB-09FA-D1C3-F8E0EFBFAE97}"/>
                </a:ext>
              </a:extLst>
            </p:cNvPr>
            <p:cNvCxnSpPr/>
            <p:nvPr/>
          </p:nvCxnSpPr>
          <p:spPr>
            <a:xfrm>
              <a:off x="3451654" y="2796746"/>
              <a:ext cx="314685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35DDFCF-9189-B210-A0A3-A76E0F41E474}"/>
                    </a:ext>
                  </a:extLst>
                </p14:cNvPr>
                <p14:cNvContentPartPr/>
                <p14:nvPr/>
              </p14:nvContentPartPr>
              <p14:xfrm>
                <a:off x="6545374" y="2400461"/>
                <a:ext cx="77040" cy="4251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35DDFCF-9189-B210-A0A3-A76E0F41E47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536374" y="2391461"/>
                  <a:ext cx="94680" cy="4428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E98F36-DED3-FCA0-A122-28E547FE161F}"/>
                </a:ext>
              </a:extLst>
            </p:cNvPr>
            <p:cNvSpPr txBox="1"/>
            <p:nvPr/>
          </p:nvSpPr>
          <p:spPr>
            <a:xfrm>
              <a:off x="6622414" y="2397211"/>
              <a:ext cx="4395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FDF420-E10F-02F1-F275-1B00BA4868F0}"/>
                </a:ext>
              </a:extLst>
            </p:cNvPr>
            <p:cNvSpPr txBox="1"/>
            <p:nvPr/>
          </p:nvSpPr>
          <p:spPr>
            <a:xfrm>
              <a:off x="3427748" y="2163397"/>
              <a:ext cx="316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9F7A7C-5188-DA57-02C6-99FF2DB9E679}"/>
                </a:ext>
              </a:extLst>
            </p:cNvPr>
            <p:cNvSpPr txBox="1"/>
            <p:nvPr/>
          </p:nvSpPr>
          <p:spPr>
            <a:xfrm>
              <a:off x="3439701" y="2500589"/>
              <a:ext cx="316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C0C978-89BD-483B-54A3-F99E402E65B3}"/>
              </a:ext>
            </a:extLst>
          </p:cNvPr>
          <p:cNvGrpSpPr/>
          <p:nvPr/>
        </p:nvGrpSpPr>
        <p:grpSpPr>
          <a:xfrm>
            <a:off x="1709351" y="3988080"/>
            <a:ext cx="5352607" cy="902044"/>
            <a:chOff x="1709351" y="2163397"/>
            <a:chExt cx="5352607" cy="902044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7A4BDCA-E6DE-753C-3DAD-6FA569C384BB}"/>
                </a:ext>
              </a:extLst>
            </p:cNvPr>
            <p:cNvSpPr/>
            <p:nvPr/>
          </p:nvSpPr>
          <p:spPr>
            <a:xfrm>
              <a:off x="1709351" y="2163397"/>
              <a:ext cx="1742303" cy="90204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Negative Power Supply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74CBEF1-3806-38EA-6299-A7260D33503C}"/>
                </a:ext>
              </a:extLst>
            </p:cNvPr>
            <p:cNvCxnSpPr/>
            <p:nvPr/>
          </p:nvCxnSpPr>
          <p:spPr>
            <a:xfrm>
              <a:off x="3451654" y="2397211"/>
              <a:ext cx="314685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0266450-F369-B2C0-7D28-CD0F96CDDCC4}"/>
                </a:ext>
              </a:extLst>
            </p:cNvPr>
            <p:cNvCxnSpPr/>
            <p:nvPr/>
          </p:nvCxnSpPr>
          <p:spPr>
            <a:xfrm>
              <a:off x="3451654" y="2796746"/>
              <a:ext cx="3146854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7A65F5E-905E-CF2E-2E31-E6C830201AB2}"/>
                    </a:ext>
                  </a:extLst>
                </p14:cNvPr>
                <p14:cNvContentPartPr/>
                <p14:nvPr/>
              </p14:nvContentPartPr>
              <p14:xfrm>
                <a:off x="6545374" y="2400461"/>
                <a:ext cx="77040" cy="425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7A65F5E-905E-CF2E-2E31-E6C830201AB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536374" y="2391461"/>
                  <a:ext cx="94680" cy="4428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67502E-169F-E958-CF65-9FD03A4D111A}"/>
                </a:ext>
              </a:extLst>
            </p:cNvPr>
            <p:cNvSpPr txBox="1"/>
            <p:nvPr/>
          </p:nvSpPr>
          <p:spPr>
            <a:xfrm>
              <a:off x="6622414" y="2397211"/>
              <a:ext cx="4395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2E2296-8910-D16F-8323-0C33A38951D5}"/>
                </a:ext>
              </a:extLst>
            </p:cNvPr>
            <p:cNvSpPr txBox="1"/>
            <p:nvPr/>
          </p:nvSpPr>
          <p:spPr>
            <a:xfrm>
              <a:off x="3427748" y="2163397"/>
              <a:ext cx="316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1BD061-C013-A0F0-902D-78C261E2CA98}"/>
                </a:ext>
              </a:extLst>
            </p:cNvPr>
            <p:cNvSpPr txBox="1"/>
            <p:nvPr/>
          </p:nvSpPr>
          <p:spPr>
            <a:xfrm>
              <a:off x="3439701" y="2500589"/>
              <a:ext cx="316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7A4B4E7-3EED-66D4-8C0C-1AA0952C7BE7}"/>
              </a:ext>
            </a:extLst>
          </p:cNvPr>
          <p:cNvCxnSpPr/>
          <p:nvPr/>
        </p:nvCxnSpPr>
        <p:spPr>
          <a:xfrm>
            <a:off x="3731740" y="2790568"/>
            <a:ext cx="0" cy="142514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398B30-F5D0-1B7B-AA37-BC09E97806BE}"/>
              </a:ext>
            </a:extLst>
          </p:cNvPr>
          <p:cNvCxnSpPr/>
          <p:nvPr/>
        </p:nvCxnSpPr>
        <p:spPr>
          <a:xfrm flipH="1">
            <a:off x="838200" y="3429000"/>
            <a:ext cx="2893540" cy="0"/>
          </a:xfrm>
          <a:prstGeom prst="line">
            <a:avLst/>
          </a:prstGeom>
          <a:ln>
            <a:solidFill>
              <a:srgbClr val="00B05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8C12F1C-8E64-AA5C-E38C-12C453423123}"/>
              </a:ext>
            </a:extLst>
          </p:cNvPr>
          <p:cNvSpPr txBox="1"/>
          <p:nvPr/>
        </p:nvSpPr>
        <p:spPr>
          <a:xfrm>
            <a:off x="290129" y="3423228"/>
            <a:ext cx="199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 Ground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87C4157-FEED-E1E1-7C06-1A5FD92BDC45}"/>
              </a:ext>
            </a:extLst>
          </p:cNvPr>
          <p:cNvCxnSpPr/>
          <p:nvPr/>
        </p:nvCxnSpPr>
        <p:spPr>
          <a:xfrm>
            <a:off x="6400800" y="2790568"/>
            <a:ext cx="0" cy="14345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99CE1A-04B7-0291-F8DF-D9D56C053CA7}"/>
              </a:ext>
            </a:extLst>
          </p:cNvPr>
          <p:cNvCxnSpPr>
            <a:cxnSpLocks/>
          </p:cNvCxnSpPr>
          <p:nvPr/>
        </p:nvCxnSpPr>
        <p:spPr>
          <a:xfrm flipH="1">
            <a:off x="6400800" y="3398921"/>
            <a:ext cx="1198605" cy="0"/>
          </a:xfrm>
          <a:prstGeom prst="line">
            <a:avLst/>
          </a:prstGeom>
          <a:ln>
            <a:solidFill>
              <a:srgbClr val="FF0000"/>
            </a:solidFill>
            <a:prstDash val="solid"/>
            <a:headEnd type="stealth" w="lg" len="lg"/>
            <a:tailEnd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05E41EC-4A7E-EE2A-BED2-CBBAEFDF5B8D}"/>
              </a:ext>
            </a:extLst>
          </p:cNvPr>
          <p:cNvSpPr txBox="1"/>
          <p:nvPr/>
        </p:nvSpPr>
        <p:spPr>
          <a:xfrm>
            <a:off x="6622414" y="3350728"/>
            <a:ext cx="199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 Ground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9A283C-3DD0-8911-195A-907AF34E5E13}"/>
              </a:ext>
            </a:extLst>
          </p:cNvPr>
          <p:cNvSpPr txBox="1"/>
          <p:nvPr/>
        </p:nvSpPr>
        <p:spPr>
          <a:xfrm>
            <a:off x="7283571" y="3972222"/>
            <a:ext cx="45439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green is best</a:t>
            </a:r>
          </a:p>
          <a:p>
            <a:endParaRPr lang="en-US" dirty="0"/>
          </a:p>
          <a:p>
            <a:r>
              <a:rPr lang="en-US" dirty="0"/>
              <a:t>The red, while it is OK, has potential </a:t>
            </a:r>
          </a:p>
          <a:p>
            <a:r>
              <a:rPr lang="en-US" dirty="0"/>
              <a:t>Issues if there is a break in the </a:t>
            </a:r>
          </a:p>
          <a:p>
            <a:r>
              <a:rPr lang="en-US" dirty="0"/>
              <a:t>connections to the supplies</a:t>
            </a:r>
          </a:p>
          <a:p>
            <a:endParaRPr lang="en-US" dirty="0"/>
          </a:p>
          <a:p>
            <a:r>
              <a:rPr lang="en-US" dirty="0"/>
              <a:t>Having both leads to potential ground loops </a:t>
            </a:r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429973B3-459B-6F2D-4451-B44B3B031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8D553-C373-5441-A14A-B4B9FAB6C569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3EAA5EDD-43A1-28D0-9314-BC0309FE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6003E75F-2E9B-FB27-6FEF-C6F46670A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108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519E-216E-D36F-0475-C52130997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AE523-BE35-5B12-7FAA-079FF34D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Power and grounding should be a part of every design review.</a:t>
            </a:r>
          </a:p>
          <a:p>
            <a:pPr lvl="1"/>
            <a:r>
              <a:rPr lang="en-US" dirty="0"/>
              <a:t>Ground loops</a:t>
            </a:r>
          </a:p>
          <a:p>
            <a:pPr lvl="1"/>
            <a:r>
              <a:rPr lang="en-US" dirty="0"/>
              <a:t>Conductor size, connectors</a:t>
            </a:r>
          </a:p>
          <a:p>
            <a:pPr lvl="1"/>
            <a:r>
              <a:rPr lang="en-US" dirty="0"/>
              <a:t>Power distribution on  electronics</a:t>
            </a:r>
          </a:p>
          <a:p>
            <a:r>
              <a:rPr lang="en-US" dirty="0"/>
              <a:t>Power drops across both the supply and return conductors need to be taken into account when determining the supply voltage.  </a:t>
            </a:r>
          </a:p>
          <a:p>
            <a:r>
              <a:rPr lang="en-US" dirty="0"/>
              <a:t>Fusing and selecting power supplies appropriately. </a:t>
            </a:r>
          </a:p>
          <a:p>
            <a:r>
              <a:rPr lang="en-US" dirty="0"/>
              <a:t>Cooling of components and electrically isolating the electronics from the chillers. Detector component specific.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7CB31-2FE6-0C07-E99C-49BE65C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A74C-F9C4-E445-A39C-73F010CE99F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4D2E7-25B6-EC93-A01F-8710DF4F4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041B8-A014-894A-8FCB-F3D2B6D58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9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A2F35-16E4-A60E-1D51-506EBF5E0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Consider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0396C-2E46-AB79-1B93-CFDAD460C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Proper selection of cable</a:t>
            </a:r>
          </a:p>
          <a:p>
            <a:pPr lvl="1"/>
            <a:r>
              <a:rPr lang="en-US" dirty="0"/>
              <a:t>Voltage rating</a:t>
            </a:r>
          </a:p>
          <a:p>
            <a:pPr lvl="1"/>
            <a:r>
              <a:rPr lang="en-US" dirty="0"/>
              <a:t>Current rating</a:t>
            </a:r>
          </a:p>
          <a:p>
            <a:pPr lvl="1"/>
            <a:r>
              <a:rPr lang="en-US" dirty="0"/>
              <a:t>Fire rating</a:t>
            </a:r>
          </a:p>
          <a:p>
            <a:r>
              <a:rPr lang="en-US" dirty="0"/>
              <a:t>Cable tray loading</a:t>
            </a:r>
          </a:p>
          <a:p>
            <a:pPr lvl="1"/>
            <a:r>
              <a:rPr lang="en-US" dirty="0"/>
              <a:t>Volume</a:t>
            </a:r>
          </a:p>
          <a:p>
            <a:pPr lvl="1"/>
            <a:r>
              <a:rPr lang="en-US" dirty="0"/>
              <a:t>Heat/power dissipation</a:t>
            </a:r>
          </a:p>
          <a:p>
            <a:pPr lvl="1"/>
            <a:r>
              <a:rPr lang="en-US" dirty="0"/>
              <a:t>Cables don’t follow the AI’s routing all the time</a:t>
            </a:r>
          </a:p>
          <a:p>
            <a:r>
              <a:rPr lang="en-US" dirty="0"/>
              <a:t>No matter how well you design and document it, Physicist will find a way to violate the power/ground plan and provide justification.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B9424-6864-4521-5468-3C67D8D6B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FCCA-DE0F-7541-8DFC-C7BD8F87BB56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125C6-F913-C171-BDC3-5A7CCC5F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Eric J. Mannel, BNL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6AFFB-F78D-2814-ABD4-5CD6E4FD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89316-3A74-0444-90D9-5DD134B78D5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549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448</Words>
  <Application>Microsoft Office PowerPoint</Application>
  <PresentationFormat>Widescreen</PresentationFormat>
  <Paragraphs>82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EPIC Power and Grounding Thoughts</vt:lpstr>
      <vt:lpstr>AC Power</vt:lpstr>
      <vt:lpstr>DC Power (Electronics)</vt:lpstr>
      <vt:lpstr>Ground Referencing</vt:lpstr>
      <vt:lpstr>Things to Consider</vt:lpstr>
      <vt:lpstr>Things to Consider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Mannel, Eric</dc:creator>
  <cp:lastModifiedBy>Wimmer, Roland</cp:lastModifiedBy>
  <cp:revision>2</cp:revision>
  <dcterms:created xsi:type="dcterms:W3CDTF">2026-07-13T19:28:31Z</dcterms:created>
  <dcterms:modified xsi:type="dcterms:W3CDTF">2026-07-14T12:14:05Z</dcterms:modified>
</cp:coreProperties>
</file>