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4"/>
  </p:sldMasterIdLst>
  <p:notesMasterIdLst>
    <p:notesMasterId r:id="rId12"/>
  </p:notesMasterIdLst>
  <p:sldIdLst>
    <p:sldId id="2147470139" r:id="rId5"/>
    <p:sldId id="2147469801" r:id="rId6"/>
    <p:sldId id="2147469932" r:id="rId7"/>
    <p:sldId id="2147469930" r:id="rId8"/>
    <p:sldId id="2147469935" r:id="rId9"/>
    <p:sldId id="2147469931" r:id="rId10"/>
    <p:sldId id="2147470140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239"/>
    <p:restoredTop sz="95336"/>
  </p:normalViewPr>
  <p:slideViewPr>
    <p:cSldViewPr snapToGrid="0">
      <p:cViewPr varScale="1">
        <p:scale>
          <a:sx n="104" d="100"/>
          <a:sy n="104" d="100"/>
        </p:scale>
        <p:origin x="232" y="5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36F475-F7F5-6C41-B37C-656C49194CAF}" type="datetimeFigureOut">
              <a:rPr lang="en-US" smtClean="0"/>
              <a:t>7/14/26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5839EF-EF2D-A244-8B03-02564FD387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2809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66274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85" name="Google Shape;285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56421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BFD422-CF21-5F4B-9F3C-D943F67A9BE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175" y="2685326"/>
            <a:ext cx="10334625" cy="1803939"/>
          </a:xfrm>
        </p:spPr>
        <p:txBody>
          <a:bodyPr anchor="t" anchorCtr="0"/>
          <a:lstStyle>
            <a:lvl1pPr algn="l">
              <a:defRPr sz="6000" b="1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A5F0DF-C789-3B48-88B2-EEF178B168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175" y="5773229"/>
            <a:ext cx="10334625" cy="746185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B87851E-C1E1-6E46-8D1B-95D6C18885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13175" y="4501444"/>
            <a:ext cx="10334625" cy="1259607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1CCAF04-6C30-614D-8071-3CC683E9765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60000"/>
          </a:blip>
          <a:srcRect/>
          <a:stretch/>
        </p:blipFill>
        <p:spPr>
          <a:xfrm>
            <a:off x="8418740" y="5755088"/>
            <a:ext cx="3173185" cy="41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6553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7" orient="horz" pos="2160" userDrawn="1">
          <p15:clr>
            <a:srgbClr val="FBAE40"/>
          </p15:clr>
        </p15:guide>
        <p15:guide id="8" pos="3840" userDrawn="1">
          <p15:clr>
            <a:srgbClr val="FBAE40"/>
          </p15:clr>
        </p15:guide>
        <p15:guide id="9" orient="horz" pos="3888" userDrawn="1">
          <p15:clr>
            <a:srgbClr val="FBAE40"/>
          </p15:clr>
        </p15:guide>
        <p15:guide id="10" pos="360" userDrawn="1">
          <p15:clr>
            <a:srgbClr val="FBAE40"/>
          </p15:clr>
        </p15:guide>
        <p15:guide id="11" pos="7320" userDrawn="1">
          <p15:clr>
            <a:srgbClr val="FBAE40"/>
          </p15:clr>
        </p15:guide>
        <p15:guide id="12" orient="horz" pos="3984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184E83-FA30-AE49-A809-D1503D6A57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F97B18-F1D3-C845-98E1-FCEEFD596F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B0677A6-B440-D244-B039-82AFE3A152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ACFED41-9DB8-3441-9E99-88FCE31DC2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88014" y="6316595"/>
            <a:ext cx="432486" cy="365125"/>
          </a:xfrm>
          <a:prstGeom prst="rect">
            <a:avLst/>
          </a:prstGeom>
        </p:spPr>
        <p:txBody>
          <a:bodyPr lIns="0" tIns="0" rIns="45720" bIns="0" anchor="ctr"/>
          <a:lstStyle>
            <a:lvl1pPr algn="r">
              <a:defRPr sz="1000"/>
            </a:lvl1pPr>
          </a:lstStyle>
          <a:p>
            <a:fld id="{933A556B-7C63-244D-9B7C-B0EA8042B330}" type="slidenum">
              <a:rPr lang="en-US" smtClean="0"/>
              <a:pPr/>
              <a:t>‹#›</a:t>
            </a:fld>
            <a:endParaRPr lang="en-US" sz="1000"/>
          </a:p>
        </p:txBody>
      </p:sp>
    </p:spTree>
    <p:extLst>
      <p:ext uri="{BB962C8B-B14F-4D97-AF65-F5344CB8AC3E}">
        <p14:creationId xmlns:p14="http://schemas.microsoft.com/office/powerpoint/2010/main" val="41603393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3999BF-B963-A049-A11E-595313950F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BA4A0F9-2FD7-DE46-AE52-AD7C0C073A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9413AE-9723-9D45-B482-FF92ED073F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B0BC717A-FCD7-0D46-A097-931C022815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88014" y="6316595"/>
            <a:ext cx="432486" cy="365125"/>
          </a:xfrm>
          <a:prstGeom prst="rect">
            <a:avLst/>
          </a:prstGeom>
        </p:spPr>
        <p:txBody>
          <a:bodyPr lIns="0" tIns="0" rIns="45720" bIns="0" anchor="ctr"/>
          <a:lstStyle>
            <a:lvl1pPr algn="r">
              <a:defRPr sz="1000"/>
            </a:lvl1pPr>
          </a:lstStyle>
          <a:p>
            <a:fld id="{933A556B-7C63-244D-9B7C-B0EA8042B330}" type="slidenum">
              <a:rPr lang="en-US" smtClean="0"/>
              <a:pPr/>
              <a:t>‹#›</a:t>
            </a:fld>
            <a:endParaRPr lang="en-US" sz="1000"/>
          </a:p>
        </p:txBody>
      </p:sp>
    </p:spTree>
    <p:extLst>
      <p:ext uri="{BB962C8B-B14F-4D97-AF65-F5344CB8AC3E}">
        <p14:creationId xmlns:p14="http://schemas.microsoft.com/office/powerpoint/2010/main" val="18119199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80FA0D-AA3C-664A-87D2-78DEA605DF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05DD7F-359B-0241-A0E1-CB41463949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94FE3B0-EE83-EE47-9729-1EF195304D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88014" y="6316595"/>
            <a:ext cx="432486" cy="365125"/>
          </a:xfrm>
          <a:prstGeom prst="rect">
            <a:avLst/>
          </a:prstGeom>
        </p:spPr>
        <p:txBody>
          <a:bodyPr lIns="0" tIns="0" rIns="45720" bIns="0" anchor="ctr"/>
          <a:lstStyle>
            <a:lvl1pPr algn="r">
              <a:defRPr sz="1000"/>
            </a:lvl1pPr>
          </a:lstStyle>
          <a:p>
            <a:fld id="{933A556B-7C63-244D-9B7C-B0EA8042B330}" type="slidenum">
              <a:rPr lang="en-US" smtClean="0"/>
              <a:pPr/>
              <a:t>‹#›</a:t>
            </a:fld>
            <a:endParaRPr lang="en-US" sz="1000"/>
          </a:p>
        </p:txBody>
      </p:sp>
    </p:spTree>
    <p:extLst>
      <p:ext uri="{BB962C8B-B14F-4D97-AF65-F5344CB8AC3E}">
        <p14:creationId xmlns:p14="http://schemas.microsoft.com/office/powerpoint/2010/main" val="23816605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B7785AC-BC0C-8F4E-B552-D8A6AD40EEB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59A820-91F6-F544-8B07-61605B067C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1FAE437-C75F-3A40-9104-1FFF2D5E79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88014" y="6316595"/>
            <a:ext cx="432486" cy="365125"/>
          </a:xfrm>
          <a:prstGeom prst="rect">
            <a:avLst/>
          </a:prstGeom>
        </p:spPr>
        <p:txBody>
          <a:bodyPr lIns="0" tIns="0" rIns="45720" bIns="0" anchor="ctr"/>
          <a:lstStyle>
            <a:lvl1pPr algn="r">
              <a:defRPr sz="1000"/>
            </a:lvl1pPr>
          </a:lstStyle>
          <a:p>
            <a:fld id="{933A556B-7C63-244D-9B7C-B0EA8042B330}" type="slidenum">
              <a:rPr lang="en-US" smtClean="0"/>
              <a:pPr/>
              <a:t>‹#›</a:t>
            </a:fld>
            <a:endParaRPr lang="en-US" sz="1000"/>
          </a:p>
        </p:txBody>
      </p:sp>
    </p:spTree>
    <p:extLst>
      <p:ext uri="{BB962C8B-B14F-4D97-AF65-F5344CB8AC3E}">
        <p14:creationId xmlns:p14="http://schemas.microsoft.com/office/powerpoint/2010/main" val="10660975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42359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Title Slide_Print-friend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BFD422-CF21-5F4B-9F3C-D943F67A9BE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175" y="2650602"/>
            <a:ext cx="10334625" cy="1838663"/>
          </a:xfrm>
        </p:spPr>
        <p:txBody>
          <a:bodyPr anchor="t" anchorCtr="0"/>
          <a:lstStyle>
            <a:lvl1pPr algn="l">
              <a:defRPr sz="6000" b="1" i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A5F0DF-C789-3B48-88B2-EEF178B168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175" y="5773229"/>
            <a:ext cx="10334625" cy="746185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B87851E-C1E1-6E46-8D1B-95D6C18885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13175" y="4501444"/>
            <a:ext cx="10334625" cy="1259607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64EB6B9-C6AF-7F40-9A3F-E71E87EB2DF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8418740" y="5742910"/>
            <a:ext cx="3173185" cy="41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6542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7" orient="horz" pos="2160" userDrawn="1">
          <p15:clr>
            <a:srgbClr val="FBAE40"/>
          </p15:clr>
        </p15:guide>
        <p15:guide id="8" pos="3840" userDrawn="1">
          <p15:clr>
            <a:srgbClr val="FBAE40"/>
          </p15:clr>
        </p15:guide>
        <p15:guide id="9" orient="horz" pos="3888" userDrawn="1">
          <p15:clr>
            <a:srgbClr val="FBAE40"/>
          </p15:clr>
        </p15:guide>
        <p15:guide id="10" pos="360" userDrawn="1">
          <p15:clr>
            <a:srgbClr val="FBAE40"/>
          </p15:clr>
        </p15:guide>
        <p15:guide id="11" pos="7320" userDrawn="1">
          <p15:clr>
            <a:srgbClr val="FBAE40"/>
          </p15:clr>
        </p15:guide>
        <p15:guide id="12" orient="horz" pos="398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5F96C7-1801-CD4F-9F28-C99CEA00AE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1FB783-2389-2044-9FEC-A01C09265E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Font typeface="Arial" panose="020B0604020202020204" pitchFamily="34" charset="0"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4785F67-179E-4145-8BCB-4A0C61A894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88014" y="6316595"/>
            <a:ext cx="432486" cy="365125"/>
          </a:xfrm>
          <a:prstGeom prst="rect">
            <a:avLst/>
          </a:prstGeom>
        </p:spPr>
        <p:txBody>
          <a:bodyPr lIns="0" tIns="0" rIns="45720" bIns="0" anchor="ctr"/>
          <a:lstStyle>
            <a:lvl1pPr algn="r">
              <a:defRPr sz="1000"/>
            </a:lvl1pPr>
          </a:lstStyle>
          <a:p>
            <a:fld id="{933A556B-7C63-244D-9B7C-B0EA8042B330}" type="slidenum">
              <a:rPr lang="en-US" smtClean="0"/>
              <a:pPr/>
              <a:t>‹#›</a:t>
            </a:fld>
            <a:endParaRPr lang="en-US" sz="1000"/>
          </a:p>
        </p:txBody>
      </p:sp>
    </p:spTree>
    <p:extLst>
      <p:ext uri="{BB962C8B-B14F-4D97-AF65-F5344CB8AC3E}">
        <p14:creationId xmlns:p14="http://schemas.microsoft.com/office/powerpoint/2010/main" val="2794568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C4E73FD-DB7D-6846-A2AE-E73A318442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88014" y="6316595"/>
            <a:ext cx="432486" cy="365125"/>
          </a:xfrm>
          <a:prstGeom prst="rect">
            <a:avLst/>
          </a:prstGeom>
        </p:spPr>
        <p:txBody>
          <a:bodyPr lIns="0" tIns="0" rIns="45720" bIns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933A556B-7C63-244D-9B7C-B0EA8042B33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7110BA2-9B68-CC4C-A636-3277ABFA5F1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175" y="2541806"/>
            <a:ext cx="10334625" cy="1947460"/>
          </a:xfrm>
        </p:spPr>
        <p:txBody>
          <a:bodyPr anchor="t" anchorCtr="0"/>
          <a:lstStyle>
            <a:lvl1pPr algn="l">
              <a:defRPr sz="6000" b="1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9FCBF15F-CA7F-7641-B9E3-4E9C3E92F4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13175" y="4501444"/>
            <a:ext cx="10334625" cy="1259607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23687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Section Header_Print-friend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C4E73FD-DB7D-6846-A2AE-E73A318442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88014" y="6316595"/>
            <a:ext cx="432486" cy="365125"/>
          </a:xfrm>
          <a:prstGeom prst="rect">
            <a:avLst/>
          </a:prstGeom>
        </p:spPr>
        <p:txBody>
          <a:bodyPr lIns="0" tIns="0" rIns="45720" bIns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933A556B-7C63-244D-9B7C-B0EA8042B33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7110BA2-9B68-CC4C-A636-3277ABFA5F1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175" y="2541806"/>
            <a:ext cx="10334625" cy="1947460"/>
          </a:xfrm>
        </p:spPr>
        <p:txBody>
          <a:bodyPr anchor="t" anchorCtr="0"/>
          <a:lstStyle>
            <a:lvl1pPr algn="l">
              <a:defRPr sz="6000" b="1" i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9FCBF15F-CA7F-7641-B9E3-4E9C3E92F4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13175" y="4501444"/>
            <a:ext cx="10334625" cy="1259607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24543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FB965E-00C4-6F4C-8817-84A69C14D2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8926A3-B154-C14C-BFED-E141D3C8B7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715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40C922-34CF-D846-A402-06F51B1894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1868AE-308B-D548-82A1-318656FC55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88014" y="6316595"/>
            <a:ext cx="432486" cy="365125"/>
          </a:xfrm>
          <a:prstGeom prst="rect">
            <a:avLst/>
          </a:prstGeom>
        </p:spPr>
        <p:txBody>
          <a:bodyPr lIns="0" tIns="0" rIns="45720" bIns="0" anchor="ctr"/>
          <a:lstStyle>
            <a:lvl1pPr algn="r">
              <a:defRPr sz="1000"/>
            </a:lvl1pPr>
          </a:lstStyle>
          <a:p>
            <a:fld id="{933A556B-7C63-244D-9B7C-B0EA8042B330}" type="slidenum">
              <a:rPr lang="en-US" smtClean="0"/>
              <a:pPr/>
              <a:t>‹#›</a:t>
            </a:fld>
            <a:endParaRPr lang="en-US" sz="1000"/>
          </a:p>
        </p:txBody>
      </p:sp>
    </p:spTree>
    <p:extLst>
      <p:ext uri="{BB962C8B-B14F-4D97-AF65-F5344CB8AC3E}">
        <p14:creationId xmlns:p14="http://schemas.microsoft.com/office/powerpoint/2010/main" val="36306142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9ACFC5-D97A-B448-B815-E68D1A9731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BFB46D-01D9-1D44-ABED-AC6282C16B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71500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8F9F48-3F7F-A545-9387-0732A54B5B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1500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90C0DC1-B7CB-B343-8B4E-8D57625AEA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960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82689F1-F4A7-6440-A9D9-1BF6E3E127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0960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24E88283-FA1D-D040-8AFC-1D07DFC302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88014" y="6316595"/>
            <a:ext cx="432486" cy="365125"/>
          </a:xfrm>
          <a:prstGeom prst="rect">
            <a:avLst/>
          </a:prstGeom>
        </p:spPr>
        <p:txBody>
          <a:bodyPr lIns="0" tIns="0" rIns="45720" bIns="0" anchor="ctr"/>
          <a:lstStyle>
            <a:lvl1pPr algn="r">
              <a:defRPr sz="1000"/>
            </a:lvl1pPr>
          </a:lstStyle>
          <a:p>
            <a:fld id="{933A556B-7C63-244D-9B7C-B0EA8042B330}" type="slidenum">
              <a:rPr lang="en-US" smtClean="0"/>
              <a:pPr/>
              <a:t>‹#›</a:t>
            </a:fld>
            <a:endParaRPr lang="en-US" sz="1000"/>
          </a:p>
        </p:txBody>
      </p:sp>
    </p:spTree>
    <p:extLst>
      <p:ext uri="{BB962C8B-B14F-4D97-AF65-F5344CB8AC3E}">
        <p14:creationId xmlns:p14="http://schemas.microsoft.com/office/powerpoint/2010/main" val="35739312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4B70F5-09AC-CD48-85DB-1752A5E862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D6FDB5-5C90-C844-8D34-266A469CEC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88014" y="6316595"/>
            <a:ext cx="432486" cy="365125"/>
          </a:xfrm>
          <a:prstGeom prst="rect">
            <a:avLst/>
          </a:prstGeom>
        </p:spPr>
        <p:txBody>
          <a:bodyPr lIns="0" tIns="0" rIns="45720" bIns="0" anchor="ctr"/>
          <a:lstStyle>
            <a:lvl1pPr algn="r">
              <a:defRPr sz="1000"/>
            </a:lvl1pPr>
          </a:lstStyle>
          <a:p>
            <a:fld id="{933A556B-7C63-244D-9B7C-B0EA8042B330}" type="slidenum">
              <a:rPr lang="en-US" smtClean="0"/>
              <a:pPr/>
              <a:t>‹#›</a:t>
            </a:fld>
            <a:endParaRPr lang="en-US" sz="1000"/>
          </a:p>
        </p:txBody>
      </p:sp>
    </p:spTree>
    <p:extLst>
      <p:ext uri="{BB962C8B-B14F-4D97-AF65-F5344CB8AC3E}">
        <p14:creationId xmlns:p14="http://schemas.microsoft.com/office/powerpoint/2010/main" val="41335934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D20343-9337-0E42-A01C-2815CA8E05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88014" y="6316595"/>
            <a:ext cx="432486" cy="365125"/>
          </a:xfrm>
          <a:prstGeom prst="rect">
            <a:avLst/>
          </a:prstGeom>
        </p:spPr>
        <p:txBody>
          <a:bodyPr lIns="0" tIns="0" rIns="45720" bIns="0" anchor="ctr"/>
          <a:lstStyle>
            <a:lvl1pPr algn="r">
              <a:defRPr sz="1000"/>
            </a:lvl1pPr>
          </a:lstStyle>
          <a:p>
            <a:fld id="{933A556B-7C63-244D-9B7C-B0EA8042B330}" type="slidenum">
              <a:rPr lang="en-US" smtClean="0"/>
              <a:pPr/>
              <a:t>‹#›</a:t>
            </a:fld>
            <a:endParaRPr lang="en-US" sz="1000"/>
          </a:p>
        </p:txBody>
      </p:sp>
    </p:spTree>
    <p:extLst>
      <p:ext uri="{BB962C8B-B14F-4D97-AF65-F5344CB8AC3E}">
        <p14:creationId xmlns:p14="http://schemas.microsoft.com/office/powerpoint/2010/main" val="23912526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D7DAAA2-8718-2247-8539-9A0DC22C04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0" y="365125"/>
            <a:ext cx="11049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3056FE-C136-A54B-9DE3-EACD8E08FE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71500" y="1825625"/>
            <a:ext cx="11049000" cy="4207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125833E0-DD3D-DF4F-9316-F67B7A80E3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88014" y="6316595"/>
            <a:ext cx="432486" cy="365125"/>
          </a:xfrm>
          <a:prstGeom prst="rect">
            <a:avLst/>
          </a:prstGeom>
        </p:spPr>
        <p:txBody>
          <a:bodyPr lIns="0" tIns="0" rIns="45720" bIns="0" anchor="ctr"/>
          <a:lstStyle>
            <a:lvl1pPr algn="r">
              <a:defRPr sz="1000"/>
            </a:lvl1pPr>
          </a:lstStyle>
          <a:p>
            <a:fld id="{933A556B-7C63-244D-9B7C-B0EA8042B330}" type="slidenum">
              <a:rPr lang="en-US" smtClean="0"/>
              <a:pPr/>
              <a:t>‹#›</a:t>
            </a:fld>
            <a:endParaRPr lang="en-US" sz="1000"/>
          </a:p>
        </p:txBody>
      </p:sp>
    </p:spTree>
    <p:extLst>
      <p:ext uri="{BB962C8B-B14F-4D97-AF65-F5344CB8AC3E}">
        <p14:creationId xmlns:p14="http://schemas.microsoft.com/office/powerpoint/2010/main" val="5445211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2" r:id="rId2"/>
    <p:sldLayoutId id="2147483662" r:id="rId3"/>
    <p:sldLayoutId id="2147483663" r:id="rId4"/>
    <p:sldLayoutId id="214748367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4" r:id="rId14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7" orient="horz" pos="2160" userDrawn="1">
          <p15:clr>
            <a:srgbClr val="F26B43"/>
          </p15:clr>
        </p15:guide>
        <p15:guide id="8" pos="3840" userDrawn="1">
          <p15:clr>
            <a:srgbClr val="F26B43"/>
          </p15:clr>
        </p15:guide>
        <p15:guide id="9" pos="360" userDrawn="1">
          <p15:clr>
            <a:srgbClr val="F26B43"/>
          </p15:clr>
        </p15:guide>
        <p15:guide id="10" orient="horz" pos="3888" userDrawn="1">
          <p15:clr>
            <a:srgbClr val="F26B43"/>
          </p15:clr>
        </p15:guide>
        <p15:guide id="11" pos="7320" userDrawn="1">
          <p15:clr>
            <a:srgbClr val="F26B43"/>
          </p15:clr>
        </p15:guide>
        <p15:guide id="12" orient="horz" pos="412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brookhavenlab.sharepoint.com/sites/LeadershipSiteBNL-EIC/_layouts/15/stream.aspx?id=%2Fsites%2FLeadershipSiteBNL%2DEIC%2FShared%20Documents%2F2026%5F04%5FEIC%20Strategy%20Follow%2Dup%20Meeting%20%28GNT%29%2FBNL%20Animation%2Emp4&amp;referrer=StreamWebApp%2EWeb&amp;referrerScenario=AddressBarCopied%2Eview%2E833bd550%2D0f63%2D41dd%2D9b13%2Dfcd944f23abe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195CE-4B97-DF53-9C34-566D6A9A55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B9A8BD-3437-0CCE-A2E1-863C6B0F4E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3174" y="2356556"/>
            <a:ext cx="11063516" cy="2691425"/>
          </a:xfrm>
        </p:spPr>
        <p:txBody>
          <a:bodyPr>
            <a:normAutofit fontScale="90000"/>
          </a:bodyPr>
          <a:lstStyle/>
          <a:p>
            <a:pPr algn="ctr"/>
            <a:r>
              <a:rPr lang="en-US" sz="7200" dirty="0"/>
              <a:t>EIC Project Update </a:t>
            </a:r>
            <a:br>
              <a:rPr lang="en-US" sz="7200" dirty="0"/>
            </a:br>
            <a:r>
              <a:rPr lang="en-US" sz="4400" dirty="0"/>
              <a:t>– J. Yeck</a:t>
            </a:r>
            <a:br>
              <a:rPr lang="en-US" sz="7200" dirty="0"/>
            </a:br>
            <a:r>
              <a:rPr lang="en-US" sz="4000" i="1" dirty="0"/>
              <a:t>My Interpretations and Relevance to the BNL/EPIC work – EO’B</a:t>
            </a:r>
            <a:endParaRPr lang="en-US" sz="72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B97D67E-F003-5969-EF9E-DF06598BD2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47078" y="5313789"/>
            <a:ext cx="2066659" cy="45944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400" dirty="0"/>
              <a:t>July 1, 2026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D50E68-0403-D118-8D39-78E28296609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13174" y="5313790"/>
            <a:ext cx="1740839" cy="459439"/>
          </a:xfrm>
        </p:spPr>
        <p:txBody>
          <a:bodyPr/>
          <a:lstStyle/>
          <a:p>
            <a:r>
              <a:rPr lang="en-US" dirty="0"/>
              <a:t>Jim Yeck</a:t>
            </a:r>
          </a:p>
        </p:txBody>
      </p:sp>
    </p:spTree>
    <p:extLst>
      <p:ext uri="{BB962C8B-B14F-4D97-AF65-F5344CB8AC3E}">
        <p14:creationId xmlns:p14="http://schemas.microsoft.com/office/powerpoint/2010/main" val="26485842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2480F7-C807-5FEB-CF44-114488CCEF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2B282C1-CEDB-972A-5EBD-44EEDE276B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0" y="1"/>
            <a:ext cx="11049000" cy="926122"/>
          </a:xfrm>
        </p:spPr>
        <p:txBody>
          <a:bodyPr>
            <a:normAutofit/>
          </a:bodyPr>
          <a:lstStyle/>
          <a:p>
            <a:r>
              <a:rPr lang="en-US" dirty="0"/>
              <a:t>EIC Project – Past Schedule/Near Future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952AAC-2893-C745-2594-1A79634467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6037" y="754648"/>
            <a:ext cx="11499925" cy="5186284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120650" lvl="1" indent="0">
              <a:lnSpc>
                <a:spcPct val="110000"/>
              </a:lnSpc>
              <a:spcBef>
                <a:spcPts val="900"/>
              </a:spcBef>
              <a:buNone/>
            </a:pPr>
            <a:r>
              <a:rPr lang="en-US" sz="2200" dirty="0"/>
              <a:t>The EIC Project Team’s goal is to deliver the Electron Ion Collider at a Total Project Cost (TPC) to DOE of ~$3,000,000,000 including contingency, all overheads and inflation.</a:t>
            </a:r>
          </a:p>
          <a:p>
            <a:pPr marL="120650" lvl="1" indent="0">
              <a:lnSpc>
                <a:spcPct val="110000"/>
              </a:lnSpc>
              <a:spcBef>
                <a:spcPts val="900"/>
              </a:spcBef>
              <a:buNone/>
            </a:pPr>
            <a:r>
              <a:rPr lang="en-US" sz="2200" dirty="0"/>
              <a:t>The driving question the EIC Project needs to answer is what can be delivered for $3B, and on what schedule ?</a:t>
            </a:r>
          </a:p>
          <a:p>
            <a:pPr marL="120650" lvl="1" indent="0">
              <a:lnSpc>
                <a:spcPct val="110000"/>
              </a:lnSpc>
              <a:spcBef>
                <a:spcPts val="900"/>
              </a:spcBef>
              <a:buNone/>
            </a:pPr>
            <a:r>
              <a:rPr lang="en-US" sz="2200" b="1" dirty="0"/>
              <a:t>Past Schedule</a:t>
            </a:r>
            <a:endParaRPr lang="en-US" sz="2600" dirty="0"/>
          </a:p>
          <a:p>
            <a:pPr marL="752475" lvl="2" indent="-295275">
              <a:lnSpc>
                <a:spcPct val="100000"/>
              </a:lnSpc>
              <a:spcBef>
                <a:spcPts val="0"/>
              </a:spcBef>
            </a:pPr>
            <a:r>
              <a:rPr lang="en-US" sz="2000" b="1" dirty="0"/>
              <a:t>CD-1 Approved June 2021</a:t>
            </a:r>
          </a:p>
          <a:p>
            <a:pPr marL="752475" lvl="2" indent="-295275">
              <a:lnSpc>
                <a:spcPct val="100000"/>
              </a:lnSpc>
              <a:spcBef>
                <a:spcPts val="0"/>
              </a:spcBef>
            </a:pPr>
            <a:r>
              <a:rPr lang="en-US" b="1" dirty="0"/>
              <a:t>NYS-funded EIC Buildings - Feb 2024 ($100M)</a:t>
            </a:r>
          </a:p>
          <a:p>
            <a:pPr marL="752475" lvl="2" indent="-295275">
              <a:lnSpc>
                <a:spcPct val="100000"/>
              </a:lnSpc>
              <a:spcBef>
                <a:spcPts val="0"/>
              </a:spcBef>
            </a:pPr>
            <a:r>
              <a:rPr lang="en-US" sz="2000" b="1" dirty="0">
                <a:cs typeface="Arial"/>
              </a:rPr>
              <a:t>CD-3A - Mar </a:t>
            </a:r>
            <a:r>
              <a:rPr lang="en-US" b="1" dirty="0">
                <a:cs typeface="Arial"/>
              </a:rPr>
              <a:t>2</a:t>
            </a:r>
            <a:r>
              <a:rPr lang="en-US" sz="2000" b="1" dirty="0">
                <a:cs typeface="Arial"/>
              </a:rPr>
              <a:t>024 ($90M)</a:t>
            </a:r>
          </a:p>
          <a:p>
            <a:pPr marL="752475" lvl="2" indent="-295275">
              <a:lnSpc>
                <a:spcPct val="100000"/>
              </a:lnSpc>
              <a:spcBef>
                <a:spcPts val="0"/>
              </a:spcBef>
            </a:pPr>
            <a:r>
              <a:rPr lang="en-US" sz="2000" b="1" dirty="0">
                <a:cs typeface="Arial"/>
              </a:rPr>
              <a:t>CD-3B - Jan 2026 ($67M)</a:t>
            </a:r>
            <a:endParaRPr lang="en-US" sz="2000" b="1" dirty="0"/>
          </a:p>
          <a:p>
            <a:pPr marL="752475" lvl="2" indent="-295275">
              <a:lnSpc>
                <a:spcPct val="100000"/>
              </a:lnSpc>
              <a:spcBef>
                <a:spcPts val="0"/>
              </a:spcBef>
            </a:pPr>
            <a:r>
              <a:rPr lang="en-US" sz="2000" b="1" dirty="0">
                <a:cs typeface="Arial"/>
              </a:rPr>
              <a:t>RHIC </a:t>
            </a:r>
            <a:r>
              <a:rPr lang="en-US" b="1" dirty="0">
                <a:cs typeface="Arial"/>
              </a:rPr>
              <a:t>R&amp;R begins –</a:t>
            </a:r>
            <a:r>
              <a:rPr lang="en-US" sz="2000" b="1" dirty="0">
                <a:cs typeface="Arial"/>
              </a:rPr>
              <a:t> Apr 2026 </a:t>
            </a:r>
          </a:p>
          <a:p>
            <a:pPr marL="752475" lvl="2" indent="-295275">
              <a:lnSpc>
                <a:spcPct val="100000"/>
              </a:lnSpc>
              <a:spcBef>
                <a:spcPts val="0"/>
              </a:spcBef>
            </a:pPr>
            <a:endParaRPr lang="en-US" b="1" dirty="0">
              <a:cs typeface="Arial"/>
            </a:endParaRPr>
          </a:p>
          <a:p>
            <a:pPr marL="0" lvl="1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200" b="1" dirty="0"/>
              <a:t>Near Future</a:t>
            </a:r>
          </a:p>
          <a:p>
            <a:pPr marL="800100" lvl="2" indent="-342900">
              <a:lnSpc>
                <a:spcPct val="100000"/>
              </a:lnSpc>
              <a:spcBef>
                <a:spcPts val="0"/>
              </a:spcBef>
            </a:pPr>
            <a:r>
              <a:rPr lang="en-US" b="1" dirty="0">
                <a:cs typeface="Arial" panose="020B0604020202020204"/>
              </a:rPr>
              <a:t>DOE Independent  Project Review, Sept 15-18, 2026.</a:t>
            </a:r>
          </a:p>
          <a:p>
            <a:pPr marL="742950" lvl="2" indent="-276225">
              <a:lnSpc>
                <a:spcPct val="100000"/>
              </a:lnSpc>
              <a:spcBef>
                <a:spcPts val="0"/>
              </a:spcBef>
            </a:pPr>
            <a:r>
              <a:rPr lang="en-US" b="1" dirty="0"/>
              <a:t> At IPR will request</a:t>
            </a:r>
            <a:r>
              <a:rPr lang="en-US" sz="2000" b="1" dirty="0"/>
              <a:t> CD-3C (&lt;$100M)</a:t>
            </a:r>
          </a:p>
          <a:p>
            <a:pPr marL="742950" lvl="2" indent="-276225">
              <a:lnSpc>
                <a:spcPct val="100000"/>
              </a:lnSpc>
              <a:spcBef>
                <a:spcPts val="0"/>
              </a:spcBef>
            </a:pPr>
            <a:r>
              <a:rPr lang="en-US" b="1" dirty="0"/>
              <a:t> NYS </a:t>
            </a:r>
            <a:r>
              <a:rPr lang="en-US" sz="2000" b="1" dirty="0"/>
              <a:t>Infrastructure CD-2/3 (&lt;$100M).</a:t>
            </a:r>
          </a:p>
          <a:p>
            <a:pPr marL="466725" lvl="2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000" b="1" dirty="0">
              <a:cs typeface="Arial" panose="020B0604020202020204"/>
            </a:endParaRPr>
          </a:p>
          <a:p>
            <a:pPr marL="120650" lvl="1" indent="0">
              <a:lnSpc>
                <a:spcPct val="110000"/>
              </a:lnSpc>
              <a:spcBef>
                <a:spcPts val="900"/>
              </a:spcBef>
              <a:buNone/>
            </a:pPr>
            <a:endParaRPr lang="en-US" sz="220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34934AA-D261-EDFB-F8DB-9465D8B32D54}"/>
              </a:ext>
            </a:extLst>
          </p:cNvPr>
          <p:cNvSpPr txBox="1">
            <a:spLocks/>
          </p:cNvSpPr>
          <p:nvPr/>
        </p:nvSpPr>
        <p:spPr>
          <a:xfrm>
            <a:off x="11530018" y="6492875"/>
            <a:ext cx="43248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33A556B-7C63-244D-9B7C-B0EA8042B330}" type="slidenum">
              <a:rPr lang="en-US" sz="1200" b="1" smtClean="0">
                <a:solidFill>
                  <a:schemeClr val="bg2"/>
                </a:solidFill>
              </a:rPr>
              <a:pPr algn="ctr"/>
              <a:t>2</a:t>
            </a:fld>
            <a:endParaRPr lang="en-US" sz="1200" b="1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02237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906902D-327E-A150-853A-A765EAF5C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627" y="-168183"/>
            <a:ext cx="11712678" cy="1325563"/>
          </a:xfrm>
        </p:spPr>
        <p:txBody>
          <a:bodyPr>
            <a:normAutofit/>
          </a:bodyPr>
          <a:lstStyle/>
          <a:p>
            <a:r>
              <a:rPr lang="en-US" dirty="0"/>
              <a:t>EIC Infrastructure Full Scope &amp; Cost </a:t>
            </a:r>
          </a:p>
        </p:txBody>
      </p:sp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C045FA59-D35B-B94C-CCC8-9E0962C5F5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2627" y="963090"/>
            <a:ext cx="7180025" cy="4867275"/>
          </a:xfrm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2DBF9D86-47C9-9994-1CC2-8A293717AA7C}"/>
              </a:ext>
            </a:extLst>
          </p:cNvPr>
          <p:cNvSpPr txBox="1"/>
          <p:nvPr/>
        </p:nvSpPr>
        <p:spPr>
          <a:xfrm>
            <a:off x="7695790" y="963090"/>
            <a:ext cx="2785631" cy="397031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ACDB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34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New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Buildings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ACDB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366,000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Square Feet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ACDB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70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MVA Peak Demand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ACDB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ACDB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42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Electrical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Unit Substations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ACDB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6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Miles 13.8kV Lines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ACDB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60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MW Heat Rejection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ACDB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15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Cooling Towers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ACDB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5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Miles Cooling Piping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ACDB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28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Chiller Units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F763279-34A3-906C-FA74-43D3E2730E31}"/>
              </a:ext>
            </a:extLst>
          </p:cNvPr>
          <p:cNvSpPr txBox="1"/>
          <p:nvPr/>
        </p:nvSpPr>
        <p:spPr>
          <a:xfrm>
            <a:off x="7745217" y="5027435"/>
            <a:ext cx="2321170" cy="707886"/>
          </a:xfrm>
          <a:prstGeom prst="rect">
            <a:avLst/>
          </a:prstGeom>
          <a:noFill/>
          <a:ln w="57150">
            <a:solidFill>
              <a:srgbClr val="0096FF"/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995488" algn="r"/>
              </a:tabLst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DOE:	$575.2M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995488" algn="r"/>
              </a:tabLst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highlight>
                  <a:srgbClr val="FFFF00"/>
                </a:highlight>
                <a:uLnTx/>
                <a:uFillTx/>
                <a:latin typeface="Arial" panose="020B0604020202020204"/>
                <a:ea typeface="+mn-ea"/>
                <a:cs typeface="+mn-cs"/>
              </a:rPr>
              <a:t>NYS:	$86.5M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E5E55D3-B52C-47FF-B74E-8972477A77E5}"/>
              </a:ext>
            </a:extLst>
          </p:cNvPr>
          <p:cNvSpPr txBox="1"/>
          <p:nvPr/>
        </p:nvSpPr>
        <p:spPr>
          <a:xfrm>
            <a:off x="2660468" y="2413967"/>
            <a:ext cx="1554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RHIC to EIC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BB11B8E-AD52-971D-526D-33D367930362}"/>
              </a:ext>
            </a:extLst>
          </p:cNvPr>
          <p:cNvSpPr txBox="1"/>
          <p:nvPr/>
        </p:nvSpPr>
        <p:spPr>
          <a:xfrm>
            <a:off x="6096000" y="3628030"/>
            <a:ext cx="5878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EIN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6857BB6C-21B3-253F-5877-27C9E9FC40D9}"/>
              </a:ext>
            </a:extLst>
          </p:cNvPr>
          <p:cNvCxnSpPr>
            <a:cxnSpLocks/>
          </p:cNvCxnSpPr>
          <p:nvPr/>
        </p:nvCxnSpPr>
        <p:spPr>
          <a:xfrm flipV="1">
            <a:off x="1628503" y="2219632"/>
            <a:ext cx="3585052" cy="2012734"/>
          </a:xfrm>
          <a:prstGeom prst="straightConnector1">
            <a:avLst/>
          </a:prstGeom>
          <a:ln w="19050">
            <a:solidFill>
              <a:srgbClr val="0070C0"/>
            </a:solidFill>
            <a:headEnd type="triangle" w="lg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4CB612D1-BB8F-0AAA-AA0B-4F9E7CF4B2F1}"/>
              </a:ext>
            </a:extLst>
          </p:cNvPr>
          <p:cNvSpPr txBox="1"/>
          <p:nvPr/>
        </p:nvSpPr>
        <p:spPr>
          <a:xfrm rot="19834931">
            <a:off x="2958725" y="2874236"/>
            <a:ext cx="10624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1,180m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3,870 ft.</a:t>
            </a:r>
          </a:p>
        </p:txBody>
      </p:sp>
      <p:sp>
        <p:nvSpPr>
          <p:cNvPr id="20" name="TextBox 19">
            <a:hlinkClick r:id="rId3"/>
            <a:extLst>
              <a:ext uri="{FF2B5EF4-FFF2-40B4-BE49-F238E27FC236}">
                <a16:creationId xmlns:a16="http://schemas.microsoft.com/office/drawing/2014/main" id="{F50CBCDE-54C1-44BC-2235-8D08F2F782A6}"/>
              </a:ext>
            </a:extLst>
          </p:cNvPr>
          <p:cNvSpPr txBox="1"/>
          <p:nvPr/>
        </p:nvSpPr>
        <p:spPr>
          <a:xfrm>
            <a:off x="7745217" y="6064681"/>
            <a:ext cx="37848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DA352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hlinkClick r:id="rId3"/>
              </a:rPr>
              <a:t>3:20’ Animation Flyover Video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DA3525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5D50843-73B9-F21D-9739-B32E4C384D70}"/>
              </a:ext>
            </a:extLst>
          </p:cNvPr>
          <p:cNvSpPr txBox="1">
            <a:spLocks/>
          </p:cNvSpPr>
          <p:nvPr/>
        </p:nvSpPr>
        <p:spPr>
          <a:xfrm>
            <a:off x="11530018" y="6492875"/>
            <a:ext cx="43248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3A556B-7C63-244D-9B7C-B0EA8042B330}" type="slidenum">
              <a:rPr kumimoji="0" lang="en-US" sz="100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00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D3889E4-A435-E0E2-B7C3-2D3367FB4DE4}"/>
              </a:ext>
            </a:extLst>
          </p:cNvPr>
          <p:cNvSpPr txBox="1"/>
          <p:nvPr/>
        </p:nvSpPr>
        <p:spPr>
          <a:xfrm>
            <a:off x="9779190" y="3748728"/>
            <a:ext cx="2291425" cy="954107"/>
          </a:xfrm>
          <a:prstGeom prst="rect">
            <a:avLst/>
          </a:prstGeom>
          <a:solidFill>
            <a:srgbClr val="0096FF"/>
          </a:solidFill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Sept 2026 review</a:t>
            </a:r>
          </a:p>
          <a:p>
            <a:r>
              <a:rPr lang="en-US" sz="1400" dirty="0">
                <a:solidFill>
                  <a:schemeClr val="bg1"/>
                </a:solidFill>
              </a:rPr>
              <a:t>Will ask approval to begin NYS funded portion of Infrastructure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5A45E443-E821-F2FC-29CD-32720F938028}"/>
              </a:ext>
            </a:extLst>
          </p:cNvPr>
          <p:cNvCxnSpPr>
            <a:stCxn id="6" idx="2"/>
          </p:cNvCxnSpPr>
          <p:nvPr/>
        </p:nvCxnSpPr>
        <p:spPr>
          <a:xfrm flipH="1">
            <a:off x="9869214" y="4702835"/>
            <a:ext cx="1055689" cy="85713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660EB421-A8C1-514E-F955-53DB447E521F}"/>
              </a:ext>
            </a:extLst>
          </p:cNvPr>
          <p:cNvSpPr txBox="1"/>
          <p:nvPr/>
        </p:nvSpPr>
        <p:spPr>
          <a:xfrm>
            <a:off x="9761187" y="869063"/>
            <a:ext cx="2056973" cy="646331"/>
          </a:xfrm>
          <a:prstGeom prst="rect">
            <a:avLst/>
          </a:prstGeom>
          <a:solidFill>
            <a:srgbClr val="0096FF"/>
          </a:solidFill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CAD currently has</a:t>
            </a:r>
          </a:p>
          <a:p>
            <a:r>
              <a:rPr lang="en-US" dirty="0">
                <a:solidFill>
                  <a:schemeClr val="bg1"/>
                </a:solidFill>
              </a:rPr>
              <a:t>~100 Buildings </a:t>
            </a:r>
          </a:p>
        </p:txBody>
      </p:sp>
      <p:cxnSp>
        <p:nvCxnSpPr>
          <p:cNvPr id="24" name="Curved Connector 23">
            <a:extLst>
              <a:ext uri="{FF2B5EF4-FFF2-40B4-BE49-F238E27FC236}">
                <a16:creationId xmlns:a16="http://schemas.microsoft.com/office/drawing/2014/main" id="{64776193-9499-ED98-89CD-07348F3196C6}"/>
              </a:ext>
            </a:extLst>
          </p:cNvPr>
          <p:cNvCxnSpPr/>
          <p:nvPr/>
        </p:nvCxnSpPr>
        <p:spPr>
          <a:xfrm rot="5400000">
            <a:off x="987676" y="3205664"/>
            <a:ext cx="1583395" cy="12700"/>
          </a:xfrm>
          <a:prstGeom prst="curvedConnector3">
            <a:avLst/>
          </a:prstGeom>
          <a:ln w="254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60832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A4396FC4-1D2C-EF9A-3426-1C5658CB9A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579" y="10425"/>
            <a:ext cx="11499925" cy="825178"/>
          </a:xfrm>
        </p:spPr>
        <p:txBody>
          <a:bodyPr/>
          <a:lstStyle/>
          <a:p>
            <a:r>
              <a:rPr lang="en-US"/>
              <a:t>EIC Scope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CA5D256-9781-C194-BF01-82F7DFC431C8}"/>
              </a:ext>
            </a:extLst>
          </p:cNvPr>
          <p:cNvSpPr txBox="1">
            <a:spLocks/>
          </p:cNvSpPr>
          <p:nvPr/>
        </p:nvSpPr>
        <p:spPr>
          <a:xfrm>
            <a:off x="5930292" y="943309"/>
            <a:ext cx="6132753" cy="519835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2000" b="1"/>
              <a:t>EIC Scope</a:t>
            </a:r>
          </a:p>
          <a:p>
            <a:pPr>
              <a:lnSpc>
                <a:spcPct val="110000"/>
              </a:lnSpc>
            </a:pPr>
            <a:r>
              <a:rPr lang="en-US" sz="2000" b="1"/>
              <a:t>A single integrated line-item construction project.</a:t>
            </a:r>
          </a:p>
          <a:p>
            <a:pPr>
              <a:lnSpc>
                <a:spcPct val="110000"/>
              </a:lnSpc>
            </a:pPr>
            <a:r>
              <a:rPr lang="en-US" sz="2000" b="1"/>
              <a:t>Scope includes well-defined deliverables, interfaces, and draft KPPs.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sz="2000" b="1"/>
              <a:t>EIC Line-Item Project Scope:</a:t>
            </a:r>
          </a:p>
          <a:p>
            <a:pPr>
              <a:lnSpc>
                <a:spcPct val="110000"/>
              </a:lnSpc>
            </a:pPr>
            <a:r>
              <a:rPr lang="en-US" sz="2000" b="1"/>
              <a:t>Infrastructure</a:t>
            </a:r>
          </a:p>
          <a:p>
            <a:pPr>
              <a:lnSpc>
                <a:spcPct val="110000"/>
              </a:lnSpc>
            </a:pPr>
            <a:r>
              <a:rPr lang="en-US" sz="2000" b="1"/>
              <a:t>Collider Accelerator Storage Rings and Interaction Region</a:t>
            </a:r>
            <a:endParaRPr lang="en-US" sz="2000" b="1">
              <a:cs typeface="Arial"/>
            </a:endParaRPr>
          </a:p>
          <a:p>
            <a:pPr>
              <a:lnSpc>
                <a:spcPct val="110000"/>
              </a:lnSpc>
            </a:pPr>
            <a:r>
              <a:rPr lang="en-US" sz="2000" b="1"/>
              <a:t>Electron Injector</a:t>
            </a:r>
          </a:p>
          <a:p>
            <a:pPr>
              <a:lnSpc>
                <a:spcPct val="110000"/>
              </a:lnSpc>
            </a:pPr>
            <a:r>
              <a:rPr lang="en-US" sz="2000" b="1"/>
              <a:t>Detector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sz="2000" b="1"/>
              <a:t>EIC Portfolio (Off-Project Scope)</a:t>
            </a:r>
          </a:p>
          <a:p>
            <a:pPr>
              <a:lnSpc>
                <a:spcPct val="110000"/>
              </a:lnSpc>
            </a:pPr>
            <a:r>
              <a:rPr lang="en-US" sz="2000" b="1"/>
              <a:t>NP Operations scope, including initial EIC Ops</a:t>
            </a:r>
          </a:p>
          <a:p>
            <a:pPr>
              <a:lnSpc>
                <a:spcPct val="110000"/>
              </a:lnSpc>
            </a:pPr>
            <a:r>
              <a:rPr lang="en-US" sz="2000" b="1"/>
              <a:t>Host Laboratory Infrastructure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20CDCA61-CD76-0531-73FE-76C81DB4A024}"/>
              </a:ext>
            </a:extLst>
          </p:cNvPr>
          <p:cNvSpPr txBox="1">
            <a:spLocks/>
          </p:cNvSpPr>
          <p:nvPr/>
        </p:nvSpPr>
        <p:spPr>
          <a:xfrm>
            <a:off x="11520840" y="6447514"/>
            <a:ext cx="432486" cy="365125"/>
          </a:xfrm>
          <a:prstGeom prst="rect">
            <a:avLst/>
          </a:prstGeom>
        </p:spPr>
        <p:txBody>
          <a:bodyPr lIns="0" tIns="0" rIns="45720" bIns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33A556B-7C63-244D-9B7C-B0EA8042B330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E01B8CE-05DB-DD36-94F8-873558D3D0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494" y="913401"/>
            <a:ext cx="5204298" cy="5171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4447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/>
          <p:cNvSpPr/>
          <p:nvPr/>
        </p:nvSpPr>
        <p:spPr>
          <a:xfrm>
            <a:off x="425546" y="0"/>
            <a:ext cx="9929415" cy="75262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400" b="1" dirty="0">
                <a:ea typeface="Aptos" pitchFamily="34" charset="-122"/>
                <a:cs typeface="Aptos" pitchFamily="34" charset="-120"/>
              </a:rPr>
              <a:t>EIC + Dependencies Full Portfolio</a:t>
            </a:r>
            <a:endParaRPr lang="en-US" sz="4400" dirty="0"/>
          </a:p>
        </p:txBody>
      </p:sp>
      <p:sp>
        <p:nvSpPr>
          <p:cNvPr id="7" name="Text 5"/>
          <p:cNvSpPr/>
          <p:nvPr/>
        </p:nvSpPr>
        <p:spPr>
          <a:xfrm>
            <a:off x="395592" y="909995"/>
            <a:ext cx="7652425" cy="1728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ct val="11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The EIC Portfolio aligns the project, DOE programs, and Host-Laboratory capabilities to deliver the infrastructure, scope, and readiness needed for the Electron-Ion Collider.</a:t>
            </a:r>
          </a:p>
          <a:p>
            <a:pPr marL="342900" indent="-342900">
              <a:lnSpc>
                <a:spcPct val="11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The Portfolio Office connects the work that must be defined, funded, delivered, and monitored across the enterprise.</a:t>
            </a:r>
          </a:p>
          <a:p>
            <a:pPr marL="342900" indent="-342900">
              <a:lnSpc>
                <a:spcPct val="11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endParaRPr lang="en-US" sz="1600" dirty="0"/>
          </a:p>
        </p:txBody>
      </p:sp>
      <p:sp>
        <p:nvSpPr>
          <p:cNvPr id="17" name="Text 5">
            <a:extLst>
              <a:ext uri="{FF2B5EF4-FFF2-40B4-BE49-F238E27FC236}">
                <a16:creationId xmlns:a16="http://schemas.microsoft.com/office/drawing/2014/main" id="{CA8CAE75-02A7-4366-8E45-2F5346B4E992}"/>
              </a:ext>
            </a:extLst>
          </p:cNvPr>
          <p:cNvSpPr/>
          <p:nvPr/>
        </p:nvSpPr>
        <p:spPr>
          <a:xfrm>
            <a:off x="1097795" y="2276176"/>
            <a:ext cx="5394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600"/>
          </a:p>
        </p:txBody>
      </p:sp>
      <p:sp>
        <p:nvSpPr>
          <p:cNvPr id="18" name="Shape 6">
            <a:extLst>
              <a:ext uri="{FF2B5EF4-FFF2-40B4-BE49-F238E27FC236}">
                <a16:creationId xmlns:a16="http://schemas.microsoft.com/office/drawing/2014/main" id="{8D71D919-D9D4-4081-B278-E486F85B4565}"/>
              </a:ext>
            </a:extLst>
          </p:cNvPr>
          <p:cNvSpPr/>
          <p:nvPr/>
        </p:nvSpPr>
        <p:spPr>
          <a:xfrm>
            <a:off x="1096610" y="2385903"/>
            <a:ext cx="1883664" cy="3309229"/>
          </a:xfrm>
          <a:prstGeom prst="roundRect">
            <a:avLst>
              <a:gd name="adj" fmla="val 5263"/>
            </a:avLst>
          </a:prstGeom>
          <a:solidFill>
            <a:srgbClr val="FFFFFF"/>
          </a:solidFill>
          <a:ln w="38100">
            <a:solidFill>
              <a:srgbClr val="FF0000"/>
            </a:solidFill>
            <a:prstDash val="solid"/>
          </a:ln>
          <a:effectLst>
            <a:outerShdw blurRad="12700" dist="50800" dir="2700000" algn="bl" rotWithShape="0">
              <a:srgbClr val="B0BEC5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9" name="Shape 7">
            <a:extLst>
              <a:ext uri="{FF2B5EF4-FFF2-40B4-BE49-F238E27FC236}">
                <a16:creationId xmlns:a16="http://schemas.microsoft.com/office/drawing/2014/main" id="{7F9AD149-44F5-4582-9857-2E7D7EBECB9A}"/>
              </a:ext>
            </a:extLst>
          </p:cNvPr>
          <p:cNvSpPr/>
          <p:nvPr/>
        </p:nvSpPr>
        <p:spPr>
          <a:xfrm>
            <a:off x="1096610" y="2385903"/>
            <a:ext cx="1883664" cy="502919"/>
          </a:xfrm>
          <a:prstGeom prst="rect">
            <a:avLst/>
          </a:prstGeom>
          <a:solidFill>
            <a:srgbClr val="0B5E7C"/>
          </a:solidFill>
          <a:ln w="12700">
            <a:solidFill>
              <a:srgbClr val="0B5E7C">
                <a:alpha val="0"/>
              </a:srgbClr>
            </a:solidFill>
            <a:prstDash val="solid"/>
          </a:ln>
        </p:spPr>
        <p:txBody>
          <a:bodyPr/>
          <a:lstStyle/>
          <a:p>
            <a:pPr algn="ctr"/>
            <a:r>
              <a:rPr lang="en-US" sz="1600" dirty="0">
                <a:solidFill>
                  <a:schemeClr val="bg1"/>
                </a:solidFill>
              </a:rPr>
              <a:t>$3B (DOE)</a:t>
            </a:r>
          </a:p>
        </p:txBody>
      </p:sp>
      <p:sp>
        <p:nvSpPr>
          <p:cNvPr id="20" name="Text 8">
            <a:extLst>
              <a:ext uri="{FF2B5EF4-FFF2-40B4-BE49-F238E27FC236}">
                <a16:creationId xmlns:a16="http://schemas.microsoft.com/office/drawing/2014/main" id="{00DBE1A3-272C-438F-BADA-075E376989D0}"/>
              </a:ext>
            </a:extLst>
          </p:cNvPr>
          <p:cNvSpPr/>
          <p:nvPr/>
        </p:nvSpPr>
        <p:spPr>
          <a:xfrm>
            <a:off x="1169762" y="2936355"/>
            <a:ext cx="17373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B5E7C"/>
                </a:solidFill>
                <a:ea typeface="Aptos" pitchFamily="34" charset="-122"/>
                <a:cs typeface="Aptos" pitchFamily="34" charset="-120"/>
              </a:rPr>
              <a:t>EIC Line-Item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b="1" dirty="0">
                <a:solidFill>
                  <a:srgbClr val="0B5E7C"/>
                </a:solidFill>
                <a:ea typeface="Aptos" pitchFamily="34" charset="-122"/>
                <a:cs typeface="Aptos" pitchFamily="34" charset="-120"/>
              </a:rPr>
              <a:t>Project</a:t>
            </a:r>
            <a:endParaRPr lang="en-US" sz="1200" dirty="0"/>
          </a:p>
        </p:txBody>
      </p:sp>
      <p:sp>
        <p:nvSpPr>
          <p:cNvPr id="21" name="Text 9">
            <a:extLst>
              <a:ext uri="{FF2B5EF4-FFF2-40B4-BE49-F238E27FC236}">
                <a16:creationId xmlns:a16="http://schemas.microsoft.com/office/drawing/2014/main" id="{47896EBF-9581-45CB-8EC1-48EB16F81BDF}"/>
              </a:ext>
            </a:extLst>
          </p:cNvPr>
          <p:cNvSpPr/>
          <p:nvPr/>
        </p:nvSpPr>
        <p:spPr>
          <a:xfrm>
            <a:off x="1169762" y="3534516"/>
            <a:ext cx="1737360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200" dirty="0">
                <a:solidFill>
                  <a:srgbClr val="0B5E7C"/>
                </a:solidFill>
                <a:ea typeface="Aptos" pitchFamily="34" charset="-122"/>
              </a:rPr>
              <a:t>Design, construction, and commissioning of the Electron-Ion Collider using a sub-project methodology including:</a:t>
            </a:r>
          </a:p>
          <a:p>
            <a:pPr algn="ctr"/>
            <a:endParaRPr lang="en-US" sz="1200" dirty="0">
              <a:solidFill>
                <a:srgbClr val="0B5E7C"/>
              </a:solidFill>
              <a:ea typeface="Aptos" pitchFamily="34" charset="-122"/>
            </a:endParaRPr>
          </a:p>
          <a:p>
            <a:pPr marL="171450" indent="-171450">
              <a:buFont typeface="Arial" panose="020B0604020202020204" pitchFamily="34" charset="0"/>
              <a:buChar char="•"/>
              <a:tabLst>
                <a:tab pos="287338" algn="l"/>
              </a:tabLst>
            </a:pPr>
            <a:r>
              <a:rPr lang="en-US" sz="1100" dirty="0">
                <a:solidFill>
                  <a:srgbClr val="0B5E7C"/>
                </a:solidFill>
                <a:ea typeface="Aptos" pitchFamily="34" charset="-122"/>
              </a:rPr>
              <a:t>Infrastructure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287338" algn="l"/>
              </a:tabLst>
            </a:pPr>
            <a:r>
              <a:rPr lang="en-US" sz="1100" dirty="0">
                <a:solidFill>
                  <a:srgbClr val="0B5E7C"/>
                </a:solidFill>
                <a:ea typeface="Aptos" pitchFamily="34" charset="-122"/>
              </a:rPr>
              <a:t>Collider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287338" algn="l"/>
              </a:tabLst>
            </a:pPr>
            <a:r>
              <a:rPr lang="en-US" sz="1100" dirty="0">
                <a:solidFill>
                  <a:srgbClr val="0B5E7C"/>
                </a:solidFill>
                <a:ea typeface="Aptos" pitchFamily="34" charset="-122"/>
              </a:rPr>
              <a:t>Electron Injector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287338" algn="l"/>
              </a:tabLst>
            </a:pPr>
            <a:r>
              <a:rPr lang="en-US" sz="1100" dirty="0">
                <a:solidFill>
                  <a:srgbClr val="0B5E7C"/>
                </a:solidFill>
                <a:ea typeface="Aptos" pitchFamily="34" charset="-122"/>
              </a:rPr>
              <a:t>Detector</a:t>
            </a:r>
          </a:p>
          <a:p>
            <a:pPr marL="341313" indent="-171450">
              <a:buFont typeface="Arial" panose="020B0604020202020204" pitchFamily="34" charset="0"/>
              <a:buChar char="•"/>
              <a:tabLst>
                <a:tab pos="287338" algn="l"/>
              </a:tabLst>
            </a:pPr>
            <a:endParaRPr lang="en-US" sz="1200" dirty="0"/>
          </a:p>
        </p:txBody>
      </p:sp>
      <p:sp>
        <p:nvSpPr>
          <p:cNvPr id="22" name="Shape 10">
            <a:extLst>
              <a:ext uri="{FF2B5EF4-FFF2-40B4-BE49-F238E27FC236}">
                <a16:creationId xmlns:a16="http://schemas.microsoft.com/office/drawing/2014/main" id="{5CD2D8EB-59C3-4261-A435-ABFCFF9B91A4}"/>
              </a:ext>
            </a:extLst>
          </p:cNvPr>
          <p:cNvSpPr/>
          <p:nvPr/>
        </p:nvSpPr>
        <p:spPr>
          <a:xfrm>
            <a:off x="3181442" y="2385901"/>
            <a:ext cx="1883664" cy="3309231"/>
          </a:xfrm>
          <a:prstGeom prst="roundRect">
            <a:avLst>
              <a:gd name="adj" fmla="val 5263"/>
            </a:avLst>
          </a:prstGeom>
          <a:solidFill>
            <a:srgbClr val="FFFFFF"/>
          </a:solidFill>
          <a:ln w="38100">
            <a:solidFill>
              <a:srgbClr val="FF0000"/>
            </a:solidFill>
            <a:prstDash val="solid"/>
          </a:ln>
          <a:effectLst>
            <a:outerShdw blurRad="12700" dist="50800" dir="2700000" algn="bl" rotWithShape="0">
              <a:srgbClr val="B0BEC5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3" name="Shape 11">
            <a:extLst>
              <a:ext uri="{FF2B5EF4-FFF2-40B4-BE49-F238E27FC236}">
                <a16:creationId xmlns:a16="http://schemas.microsoft.com/office/drawing/2014/main" id="{76A2AF36-4CFD-416C-B47F-8F77C91F6859}"/>
              </a:ext>
            </a:extLst>
          </p:cNvPr>
          <p:cNvSpPr/>
          <p:nvPr/>
        </p:nvSpPr>
        <p:spPr>
          <a:xfrm>
            <a:off x="3124662" y="2371516"/>
            <a:ext cx="1940444" cy="438911"/>
          </a:xfrm>
          <a:prstGeom prst="rect">
            <a:avLst/>
          </a:prstGeom>
          <a:solidFill>
            <a:srgbClr val="2E7D32"/>
          </a:solidFill>
          <a:ln w="38100">
            <a:solidFill>
              <a:srgbClr val="FF0000">
                <a:alpha val="0"/>
              </a:srgbClr>
            </a:solidFill>
            <a:prstDash val="solid"/>
          </a:ln>
        </p:spPr>
        <p:txBody>
          <a:bodyPr/>
          <a:lstStyle/>
          <a:p>
            <a:pPr algn="ctr"/>
            <a:r>
              <a:rPr lang="en-US" sz="1600" dirty="0">
                <a:solidFill>
                  <a:schemeClr val="bg1"/>
                </a:solidFill>
              </a:rPr>
              <a:t>$800-900M (DOE)</a:t>
            </a:r>
          </a:p>
        </p:txBody>
      </p:sp>
      <p:sp>
        <p:nvSpPr>
          <p:cNvPr id="24" name="Text 12">
            <a:extLst>
              <a:ext uri="{FF2B5EF4-FFF2-40B4-BE49-F238E27FC236}">
                <a16:creationId xmlns:a16="http://schemas.microsoft.com/office/drawing/2014/main" id="{F593F7DA-3B44-4767-8A82-390752447810}"/>
              </a:ext>
            </a:extLst>
          </p:cNvPr>
          <p:cNvSpPr/>
          <p:nvPr/>
        </p:nvSpPr>
        <p:spPr>
          <a:xfrm>
            <a:off x="3218018" y="2890348"/>
            <a:ext cx="17373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2E7D32"/>
                </a:solidFill>
                <a:ea typeface="Aptos" pitchFamily="34" charset="-122"/>
                <a:cs typeface="Aptos" pitchFamily="34" charset="-120"/>
              </a:rPr>
              <a:t>SC Program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b="1" dirty="0">
                <a:solidFill>
                  <a:srgbClr val="2E7D32"/>
                </a:solidFill>
                <a:ea typeface="Aptos" pitchFamily="34" charset="-122"/>
                <a:cs typeface="Aptos" pitchFamily="34" charset="-120"/>
              </a:rPr>
              <a:t>Engagements</a:t>
            </a:r>
            <a:endParaRPr lang="en-US" sz="1200" dirty="0"/>
          </a:p>
        </p:txBody>
      </p:sp>
      <p:sp>
        <p:nvSpPr>
          <p:cNvPr id="25" name="Text 13">
            <a:extLst>
              <a:ext uri="{FF2B5EF4-FFF2-40B4-BE49-F238E27FC236}">
                <a16:creationId xmlns:a16="http://schemas.microsoft.com/office/drawing/2014/main" id="{5D4E3ED8-8BF6-4DF0-9455-0A2E16820321}"/>
              </a:ext>
            </a:extLst>
          </p:cNvPr>
          <p:cNvSpPr/>
          <p:nvPr/>
        </p:nvSpPr>
        <p:spPr>
          <a:xfrm>
            <a:off x="3254594" y="3345335"/>
            <a:ext cx="1736175" cy="22660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1000" dirty="0">
                <a:solidFill>
                  <a:srgbClr val="2E7D32"/>
                </a:solidFill>
                <a:ea typeface="Aptos" pitchFamily="34" charset="-122"/>
              </a:rPr>
              <a:t>Capabilities, infrastructure, and operational readiness provided by way of   DOE-SC HENP funding</a:t>
            </a:r>
          </a:p>
          <a:p>
            <a:endParaRPr lang="en-US" sz="1200" dirty="0">
              <a:solidFill>
                <a:srgbClr val="1A1A1A"/>
              </a:solidFill>
              <a:ea typeface="Aptos" pitchFamily="34" charset="-122"/>
            </a:endParaRPr>
          </a:p>
          <a:p>
            <a:pPr marL="171450" indent="-171450">
              <a:buFont typeface="Arial" panose="020B0604020202020204" pitchFamily="34" charset="0"/>
              <a:buChar char="•"/>
              <a:tabLst>
                <a:tab pos="287338" algn="l"/>
              </a:tabLst>
            </a:pPr>
            <a:r>
              <a:rPr lang="en-US" sz="1100" dirty="0">
                <a:solidFill>
                  <a:srgbClr val="2E7D32"/>
                </a:solidFill>
                <a:ea typeface="Aptos" pitchFamily="34" charset="-122"/>
              </a:rPr>
              <a:t>RHIC Removal &amp; Repurposing 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287338" algn="l"/>
              </a:tabLst>
            </a:pPr>
            <a:r>
              <a:rPr lang="en-US" sz="1100" dirty="0">
                <a:solidFill>
                  <a:srgbClr val="2E7D32"/>
                </a:solidFill>
                <a:ea typeface="Aptos" pitchFamily="34" charset="-122"/>
              </a:rPr>
              <a:t>Hardon maintenance &amp; infrastructure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287338" algn="l"/>
              </a:tabLst>
            </a:pPr>
            <a:r>
              <a:rPr lang="en-US" sz="1100" dirty="0">
                <a:solidFill>
                  <a:srgbClr val="2E7D32"/>
                </a:solidFill>
                <a:ea typeface="Aptos" pitchFamily="34" charset="-122"/>
              </a:rPr>
              <a:t>AGS Cooling modernization</a:t>
            </a:r>
          </a:p>
          <a:p>
            <a:pPr indent="-171450">
              <a:buFont typeface="Arial" panose="020B0604020202020204" pitchFamily="34" charset="0"/>
              <a:buChar char="•"/>
              <a:tabLst>
                <a:tab pos="287338" algn="l"/>
              </a:tabLst>
            </a:pPr>
            <a:r>
              <a:rPr lang="en-US" sz="1100" dirty="0">
                <a:solidFill>
                  <a:srgbClr val="2E7D32"/>
                </a:solidFill>
                <a:ea typeface="Aptos" pitchFamily="34" charset="-122"/>
              </a:rPr>
              <a:t>SRF Test Facility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287338" algn="l"/>
              </a:tabLst>
            </a:pPr>
            <a:r>
              <a:rPr lang="en-US" sz="1100" dirty="0">
                <a:solidFill>
                  <a:srgbClr val="2E7D32"/>
                </a:solidFill>
                <a:ea typeface="Aptos" pitchFamily="34" charset="-122"/>
              </a:rPr>
              <a:t>Cryo Plant reliability improvements</a:t>
            </a:r>
          </a:p>
          <a:p>
            <a:pPr algn="ctr"/>
            <a:endParaRPr lang="en-US" sz="1200" dirty="0">
              <a:solidFill>
                <a:srgbClr val="1A1A1A"/>
              </a:solidFill>
              <a:ea typeface="Aptos" pitchFamily="34" charset="-122"/>
            </a:endParaRPr>
          </a:p>
        </p:txBody>
      </p:sp>
      <p:sp>
        <p:nvSpPr>
          <p:cNvPr id="26" name="Shape 14">
            <a:extLst>
              <a:ext uri="{FF2B5EF4-FFF2-40B4-BE49-F238E27FC236}">
                <a16:creationId xmlns:a16="http://schemas.microsoft.com/office/drawing/2014/main" id="{0288499F-41F5-4C6C-9747-1A51D1381051}"/>
              </a:ext>
            </a:extLst>
          </p:cNvPr>
          <p:cNvSpPr/>
          <p:nvPr/>
        </p:nvSpPr>
        <p:spPr>
          <a:xfrm>
            <a:off x="5266274" y="2385902"/>
            <a:ext cx="1883664" cy="3309230"/>
          </a:xfrm>
          <a:prstGeom prst="roundRect">
            <a:avLst>
              <a:gd name="adj" fmla="val 5263"/>
            </a:avLst>
          </a:prstGeom>
          <a:solidFill>
            <a:srgbClr val="FFFFFF"/>
          </a:solidFill>
          <a:ln w="38100">
            <a:solidFill>
              <a:srgbClr val="FF0000"/>
            </a:solidFill>
            <a:prstDash val="solid"/>
          </a:ln>
          <a:effectLst>
            <a:outerShdw blurRad="12700" dist="50800" dir="2700000" algn="bl" rotWithShape="0">
              <a:srgbClr val="B0BEC5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7" name="Shape 15">
            <a:extLst>
              <a:ext uri="{FF2B5EF4-FFF2-40B4-BE49-F238E27FC236}">
                <a16:creationId xmlns:a16="http://schemas.microsoft.com/office/drawing/2014/main" id="{6E424CA2-672B-4044-AA52-701762279D3E}"/>
              </a:ext>
            </a:extLst>
          </p:cNvPr>
          <p:cNvSpPr/>
          <p:nvPr/>
        </p:nvSpPr>
        <p:spPr>
          <a:xfrm>
            <a:off x="5266274" y="2385903"/>
            <a:ext cx="1883664" cy="455855"/>
          </a:xfrm>
          <a:prstGeom prst="rect">
            <a:avLst/>
          </a:prstGeom>
          <a:solidFill>
            <a:srgbClr val="E57200"/>
          </a:solidFill>
          <a:ln w="12700">
            <a:solidFill>
              <a:srgbClr val="E57200">
                <a:alpha val="0"/>
              </a:srgbClr>
            </a:solidFill>
            <a:prstDash val="solid"/>
          </a:ln>
        </p:spPr>
        <p:txBody>
          <a:bodyPr/>
          <a:lstStyle/>
          <a:p>
            <a:pPr algn="ctr"/>
            <a:r>
              <a:rPr lang="en-US" sz="1600" dirty="0">
                <a:solidFill>
                  <a:schemeClr val="bg1"/>
                </a:solidFill>
              </a:rPr>
              <a:t>$200-300M(BNL)</a:t>
            </a:r>
          </a:p>
        </p:txBody>
      </p:sp>
      <p:sp>
        <p:nvSpPr>
          <p:cNvPr id="28" name="Text 16">
            <a:extLst>
              <a:ext uri="{FF2B5EF4-FFF2-40B4-BE49-F238E27FC236}">
                <a16:creationId xmlns:a16="http://schemas.microsoft.com/office/drawing/2014/main" id="{ED6274F6-EDAE-44CD-A2EC-AC561146F118}"/>
              </a:ext>
            </a:extLst>
          </p:cNvPr>
          <p:cNvSpPr/>
          <p:nvPr/>
        </p:nvSpPr>
        <p:spPr>
          <a:xfrm>
            <a:off x="5339426" y="2873692"/>
            <a:ext cx="17373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E57200"/>
                </a:solidFill>
                <a:ea typeface="Aptos" pitchFamily="34" charset="-122"/>
                <a:cs typeface="Aptos" pitchFamily="34" charset="-120"/>
              </a:rPr>
              <a:t>SC Host Lab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b="1" dirty="0">
                <a:solidFill>
                  <a:srgbClr val="E57200"/>
                </a:solidFill>
                <a:ea typeface="Aptos" pitchFamily="34" charset="-122"/>
                <a:cs typeface="Aptos" pitchFamily="34" charset="-120"/>
              </a:rPr>
              <a:t>Engagements</a:t>
            </a:r>
            <a:endParaRPr lang="en-US" sz="1200" dirty="0"/>
          </a:p>
        </p:txBody>
      </p:sp>
      <p:sp>
        <p:nvSpPr>
          <p:cNvPr id="29" name="Text 17">
            <a:extLst>
              <a:ext uri="{FF2B5EF4-FFF2-40B4-BE49-F238E27FC236}">
                <a16:creationId xmlns:a16="http://schemas.microsoft.com/office/drawing/2014/main" id="{947C6E75-22CE-4A75-9F73-B0160D71B1DB}"/>
              </a:ext>
            </a:extLst>
          </p:cNvPr>
          <p:cNvSpPr/>
          <p:nvPr/>
        </p:nvSpPr>
        <p:spPr>
          <a:xfrm>
            <a:off x="5266274" y="3375267"/>
            <a:ext cx="1737360" cy="22979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1000" dirty="0">
                <a:solidFill>
                  <a:srgbClr val="E57200"/>
                </a:solidFill>
                <a:ea typeface="Aptos" pitchFamily="34" charset="-122"/>
              </a:rPr>
              <a:t>Infrastructure and services provided by</a:t>
            </a:r>
          </a:p>
          <a:p>
            <a:pPr algn="ctr"/>
            <a:r>
              <a:rPr lang="en-US" sz="1000" dirty="0">
                <a:solidFill>
                  <a:srgbClr val="E57200"/>
                </a:solidFill>
                <a:ea typeface="Aptos" pitchFamily="34" charset="-122"/>
              </a:rPr>
              <a:t>way of SC Host Laboratory funding opportunities.</a:t>
            </a:r>
            <a:endParaRPr lang="en-US" sz="1000" dirty="0">
              <a:solidFill>
                <a:srgbClr val="E57200"/>
              </a:solidFill>
              <a:ea typeface="Aptos" pitchFamily="34" charset="-122"/>
              <a:cs typeface="Arial"/>
            </a:endParaRPr>
          </a:p>
          <a:p>
            <a:pPr indent="0">
              <a:buNone/>
            </a:pPr>
            <a:endParaRPr lang="en-US" sz="1200" dirty="0">
              <a:solidFill>
                <a:srgbClr val="E57200"/>
              </a:solidFill>
              <a:ea typeface="Aptos" pitchFamily="34" charset="-122"/>
            </a:endParaRPr>
          </a:p>
          <a:p>
            <a:pPr marL="115888" indent="171450">
              <a:buFont typeface="Arial" panose="020B0604020202020204" pitchFamily="34" charset="0"/>
              <a:buChar char="•"/>
              <a:tabLst>
                <a:tab pos="287338" algn="l"/>
              </a:tabLst>
            </a:pPr>
            <a:r>
              <a:rPr lang="en-US" sz="1200" dirty="0">
                <a:solidFill>
                  <a:srgbClr val="E57200"/>
                </a:solidFill>
                <a:ea typeface="Aptos" pitchFamily="34" charset="-122"/>
              </a:rPr>
              <a:t>Electrical power</a:t>
            </a:r>
          </a:p>
          <a:p>
            <a:pPr marL="115888" indent="171450">
              <a:buFont typeface="Arial" panose="020B0604020202020204" pitchFamily="34" charset="0"/>
              <a:buChar char="•"/>
              <a:tabLst>
                <a:tab pos="287338" algn="l"/>
              </a:tabLst>
            </a:pPr>
            <a:r>
              <a:rPr lang="en-US" sz="1200" dirty="0">
                <a:solidFill>
                  <a:srgbClr val="E57200"/>
                </a:solidFill>
                <a:ea typeface="Aptos" pitchFamily="34" charset="-122"/>
              </a:rPr>
              <a:t>Fire protection</a:t>
            </a:r>
          </a:p>
          <a:p>
            <a:pPr marL="115888" indent="171450">
              <a:buFont typeface="Arial" panose="020B0604020202020204" pitchFamily="34" charset="0"/>
              <a:buChar char="•"/>
              <a:tabLst>
                <a:tab pos="287338" algn="l"/>
              </a:tabLst>
            </a:pPr>
            <a:r>
              <a:rPr lang="en-US" sz="1200" dirty="0">
                <a:solidFill>
                  <a:srgbClr val="E57200"/>
                </a:solidFill>
                <a:ea typeface="Aptos" pitchFamily="34" charset="-122"/>
              </a:rPr>
              <a:t>Potable water</a:t>
            </a:r>
          </a:p>
          <a:p>
            <a:pPr marL="287338" indent="-168275">
              <a:buFont typeface="Arial" panose="020B0604020202020204" pitchFamily="34" charset="0"/>
              <a:buChar char="•"/>
              <a:tabLst>
                <a:tab pos="287338" algn="l"/>
              </a:tabLst>
            </a:pPr>
            <a:r>
              <a:rPr lang="en-US" sz="1200" dirty="0">
                <a:solidFill>
                  <a:srgbClr val="E57200"/>
                </a:solidFill>
                <a:ea typeface="Aptos" pitchFamily="34" charset="-122"/>
              </a:rPr>
              <a:t>Storm &amp; Sanitary Drain</a:t>
            </a:r>
          </a:p>
          <a:p>
            <a:pPr marL="287338" indent="-168275">
              <a:buFont typeface="Arial" panose="020B0604020202020204" pitchFamily="34" charset="0"/>
              <a:buChar char="•"/>
              <a:tabLst>
                <a:tab pos="287338" algn="l"/>
              </a:tabLst>
            </a:pPr>
            <a:r>
              <a:rPr lang="en-US" sz="1200" dirty="0">
                <a:solidFill>
                  <a:srgbClr val="E57200"/>
                </a:solidFill>
                <a:ea typeface="Aptos" pitchFamily="34" charset="-122"/>
              </a:rPr>
              <a:t>Additional scope opportunities under consideration</a:t>
            </a:r>
          </a:p>
          <a:p>
            <a:pPr marL="287338" indent="-168275">
              <a:buFont typeface="Arial" panose="020B0604020202020204" pitchFamily="34" charset="0"/>
              <a:buChar char="•"/>
              <a:tabLst>
                <a:tab pos="287338" algn="l"/>
              </a:tabLst>
            </a:pPr>
            <a:endParaRPr lang="en-US" sz="1200" dirty="0">
              <a:solidFill>
                <a:srgbClr val="E57200"/>
              </a:solidFill>
              <a:ea typeface="Aptos" pitchFamily="34" charset="-122"/>
            </a:endParaRPr>
          </a:p>
          <a:p>
            <a:pPr marL="115888" indent="171450">
              <a:buFont typeface="Arial" panose="020B0604020202020204" pitchFamily="34" charset="0"/>
              <a:buChar char="•"/>
              <a:tabLst>
                <a:tab pos="287338" algn="l"/>
              </a:tabLst>
            </a:pPr>
            <a:endParaRPr lang="en-US" sz="1200" dirty="0">
              <a:solidFill>
                <a:srgbClr val="E57200"/>
              </a:solidFill>
              <a:ea typeface="Aptos" pitchFamily="34" charset="-122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DDF97A8-315C-EC1A-BCFB-677D9AEEE53D}"/>
              </a:ext>
            </a:extLst>
          </p:cNvPr>
          <p:cNvSpPr txBox="1">
            <a:spLocks/>
          </p:cNvSpPr>
          <p:nvPr/>
        </p:nvSpPr>
        <p:spPr>
          <a:xfrm>
            <a:off x="11530018" y="6492875"/>
            <a:ext cx="43248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33A556B-7C63-244D-9B7C-B0EA8042B330}" type="slidenum">
              <a:rPr lang="en-US" sz="1000" smtClean="0"/>
              <a:pPr algn="ctr"/>
              <a:t>5</a:t>
            </a:fld>
            <a:endParaRPr lang="en-US" sz="10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2EAA27F-B3EE-8CBB-7306-BEFD0AD857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9863" y="1265068"/>
            <a:ext cx="3981053" cy="39875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216020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16"/>
          <p:cNvSpPr txBox="1">
            <a:spLocks noGrp="1"/>
          </p:cNvSpPr>
          <p:nvPr>
            <p:ph type="title"/>
          </p:nvPr>
        </p:nvSpPr>
        <p:spPr>
          <a:xfrm>
            <a:off x="571500" y="242987"/>
            <a:ext cx="11620500" cy="320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71E2F"/>
              </a:buClr>
              <a:buSzPts val="3200"/>
              <a:buFont typeface="Helvetica Neue"/>
              <a:buNone/>
            </a:pPr>
            <a:r>
              <a:rPr lang="en-US" b="1" dirty="0">
                <a:solidFill>
                  <a:schemeClr val="dk1"/>
                </a:solidFill>
              </a:rPr>
              <a:t>Proposed EIC Technically Driven Schedule</a:t>
            </a:r>
            <a:endParaRPr b="1" dirty="0">
              <a:solidFill>
                <a:schemeClr val="dk1"/>
              </a:solidFill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F8B7F2A-6F97-6CE5-F408-97A0A6DCE5F8}"/>
              </a:ext>
            </a:extLst>
          </p:cNvPr>
          <p:cNvSpPr txBox="1">
            <a:spLocks/>
          </p:cNvSpPr>
          <p:nvPr/>
        </p:nvSpPr>
        <p:spPr>
          <a:xfrm>
            <a:off x="11530018" y="6492875"/>
            <a:ext cx="43248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33A556B-7C63-244D-9B7C-B0EA8042B330}" type="slidenum">
              <a:rPr lang="en-US" sz="1000" smtClean="0"/>
              <a:pPr algn="ctr"/>
              <a:t>6</a:t>
            </a:fld>
            <a:endParaRPr lang="en-US" sz="100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C48F909-ECAA-A123-7318-AAF512CAA0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014" y="885144"/>
            <a:ext cx="11931986" cy="512591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3" name="Decision 2">
            <a:extLst>
              <a:ext uri="{FF2B5EF4-FFF2-40B4-BE49-F238E27FC236}">
                <a16:creationId xmlns:a16="http://schemas.microsoft.com/office/drawing/2014/main" id="{025F018D-98EC-C016-AC51-9899EE007820}"/>
              </a:ext>
            </a:extLst>
          </p:cNvPr>
          <p:cNvSpPr/>
          <p:nvPr/>
        </p:nvSpPr>
        <p:spPr>
          <a:xfrm rot="5400000">
            <a:off x="5709220" y="2889283"/>
            <a:ext cx="207469" cy="162436"/>
          </a:xfrm>
          <a:prstGeom prst="flowChartDecision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02955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208DC2-8A9E-69CE-A621-69B1971797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257" y="0"/>
            <a:ext cx="11049000" cy="1325563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What Are the Challenges to Meet the Proposed EIC Schedule?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12C814-B304-0432-393A-A85132DB22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500" y="1149179"/>
            <a:ext cx="11049000" cy="5167416"/>
          </a:xfrm>
        </p:spPr>
        <p:txBody>
          <a:bodyPr>
            <a:normAutofit/>
          </a:bodyPr>
          <a:lstStyle/>
          <a:p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In order to meet the proposed schedule and obtains CD-2/3 approval simultaneously for the balance of the Infrastructure, Detector, EI and Collider one would need to do the following in the next 15 months: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Complete all final drawings to the 90%+ level for all EIC (New Buildings, Detector, EI, Collider)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Identify 90% of the vendors for everything to be ordered and obtain budgetary quotations from them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Build and test 90% of all preproduction, large prototype or first article items (magnets, RF, controls, subdetectors…)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Complete 90% of all “chain” and ”slice” tests for detector and accelerator systems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Have a fully resource-loaded and leveled P6 plan based on the designs, drawings, budgetary quotes and tests of the EIC deliverables (New Buildings, Detector, EI, Collider)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It is a lot of work but is required to successfully complete a project, especially one as unique as the EIC</a:t>
            </a:r>
          </a:p>
        </p:txBody>
      </p:sp>
    </p:spTree>
    <p:extLst>
      <p:ext uri="{BB962C8B-B14F-4D97-AF65-F5344CB8AC3E}">
        <p14:creationId xmlns:p14="http://schemas.microsoft.com/office/powerpoint/2010/main" val="938419101"/>
      </p:ext>
    </p:extLst>
  </p:cSld>
  <p:clrMapOvr>
    <a:masterClrMapping/>
  </p:clrMapOvr>
</p:sld>
</file>

<file path=ppt/theme/theme1.xml><?xml version="1.0" encoding="utf-8"?>
<a:theme xmlns:a="http://schemas.openxmlformats.org/drawingml/2006/main" name="BNL">
  <a:themeElements>
    <a:clrScheme name="BNL Color Palett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05C78"/>
      </a:accent1>
      <a:accent2>
        <a:srgbClr val="00ADDC"/>
      </a:accent2>
      <a:accent3>
        <a:srgbClr val="B2D33B"/>
      </a:accent3>
      <a:accent4>
        <a:srgbClr val="F68B1F"/>
      </a:accent4>
      <a:accent5>
        <a:srgbClr val="B72467"/>
      </a:accent5>
      <a:accent6>
        <a:srgbClr val="FFCD34"/>
      </a:accent6>
      <a:hlink>
        <a:srgbClr val="4881C3"/>
      </a:hlink>
      <a:folHlink>
        <a:srgbClr val="51499E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5" id="{02B1611D-C42F-0A41-BAED-D3B41970EBE3}" vid="{7E203859-C242-EE45-BB6D-C700A593D73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8ADC70C16501047956D3723283A6EEF" ma:contentTypeVersion="10" ma:contentTypeDescription="Create a new document." ma:contentTypeScope="" ma:versionID="358f42cd1b9e4c7e5d0421dc92fde48c">
  <xsd:schema xmlns:xsd="http://www.w3.org/2001/XMLSchema" xmlns:xs="http://www.w3.org/2001/XMLSchema" xmlns:p="http://schemas.microsoft.com/office/2006/metadata/properties" xmlns:ns2="5c5e0bea-5b28-4b2f-9d2b-a4893ef8171b" xmlns:ns3="d4a0faf3-d8b5-459d-9e51-82d09be96482" targetNamespace="http://schemas.microsoft.com/office/2006/metadata/properties" ma:root="true" ma:fieldsID="638d138368fc6d7e8d8ba82d6300b966" ns2:_="" ns3:_="">
    <xsd:import namespace="5c5e0bea-5b28-4b2f-9d2b-a4893ef8171b"/>
    <xsd:import namespace="d4a0faf3-d8b5-459d-9e51-82d09be9648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5e0bea-5b28-4b2f-9d2b-a4893ef8171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17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4a0faf3-d8b5-459d-9e51-82d09be96482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ECCA29A-3D85-46CD-A919-144B51507C6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16C38C1-89DE-4AC3-B2C7-7537E1EB19FB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5BC48769-AB52-429B-B6D3-E8E4492F5AC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c5e0bea-5b28-4b2f-9d2b-a4893ef8171b"/>
    <ds:schemaRef ds:uri="d4a0faf3-d8b5-459d-9e51-82d09be9648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BNL</Template>
  <TotalTime>1705</TotalTime>
  <Words>646</Words>
  <Application>Microsoft Macintosh PowerPoint</Application>
  <PresentationFormat>Widescreen</PresentationFormat>
  <Paragraphs>99</Paragraphs>
  <Slides>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Aptos</vt:lpstr>
      <vt:lpstr>Arial</vt:lpstr>
      <vt:lpstr>Calibri</vt:lpstr>
      <vt:lpstr>Helvetica Neue</vt:lpstr>
      <vt:lpstr>BNL</vt:lpstr>
      <vt:lpstr>EIC Project Update  – J. Yeck My Interpretations and Relevance to the BNL/EPIC work – EO’B</vt:lpstr>
      <vt:lpstr>EIC Project – Past Schedule/Near Future</vt:lpstr>
      <vt:lpstr>EIC Infrastructure Full Scope &amp; Cost </vt:lpstr>
      <vt:lpstr>EIC Scope</vt:lpstr>
      <vt:lpstr>PowerPoint Presentation</vt:lpstr>
      <vt:lpstr>Proposed EIC Technically Driven Schedule</vt:lpstr>
      <vt:lpstr>What Are the Challenges to Meet the Proposed EIC Schedule?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Abhay Deshpande</dc:creator>
  <cp:keywords/>
  <dc:description/>
  <cp:lastModifiedBy>O'Brien, Edward</cp:lastModifiedBy>
  <cp:revision>7</cp:revision>
  <dcterms:created xsi:type="dcterms:W3CDTF">2025-05-11T14:40:26Z</dcterms:created>
  <dcterms:modified xsi:type="dcterms:W3CDTF">2026-07-15T18:16:44Z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0x01010098ADC70C16501047956D3723283A6EEF</vt:lpwstr>
  </property>
</Properties>
</file>