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82"/>
  </p:notesMasterIdLst>
  <p:sldIdLst>
    <p:sldId id="5909" r:id="rId5"/>
    <p:sldId id="5873" r:id="rId6"/>
    <p:sldId id="5877" r:id="rId7"/>
    <p:sldId id="5920" r:id="rId8"/>
    <p:sldId id="5925" r:id="rId9"/>
    <p:sldId id="5921" r:id="rId10"/>
    <p:sldId id="5945" r:id="rId11"/>
    <p:sldId id="5946" r:id="rId12"/>
    <p:sldId id="5947" r:id="rId13"/>
    <p:sldId id="5927" r:id="rId14"/>
    <p:sldId id="5931" r:id="rId15"/>
    <p:sldId id="5932" r:id="rId16"/>
    <p:sldId id="5934" r:id="rId17"/>
    <p:sldId id="5935" r:id="rId18"/>
    <p:sldId id="5936" r:id="rId19"/>
    <p:sldId id="5938" r:id="rId20"/>
    <p:sldId id="5937" r:id="rId21"/>
    <p:sldId id="5939" r:id="rId22"/>
    <p:sldId id="5941" r:id="rId23"/>
    <p:sldId id="5948" r:id="rId24"/>
    <p:sldId id="277" r:id="rId25"/>
    <p:sldId id="5950" r:id="rId26"/>
    <p:sldId id="5940" r:id="rId27"/>
    <p:sldId id="5942" r:id="rId28"/>
    <p:sldId id="5943" r:id="rId29"/>
    <p:sldId id="5944" r:id="rId30"/>
    <p:sldId id="5954" r:id="rId31"/>
    <p:sldId id="5953" r:id="rId32"/>
    <p:sldId id="5956" r:id="rId33"/>
    <p:sldId id="5951" r:id="rId34"/>
    <p:sldId id="5957" r:id="rId35"/>
    <p:sldId id="5926" r:id="rId36"/>
    <p:sldId id="5905" r:id="rId37"/>
    <p:sldId id="5906" r:id="rId38"/>
    <p:sldId id="5907" r:id="rId39"/>
    <p:sldId id="5908" r:id="rId40"/>
    <p:sldId id="5885" r:id="rId41"/>
    <p:sldId id="5886" r:id="rId42"/>
    <p:sldId id="5892" r:id="rId43"/>
    <p:sldId id="5893" r:id="rId44"/>
    <p:sldId id="5894" r:id="rId45"/>
    <p:sldId id="5887" r:id="rId46"/>
    <p:sldId id="5888" r:id="rId47"/>
    <p:sldId id="5889" r:id="rId48"/>
    <p:sldId id="5890" r:id="rId49"/>
    <p:sldId id="5895" r:id="rId50"/>
    <p:sldId id="5896" r:id="rId51"/>
    <p:sldId id="5897" r:id="rId52"/>
    <p:sldId id="5898" r:id="rId53"/>
    <p:sldId id="5899" r:id="rId54"/>
    <p:sldId id="5900" r:id="rId55"/>
    <p:sldId id="5901" r:id="rId56"/>
    <p:sldId id="5902" r:id="rId57"/>
    <p:sldId id="5903" r:id="rId58"/>
    <p:sldId id="5904" r:id="rId59"/>
    <p:sldId id="5891" r:id="rId60"/>
    <p:sldId id="5876" r:id="rId61"/>
    <p:sldId id="5922" r:id="rId62"/>
    <p:sldId id="5923" r:id="rId63"/>
    <p:sldId id="5924" r:id="rId64"/>
    <p:sldId id="5884" r:id="rId65"/>
    <p:sldId id="5878" r:id="rId66"/>
    <p:sldId id="5879" r:id="rId67"/>
    <p:sldId id="5882" r:id="rId68"/>
    <p:sldId id="5880" r:id="rId69"/>
    <p:sldId id="5883" r:id="rId70"/>
    <p:sldId id="5881" r:id="rId71"/>
    <p:sldId id="309" r:id="rId72"/>
    <p:sldId id="311" r:id="rId73"/>
    <p:sldId id="312" r:id="rId74"/>
    <p:sldId id="257" r:id="rId75"/>
    <p:sldId id="260" r:id="rId76"/>
    <p:sldId id="259" r:id="rId77"/>
    <p:sldId id="314" r:id="rId78"/>
    <p:sldId id="308" r:id="rId79"/>
    <p:sldId id="310" r:id="rId80"/>
    <p:sldId id="315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FF"/>
    <a:srgbClr val="0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3"/>
    <p:restoredTop sz="94694"/>
  </p:normalViewPr>
  <p:slideViewPr>
    <p:cSldViewPr snapToGrid="0" snapToObjects="1">
      <p:cViewPr>
        <p:scale>
          <a:sx n="100" d="100"/>
          <a:sy n="100" d="100"/>
        </p:scale>
        <p:origin x="162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44843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A84-6338-B97B-25C3-D7EC4FE2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91457-BAA2-F829-2901-EA4C5EDAB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10FF-06B9-1EE4-3FFD-6CC03E47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8054-B879-2249-8CE8-E23B5D24BCB7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5156-3571-3144-EAB3-ED639BB7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96143-927B-48B9-F909-58DC49BA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2D9F-D2C1-644E-AEF0-B899264F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22EA-D3A9-9291-8ADA-DF181FAE6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5349-4EAF-2493-6CA3-248A79A8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740" y="1484908"/>
            <a:ext cx="10334625" cy="815536"/>
          </a:xfrm>
        </p:spPr>
        <p:txBody>
          <a:bodyPr>
            <a:normAutofit/>
          </a:bodyPr>
          <a:lstStyle/>
          <a:p>
            <a:r>
              <a:rPr lang="en-US" sz="4400" dirty="0"/>
              <a:t>AC-LGAD + EICROC0 testing @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A509D-8894-434A-EB2A-CB537A7A4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58" y="5653817"/>
            <a:ext cx="10334625" cy="475763"/>
          </a:xfrm>
        </p:spPr>
        <p:txBody>
          <a:bodyPr>
            <a:normAutofit/>
          </a:bodyPr>
          <a:lstStyle/>
          <a:p>
            <a:r>
              <a:rPr lang="en-US" dirty="0"/>
              <a:t>July 16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CA7CE-E2DF-FCC1-72B3-59894A67F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058" y="2581170"/>
            <a:ext cx="9020779" cy="1695659"/>
          </a:xfrm>
        </p:spPr>
        <p:txBody>
          <a:bodyPr/>
          <a:lstStyle/>
          <a:p>
            <a:r>
              <a:rPr lang="en-US" sz="2000" dirty="0"/>
              <a:t>Alex Jentsch (BNL) </a:t>
            </a:r>
            <a:r>
              <a:rPr lang="en-US" sz="2000" i="1" dirty="0"/>
              <a:t>on behalf of the BNL team</a:t>
            </a:r>
          </a:p>
          <a:p>
            <a:r>
              <a:rPr lang="en-US" sz="2000" dirty="0"/>
              <a:t>Alessandro Tricoli, Gabriele Giacomini, Souvik Paul (Stony Brook), Maya Mancini (Brandeis), Prashanth Shanmuganathan, Prithwish </a:t>
            </a:r>
            <a:r>
              <a:rPr lang="en-US" sz="2000" dirty="0" err="1"/>
              <a:t>Tribedy</a:t>
            </a:r>
            <a:r>
              <a:rPr lang="en-US" sz="2000" dirty="0"/>
              <a:t>, Rachel Kovach-Fuentes (Rice; Summer 2026)</a:t>
            </a:r>
          </a:p>
          <a:p>
            <a:r>
              <a:rPr lang="en-US" sz="2000" b="1" u="sng" dirty="0"/>
              <a:t>With special guests:</a:t>
            </a:r>
            <a:r>
              <a:rPr lang="en-US" sz="2000" dirty="0"/>
              <a:t> Dominique Marchand and Ana Torrento (</a:t>
            </a:r>
            <a:r>
              <a:rPr lang="en-US" sz="2000" dirty="0" err="1"/>
              <a:t>IJCLab</a:t>
            </a:r>
            <a:r>
              <a:rPr lang="en-US" sz="20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5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CEE21F-E8EB-B190-2A6F-5CA0D3D7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5" y="1166083"/>
            <a:ext cx="9725443" cy="55562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BC6CF-468A-5BB2-50C0-DB8450A06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000AB-7F33-403D-6F53-83E5A634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the Sr-90 results (ADC) look odd?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4A271-D89D-902B-095E-FAA55530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622323"/>
          </a:xfrm>
        </p:spPr>
        <p:txBody>
          <a:bodyPr/>
          <a:lstStyle/>
          <a:p>
            <a:r>
              <a:rPr lang="en-US" dirty="0"/>
              <a:t>Let’s start by looking to the overview of the circuit for the EICROC0 signal.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1E797-5F55-924D-32CC-23B6434E0967}"/>
              </a:ext>
            </a:extLst>
          </p:cNvPr>
          <p:cNvSpPr txBox="1"/>
          <p:nvPr/>
        </p:nvSpPr>
        <p:spPr>
          <a:xfrm>
            <a:off x="10219174" y="1566840"/>
            <a:ext cx="17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From EICROC user guide by Adrien </a:t>
            </a:r>
            <a:r>
              <a:rPr lang="en-US" sz="1400" dirty="0" err="1">
                <a:solidFill>
                  <a:schemeClr val="bg2"/>
                </a:solidFill>
              </a:rPr>
              <a:t>Verplanke</a:t>
            </a:r>
            <a:r>
              <a:rPr lang="en-US" sz="1400" dirty="0">
                <a:solidFill>
                  <a:schemeClr val="bg2"/>
                </a:solidFill>
              </a:rPr>
              <a:t> (Omega)</a:t>
            </a:r>
          </a:p>
        </p:txBody>
      </p:sp>
    </p:spTree>
    <p:extLst>
      <p:ext uri="{BB962C8B-B14F-4D97-AF65-F5344CB8AC3E}">
        <p14:creationId xmlns:p14="http://schemas.microsoft.com/office/powerpoint/2010/main" val="354678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F98E9-43BA-6501-876A-90DD810D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5FBFE0-0520-ECED-3E80-44E864B8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5" y="1166083"/>
            <a:ext cx="9725443" cy="55562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348B4-4A2C-0974-52EE-D52F7E859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11823-E592-179C-8422-9495CC6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the Sr-90 results (ADC) look odd?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FF66D-833E-0112-CC5C-54A09F6C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622323"/>
          </a:xfrm>
        </p:spPr>
        <p:txBody>
          <a:bodyPr/>
          <a:lstStyle/>
          <a:p>
            <a:r>
              <a:rPr lang="en-US" dirty="0"/>
              <a:t>Let’s start by looking to the overview of the circuit for the EICROC0 signal.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EBB30-A92C-BFEF-E805-9B89049687A8}"/>
              </a:ext>
            </a:extLst>
          </p:cNvPr>
          <p:cNvSpPr txBox="1"/>
          <p:nvPr/>
        </p:nvSpPr>
        <p:spPr>
          <a:xfrm>
            <a:off x="10219174" y="1566840"/>
            <a:ext cx="178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Fig. 3.3 from EICROC user guide by Adrien </a:t>
            </a:r>
            <a:r>
              <a:rPr lang="en-US" sz="1400" dirty="0" err="1">
                <a:solidFill>
                  <a:schemeClr val="bg2"/>
                </a:solidFill>
              </a:rPr>
              <a:t>Verplanke</a:t>
            </a:r>
            <a:r>
              <a:rPr lang="en-US" sz="1400" dirty="0">
                <a:solidFill>
                  <a:schemeClr val="bg2"/>
                </a:solidFill>
              </a:rPr>
              <a:t> (Omega)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A2490-06EE-168B-CAC4-D2DB9498A0D8}"/>
              </a:ext>
            </a:extLst>
          </p:cNvPr>
          <p:cNvSpPr txBox="1"/>
          <p:nvPr/>
        </p:nvSpPr>
        <p:spPr>
          <a:xfrm>
            <a:off x="8993147" y="4937145"/>
            <a:ext cx="265302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Let’s just focus on the ADC path for now.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A9CDF6-DDB1-0252-D2CC-3F46A20F9A46}"/>
              </a:ext>
            </a:extLst>
          </p:cNvPr>
          <p:cNvCxnSpPr>
            <a:cxnSpLocks/>
          </p:cNvCxnSpPr>
          <p:nvPr/>
        </p:nvCxnSpPr>
        <p:spPr>
          <a:xfrm>
            <a:off x="462579" y="3848519"/>
            <a:ext cx="1086191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35B981-FDFF-AE48-9CD3-35674F99C5BC}"/>
              </a:ext>
            </a:extLst>
          </p:cNvPr>
          <p:cNvCxnSpPr/>
          <p:nvPr/>
        </p:nvCxnSpPr>
        <p:spPr>
          <a:xfrm flipV="1">
            <a:off x="9837337" y="3197888"/>
            <a:ext cx="0" cy="502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C5246C-FFDE-9EC9-81EB-268DF74FC507}"/>
              </a:ext>
            </a:extLst>
          </p:cNvPr>
          <p:cNvCxnSpPr>
            <a:cxnSpLocks/>
          </p:cNvCxnSpPr>
          <p:nvPr/>
        </p:nvCxnSpPr>
        <p:spPr>
          <a:xfrm>
            <a:off x="9837337" y="4065004"/>
            <a:ext cx="0" cy="4404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976026-8479-4B20-5946-AA1415E0D947}"/>
              </a:ext>
            </a:extLst>
          </p:cNvPr>
          <p:cNvSpPr txBox="1"/>
          <p:nvPr/>
        </p:nvSpPr>
        <p:spPr>
          <a:xfrm>
            <a:off x="10048631" y="4079280"/>
            <a:ext cx="12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ADC path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19367-4B7C-43D5-3C72-4562A0945FA5}"/>
              </a:ext>
            </a:extLst>
          </p:cNvPr>
          <p:cNvSpPr txBox="1"/>
          <p:nvPr/>
        </p:nvSpPr>
        <p:spPr>
          <a:xfrm>
            <a:off x="9954938" y="3105834"/>
            <a:ext cx="159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Discriminator/TDC path</a:t>
            </a:r>
          </a:p>
        </p:txBody>
      </p:sp>
    </p:spTree>
    <p:extLst>
      <p:ext uri="{BB962C8B-B14F-4D97-AF65-F5344CB8AC3E}">
        <p14:creationId xmlns:p14="http://schemas.microsoft.com/office/powerpoint/2010/main" val="299538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78C9-BC78-024E-B897-9986E202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1D648-C751-94BA-36AC-9C113F4EF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4261A-63F9-116B-FF85-3893BFCF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E1BB21-08E7-366B-264D-0B5C24054EAB}"/>
              </a:ext>
            </a:extLst>
          </p:cNvPr>
          <p:cNvGrpSpPr/>
          <p:nvPr/>
        </p:nvGrpSpPr>
        <p:grpSpPr>
          <a:xfrm>
            <a:off x="229496" y="1286526"/>
            <a:ext cx="9547550" cy="3456634"/>
            <a:chOff x="1161903" y="1467059"/>
            <a:chExt cx="8823180" cy="3114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BA016A-CF59-61D1-CA8A-80B73E8D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245" t="37607" b="10445"/>
            <a:stretch>
              <a:fillRect/>
            </a:stretch>
          </p:blipFill>
          <p:spPr>
            <a:xfrm>
              <a:off x="1256044" y="1695660"/>
              <a:ext cx="8729039" cy="28863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0B5600-70E4-5E96-B314-E45E4C857CB4}"/>
                </a:ext>
              </a:extLst>
            </p:cNvPr>
            <p:cNvSpPr/>
            <p:nvPr/>
          </p:nvSpPr>
          <p:spPr>
            <a:xfrm>
              <a:off x="4752870" y="1467059"/>
              <a:ext cx="3778181" cy="10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CFEE75-A1F8-6D1A-9D6D-C3205053212D}"/>
                </a:ext>
              </a:extLst>
            </p:cNvPr>
            <p:cNvSpPr/>
            <p:nvPr/>
          </p:nvSpPr>
          <p:spPr>
            <a:xfrm>
              <a:off x="1161903" y="2301073"/>
              <a:ext cx="1330087" cy="142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814675-7980-F2CC-E4E4-6E8831CC0D5D}"/>
                </a:ext>
              </a:extLst>
            </p:cNvPr>
            <p:cNvSpPr/>
            <p:nvPr/>
          </p:nvSpPr>
          <p:spPr>
            <a:xfrm>
              <a:off x="3458307" y="3868616"/>
              <a:ext cx="1997947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CC03A7-08CD-C58F-7624-23FCED5E07F1}"/>
                </a:ext>
              </a:extLst>
            </p:cNvPr>
            <p:cNvSpPr/>
            <p:nvPr/>
          </p:nvSpPr>
          <p:spPr>
            <a:xfrm>
              <a:off x="3918858" y="3623622"/>
              <a:ext cx="1537396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86CD0A-CB2E-84C6-2DE8-D67F9013060B}"/>
              </a:ext>
            </a:extLst>
          </p:cNvPr>
          <p:cNvCxnSpPr>
            <a:cxnSpLocks/>
          </p:cNvCxnSpPr>
          <p:nvPr/>
        </p:nvCxnSpPr>
        <p:spPr>
          <a:xfrm>
            <a:off x="331366" y="1722346"/>
            <a:ext cx="9347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3E4C141-9C19-30C9-B055-903DFF2ACCD6}"/>
              </a:ext>
            </a:extLst>
          </p:cNvPr>
          <p:cNvSpPr txBox="1"/>
          <p:nvPr/>
        </p:nvSpPr>
        <p:spPr>
          <a:xfrm>
            <a:off x="306111" y="2141196"/>
            <a:ext cx="127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Signal from AC-LGAD or </a:t>
            </a:r>
            <a:r>
              <a:rPr lang="en-US" sz="1400" b="1" u="sng" dirty="0">
                <a:solidFill>
                  <a:srgbClr val="FF0000"/>
                </a:solidFill>
              </a:rPr>
              <a:t>charge injection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3F9CC2E6-1D4E-D2AB-36CB-2BA0CD43E315}"/>
              </a:ext>
            </a:extLst>
          </p:cNvPr>
          <p:cNvSpPr/>
          <p:nvPr/>
        </p:nvSpPr>
        <p:spPr>
          <a:xfrm rot="5400000">
            <a:off x="1266459" y="1532267"/>
            <a:ext cx="359298" cy="360032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ED0AE1-0A02-35C6-F47D-65C7D2B23761}"/>
              </a:ext>
            </a:extLst>
          </p:cNvPr>
          <p:cNvCxnSpPr>
            <a:cxnSpLocks/>
          </p:cNvCxnSpPr>
          <p:nvPr/>
        </p:nvCxnSpPr>
        <p:spPr>
          <a:xfrm>
            <a:off x="1795846" y="1722346"/>
            <a:ext cx="0" cy="1957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C5B78F-C7FE-3A52-1456-F733DA4A1C03}"/>
              </a:ext>
            </a:extLst>
          </p:cNvPr>
          <p:cNvCxnSpPr>
            <a:cxnSpLocks/>
          </p:cNvCxnSpPr>
          <p:nvPr/>
        </p:nvCxnSpPr>
        <p:spPr>
          <a:xfrm>
            <a:off x="1629060" y="1722346"/>
            <a:ext cx="1667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AF67D67-5C4A-0D7F-E599-14564278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482" r="11426" b="27973"/>
          <a:stretch>
            <a:fillRect/>
          </a:stretch>
        </p:blipFill>
        <p:spPr>
          <a:xfrm>
            <a:off x="431240" y="4711967"/>
            <a:ext cx="6884347" cy="138362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5B31D9-7F66-D190-2A57-63310ABACEC1}"/>
              </a:ext>
            </a:extLst>
          </p:cNvPr>
          <p:cNvCxnSpPr/>
          <p:nvPr/>
        </p:nvCxnSpPr>
        <p:spPr>
          <a:xfrm>
            <a:off x="1795846" y="3795373"/>
            <a:ext cx="701548" cy="675923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0EE23B-A12B-DA74-F94A-1D1F0EABDBC0}"/>
              </a:ext>
            </a:extLst>
          </p:cNvPr>
          <p:cNvSpPr txBox="1"/>
          <p:nvPr/>
        </p:nvSpPr>
        <p:spPr>
          <a:xfrm>
            <a:off x="2497394" y="4263461"/>
            <a:ext cx="199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Preamp output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4B806E-D2B0-CA08-9D53-554CEFEA8C74}"/>
              </a:ext>
            </a:extLst>
          </p:cNvPr>
          <p:cNvSpPr txBox="1"/>
          <p:nvPr/>
        </p:nvSpPr>
        <p:spPr>
          <a:xfrm>
            <a:off x="7259470" y="1454220"/>
            <a:ext cx="491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</a:rPr>
              <a:t>Analog pulse comes from either </a:t>
            </a:r>
            <a:r>
              <a:rPr lang="en-US" sz="1400" u="sng" dirty="0">
                <a:solidFill>
                  <a:srgbClr val="7030A0"/>
                </a:solidFill>
              </a:rPr>
              <a:t>direct charge injection (via FPGA board)</a:t>
            </a:r>
            <a:r>
              <a:rPr lang="en-US" sz="1400" dirty="0">
                <a:solidFill>
                  <a:srgbClr val="7030A0"/>
                </a:solidFill>
              </a:rPr>
              <a:t> or from bonded sensor.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A08ECF-2504-D88C-FA05-AF2E1CE9C04F}"/>
              </a:ext>
            </a:extLst>
          </p:cNvPr>
          <p:cNvCxnSpPr>
            <a:cxnSpLocks/>
          </p:cNvCxnSpPr>
          <p:nvPr/>
        </p:nvCxnSpPr>
        <p:spPr>
          <a:xfrm flipH="1">
            <a:off x="4650264" y="5663381"/>
            <a:ext cx="345151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C871EAF-FA5F-CAB8-D78F-1DA63A06B737}"/>
              </a:ext>
            </a:extLst>
          </p:cNvPr>
          <p:cNvCxnSpPr>
            <a:cxnSpLocks/>
          </p:cNvCxnSpPr>
          <p:nvPr/>
        </p:nvCxnSpPr>
        <p:spPr>
          <a:xfrm flipH="1">
            <a:off x="7315587" y="5039032"/>
            <a:ext cx="116965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D966EDF-BCEF-005F-11B7-637FD0E99CE7}"/>
              </a:ext>
            </a:extLst>
          </p:cNvPr>
          <p:cNvSpPr txBox="1"/>
          <p:nvPr/>
        </p:nvSpPr>
        <p:spPr>
          <a:xfrm>
            <a:off x="8101781" y="5458181"/>
            <a:ext cx="271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Injected pulse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EFFF0B-F339-756B-E768-F1CC8F10E9E9}"/>
              </a:ext>
            </a:extLst>
          </p:cNvPr>
          <p:cNvSpPr txBox="1"/>
          <p:nvPr/>
        </p:nvSpPr>
        <p:spPr>
          <a:xfrm>
            <a:off x="8485239" y="4833938"/>
            <a:ext cx="271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Clock noise</a:t>
            </a:r>
          </a:p>
        </p:txBody>
      </p:sp>
    </p:spTree>
    <p:extLst>
      <p:ext uri="{BB962C8B-B14F-4D97-AF65-F5344CB8AC3E}">
        <p14:creationId xmlns:p14="http://schemas.microsoft.com/office/powerpoint/2010/main" val="81979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6E8B3-D411-5126-DB4E-C16A5547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5F828-09F5-D7AE-11B0-448BDE37A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74308-3097-DE78-2810-D027FBFD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ACA7F-E67B-5919-2CCE-9F8ABF08885B}"/>
              </a:ext>
            </a:extLst>
          </p:cNvPr>
          <p:cNvGrpSpPr/>
          <p:nvPr/>
        </p:nvGrpSpPr>
        <p:grpSpPr>
          <a:xfrm>
            <a:off x="229496" y="1286526"/>
            <a:ext cx="9547550" cy="3456634"/>
            <a:chOff x="1161903" y="1467059"/>
            <a:chExt cx="8823180" cy="3114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D2E308-52DD-01A3-7651-03C2756E3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245" t="37607" b="10445"/>
            <a:stretch>
              <a:fillRect/>
            </a:stretch>
          </p:blipFill>
          <p:spPr>
            <a:xfrm>
              <a:off x="1256044" y="1695660"/>
              <a:ext cx="8729039" cy="28863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E3524F-030E-4DE1-2532-94B70F4C8330}"/>
                </a:ext>
              </a:extLst>
            </p:cNvPr>
            <p:cNvSpPr/>
            <p:nvPr/>
          </p:nvSpPr>
          <p:spPr>
            <a:xfrm>
              <a:off x="4752870" y="1467059"/>
              <a:ext cx="3778181" cy="10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16AE98-A7A6-86BF-8EDA-F0FEA5667E8C}"/>
                </a:ext>
              </a:extLst>
            </p:cNvPr>
            <p:cNvSpPr/>
            <p:nvPr/>
          </p:nvSpPr>
          <p:spPr>
            <a:xfrm>
              <a:off x="1161903" y="2301073"/>
              <a:ext cx="1330087" cy="142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064D6E-C06F-97BE-7B2A-DAD6805F8234}"/>
                </a:ext>
              </a:extLst>
            </p:cNvPr>
            <p:cNvSpPr/>
            <p:nvPr/>
          </p:nvSpPr>
          <p:spPr>
            <a:xfrm>
              <a:off x="3458307" y="3868616"/>
              <a:ext cx="1997947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BCA55F-4BA7-8D61-0C6A-20FEBF0BB789}"/>
                </a:ext>
              </a:extLst>
            </p:cNvPr>
            <p:cNvSpPr/>
            <p:nvPr/>
          </p:nvSpPr>
          <p:spPr>
            <a:xfrm>
              <a:off x="3918858" y="3623622"/>
              <a:ext cx="1537396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A75064-4F12-378F-225A-9448F27ED11A}"/>
              </a:ext>
            </a:extLst>
          </p:cNvPr>
          <p:cNvCxnSpPr>
            <a:cxnSpLocks/>
          </p:cNvCxnSpPr>
          <p:nvPr/>
        </p:nvCxnSpPr>
        <p:spPr>
          <a:xfrm>
            <a:off x="331366" y="1722346"/>
            <a:ext cx="9347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20F291-6C10-622E-6C23-80A9DAE71592}"/>
              </a:ext>
            </a:extLst>
          </p:cNvPr>
          <p:cNvSpPr txBox="1"/>
          <p:nvPr/>
        </p:nvSpPr>
        <p:spPr>
          <a:xfrm>
            <a:off x="306111" y="2141196"/>
            <a:ext cx="127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Signal from AC-LGAD or </a:t>
            </a:r>
            <a:r>
              <a:rPr lang="en-US" sz="1400" b="1" u="sng" dirty="0">
                <a:solidFill>
                  <a:srgbClr val="FF0000"/>
                </a:solidFill>
              </a:rPr>
              <a:t>charge injection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C078223C-CD72-5CC1-F115-7671049C8A7E}"/>
              </a:ext>
            </a:extLst>
          </p:cNvPr>
          <p:cNvSpPr/>
          <p:nvPr/>
        </p:nvSpPr>
        <p:spPr>
          <a:xfrm rot="5400000">
            <a:off x="1266459" y="1532267"/>
            <a:ext cx="359298" cy="360032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5A36C6-1274-7F39-7810-1AB4C2FDC1B2}"/>
              </a:ext>
            </a:extLst>
          </p:cNvPr>
          <p:cNvSpPr txBox="1"/>
          <p:nvPr/>
        </p:nvSpPr>
        <p:spPr>
          <a:xfrm>
            <a:off x="7259470" y="1454220"/>
            <a:ext cx="49192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</a:rPr>
              <a:t>Pulse then passes through integrator/shaper to stretch the very fast (~10ns) pulse into a longer time window (</a:t>
            </a:r>
            <a:r>
              <a:rPr lang="en-US" sz="1400" b="1" dirty="0">
                <a:solidFill>
                  <a:srgbClr val="7030A0"/>
                </a:solidFill>
              </a:rPr>
              <a:t>integrates in 25ns windows</a:t>
            </a:r>
            <a:r>
              <a:rPr lang="en-US" sz="1400" dirty="0">
                <a:solidFill>
                  <a:srgbClr val="7030A0"/>
                </a:solidFill>
              </a:rPr>
              <a:t>) to the ADC can eventually sample it (ADC samples at 40MHz, with 8 time samples in the ASIC buffer, so 200ns total).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E5B48B-E69D-D896-93F3-2A0EFCEA95D2}"/>
              </a:ext>
            </a:extLst>
          </p:cNvPr>
          <p:cNvCxnSpPr>
            <a:cxnSpLocks/>
          </p:cNvCxnSpPr>
          <p:nvPr/>
        </p:nvCxnSpPr>
        <p:spPr>
          <a:xfrm>
            <a:off x="1795846" y="1722346"/>
            <a:ext cx="0" cy="1957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22FC90-D970-13C9-8689-987CB1E4181E}"/>
              </a:ext>
            </a:extLst>
          </p:cNvPr>
          <p:cNvCxnSpPr>
            <a:cxnSpLocks/>
          </p:cNvCxnSpPr>
          <p:nvPr/>
        </p:nvCxnSpPr>
        <p:spPr>
          <a:xfrm>
            <a:off x="1629060" y="1722346"/>
            <a:ext cx="1667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AA135725-F36E-4282-3695-CFDCF8C6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15" r="10862" b="31722"/>
          <a:stretch>
            <a:fillRect/>
          </a:stretch>
        </p:blipFill>
        <p:spPr>
          <a:xfrm>
            <a:off x="331367" y="4903230"/>
            <a:ext cx="6928104" cy="11970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CB7DCC-366B-B9A8-83D9-5E208F8F6D46}"/>
              </a:ext>
            </a:extLst>
          </p:cNvPr>
          <p:cNvCxnSpPr>
            <a:cxnSpLocks/>
          </p:cNvCxnSpPr>
          <p:nvPr/>
        </p:nvCxnSpPr>
        <p:spPr>
          <a:xfrm>
            <a:off x="1821102" y="3642973"/>
            <a:ext cx="9506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>
            <a:extLst>
              <a:ext uri="{FF2B5EF4-FFF2-40B4-BE49-F238E27FC236}">
                <a16:creationId xmlns:a16="http://schemas.microsoft.com/office/drawing/2014/main" id="{709DFDAF-3CBE-B32C-0859-49E4CC245A8A}"/>
              </a:ext>
            </a:extLst>
          </p:cNvPr>
          <p:cNvSpPr/>
          <p:nvPr/>
        </p:nvSpPr>
        <p:spPr>
          <a:xfrm rot="5400000">
            <a:off x="2688130" y="3503126"/>
            <a:ext cx="554362" cy="342352"/>
          </a:xfrm>
          <a:prstGeom prst="trapezoi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3FFA1-2F18-0296-BFAB-9D1E45264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003CC-47E9-6968-CBF3-F7A4AA907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A7D13C-BAAD-BAC6-CA74-48EA98F8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90C3D4-8135-3218-31F5-785CCFE5AD90}"/>
              </a:ext>
            </a:extLst>
          </p:cNvPr>
          <p:cNvGrpSpPr/>
          <p:nvPr/>
        </p:nvGrpSpPr>
        <p:grpSpPr>
          <a:xfrm>
            <a:off x="229496" y="1286526"/>
            <a:ext cx="9547550" cy="3456634"/>
            <a:chOff x="1161903" y="1467059"/>
            <a:chExt cx="8823180" cy="3114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BAB66-A3F8-E755-802D-F8BFCD475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245" t="37607" b="10445"/>
            <a:stretch>
              <a:fillRect/>
            </a:stretch>
          </p:blipFill>
          <p:spPr>
            <a:xfrm>
              <a:off x="1256044" y="1695660"/>
              <a:ext cx="8729039" cy="28863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1D4853-20C7-614B-7A47-02F466F29F19}"/>
                </a:ext>
              </a:extLst>
            </p:cNvPr>
            <p:cNvSpPr/>
            <p:nvPr/>
          </p:nvSpPr>
          <p:spPr>
            <a:xfrm>
              <a:off x="4752870" y="1467059"/>
              <a:ext cx="3778181" cy="10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FB98CE-DE5D-362A-90E4-4A24F7F33669}"/>
                </a:ext>
              </a:extLst>
            </p:cNvPr>
            <p:cNvSpPr/>
            <p:nvPr/>
          </p:nvSpPr>
          <p:spPr>
            <a:xfrm>
              <a:off x="1161903" y="2301073"/>
              <a:ext cx="1330087" cy="142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B51A82-46E2-FF4D-14FD-EACAD6179628}"/>
                </a:ext>
              </a:extLst>
            </p:cNvPr>
            <p:cNvSpPr/>
            <p:nvPr/>
          </p:nvSpPr>
          <p:spPr>
            <a:xfrm>
              <a:off x="3458307" y="3868616"/>
              <a:ext cx="1997947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561D1A-D2F8-4B1C-A722-B3AF01B23C46}"/>
                </a:ext>
              </a:extLst>
            </p:cNvPr>
            <p:cNvSpPr/>
            <p:nvPr/>
          </p:nvSpPr>
          <p:spPr>
            <a:xfrm>
              <a:off x="3918858" y="3623622"/>
              <a:ext cx="1537396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2FD9D5-B333-5B3C-C032-B067D48E8E6E}"/>
              </a:ext>
            </a:extLst>
          </p:cNvPr>
          <p:cNvCxnSpPr>
            <a:cxnSpLocks/>
          </p:cNvCxnSpPr>
          <p:nvPr/>
        </p:nvCxnSpPr>
        <p:spPr>
          <a:xfrm>
            <a:off x="331366" y="1722346"/>
            <a:ext cx="9347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AB8360-EA02-B1DA-B842-1FC4F89EC780}"/>
              </a:ext>
            </a:extLst>
          </p:cNvPr>
          <p:cNvSpPr txBox="1"/>
          <p:nvPr/>
        </p:nvSpPr>
        <p:spPr>
          <a:xfrm>
            <a:off x="306111" y="2141196"/>
            <a:ext cx="127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Signal from AC-LGAD or </a:t>
            </a:r>
            <a:r>
              <a:rPr lang="en-US" sz="1400" b="1" u="sng" dirty="0">
                <a:solidFill>
                  <a:srgbClr val="FF0000"/>
                </a:solidFill>
              </a:rPr>
              <a:t>charge injection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885D1E76-38EF-F01A-B1D8-C317544D850B}"/>
              </a:ext>
            </a:extLst>
          </p:cNvPr>
          <p:cNvSpPr/>
          <p:nvPr/>
        </p:nvSpPr>
        <p:spPr>
          <a:xfrm rot="5400000">
            <a:off x="1266459" y="1532267"/>
            <a:ext cx="359298" cy="360032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3AAD9-2A10-89B4-0EA9-0A43B79B36C8}"/>
              </a:ext>
            </a:extLst>
          </p:cNvPr>
          <p:cNvSpPr txBox="1"/>
          <p:nvPr/>
        </p:nvSpPr>
        <p:spPr>
          <a:xfrm>
            <a:off x="7259470" y="1454220"/>
            <a:ext cx="49325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Pulse then passes through integrator/shaper to stretch the very fast (~10ns) pulse into a longer time window (integrates in 25ns windows) to the ADC can eventually sample it (ADC samples at 40MHz, with 8 time samples in the ASIC buffer, so 200ns total).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</a:rPr>
              <a:t>Integrator output fed into a pair of </a:t>
            </a:r>
            <a:r>
              <a:rPr lang="en-US" sz="1400" dirty="0" err="1">
                <a:solidFill>
                  <a:srgbClr val="7030A0"/>
                </a:solidFill>
              </a:rPr>
              <a:t>RtR</a:t>
            </a:r>
            <a:r>
              <a:rPr lang="en-US" sz="1400" dirty="0">
                <a:solidFill>
                  <a:srgbClr val="7030A0"/>
                </a:solidFill>
              </a:rPr>
              <a:t> amplifiers.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rgbClr val="7030A0"/>
                </a:solidFill>
              </a:rPr>
              <a:t>First amplifier takes integrator output and amplifies it, while also applying a reference voltage subtraction (can be set per-pixel) </a:t>
            </a: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 important to ensure maximum dynamic range of the ADC.</a:t>
            </a:r>
            <a:endParaRPr lang="en-US" sz="1400" dirty="0">
              <a:solidFill>
                <a:srgbClr val="7030A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F94988-F65A-DC16-C86D-C177E3BD5362}"/>
              </a:ext>
            </a:extLst>
          </p:cNvPr>
          <p:cNvCxnSpPr>
            <a:cxnSpLocks/>
          </p:cNvCxnSpPr>
          <p:nvPr/>
        </p:nvCxnSpPr>
        <p:spPr>
          <a:xfrm>
            <a:off x="1795846" y="1722346"/>
            <a:ext cx="0" cy="1957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2F035E-F8CF-4553-08C6-9193902569F3}"/>
              </a:ext>
            </a:extLst>
          </p:cNvPr>
          <p:cNvCxnSpPr>
            <a:cxnSpLocks/>
          </p:cNvCxnSpPr>
          <p:nvPr/>
        </p:nvCxnSpPr>
        <p:spPr>
          <a:xfrm>
            <a:off x="1629060" y="1722346"/>
            <a:ext cx="1667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4677A7-8E33-8230-5D91-C686F08696A9}"/>
              </a:ext>
            </a:extLst>
          </p:cNvPr>
          <p:cNvCxnSpPr>
            <a:cxnSpLocks/>
          </p:cNvCxnSpPr>
          <p:nvPr/>
        </p:nvCxnSpPr>
        <p:spPr>
          <a:xfrm>
            <a:off x="1821102" y="3642973"/>
            <a:ext cx="9506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>
            <a:extLst>
              <a:ext uri="{FF2B5EF4-FFF2-40B4-BE49-F238E27FC236}">
                <a16:creationId xmlns:a16="http://schemas.microsoft.com/office/drawing/2014/main" id="{E46BC9B1-4F17-76A9-7301-109117C1EE70}"/>
              </a:ext>
            </a:extLst>
          </p:cNvPr>
          <p:cNvSpPr/>
          <p:nvPr/>
        </p:nvSpPr>
        <p:spPr>
          <a:xfrm rot="5400000">
            <a:off x="2688130" y="3503126"/>
            <a:ext cx="554362" cy="342352"/>
          </a:xfrm>
          <a:prstGeom prst="trapezoi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D0BE7C-68AF-A000-397D-532D443EC50E}"/>
              </a:ext>
            </a:extLst>
          </p:cNvPr>
          <p:cNvCxnSpPr>
            <a:cxnSpLocks/>
          </p:cNvCxnSpPr>
          <p:nvPr/>
        </p:nvCxnSpPr>
        <p:spPr>
          <a:xfrm>
            <a:off x="3136487" y="3642973"/>
            <a:ext cx="23105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angle 11">
            <a:extLst>
              <a:ext uri="{FF2B5EF4-FFF2-40B4-BE49-F238E27FC236}">
                <a16:creationId xmlns:a16="http://schemas.microsoft.com/office/drawing/2014/main" id="{95CC145E-FC73-4214-1F78-F5261182AA83}"/>
              </a:ext>
            </a:extLst>
          </p:cNvPr>
          <p:cNvSpPr/>
          <p:nvPr/>
        </p:nvSpPr>
        <p:spPr>
          <a:xfrm rot="5400000">
            <a:off x="5421333" y="3542219"/>
            <a:ext cx="554360" cy="441011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42289-7001-662E-73BE-29C3FC6F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862" r="10510" b="28840"/>
          <a:stretch>
            <a:fillRect/>
          </a:stretch>
        </p:blipFill>
        <p:spPr>
          <a:xfrm>
            <a:off x="303912" y="5085506"/>
            <a:ext cx="6955558" cy="101359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05296A-0A39-8CA6-6EEA-E43E37D528D5}"/>
              </a:ext>
            </a:extLst>
          </p:cNvPr>
          <p:cNvCxnSpPr>
            <a:cxnSpLocks/>
          </p:cNvCxnSpPr>
          <p:nvPr/>
        </p:nvCxnSpPr>
        <p:spPr>
          <a:xfrm flipH="1">
            <a:off x="3854245" y="5957040"/>
            <a:ext cx="396751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5F3DE2-4F83-A242-3B49-1E19A699F0FE}"/>
              </a:ext>
            </a:extLst>
          </p:cNvPr>
          <p:cNvCxnSpPr>
            <a:cxnSpLocks/>
          </p:cNvCxnSpPr>
          <p:nvPr/>
        </p:nvCxnSpPr>
        <p:spPr>
          <a:xfrm flipH="1">
            <a:off x="5919019" y="5177729"/>
            <a:ext cx="228462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6A7138-2D06-21FD-84E9-921711E2C2CE}"/>
              </a:ext>
            </a:extLst>
          </p:cNvPr>
          <p:cNvSpPr txBox="1"/>
          <p:nvPr/>
        </p:nvSpPr>
        <p:spPr>
          <a:xfrm>
            <a:off x="7821758" y="5751840"/>
            <a:ext cx="271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Injected pulse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C736E-6A75-5083-E362-C046C5FB79A6}"/>
              </a:ext>
            </a:extLst>
          </p:cNvPr>
          <p:cNvSpPr txBox="1"/>
          <p:nvPr/>
        </p:nvSpPr>
        <p:spPr>
          <a:xfrm>
            <a:off x="8203640" y="4972635"/>
            <a:ext cx="271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Clock noise</a:t>
            </a:r>
          </a:p>
        </p:txBody>
      </p:sp>
    </p:spTree>
    <p:extLst>
      <p:ext uri="{BB962C8B-B14F-4D97-AF65-F5344CB8AC3E}">
        <p14:creationId xmlns:p14="http://schemas.microsoft.com/office/powerpoint/2010/main" val="2474442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24A4-ACD9-D1F2-371D-B0D0A4C6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DD78F-AD9A-3F51-BEC4-597C77EEE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0FED2C-7D31-5B7F-C69D-7982A3E0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183117-58E5-9506-31DA-95CBE951EA80}"/>
              </a:ext>
            </a:extLst>
          </p:cNvPr>
          <p:cNvGrpSpPr/>
          <p:nvPr/>
        </p:nvGrpSpPr>
        <p:grpSpPr>
          <a:xfrm>
            <a:off x="229496" y="1286526"/>
            <a:ext cx="9547550" cy="3456634"/>
            <a:chOff x="1161903" y="1467059"/>
            <a:chExt cx="8823180" cy="3114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6CFBD2-8740-6FA4-2621-1203DBCE3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245" t="37607" b="10445"/>
            <a:stretch>
              <a:fillRect/>
            </a:stretch>
          </p:blipFill>
          <p:spPr>
            <a:xfrm>
              <a:off x="1256044" y="1695660"/>
              <a:ext cx="8729039" cy="28863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8E4707-92DD-3CE9-88E7-0AE81F82B24F}"/>
                </a:ext>
              </a:extLst>
            </p:cNvPr>
            <p:cNvSpPr/>
            <p:nvPr/>
          </p:nvSpPr>
          <p:spPr>
            <a:xfrm>
              <a:off x="4752870" y="1467059"/>
              <a:ext cx="3778181" cy="10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B7D87F-1642-CB16-2D7B-79B8D706CD6A}"/>
                </a:ext>
              </a:extLst>
            </p:cNvPr>
            <p:cNvSpPr/>
            <p:nvPr/>
          </p:nvSpPr>
          <p:spPr>
            <a:xfrm>
              <a:off x="1161903" y="2301073"/>
              <a:ext cx="1330087" cy="142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035AB8-F69C-A76C-CFA6-896E424B7C3A}"/>
                </a:ext>
              </a:extLst>
            </p:cNvPr>
            <p:cNvSpPr/>
            <p:nvPr/>
          </p:nvSpPr>
          <p:spPr>
            <a:xfrm>
              <a:off x="3458307" y="3868616"/>
              <a:ext cx="1997947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C00308-2505-A6AA-4092-6FB6A90B7CBF}"/>
                </a:ext>
              </a:extLst>
            </p:cNvPr>
            <p:cNvSpPr/>
            <p:nvPr/>
          </p:nvSpPr>
          <p:spPr>
            <a:xfrm>
              <a:off x="3918858" y="3623622"/>
              <a:ext cx="1537396" cy="713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C62088-51FE-58B9-93BB-2FE1C3651BAE}"/>
              </a:ext>
            </a:extLst>
          </p:cNvPr>
          <p:cNvCxnSpPr>
            <a:cxnSpLocks/>
          </p:cNvCxnSpPr>
          <p:nvPr/>
        </p:nvCxnSpPr>
        <p:spPr>
          <a:xfrm>
            <a:off x="331366" y="1722346"/>
            <a:ext cx="9347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8EAEE65-CB9D-1AD6-6181-3DB685E0BEC2}"/>
              </a:ext>
            </a:extLst>
          </p:cNvPr>
          <p:cNvSpPr txBox="1"/>
          <p:nvPr/>
        </p:nvSpPr>
        <p:spPr>
          <a:xfrm>
            <a:off x="306111" y="2141196"/>
            <a:ext cx="127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Signal from AC-LGAD or </a:t>
            </a:r>
            <a:r>
              <a:rPr lang="en-US" sz="1400" b="1" u="sng" dirty="0">
                <a:solidFill>
                  <a:srgbClr val="FF0000"/>
                </a:solidFill>
              </a:rPr>
              <a:t>charge injection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E460A76D-A037-AAA9-6571-C24D76B9453F}"/>
              </a:ext>
            </a:extLst>
          </p:cNvPr>
          <p:cNvSpPr/>
          <p:nvPr/>
        </p:nvSpPr>
        <p:spPr>
          <a:xfrm rot="5400000">
            <a:off x="1266459" y="1532267"/>
            <a:ext cx="359298" cy="360032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407CE-A81F-8173-032C-0C45DC87B7D7}"/>
              </a:ext>
            </a:extLst>
          </p:cNvPr>
          <p:cNvSpPr txBox="1"/>
          <p:nvPr/>
        </p:nvSpPr>
        <p:spPr>
          <a:xfrm>
            <a:off x="7259470" y="1454220"/>
            <a:ext cx="4919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Pulse then passes through integrator/shaper to stretch the very fast (~10ns) pulse into a longer time window (integrates in 25ns windows) to the ADC can eventually sample it (ADC samples at 40MHz, with 8 time samples in the ASIC buffer, so 200ns total).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</a:rPr>
              <a:t>Integrator output fed into a pair of </a:t>
            </a:r>
            <a:r>
              <a:rPr lang="en-US" sz="1400" dirty="0" err="1">
                <a:solidFill>
                  <a:srgbClr val="7030A0"/>
                </a:solidFill>
              </a:rPr>
              <a:t>RtR</a:t>
            </a:r>
            <a:r>
              <a:rPr lang="en-US" sz="1400" dirty="0">
                <a:solidFill>
                  <a:srgbClr val="7030A0"/>
                </a:solidFill>
              </a:rPr>
              <a:t> amplifiers.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rgbClr val="7030A0"/>
                </a:solidFill>
              </a:rPr>
              <a:t>First amplifier takes integrator output and amplifies it, while also applying a reference voltage subtraction (can be set per-pixel) </a:t>
            </a: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 important to ensure maximum dynamic range of the ADC. </a:t>
            </a:r>
            <a:r>
              <a:rPr lang="en-US" sz="1400" b="1" u="sng" dirty="0">
                <a:solidFill>
                  <a:srgbClr val="7030A0"/>
                </a:solidFill>
                <a:sym typeface="Wingdings" pitchFamily="2" charset="2"/>
              </a:rPr>
              <a:t>(Vin+)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Second amplifier takes output from first amplifier and inverts it. </a:t>
            </a:r>
            <a:r>
              <a:rPr lang="en-US" sz="1400" b="1" u="sng" dirty="0">
                <a:solidFill>
                  <a:srgbClr val="7030A0"/>
                </a:solidFill>
                <a:sym typeface="Wingdings" pitchFamily="2" charset="2"/>
              </a:rPr>
              <a:t>(Vin-)</a:t>
            </a:r>
            <a:endParaRPr lang="en-US" sz="1400" b="1" u="sng" dirty="0">
              <a:solidFill>
                <a:srgbClr val="7030A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123D8E-5D1E-3F36-F45B-E481031D578C}"/>
              </a:ext>
            </a:extLst>
          </p:cNvPr>
          <p:cNvCxnSpPr>
            <a:cxnSpLocks/>
          </p:cNvCxnSpPr>
          <p:nvPr/>
        </p:nvCxnSpPr>
        <p:spPr>
          <a:xfrm>
            <a:off x="1795846" y="1722346"/>
            <a:ext cx="0" cy="1957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DFB1D9-F96D-D325-7C69-05E6FDEC4ACC}"/>
              </a:ext>
            </a:extLst>
          </p:cNvPr>
          <p:cNvCxnSpPr>
            <a:cxnSpLocks/>
          </p:cNvCxnSpPr>
          <p:nvPr/>
        </p:nvCxnSpPr>
        <p:spPr>
          <a:xfrm>
            <a:off x="1629060" y="1722346"/>
            <a:ext cx="1667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819B21-437E-5FF5-D207-E02613E7BAEB}"/>
              </a:ext>
            </a:extLst>
          </p:cNvPr>
          <p:cNvCxnSpPr>
            <a:cxnSpLocks/>
          </p:cNvCxnSpPr>
          <p:nvPr/>
        </p:nvCxnSpPr>
        <p:spPr>
          <a:xfrm>
            <a:off x="1821102" y="3642973"/>
            <a:ext cx="9506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>
            <a:extLst>
              <a:ext uri="{FF2B5EF4-FFF2-40B4-BE49-F238E27FC236}">
                <a16:creationId xmlns:a16="http://schemas.microsoft.com/office/drawing/2014/main" id="{C0A93551-79CC-2862-B272-51E1D4C9D8C3}"/>
              </a:ext>
            </a:extLst>
          </p:cNvPr>
          <p:cNvSpPr/>
          <p:nvPr/>
        </p:nvSpPr>
        <p:spPr>
          <a:xfrm rot="5400000">
            <a:off x="2688130" y="3503126"/>
            <a:ext cx="554362" cy="342352"/>
          </a:xfrm>
          <a:prstGeom prst="trapezoi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AEB2FB-54AB-12BD-AE17-8C356261C7BC}"/>
              </a:ext>
            </a:extLst>
          </p:cNvPr>
          <p:cNvCxnSpPr>
            <a:cxnSpLocks/>
          </p:cNvCxnSpPr>
          <p:nvPr/>
        </p:nvCxnSpPr>
        <p:spPr>
          <a:xfrm>
            <a:off x="3136487" y="3642973"/>
            <a:ext cx="23105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angle 11">
            <a:extLst>
              <a:ext uri="{FF2B5EF4-FFF2-40B4-BE49-F238E27FC236}">
                <a16:creationId xmlns:a16="http://schemas.microsoft.com/office/drawing/2014/main" id="{8C84CD52-BC9D-01E8-B884-44ABD6F2D8CF}"/>
              </a:ext>
            </a:extLst>
          </p:cNvPr>
          <p:cNvSpPr/>
          <p:nvPr/>
        </p:nvSpPr>
        <p:spPr>
          <a:xfrm rot="5400000">
            <a:off x="5421333" y="3542219"/>
            <a:ext cx="554360" cy="441011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6FB7D0-B5F4-D00C-7346-CB3830A31323}"/>
              </a:ext>
            </a:extLst>
          </p:cNvPr>
          <p:cNvCxnSpPr>
            <a:cxnSpLocks/>
          </p:cNvCxnSpPr>
          <p:nvPr/>
        </p:nvCxnSpPr>
        <p:spPr>
          <a:xfrm>
            <a:off x="5919019" y="3795373"/>
            <a:ext cx="2556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E643C2-271A-D522-349D-B922A95A50EB}"/>
              </a:ext>
            </a:extLst>
          </p:cNvPr>
          <p:cNvCxnSpPr>
            <a:cxnSpLocks/>
          </p:cNvCxnSpPr>
          <p:nvPr/>
        </p:nvCxnSpPr>
        <p:spPr>
          <a:xfrm>
            <a:off x="6012426" y="3772102"/>
            <a:ext cx="0" cy="358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4AAD1B-F299-AF2F-FD6C-98391B03701E}"/>
              </a:ext>
            </a:extLst>
          </p:cNvPr>
          <p:cNvCxnSpPr>
            <a:cxnSpLocks/>
          </p:cNvCxnSpPr>
          <p:nvPr/>
        </p:nvCxnSpPr>
        <p:spPr>
          <a:xfrm flipH="1">
            <a:off x="4503174" y="4130858"/>
            <a:ext cx="15092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C01FB0-E6CE-4708-6C9B-438A1D005D0D}"/>
              </a:ext>
            </a:extLst>
          </p:cNvPr>
          <p:cNvCxnSpPr>
            <a:cxnSpLocks/>
          </p:cNvCxnSpPr>
          <p:nvPr/>
        </p:nvCxnSpPr>
        <p:spPr>
          <a:xfrm>
            <a:off x="4503174" y="4130858"/>
            <a:ext cx="0" cy="224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D94AF9-289D-95C5-C323-936E635733D2}"/>
              </a:ext>
            </a:extLst>
          </p:cNvPr>
          <p:cNvCxnSpPr>
            <a:cxnSpLocks/>
          </p:cNvCxnSpPr>
          <p:nvPr/>
        </p:nvCxnSpPr>
        <p:spPr>
          <a:xfrm>
            <a:off x="4524903" y="4321277"/>
            <a:ext cx="9531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riangle 38">
            <a:extLst>
              <a:ext uri="{FF2B5EF4-FFF2-40B4-BE49-F238E27FC236}">
                <a16:creationId xmlns:a16="http://schemas.microsoft.com/office/drawing/2014/main" id="{C0A6A090-B434-1708-0BBE-0EACFA01A4A6}"/>
              </a:ext>
            </a:extLst>
          </p:cNvPr>
          <p:cNvSpPr/>
          <p:nvPr/>
        </p:nvSpPr>
        <p:spPr>
          <a:xfrm rot="5400000">
            <a:off x="5423395" y="4148195"/>
            <a:ext cx="554360" cy="441011"/>
          </a:xfrm>
          <a:prstGeom prst="triangle">
            <a:avLst>
              <a:gd name="adj" fmla="val 5707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BDCDFF5-F26B-2EA0-65A6-71FD93E9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34" r="19967" b="28780"/>
          <a:stretch>
            <a:fillRect/>
          </a:stretch>
        </p:blipFill>
        <p:spPr>
          <a:xfrm>
            <a:off x="229496" y="5147305"/>
            <a:ext cx="6220460" cy="15281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D6BDF67-48E8-9088-B241-36D0CCD7F13C}"/>
              </a:ext>
            </a:extLst>
          </p:cNvPr>
          <p:cNvSpPr txBox="1"/>
          <p:nvPr/>
        </p:nvSpPr>
        <p:spPr>
          <a:xfrm>
            <a:off x="6449956" y="6091278"/>
            <a:ext cx="67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01D1A8-7559-5DFC-4491-DAFAC0D0B484}"/>
              </a:ext>
            </a:extLst>
          </p:cNvPr>
          <p:cNvSpPr txBox="1"/>
          <p:nvPr/>
        </p:nvSpPr>
        <p:spPr>
          <a:xfrm>
            <a:off x="6492549" y="5317801"/>
            <a:ext cx="67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Vin-</a:t>
            </a:r>
          </a:p>
        </p:txBody>
      </p:sp>
    </p:spTree>
    <p:extLst>
      <p:ext uri="{BB962C8B-B14F-4D97-AF65-F5344CB8AC3E}">
        <p14:creationId xmlns:p14="http://schemas.microsoft.com/office/powerpoint/2010/main" val="119275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9CB81-6FE1-8FAC-2D60-3F25662B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ECC8C-CF50-445B-0E32-C8B510EC7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146BA-66FF-355A-4C40-88C9998F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85C11B-2D1E-5BB4-E760-4ABD222C923B}"/>
              </a:ext>
            </a:extLst>
          </p:cNvPr>
          <p:cNvSpPr txBox="1"/>
          <p:nvPr/>
        </p:nvSpPr>
        <p:spPr>
          <a:xfrm>
            <a:off x="7259470" y="1454220"/>
            <a:ext cx="4919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Pulse then passes through integrator/shaper to stretch the very fast (~10ns) pulse into a longer time window (integrates in 25ns windows) to the ADC can eventually sample it (ADC samples at 40MHz, with 8 time samples in the ASIC buffer, so 200ns total).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Integrator output fed into a pair of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RtR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amplifiers.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First amplifier takes integrator output and amplifies it, while also applying a reference voltage subtraction (can be set per-pixel)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important to ensure maximum dynamic range of the ADC.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(Vin+)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Second amplifier takes output from first amplifier and inverts it.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(Vin-)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ADC will sample the </a:t>
            </a:r>
            <a:r>
              <a:rPr lang="en-US" sz="1400" b="1" u="sng" dirty="0">
                <a:solidFill>
                  <a:srgbClr val="7030A0"/>
                </a:solidFill>
                <a:sym typeface="Wingdings" pitchFamily="2" charset="2"/>
              </a:rPr>
              <a:t>difference</a:t>
            </a: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 between the two inputs.</a:t>
            </a:r>
            <a:endParaRPr lang="en-US" sz="1400" dirty="0">
              <a:solidFill>
                <a:srgbClr val="7030A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AC3849-F3A2-CC87-015C-ACD664755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66" t="67134" r="22085" b="10445"/>
          <a:stretch>
            <a:fillRect/>
          </a:stretch>
        </p:blipFill>
        <p:spPr>
          <a:xfrm>
            <a:off x="619264" y="1395744"/>
            <a:ext cx="5171935" cy="2836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8C757B-27DD-234A-C3DF-140AE0D07298}"/>
              </a:ext>
            </a:extLst>
          </p:cNvPr>
          <p:cNvSpPr txBox="1"/>
          <p:nvPr/>
        </p:nvSpPr>
        <p:spPr>
          <a:xfrm>
            <a:off x="3717515" y="1001209"/>
            <a:ext cx="268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40 MHz sampling clock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9BF570-BDA9-2803-C7C4-ACA48AF56B1F}"/>
              </a:ext>
            </a:extLst>
          </p:cNvPr>
          <p:cNvSpPr txBox="1"/>
          <p:nvPr/>
        </p:nvSpPr>
        <p:spPr>
          <a:xfrm>
            <a:off x="1463643" y="1418446"/>
            <a:ext cx="13421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</a:rPr>
              <a:t>RtR</a:t>
            </a:r>
            <a:r>
              <a:rPr lang="en-US" sz="1200" dirty="0">
                <a:solidFill>
                  <a:schemeClr val="bg2"/>
                </a:solidFill>
              </a:rPr>
              <a:t> amplifiers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4D0708-9FCB-8CED-381C-6010C315B34B}"/>
              </a:ext>
            </a:extLst>
          </p:cNvPr>
          <p:cNvSpPr txBox="1"/>
          <p:nvPr/>
        </p:nvSpPr>
        <p:spPr>
          <a:xfrm>
            <a:off x="1879873" y="882348"/>
            <a:ext cx="11366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Per pixel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46E90B-0B7A-9D93-DB74-FBB28CCD72D9}"/>
              </a:ext>
            </a:extLst>
          </p:cNvPr>
          <p:cNvCxnSpPr/>
          <p:nvPr/>
        </p:nvCxnSpPr>
        <p:spPr>
          <a:xfrm>
            <a:off x="3721770" y="1350800"/>
            <a:ext cx="0" cy="41228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B8BD83-932E-E32E-B141-778E1BD6926A}"/>
              </a:ext>
            </a:extLst>
          </p:cNvPr>
          <p:cNvSpPr txBox="1"/>
          <p:nvPr/>
        </p:nvSpPr>
        <p:spPr>
          <a:xfrm>
            <a:off x="300178" y="1423917"/>
            <a:ext cx="84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Integrator output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6CE84C-F2FA-85B6-0E72-CBB4E27DB188}"/>
              </a:ext>
            </a:extLst>
          </p:cNvPr>
          <p:cNvCxnSpPr>
            <a:cxnSpLocks/>
          </p:cNvCxnSpPr>
          <p:nvPr/>
        </p:nvCxnSpPr>
        <p:spPr>
          <a:xfrm>
            <a:off x="619264" y="1934293"/>
            <a:ext cx="11702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5F0A18D-DCF3-9D58-BC81-C1B953B57E98}"/>
              </a:ext>
            </a:extLst>
          </p:cNvPr>
          <p:cNvSpPr txBox="1"/>
          <p:nvPr/>
        </p:nvSpPr>
        <p:spPr>
          <a:xfrm>
            <a:off x="619264" y="2185487"/>
            <a:ext cx="10299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V</a:t>
            </a:r>
            <a:r>
              <a:rPr lang="en-US" sz="1200" b="1" baseline="-25000" dirty="0" err="1">
                <a:solidFill>
                  <a:srgbClr val="FF0000"/>
                </a:solidFill>
              </a:rPr>
              <a:t>ref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A47F53-D5AA-C185-4C23-F1857DDA88A5}"/>
              </a:ext>
            </a:extLst>
          </p:cNvPr>
          <p:cNvSpPr txBox="1"/>
          <p:nvPr/>
        </p:nvSpPr>
        <p:spPr>
          <a:xfrm>
            <a:off x="2726348" y="1926658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Vin+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2DD5684-3248-ED8E-55BA-AE1D0B2F7C22}"/>
              </a:ext>
            </a:extLst>
          </p:cNvPr>
          <p:cNvCxnSpPr>
            <a:cxnSpLocks/>
          </p:cNvCxnSpPr>
          <p:nvPr/>
        </p:nvCxnSpPr>
        <p:spPr>
          <a:xfrm>
            <a:off x="865070" y="2500112"/>
            <a:ext cx="924401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FF2804D-0BAA-E43E-7E78-EB666C0BEEE5}"/>
              </a:ext>
            </a:extLst>
          </p:cNvPr>
          <p:cNvCxnSpPr/>
          <p:nvPr/>
        </p:nvCxnSpPr>
        <p:spPr>
          <a:xfrm>
            <a:off x="2654710" y="2234435"/>
            <a:ext cx="651970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C0254FBD-460A-FE5F-60D8-A6B341D52770}"/>
              </a:ext>
            </a:extLst>
          </p:cNvPr>
          <p:cNvSpPr/>
          <p:nvPr/>
        </p:nvSpPr>
        <p:spPr>
          <a:xfrm>
            <a:off x="2247422" y="2507648"/>
            <a:ext cx="943812" cy="72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54865C-E010-708E-6E61-F742BBB84ABB}"/>
              </a:ext>
            </a:extLst>
          </p:cNvPr>
          <p:cNvCxnSpPr>
            <a:cxnSpLocks/>
          </p:cNvCxnSpPr>
          <p:nvPr/>
        </p:nvCxnSpPr>
        <p:spPr>
          <a:xfrm>
            <a:off x="2719328" y="2238453"/>
            <a:ext cx="0" cy="68040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EB464B1-8F35-85E8-8A70-F2244D75F0CD}"/>
              </a:ext>
            </a:extLst>
          </p:cNvPr>
          <p:cNvCxnSpPr>
            <a:cxnSpLocks/>
          </p:cNvCxnSpPr>
          <p:nvPr/>
        </p:nvCxnSpPr>
        <p:spPr>
          <a:xfrm flipH="1">
            <a:off x="390864" y="2869559"/>
            <a:ext cx="2316560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A48956F-7C88-742F-AA98-A7E5F1D01D14}"/>
              </a:ext>
            </a:extLst>
          </p:cNvPr>
          <p:cNvCxnSpPr>
            <a:cxnSpLocks/>
          </p:cNvCxnSpPr>
          <p:nvPr/>
        </p:nvCxnSpPr>
        <p:spPr>
          <a:xfrm>
            <a:off x="398533" y="2869559"/>
            <a:ext cx="0" cy="435092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76C895A-0575-F17A-AF03-A3B74F11E2D6}"/>
              </a:ext>
            </a:extLst>
          </p:cNvPr>
          <p:cNvCxnSpPr>
            <a:cxnSpLocks/>
          </p:cNvCxnSpPr>
          <p:nvPr/>
        </p:nvCxnSpPr>
        <p:spPr>
          <a:xfrm>
            <a:off x="422586" y="3259767"/>
            <a:ext cx="1366885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83EBA77-F0FB-868F-89C7-CFBCB76426B2}"/>
              </a:ext>
            </a:extLst>
          </p:cNvPr>
          <p:cNvSpPr txBox="1"/>
          <p:nvPr/>
        </p:nvSpPr>
        <p:spPr>
          <a:xfrm>
            <a:off x="883311" y="2933217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Vin+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6263C3A-B7CD-FA15-D541-DE10825F337E}"/>
              </a:ext>
            </a:extLst>
          </p:cNvPr>
          <p:cNvCxnSpPr/>
          <p:nvPr/>
        </p:nvCxnSpPr>
        <p:spPr>
          <a:xfrm>
            <a:off x="2654710" y="3517544"/>
            <a:ext cx="65197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B888925-4824-EA93-0040-4D54D2615C04}"/>
              </a:ext>
            </a:extLst>
          </p:cNvPr>
          <p:cNvSpPr txBox="1"/>
          <p:nvPr/>
        </p:nvSpPr>
        <p:spPr>
          <a:xfrm>
            <a:off x="2677410" y="3181643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Vin-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8DB048D-9C58-5BAF-0432-773CED6F80A6}"/>
              </a:ext>
            </a:extLst>
          </p:cNvPr>
          <p:cNvSpPr/>
          <p:nvPr/>
        </p:nvSpPr>
        <p:spPr>
          <a:xfrm>
            <a:off x="4370709" y="1926658"/>
            <a:ext cx="888757" cy="9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0E91FE7-49B0-219A-CDD1-72AF2010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723"/>
          <a:stretch>
            <a:fillRect/>
          </a:stretch>
        </p:blipFill>
        <p:spPr>
          <a:xfrm>
            <a:off x="300177" y="4296183"/>
            <a:ext cx="6455129" cy="24740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DDC983-BF1E-55BD-D330-3E46634347EF}"/>
                  </a:ext>
                </a:extLst>
              </p:cNvPr>
              <p:cNvSpPr txBox="1"/>
              <p:nvPr/>
            </p:nvSpPr>
            <p:spPr>
              <a:xfrm>
                <a:off x="3319235" y="2531231"/>
                <a:ext cx="1016348" cy="5275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4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Sup>
                        <m:sSubSupPr>
                          <m:ctrlP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</a:p>
              <a:p>
                <a:endParaRPr lang="en-US" sz="1400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DDC983-BF1E-55BD-D330-3E466343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235" y="2531231"/>
                <a:ext cx="1016348" cy="527517"/>
              </a:xfrm>
              <a:prstGeom prst="rect">
                <a:avLst/>
              </a:prstGeom>
              <a:blipFill>
                <a:blip r:embed="rId4"/>
                <a:stretch>
                  <a:fillRect r="-36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5F8B3B-AF99-AF4C-7937-A132690C1623}"/>
                  </a:ext>
                </a:extLst>
              </p:cNvPr>
              <p:cNvSpPr txBox="1"/>
              <p:nvPr/>
            </p:nvSpPr>
            <p:spPr>
              <a:xfrm>
                <a:off x="4877344" y="5659149"/>
                <a:ext cx="1488136" cy="6217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</a:p>
              <a:p>
                <a:endParaRPr lang="en-US" sz="1400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5F8B3B-AF99-AF4C-7937-A132690C1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344" y="5659149"/>
                <a:ext cx="1488136" cy="621709"/>
              </a:xfrm>
              <a:prstGeom prst="rect">
                <a:avLst/>
              </a:prstGeom>
              <a:blipFill>
                <a:blip r:embed="rId5"/>
                <a:stretch>
                  <a:fillRect t="-4000" r="-2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556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CF9DB-E668-2293-4C29-9F81FCFE8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5361D-1D16-2882-2BF3-211EA8E3E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A6AB1-B15B-EDE9-8BE4-30AA804E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BBF928-A07C-1EBE-E981-3C56FEEC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66" t="67134" r="22085" b="10445"/>
          <a:stretch>
            <a:fillRect/>
          </a:stretch>
        </p:blipFill>
        <p:spPr>
          <a:xfrm>
            <a:off x="619264" y="1395744"/>
            <a:ext cx="5171935" cy="2836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191240-7704-55A9-6EF1-AAFBB9F8D181}"/>
              </a:ext>
            </a:extLst>
          </p:cNvPr>
          <p:cNvSpPr txBox="1"/>
          <p:nvPr/>
        </p:nvSpPr>
        <p:spPr>
          <a:xfrm>
            <a:off x="3717515" y="1001209"/>
            <a:ext cx="268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40 MHz sampling clock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D91261-4171-7A0A-7CEE-BABF66ED0E51}"/>
              </a:ext>
            </a:extLst>
          </p:cNvPr>
          <p:cNvSpPr txBox="1"/>
          <p:nvPr/>
        </p:nvSpPr>
        <p:spPr>
          <a:xfrm>
            <a:off x="1463643" y="1418446"/>
            <a:ext cx="13421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</a:rPr>
              <a:t>RtR</a:t>
            </a:r>
            <a:r>
              <a:rPr lang="en-US" sz="1200" dirty="0">
                <a:solidFill>
                  <a:schemeClr val="bg2"/>
                </a:solidFill>
              </a:rPr>
              <a:t> amplifiers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61B352-576B-F3BC-B24A-0463D3576813}"/>
              </a:ext>
            </a:extLst>
          </p:cNvPr>
          <p:cNvSpPr txBox="1"/>
          <p:nvPr/>
        </p:nvSpPr>
        <p:spPr>
          <a:xfrm>
            <a:off x="1879873" y="882348"/>
            <a:ext cx="11366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Per pixel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882384-A78D-DB64-8539-905487B921EB}"/>
              </a:ext>
            </a:extLst>
          </p:cNvPr>
          <p:cNvCxnSpPr/>
          <p:nvPr/>
        </p:nvCxnSpPr>
        <p:spPr>
          <a:xfrm>
            <a:off x="3721770" y="1350800"/>
            <a:ext cx="0" cy="41228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D84D01A-6BC9-5222-C782-B5AE35151DC6}"/>
              </a:ext>
            </a:extLst>
          </p:cNvPr>
          <p:cNvSpPr txBox="1"/>
          <p:nvPr/>
        </p:nvSpPr>
        <p:spPr>
          <a:xfrm>
            <a:off x="300178" y="1423917"/>
            <a:ext cx="84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Integrator output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6D199F-D029-38DA-80BF-A5C97A78ADAD}"/>
              </a:ext>
            </a:extLst>
          </p:cNvPr>
          <p:cNvCxnSpPr>
            <a:cxnSpLocks/>
          </p:cNvCxnSpPr>
          <p:nvPr/>
        </p:nvCxnSpPr>
        <p:spPr>
          <a:xfrm>
            <a:off x="619264" y="1934293"/>
            <a:ext cx="11702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BAE5DE-62D1-D4AD-206C-5D8B9ACA17C1}"/>
              </a:ext>
            </a:extLst>
          </p:cNvPr>
          <p:cNvSpPr txBox="1"/>
          <p:nvPr/>
        </p:nvSpPr>
        <p:spPr>
          <a:xfrm>
            <a:off x="619264" y="2185487"/>
            <a:ext cx="10299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V</a:t>
            </a:r>
            <a:r>
              <a:rPr lang="en-US" sz="1200" b="1" baseline="-25000" dirty="0" err="1">
                <a:solidFill>
                  <a:srgbClr val="FF0000"/>
                </a:solidFill>
              </a:rPr>
              <a:t>ref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D94454-5A21-F30C-DBFE-656F2CCCCCDB}"/>
              </a:ext>
            </a:extLst>
          </p:cNvPr>
          <p:cNvSpPr txBox="1"/>
          <p:nvPr/>
        </p:nvSpPr>
        <p:spPr>
          <a:xfrm>
            <a:off x="2726348" y="1926658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Vin+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A07C9B-CC05-8CF3-07C5-D7586F04F2E1}"/>
              </a:ext>
            </a:extLst>
          </p:cNvPr>
          <p:cNvCxnSpPr>
            <a:cxnSpLocks/>
          </p:cNvCxnSpPr>
          <p:nvPr/>
        </p:nvCxnSpPr>
        <p:spPr>
          <a:xfrm>
            <a:off x="865070" y="2500112"/>
            <a:ext cx="924401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C7BE0F-C2CF-DA43-D434-02186677CA00}"/>
              </a:ext>
            </a:extLst>
          </p:cNvPr>
          <p:cNvCxnSpPr/>
          <p:nvPr/>
        </p:nvCxnSpPr>
        <p:spPr>
          <a:xfrm>
            <a:off x="2654710" y="2234435"/>
            <a:ext cx="651970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8EDBCB9-DA48-1BE0-7E0F-C7EC4AF667EE}"/>
              </a:ext>
            </a:extLst>
          </p:cNvPr>
          <p:cNvSpPr/>
          <p:nvPr/>
        </p:nvSpPr>
        <p:spPr>
          <a:xfrm>
            <a:off x="2247422" y="2507648"/>
            <a:ext cx="943812" cy="72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5896853-0CDD-2282-DDE2-AC5CD7EDBB91}"/>
              </a:ext>
            </a:extLst>
          </p:cNvPr>
          <p:cNvCxnSpPr>
            <a:cxnSpLocks/>
          </p:cNvCxnSpPr>
          <p:nvPr/>
        </p:nvCxnSpPr>
        <p:spPr>
          <a:xfrm>
            <a:off x="2719328" y="2238453"/>
            <a:ext cx="0" cy="68040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232037-6ED5-8162-DE51-4558BB3E0847}"/>
              </a:ext>
            </a:extLst>
          </p:cNvPr>
          <p:cNvCxnSpPr>
            <a:cxnSpLocks/>
          </p:cNvCxnSpPr>
          <p:nvPr/>
        </p:nvCxnSpPr>
        <p:spPr>
          <a:xfrm flipH="1">
            <a:off x="390864" y="2869559"/>
            <a:ext cx="2316560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E0458B7-3E2C-93D1-BA4F-A19417F47197}"/>
              </a:ext>
            </a:extLst>
          </p:cNvPr>
          <p:cNvCxnSpPr>
            <a:cxnSpLocks/>
          </p:cNvCxnSpPr>
          <p:nvPr/>
        </p:nvCxnSpPr>
        <p:spPr>
          <a:xfrm>
            <a:off x="398533" y="2869559"/>
            <a:ext cx="0" cy="435092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394FD3A-EC6C-8699-3AF9-E451DCD6CAA7}"/>
              </a:ext>
            </a:extLst>
          </p:cNvPr>
          <p:cNvCxnSpPr>
            <a:cxnSpLocks/>
          </p:cNvCxnSpPr>
          <p:nvPr/>
        </p:nvCxnSpPr>
        <p:spPr>
          <a:xfrm>
            <a:off x="422586" y="3259767"/>
            <a:ext cx="1366885" cy="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05E138-7BD7-DBB4-D094-F345668F1CE5}"/>
              </a:ext>
            </a:extLst>
          </p:cNvPr>
          <p:cNvSpPr txBox="1"/>
          <p:nvPr/>
        </p:nvSpPr>
        <p:spPr>
          <a:xfrm>
            <a:off x="883311" y="2933217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Vin+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8D38EEB-C0FD-2FE6-E16F-1B116E008F7F}"/>
              </a:ext>
            </a:extLst>
          </p:cNvPr>
          <p:cNvCxnSpPr/>
          <p:nvPr/>
        </p:nvCxnSpPr>
        <p:spPr>
          <a:xfrm>
            <a:off x="2654710" y="3517544"/>
            <a:ext cx="65197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58AE1EA-FD3E-532C-B0BC-BECDA9ED990E}"/>
              </a:ext>
            </a:extLst>
          </p:cNvPr>
          <p:cNvSpPr txBox="1"/>
          <p:nvPr/>
        </p:nvSpPr>
        <p:spPr>
          <a:xfrm>
            <a:off x="2677410" y="3181643"/>
            <a:ext cx="5803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Vin-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899052-8D82-BD12-FAE0-A2B307DB86C1}"/>
              </a:ext>
            </a:extLst>
          </p:cNvPr>
          <p:cNvSpPr txBox="1"/>
          <p:nvPr/>
        </p:nvSpPr>
        <p:spPr>
          <a:xfrm>
            <a:off x="5357806" y="2308141"/>
            <a:ext cx="1826165" cy="923330"/>
          </a:xfrm>
          <a:prstGeom prst="rect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8, 25ns ADC samples of the differential input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C2781FB-CA55-1EA7-FF28-56B1C5FF3F01}"/>
              </a:ext>
            </a:extLst>
          </p:cNvPr>
          <p:cNvSpPr/>
          <p:nvPr/>
        </p:nvSpPr>
        <p:spPr>
          <a:xfrm>
            <a:off x="4370709" y="1926658"/>
            <a:ext cx="888757" cy="72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DFB9A90-E577-3A4E-9141-41D3AE98BD72}"/>
              </a:ext>
            </a:extLst>
          </p:cNvPr>
          <p:cNvCxnSpPr>
            <a:cxnSpLocks/>
          </p:cNvCxnSpPr>
          <p:nvPr/>
        </p:nvCxnSpPr>
        <p:spPr>
          <a:xfrm>
            <a:off x="4336026" y="2684206"/>
            <a:ext cx="102178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E3D0E19-C2CB-071B-2925-2E4FD6121ECF}"/>
                  </a:ext>
                </a:extLst>
              </p:cNvPr>
              <p:cNvSpPr txBox="1"/>
              <p:nvPr/>
            </p:nvSpPr>
            <p:spPr>
              <a:xfrm>
                <a:off x="3319235" y="2531231"/>
                <a:ext cx="1016348" cy="5275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1400" b="1" i="1" dirty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4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Sup>
                        <m:sSubSupPr>
                          <m:ctrlP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14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</a:p>
              <a:p>
                <a:endParaRPr lang="en-US" sz="1400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E3D0E19-C2CB-071B-2925-2E4FD6121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235" y="2531231"/>
                <a:ext cx="1016348" cy="527517"/>
              </a:xfrm>
              <a:prstGeom prst="rect">
                <a:avLst/>
              </a:prstGeom>
              <a:blipFill>
                <a:blip r:embed="rId3"/>
                <a:stretch>
                  <a:fillRect r="-36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C30E967D-FE36-89C9-A46F-4F8D875F19F4}"/>
              </a:ext>
            </a:extLst>
          </p:cNvPr>
          <p:cNvSpPr txBox="1"/>
          <p:nvPr/>
        </p:nvSpPr>
        <p:spPr>
          <a:xfrm>
            <a:off x="7259470" y="1454220"/>
            <a:ext cx="491927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Pulse then passes through integrator/shaper to stretch the very fast (~10ns) pulse into a longer time window (integrates in 25ns windows) to the ADC can eventually sample it (ADC samples at 40MHz, with 8 time samples in the ASIC buffer, so 200ns total).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Integrator output fed into a pair of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RtR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amplifiers.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First amplifier takes integrator output and amplifies it, while also applying a reference voltage subtraction (can be set per-pixel)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important to ensure maximum dynamic range of the ADC.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(Vin+)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Second amplifier takes output from first amplifier and inverts it.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(Vin-)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ADC will sample the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difference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 between the two inputs.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Buffer has space for 8 ADC time samples  ADC samples in each of the 8 time bins, as illustrated by the red lines.</a:t>
            </a:r>
          </a:p>
          <a:p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5800D80E-A286-32FF-F5B4-7116A390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05"/>
          <a:stretch>
            <a:fillRect/>
          </a:stretch>
        </p:blipFill>
        <p:spPr>
          <a:xfrm>
            <a:off x="390864" y="4054342"/>
            <a:ext cx="5348683" cy="27781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269C428-00BA-E257-3BB9-91F60264CDA4}"/>
                  </a:ext>
                </a:extLst>
              </p:cNvPr>
              <p:cNvSpPr txBox="1"/>
              <p:nvPr/>
            </p:nvSpPr>
            <p:spPr>
              <a:xfrm>
                <a:off x="4102848" y="5291806"/>
                <a:ext cx="1488136" cy="6217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</a:p>
              <a:p>
                <a:endParaRPr lang="en-US" sz="1400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269C428-00BA-E257-3BB9-91F60264C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848" y="5291806"/>
                <a:ext cx="1488136" cy="621709"/>
              </a:xfrm>
              <a:prstGeom prst="rect">
                <a:avLst/>
              </a:prstGeom>
              <a:blipFill>
                <a:blip r:embed="rId5"/>
                <a:stretch>
                  <a:fillRect t="-4000" r="-2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532E0551-D704-8C4A-6596-7450B057CCA1}"/>
              </a:ext>
            </a:extLst>
          </p:cNvPr>
          <p:cNvSpPr/>
          <p:nvPr/>
        </p:nvSpPr>
        <p:spPr>
          <a:xfrm>
            <a:off x="2822144" y="6636774"/>
            <a:ext cx="1280704" cy="221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3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53014-7497-7398-FF68-CBA34946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86537-D0A9-4A45-7A74-737B27D1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5" y="760236"/>
            <a:ext cx="6611105" cy="5876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2DD49-0E41-8D02-A27B-F3CB445AC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2ED30-B5FC-82D6-A5A9-1703F241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“slow path” overview (charge injection)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C8253DB-FD19-E076-C223-BAD9CC5BF4FD}"/>
              </a:ext>
            </a:extLst>
          </p:cNvPr>
          <p:cNvSpPr txBox="1"/>
          <p:nvPr/>
        </p:nvSpPr>
        <p:spPr>
          <a:xfrm>
            <a:off x="7259470" y="1454220"/>
            <a:ext cx="4919277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Analog pulse comes from either </a:t>
            </a:r>
            <a:r>
              <a:rPr lang="en-US" sz="1400" u="sng" dirty="0">
                <a:solidFill>
                  <a:schemeClr val="bg1">
                    <a:lumMod val="75000"/>
                  </a:schemeClr>
                </a:solidFill>
              </a:rPr>
              <a:t>direct charge injection (via FPGA board)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or from bonded sensor.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Pulse then passes through integrator/shaper to stretch the very fast (~10ns) pulse into a longer time window (integrates in 25ns windows) to the ADC can eventually sample it (ADC samples at 40MHz, with 8 time samples in the ASIC buffer, so 200ns total).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Integrator output fed into a pair of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RtR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amplifiers.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First amplifier takes integrator output and amplifies it, while also applying a reference voltage subtraction (can be set per-pixel)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important to ensure maximum dynamic range of the ADC.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(Vin+)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Second amplifier takes output from first amplifier and inverts it.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(Vin-)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ADC will sample the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difference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 between the two inputs.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Buffer has space for 8 ADC time samples  ADC samples in each of the 8 time bins, as illustrated by the red lines.</a:t>
            </a:r>
          </a:p>
          <a:p>
            <a:pPr marL="400050" indent="-400050"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  <a:sym typeface="Wingdings" pitchFamily="2" charset="2"/>
              </a:rPr>
              <a:t>ADC-sampled waveforms should represent the real input waveform.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1400" b="1" dirty="0">
                <a:solidFill>
                  <a:srgbClr val="7030A0"/>
                </a:solidFill>
                <a:sym typeface="Wingdings" pitchFamily="2" charset="2"/>
              </a:rPr>
              <a:t>**This ADC distribution is only an illustration.</a:t>
            </a:r>
          </a:p>
          <a:p>
            <a:endParaRPr lang="en-US" sz="1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954B724-A8E1-9EB5-BAA8-8441457D96AA}"/>
                  </a:ext>
                </a:extLst>
              </p:cNvPr>
              <p:cNvSpPr txBox="1"/>
              <p:nvPr/>
            </p:nvSpPr>
            <p:spPr>
              <a:xfrm>
                <a:off x="4929048" y="2807291"/>
                <a:ext cx="1488136" cy="6217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dirty="0"/>
              </a:p>
              <a:p>
                <a:endParaRPr lang="en-US" sz="1400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954B724-A8E1-9EB5-BAA8-8441457D9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48" y="2807291"/>
                <a:ext cx="1488136" cy="6217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D56F7AF0-805E-BC71-5DC6-BCA4B2B1D29A}"/>
              </a:ext>
            </a:extLst>
          </p:cNvPr>
          <p:cNvSpPr/>
          <p:nvPr/>
        </p:nvSpPr>
        <p:spPr>
          <a:xfrm>
            <a:off x="2822144" y="6636774"/>
            <a:ext cx="1280704" cy="221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E0131-BBBC-FC17-341D-AC72B84E971C}"/>
              </a:ext>
            </a:extLst>
          </p:cNvPr>
          <p:cNvSpPr/>
          <p:nvPr/>
        </p:nvSpPr>
        <p:spPr>
          <a:xfrm>
            <a:off x="3234813" y="6390968"/>
            <a:ext cx="1592826" cy="24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48DA4-AD46-E3A4-E9CC-8EEA036E947E}"/>
              </a:ext>
            </a:extLst>
          </p:cNvPr>
          <p:cNvSpPr txBox="1"/>
          <p:nvPr/>
        </p:nvSpPr>
        <p:spPr>
          <a:xfrm>
            <a:off x="1002891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C451C-0C14-6122-AF61-A818DB35049C}"/>
              </a:ext>
            </a:extLst>
          </p:cNvPr>
          <p:cNvSpPr/>
          <p:nvPr/>
        </p:nvSpPr>
        <p:spPr>
          <a:xfrm>
            <a:off x="5029200" y="3839904"/>
            <a:ext cx="1592826" cy="24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DC2D1-F2C7-AF7B-58BB-E1216C541B8A}"/>
              </a:ext>
            </a:extLst>
          </p:cNvPr>
          <p:cNvSpPr txBox="1"/>
          <p:nvPr/>
        </p:nvSpPr>
        <p:spPr>
          <a:xfrm>
            <a:off x="1776287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4B1C2-D598-6F68-59F5-25F05662B0AB}"/>
              </a:ext>
            </a:extLst>
          </p:cNvPr>
          <p:cNvSpPr txBox="1"/>
          <p:nvPr/>
        </p:nvSpPr>
        <p:spPr>
          <a:xfrm>
            <a:off x="2549683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10335-E7BF-C5C4-B60D-F662B7336A0D}"/>
              </a:ext>
            </a:extLst>
          </p:cNvPr>
          <p:cNvSpPr txBox="1"/>
          <p:nvPr/>
        </p:nvSpPr>
        <p:spPr>
          <a:xfrm>
            <a:off x="3241513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5728B-1D7E-DCC6-D2BE-CE2A4B3D97CE}"/>
              </a:ext>
            </a:extLst>
          </p:cNvPr>
          <p:cNvSpPr txBox="1"/>
          <p:nvPr/>
        </p:nvSpPr>
        <p:spPr>
          <a:xfrm>
            <a:off x="3930083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4A0274-6838-FA13-7296-719F33A5A9AB}"/>
              </a:ext>
            </a:extLst>
          </p:cNvPr>
          <p:cNvSpPr txBox="1"/>
          <p:nvPr/>
        </p:nvSpPr>
        <p:spPr>
          <a:xfrm>
            <a:off x="4626078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21970-C469-AD39-37D3-C4E0E776539A}"/>
              </a:ext>
            </a:extLst>
          </p:cNvPr>
          <p:cNvSpPr txBox="1"/>
          <p:nvPr/>
        </p:nvSpPr>
        <p:spPr>
          <a:xfrm>
            <a:off x="5336031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C5632-78AF-0B30-3D2B-C13334EA4F6E}"/>
              </a:ext>
            </a:extLst>
          </p:cNvPr>
          <p:cNvSpPr txBox="1"/>
          <p:nvPr/>
        </p:nvSpPr>
        <p:spPr>
          <a:xfrm>
            <a:off x="6096000" y="3795251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84619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5F2F-F2BC-485F-0E2B-CF4E927DF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485" y="2376275"/>
            <a:ext cx="10334625" cy="1947460"/>
          </a:xfrm>
        </p:spPr>
        <p:txBody>
          <a:bodyPr/>
          <a:lstStyle/>
          <a:p>
            <a:r>
              <a:rPr lang="en-US" dirty="0"/>
              <a:t>IR laser and Sr-90 into AC-LGAD </a:t>
            </a:r>
            <a:r>
              <a:rPr lang="en-US" dirty="0">
                <a:sym typeface="Wingdings" pitchFamily="2" charset="2"/>
              </a:rPr>
              <a:t> EICROC0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0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9872-F8D4-BF67-A1AF-12EE47DF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8ECD17-15CA-428B-520E-278E6C34E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5387FC-3163-EC78-7C85-9A4554BB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C618195-78C1-12FD-A947-635A4F3F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/>
          </a:bodyPr>
          <a:lstStyle/>
          <a:p>
            <a:r>
              <a:rPr lang="en-US" b="1" u="sng" dirty="0"/>
              <a:t>Analog testing:</a:t>
            </a:r>
          </a:p>
          <a:p>
            <a:pPr lvl="1"/>
            <a:r>
              <a:rPr lang="en-US" dirty="0"/>
              <a:t>Jitter from AC-LGAD+EICROC via analog output of EICROC.</a:t>
            </a:r>
          </a:p>
          <a:p>
            <a:pPr lvl="1"/>
            <a:r>
              <a:rPr lang="en-US" dirty="0"/>
              <a:t>Jitter from AC-LGAD+FNAL board.</a:t>
            </a:r>
          </a:p>
          <a:p>
            <a:pPr lvl="1"/>
            <a:r>
              <a:rPr lang="en-US" dirty="0"/>
              <a:t>Working on order of UCSC </a:t>
            </a:r>
            <a:r>
              <a:rPr lang="en-US" dirty="0" err="1"/>
              <a:t>testboards</a:t>
            </a:r>
            <a:r>
              <a:rPr lang="en-US" dirty="0"/>
              <a:t> for usage with large pixel sensors (in-progress).</a:t>
            </a: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/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/>
            <a:r>
              <a:rPr lang="en-US" dirty="0">
                <a:sym typeface="Wingdings" pitchFamily="2" charset="2"/>
              </a:rPr>
              <a:t>Have not been able to produce reasonable ADC/TDC distributions with charge injection.</a:t>
            </a:r>
          </a:p>
          <a:p>
            <a:pPr lvl="2"/>
            <a:r>
              <a:rPr lang="en-US" dirty="0">
                <a:sym typeface="Wingdings" pitchFamily="2" charset="2"/>
              </a:rPr>
              <a:t>Likely an issue with the configuration files we have.</a:t>
            </a:r>
          </a:p>
          <a:p>
            <a:pPr lvl="2"/>
            <a:r>
              <a:rPr lang="en-US" dirty="0">
                <a:sym typeface="Wingdings" pitchFamily="2" charset="2"/>
              </a:rPr>
              <a:t>Will work with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to solve issues  expect results in the next week or two.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solved, focus on data collection with Sr-90 and TCT.</a:t>
            </a:r>
          </a:p>
          <a:p>
            <a:pPr lvl="2"/>
            <a:r>
              <a:rPr lang="en-US" dirty="0">
                <a:sym typeface="Wingdings" pitchFamily="2" charset="2"/>
              </a:rPr>
              <a:t>Spatial and timing resolution.</a:t>
            </a:r>
          </a:p>
          <a:p>
            <a:pPr lvl="2"/>
            <a:r>
              <a:rPr lang="en-US" dirty="0">
                <a:sym typeface="Wingdings" pitchFamily="2" charset="2"/>
              </a:rPr>
              <a:t>Integration with borrowed telescope from BNL colleagues to begin testing system with external trigger in preparation for test beams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36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FD6FA-05BC-9DF0-7098-B2444F7DA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8C23522-0BB1-583B-05AC-AB348BDE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6739EF-F916-6313-0DCB-64DA65CA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Test setup </a:t>
            </a:r>
            <a:r>
              <a:rPr lang="en-US" sz="2800" dirty="0">
                <a:sym typeface="Wingdings" pitchFamily="2" charset="2"/>
              </a:rPr>
              <a:t> etched HPK sensor, bump-bonded to EICROC0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9A522-B9C2-F764-9AFD-67762824C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20A641F9-DA8B-8CDD-C2F5-AE5D6CF96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905983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3DA7B7A4-7732-D46C-C869-30D8AE087E07}"/>
              </a:ext>
            </a:extLst>
          </p:cNvPr>
          <p:cNvSpPr txBox="1"/>
          <p:nvPr/>
        </p:nvSpPr>
        <p:spPr>
          <a:xfrm>
            <a:off x="225828" y="3457647"/>
            <a:ext cx="5657202" cy="269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AC-LGAD (HPK) “etched” to remove portions of the backplane </a:t>
            </a: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(for TCT).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cs typeface="Arial"/>
                <a:sym typeface="Arial"/>
              </a:rPr>
              <a:t>30um substrate thickness; 100um electrodes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cs typeface="Arial"/>
                <a:sym typeface="Arial"/>
              </a:rPr>
              <a:t>Sensor bump-bonded to EICROC0.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  <a:sym typeface="Arial"/>
              </a:rPr>
              <a:t>Results here show output of EICROC0 analog preamps (analog probe) using IR laser as input.</a:t>
            </a:r>
          </a:p>
          <a:p>
            <a:pPr marL="342900" indent="-342900">
              <a:buClr>
                <a:srgbClr val="0096FF"/>
              </a:buClr>
              <a:buSzPts val="1400"/>
              <a:buFont typeface="Wingdings" pitchFamily="2" charset="2"/>
              <a:buChar char="Ø"/>
            </a:pPr>
            <a:r>
              <a:rPr lang="en-US" sz="1600" dirty="0">
                <a:latin typeface="Arial"/>
                <a:cs typeface="Arial"/>
                <a:sym typeface="Arial"/>
              </a:rPr>
              <a:t>Bias: -170V</a:t>
            </a:r>
          </a:p>
          <a:p>
            <a:pPr marL="342900" indent="-342900">
              <a:buClr>
                <a:srgbClr val="0096FF"/>
              </a:buClr>
              <a:buSzPts val="1400"/>
              <a:buFont typeface="Wingdings" pitchFamily="2" charset="2"/>
              <a:buChar char="Ø"/>
            </a:pPr>
            <a:r>
              <a:rPr lang="en-US" sz="1600" dirty="0">
                <a:latin typeface="Arial"/>
                <a:cs typeface="Arial"/>
                <a:sym typeface="Arial"/>
              </a:rPr>
              <a:t>Measure avg. rise time ~ 400ps (FNAL board), ~ 1ns (EICROC0 analog output)</a:t>
            </a:r>
            <a:endParaRPr lang="en" sz="1600" dirty="0"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7E8512B3-835C-1F24-9B80-8FE9D0B9D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7C8516-F384-6C85-F863-4AF531D88ACF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B3C41C-15B4-2546-C2B1-1B9BEEE40CEF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861688-A558-C24A-F719-4F275F4B0689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4F4D4-9BDC-45D1-7064-3F43E70C6226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23366-0F59-E29A-41B3-FEA0937F4465}"/>
              </a:ext>
            </a:extLst>
          </p:cNvPr>
          <p:cNvSpPr txBox="1"/>
          <p:nvPr/>
        </p:nvSpPr>
        <p:spPr>
          <a:xfrm>
            <a:off x="11123394" y="3182646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FC428-C4C4-BBAF-FF55-DB548FF6CE4B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885572-A57F-9A11-F1F6-15F33E4D04D8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DA7B5-D246-E5DC-76B4-AB6478A66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7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F647-3535-F032-A8AF-B691B08AF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99F0-D6CC-114E-7906-AFCD320E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09" y="7558"/>
            <a:ext cx="11049000" cy="817632"/>
          </a:xfrm>
        </p:spPr>
        <p:txBody>
          <a:bodyPr>
            <a:normAutofit fontScale="90000"/>
          </a:bodyPr>
          <a:lstStyle/>
          <a:p>
            <a:r>
              <a:rPr lang="en-US" dirty="0"/>
              <a:t>Test setups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AC-LGAD bump-bonded to ASIC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CF67E-511B-1F48-98CC-7B57625FE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87" y="864572"/>
            <a:ext cx="4668559" cy="10476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Laser</a:t>
            </a:r>
            <a:r>
              <a:rPr lang="en-US" b="1" dirty="0"/>
              <a:t> </a:t>
            </a:r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bump-bonding required backplane metal to be “etched” away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2EB13-AE95-D807-86B3-1E35C13E9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A28C47-45C1-2A32-63C8-0974F8FBC700}"/>
              </a:ext>
            </a:extLst>
          </p:cNvPr>
          <p:cNvCxnSpPr>
            <a:cxnSpLocks/>
          </p:cNvCxnSpPr>
          <p:nvPr/>
        </p:nvCxnSpPr>
        <p:spPr>
          <a:xfrm>
            <a:off x="1239434" y="2742303"/>
            <a:ext cx="910258" cy="2808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18F8DD-5293-EB99-2625-1FF92FD17446}"/>
              </a:ext>
            </a:extLst>
          </p:cNvPr>
          <p:cNvSpPr txBox="1"/>
          <p:nvPr/>
        </p:nvSpPr>
        <p:spPr>
          <a:xfrm>
            <a:off x="303485" y="3155116"/>
            <a:ext cx="86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AC-LGAD</a:t>
            </a:r>
            <a:endParaRPr lang="en-US" dirty="0"/>
          </a:p>
        </p:txBody>
      </p:sp>
      <p:pic>
        <p:nvPicPr>
          <p:cNvPr id="1026" name="Picture 2" descr="How Are Universal Ionizing Radiation Symbols Used Around the ...">
            <a:extLst>
              <a:ext uri="{FF2B5EF4-FFF2-40B4-BE49-F238E27FC236}">
                <a16:creationId xmlns:a16="http://schemas.microsoft.com/office/drawing/2014/main" id="{42D64221-82F3-A924-3817-E373DD43B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8638002" y="1376863"/>
            <a:ext cx="791268" cy="7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8D971D-C76A-E573-EC43-7BAE00C03159}"/>
              </a:ext>
            </a:extLst>
          </p:cNvPr>
          <p:cNvSpPr txBox="1">
            <a:spLocks/>
          </p:cNvSpPr>
          <p:nvPr/>
        </p:nvSpPr>
        <p:spPr>
          <a:xfrm>
            <a:off x="7104934" y="975024"/>
            <a:ext cx="5053979" cy="41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7030A0"/>
                </a:solidFill>
              </a:rPr>
              <a:t>Sr-90 source </a:t>
            </a:r>
            <a:r>
              <a:rPr lang="en-US" sz="1800" b="1" dirty="0"/>
              <a:t>(electrons ~ few hundred keV)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04D10B-8EBE-D435-5597-193304F56043}"/>
              </a:ext>
            </a:extLst>
          </p:cNvPr>
          <p:cNvSpPr txBox="1"/>
          <p:nvPr/>
        </p:nvSpPr>
        <p:spPr>
          <a:xfrm>
            <a:off x="300203" y="3759752"/>
            <a:ext cx="86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EICROC0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A54033-AF79-A5CE-486A-B36705D59127}"/>
              </a:ext>
            </a:extLst>
          </p:cNvPr>
          <p:cNvSpPr txBox="1"/>
          <p:nvPr/>
        </p:nvSpPr>
        <p:spPr>
          <a:xfrm>
            <a:off x="300203" y="4126347"/>
            <a:ext cx="52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PCB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3F61F8-7E78-01F6-B2DD-58980DB4C22F}"/>
              </a:ext>
            </a:extLst>
          </p:cNvPr>
          <p:cNvSpPr txBox="1"/>
          <p:nvPr/>
        </p:nvSpPr>
        <p:spPr>
          <a:xfrm>
            <a:off x="4123125" y="2914413"/>
            <a:ext cx="159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backplane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52E91C-DA5A-17E7-AFB8-B276C2461C4C}"/>
              </a:ext>
            </a:extLst>
          </p:cNvPr>
          <p:cNvSpPr txBox="1"/>
          <p:nvPr/>
        </p:nvSpPr>
        <p:spPr>
          <a:xfrm>
            <a:off x="296455" y="2461848"/>
            <a:ext cx="1153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Etched section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B1AF65-4D9C-7471-C116-0A802FA9B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64366" flipV="1">
            <a:off x="2753935" y="2442074"/>
            <a:ext cx="1323663" cy="237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84C43B5-7E10-A191-7A5C-B3CA3865F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88232" flipV="1">
            <a:off x="2895244" y="2454112"/>
            <a:ext cx="1323663" cy="237740"/>
          </a:xfrm>
          <a:prstGeom prst="rect">
            <a:avLst/>
          </a:prstGeom>
        </p:spPr>
      </p:pic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D77AEAC3-34A7-7C34-CAED-38E144D31636}"/>
              </a:ext>
            </a:extLst>
          </p:cNvPr>
          <p:cNvGrpSpPr/>
          <p:nvPr/>
        </p:nvGrpSpPr>
        <p:grpSpPr>
          <a:xfrm>
            <a:off x="7104934" y="3233261"/>
            <a:ext cx="4647236" cy="1694652"/>
            <a:chOff x="4569718" y="2200386"/>
            <a:chExt cx="3601069" cy="118163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CC7BEF2-B034-D6C9-055D-2AADD66877D2}"/>
                </a:ext>
              </a:extLst>
            </p:cNvPr>
            <p:cNvSpPr/>
            <p:nvPr/>
          </p:nvSpPr>
          <p:spPr>
            <a:xfrm>
              <a:off x="4737507" y="2251725"/>
              <a:ext cx="2743200" cy="22147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C0EE3D5-E8D2-AE45-F7D2-8FA5D723B64A}"/>
                </a:ext>
              </a:extLst>
            </p:cNvPr>
            <p:cNvSpPr/>
            <p:nvPr/>
          </p:nvSpPr>
          <p:spPr>
            <a:xfrm flipV="1">
              <a:off x="6738339" y="247443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FEC64665-AFC2-545B-7139-1A84154D3AC4}"/>
                </a:ext>
              </a:extLst>
            </p:cNvPr>
            <p:cNvSpPr/>
            <p:nvPr/>
          </p:nvSpPr>
          <p:spPr>
            <a:xfrm flipV="1">
              <a:off x="6256675" y="248075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4656DAC7-B3E3-C41C-DAF7-D910CF91C262}"/>
                </a:ext>
              </a:extLst>
            </p:cNvPr>
            <p:cNvSpPr/>
            <p:nvPr/>
          </p:nvSpPr>
          <p:spPr>
            <a:xfrm flipV="1">
              <a:off x="5342275" y="247443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04B6A7DA-EB40-DD4C-2919-62B4D25E6BB6}"/>
                </a:ext>
              </a:extLst>
            </p:cNvPr>
            <p:cNvSpPr/>
            <p:nvPr/>
          </p:nvSpPr>
          <p:spPr>
            <a:xfrm flipV="1">
              <a:off x="5799475" y="248075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D3BEAC58-12C2-DEDA-DFF5-B21F01BF8E9B}"/>
                </a:ext>
              </a:extLst>
            </p:cNvPr>
            <p:cNvSpPr/>
            <p:nvPr/>
          </p:nvSpPr>
          <p:spPr>
            <a:xfrm>
              <a:off x="4737506" y="2251725"/>
              <a:ext cx="203917" cy="22147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74B272D2-7098-2B57-76B4-A723912F2CA5}"/>
                </a:ext>
              </a:extLst>
            </p:cNvPr>
            <p:cNvSpPr/>
            <p:nvPr/>
          </p:nvSpPr>
          <p:spPr>
            <a:xfrm>
              <a:off x="7276351" y="2251724"/>
              <a:ext cx="203917" cy="22147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25820EC3-688C-DF04-3A0C-A3843A62B772}"/>
                </a:ext>
              </a:extLst>
            </p:cNvPr>
            <p:cNvSpPr/>
            <p:nvPr/>
          </p:nvSpPr>
          <p:spPr>
            <a:xfrm>
              <a:off x="4737505" y="2629912"/>
              <a:ext cx="3052937" cy="28823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3FA03B0D-4D3A-C19D-08C4-43C4BC6F1951}"/>
                </a:ext>
              </a:extLst>
            </p:cNvPr>
            <p:cNvSpPr/>
            <p:nvPr/>
          </p:nvSpPr>
          <p:spPr>
            <a:xfrm flipV="1">
              <a:off x="6738339" y="258067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7B1DF37B-C741-22E4-4D00-01A833E471FA}"/>
                </a:ext>
              </a:extLst>
            </p:cNvPr>
            <p:cNvSpPr/>
            <p:nvPr/>
          </p:nvSpPr>
          <p:spPr>
            <a:xfrm flipV="1">
              <a:off x="6256675" y="258699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A2F1C5E1-7955-540B-C401-CE2067D2C203}"/>
                </a:ext>
              </a:extLst>
            </p:cNvPr>
            <p:cNvSpPr/>
            <p:nvPr/>
          </p:nvSpPr>
          <p:spPr>
            <a:xfrm flipV="1">
              <a:off x="5342275" y="258067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5B96D324-4ED9-9B8D-9F53-3B0C133B07B2}"/>
                </a:ext>
              </a:extLst>
            </p:cNvPr>
            <p:cNvSpPr/>
            <p:nvPr/>
          </p:nvSpPr>
          <p:spPr>
            <a:xfrm flipV="1">
              <a:off x="5799475" y="258699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A14776EF-0A0A-ACBA-B261-4B28831081B9}"/>
                </a:ext>
              </a:extLst>
            </p:cNvPr>
            <p:cNvSpPr/>
            <p:nvPr/>
          </p:nvSpPr>
          <p:spPr>
            <a:xfrm>
              <a:off x="5382073" y="2519997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1BD381B9-70CB-7CC8-019E-119B1E147A40}"/>
                </a:ext>
              </a:extLst>
            </p:cNvPr>
            <p:cNvSpPr/>
            <p:nvPr/>
          </p:nvSpPr>
          <p:spPr>
            <a:xfrm>
              <a:off x="5839273" y="2530195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103C63B0-79A0-AFFC-6935-53C5BA46CA0E}"/>
                </a:ext>
              </a:extLst>
            </p:cNvPr>
            <p:cNvSpPr/>
            <p:nvPr/>
          </p:nvSpPr>
          <p:spPr>
            <a:xfrm>
              <a:off x="6292156" y="2530194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DEA3DAF2-EDA4-481C-F667-C8845E5CA88E}"/>
                </a:ext>
              </a:extLst>
            </p:cNvPr>
            <p:cNvSpPr/>
            <p:nvPr/>
          </p:nvSpPr>
          <p:spPr>
            <a:xfrm>
              <a:off x="6778138" y="2519997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79D8B9AC-75C5-547A-AD7F-13F0682188BC}"/>
                </a:ext>
              </a:extLst>
            </p:cNvPr>
            <p:cNvSpPr/>
            <p:nvPr/>
          </p:nvSpPr>
          <p:spPr>
            <a:xfrm>
              <a:off x="4569718" y="2918147"/>
              <a:ext cx="3601069" cy="19082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Arc 1041">
              <a:extLst>
                <a:ext uri="{FF2B5EF4-FFF2-40B4-BE49-F238E27FC236}">
                  <a16:creationId xmlns:a16="http://schemas.microsoft.com/office/drawing/2014/main" id="{FF7F5E92-EC5E-DF2F-5FB6-012FAFFDB8E3}"/>
                </a:ext>
              </a:extLst>
            </p:cNvPr>
            <p:cNvSpPr/>
            <p:nvPr/>
          </p:nvSpPr>
          <p:spPr>
            <a:xfrm>
              <a:off x="7643335" y="2480750"/>
              <a:ext cx="340127" cy="901275"/>
            </a:xfrm>
            <a:prstGeom prst="arc">
              <a:avLst>
                <a:gd name="adj1" fmla="val 14858298"/>
                <a:gd name="adj2" fmla="val 21209289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4BE49B36-5340-0987-97D8-700967D63BDA}"/>
                </a:ext>
              </a:extLst>
            </p:cNvPr>
            <p:cNvSpPr/>
            <p:nvPr/>
          </p:nvSpPr>
          <p:spPr>
            <a:xfrm>
              <a:off x="4737505" y="2201228"/>
              <a:ext cx="2742763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Trapezoid 1044">
              <a:extLst>
                <a:ext uri="{FF2B5EF4-FFF2-40B4-BE49-F238E27FC236}">
                  <a16:creationId xmlns:a16="http://schemas.microsoft.com/office/drawing/2014/main" id="{8DE69D5F-0B11-53F9-361D-85CF2F7C9301}"/>
                </a:ext>
              </a:extLst>
            </p:cNvPr>
            <p:cNvSpPr/>
            <p:nvPr/>
          </p:nvSpPr>
          <p:spPr>
            <a:xfrm rot="10800000">
              <a:off x="5503787" y="2200386"/>
              <a:ext cx="845932" cy="51337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92C5DE-2F1D-A7B3-1BD6-1243C6D449F3}"/>
              </a:ext>
            </a:extLst>
          </p:cNvPr>
          <p:cNvCxnSpPr>
            <a:cxnSpLocks/>
          </p:cNvCxnSpPr>
          <p:nvPr/>
        </p:nvCxnSpPr>
        <p:spPr>
          <a:xfrm flipH="1">
            <a:off x="8071322" y="2262693"/>
            <a:ext cx="671993" cy="8730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A281AF-7424-2ACE-A35B-34B0D153D9D5}"/>
              </a:ext>
            </a:extLst>
          </p:cNvPr>
          <p:cNvCxnSpPr>
            <a:cxnSpLocks/>
          </p:cNvCxnSpPr>
          <p:nvPr/>
        </p:nvCxnSpPr>
        <p:spPr>
          <a:xfrm>
            <a:off x="9033636" y="2309270"/>
            <a:ext cx="0" cy="9342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5EE8A-DE10-4A44-83FD-D198BD20A88A}"/>
              </a:ext>
            </a:extLst>
          </p:cNvPr>
          <p:cNvCxnSpPr>
            <a:cxnSpLocks/>
          </p:cNvCxnSpPr>
          <p:nvPr/>
        </p:nvCxnSpPr>
        <p:spPr>
          <a:xfrm>
            <a:off x="9364910" y="2331244"/>
            <a:ext cx="397897" cy="9122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3EA4320C-CFC5-E4A8-3B50-DA982F63F46A}"/>
              </a:ext>
            </a:extLst>
          </p:cNvPr>
          <p:cNvGrpSpPr/>
          <p:nvPr/>
        </p:nvGrpSpPr>
        <p:grpSpPr>
          <a:xfrm>
            <a:off x="919394" y="3142461"/>
            <a:ext cx="4647236" cy="1694652"/>
            <a:chOff x="4569718" y="2200386"/>
            <a:chExt cx="3601069" cy="1181639"/>
          </a:xfrm>
        </p:grpSpPr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A7580AED-EE2E-713A-DA67-1CC17DFF8A9F}"/>
                </a:ext>
              </a:extLst>
            </p:cNvPr>
            <p:cNvSpPr/>
            <p:nvPr/>
          </p:nvSpPr>
          <p:spPr>
            <a:xfrm>
              <a:off x="4737507" y="2251725"/>
              <a:ext cx="2743200" cy="22147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0F91FED7-1403-08F0-D4B4-758E86026CD9}"/>
                </a:ext>
              </a:extLst>
            </p:cNvPr>
            <p:cNvSpPr/>
            <p:nvPr/>
          </p:nvSpPr>
          <p:spPr>
            <a:xfrm flipV="1">
              <a:off x="6738339" y="247443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2EEE5A12-54FC-1E98-8512-DC1116B65542}"/>
                </a:ext>
              </a:extLst>
            </p:cNvPr>
            <p:cNvSpPr/>
            <p:nvPr/>
          </p:nvSpPr>
          <p:spPr>
            <a:xfrm flipV="1">
              <a:off x="6256675" y="248075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1BA010A5-366D-502D-04B3-2EEE216FDD69}"/>
                </a:ext>
              </a:extLst>
            </p:cNvPr>
            <p:cNvSpPr/>
            <p:nvPr/>
          </p:nvSpPr>
          <p:spPr>
            <a:xfrm flipV="1">
              <a:off x="5342275" y="247443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142D92F7-156B-2849-AA1E-645B5FBC1DF4}"/>
                </a:ext>
              </a:extLst>
            </p:cNvPr>
            <p:cNvSpPr/>
            <p:nvPr/>
          </p:nvSpPr>
          <p:spPr>
            <a:xfrm flipV="1">
              <a:off x="5799475" y="2480750"/>
              <a:ext cx="137160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6E3CCFD4-17C2-5509-DDBD-CEEC83ADB8F3}"/>
                </a:ext>
              </a:extLst>
            </p:cNvPr>
            <p:cNvSpPr/>
            <p:nvPr/>
          </p:nvSpPr>
          <p:spPr>
            <a:xfrm>
              <a:off x="4737506" y="2251725"/>
              <a:ext cx="203917" cy="22147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5970F876-B755-6C7D-C8E5-DDBA61035177}"/>
                </a:ext>
              </a:extLst>
            </p:cNvPr>
            <p:cNvSpPr/>
            <p:nvPr/>
          </p:nvSpPr>
          <p:spPr>
            <a:xfrm>
              <a:off x="7276351" y="2251724"/>
              <a:ext cx="203917" cy="22147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5DA205D3-F81A-96B8-6FF9-1DF82A1732FD}"/>
                </a:ext>
              </a:extLst>
            </p:cNvPr>
            <p:cNvSpPr/>
            <p:nvPr/>
          </p:nvSpPr>
          <p:spPr>
            <a:xfrm>
              <a:off x="4737505" y="2629912"/>
              <a:ext cx="3052937" cy="28823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CBC18A2B-5B69-411F-ACC0-6CBABA2F8D1F}"/>
                </a:ext>
              </a:extLst>
            </p:cNvPr>
            <p:cNvSpPr/>
            <p:nvPr/>
          </p:nvSpPr>
          <p:spPr>
            <a:xfrm flipV="1">
              <a:off x="6738339" y="258067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tangle 1066">
              <a:extLst>
                <a:ext uri="{FF2B5EF4-FFF2-40B4-BE49-F238E27FC236}">
                  <a16:creationId xmlns:a16="http://schemas.microsoft.com/office/drawing/2014/main" id="{7535A615-44D1-1414-375E-E04EEA861F6B}"/>
                </a:ext>
              </a:extLst>
            </p:cNvPr>
            <p:cNvSpPr/>
            <p:nvPr/>
          </p:nvSpPr>
          <p:spPr>
            <a:xfrm flipV="1">
              <a:off x="6256675" y="258699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C825F80A-4441-85A1-CE9E-EC5A058331FD}"/>
                </a:ext>
              </a:extLst>
            </p:cNvPr>
            <p:cNvSpPr/>
            <p:nvPr/>
          </p:nvSpPr>
          <p:spPr>
            <a:xfrm flipV="1">
              <a:off x="5342275" y="258067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tangle 1068">
              <a:extLst>
                <a:ext uri="{FF2B5EF4-FFF2-40B4-BE49-F238E27FC236}">
                  <a16:creationId xmlns:a16="http://schemas.microsoft.com/office/drawing/2014/main" id="{20612AF7-B103-35AC-0FA1-CAD0C188E1FE}"/>
                </a:ext>
              </a:extLst>
            </p:cNvPr>
            <p:cNvSpPr/>
            <p:nvPr/>
          </p:nvSpPr>
          <p:spPr>
            <a:xfrm flipV="1">
              <a:off x="5799475" y="2586990"/>
              <a:ext cx="13716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1776970B-5EE1-1F20-0AD2-A6A2CDDAC56F}"/>
                </a:ext>
              </a:extLst>
            </p:cNvPr>
            <p:cNvSpPr/>
            <p:nvPr/>
          </p:nvSpPr>
          <p:spPr>
            <a:xfrm>
              <a:off x="5382073" y="2519997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F674CF19-FEF4-F89B-F71D-6A8A86D71A52}"/>
                </a:ext>
              </a:extLst>
            </p:cNvPr>
            <p:cNvSpPr/>
            <p:nvPr/>
          </p:nvSpPr>
          <p:spPr>
            <a:xfrm>
              <a:off x="5839273" y="2530195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D0B333BE-DF58-7C86-01E1-7152683BE8A0}"/>
                </a:ext>
              </a:extLst>
            </p:cNvPr>
            <p:cNvSpPr/>
            <p:nvPr/>
          </p:nvSpPr>
          <p:spPr>
            <a:xfrm>
              <a:off x="6292156" y="2530194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4E625898-F1F5-62F4-CD11-5C3C62C39493}"/>
                </a:ext>
              </a:extLst>
            </p:cNvPr>
            <p:cNvSpPr/>
            <p:nvPr/>
          </p:nvSpPr>
          <p:spPr>
            <a:xfrm>
              <a:off x="6778138" y="2519997"/>
              <a:ext cx="57563" cy="5503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025A0C65-A417-FC01-9C19-C22E20AA3BAA}"/>
                </a:ext>
              </a:extLst>
            </p:cNvPr>
            <p:cNvSpPr/>
            <p:nvPr/>
          </p:nvSpPr>
          <p:spPr>
            <a:xfrm>
              <a:off x="4569718" y="2918147"/>
              <a:ext cx="3601069" cy="19082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Arc 1074">
              <a:extLst>
                <a:ext uri="{FF2B5EF4-FFF2-40B4-BE49-F238E27FC236}">
                  <a16:creationId xmlns:a16="http://schemas.microsoft.com/office/drawing/2014/main" id="{AB22A695-01B2-8966-4B3D-D69E0D842902}"/>
                </a:ext>
              </a:extLst>
            </p:cNvPr>
            <p:cNvSpPr/>
            <p:nvPr/>
          </p:nvSpPr>
          <p:spPr>
            <a:xfrm>
              <a:off x="7643335" y="2480750"/>
              <a:ext cx="340127" cy="901275"/>
            </a:xfrm>
            <a:prstGeom prst="arc">
              <a:avLst>
                <a:gd name="adj1" fmla="val 14858298"/>
                <a:gd name="adj2" fmla="val 21209289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66CDAFDE-A29C-BB5D-0917-15F504BBF81A}"/>
                </a:ext>
              </a:extLst>
            </p:cNvPr>
            <p:cNvSpPr/>
            <p:nvPr/>
          </p:nvSpPr>
          <p:spPr>
            <a:xfrm>
              <a:off x="4737505" y="2201228"/>
              <a:ext cx="2742763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Trapezoid 1076">
              <a:extLst>
                <a:ext uri="{FF2B5EF4-FFF2-40B4-BE49-F238E27FC236}">
                  <a16:creationId xmlns:a16="http://schemas.microsoft.com/office/drawing/2014/main" id="{55ECB1C4-79F6-6131-419C-3544810B26EA}"/>
                </a:ext>
              </a:extLst>
            </p:cNvPr>
            <p:cNvSpPr/>
            <p:nvPr/>
          </p:nvSpPr>
          <p:spPr>
            <a:xfrm rot="10800000">
              <a:off x="5503787" y="2200386"/>
              <a:ext cx="845932" cy="51337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BED7882C-C325-22FA-1458-8EA6FE9430EA}"/>
              </a:ext>
            </a:extLst>
          </p:cNvPr>
          <p:cNvGrpSpPr/>
          <p:nvPr/>
        </p:nvGrpSpPr>
        <p:grpSpPr>
          <a:xfrm>
            <a:off x="2315704" y="2028115"/>
            <a:ext cx="532863" cy="1338757"/>
            <a:chOff x="2292998" y="2675750"/>
            <a:chExt cx="532863" cy="133875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A3B947-47EC-8BFF-C754-8413295C7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1750036" y="3233806"/>
              <a:ext cx="1323663" cy="23774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7B859F1-1422-55DF-B907-27C9D26F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1891864" y="3226259"/>
              <a:ext cx="1323663" cy="23774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161104F-EC85-5DF8-62B9-35ED2A48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2045159" y="3218712"/>
              <a:ext cx="1323663" cy="237740"/>
            </a:xfrm>
            <a:prstGeom prst="rect">
              <a:avLst/>
            </a:prstGeom>
          </p:spPr>
        </p:pic>
      </p:grp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10449F46-8A5B-E1D9-21E8-D0B57C812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72" y="4570017"/>
            <a:ext cx="2224772" cy="22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864D4-C191-2708-3BAF-FC0988AB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5C910-7AEE-22EB-B739-0CBE3AFE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69" y="1061544"/>
            <a:ext cx="5532439" cy="32437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AC-LGAD wire-bonded to Fermilab test board with low noise preamplifiers.</a:t>
            </a:r>
          </a:p>
          <a:p>
            <a:pPr lvl="1"/>
            <a:r>
              <a:rPr lang="en-US" b="1" dirty="0"/>
              <a:t>HPK sensor with same specs as etched sensor.</a:t>
            </a:r>
          </a:p>
          <a:p>
            <a:r>
              <a:rPr lang="en-US" dirty="0"/>
              <a:t>Sensor assembly placed under Sr-90 source and 4 channels readout at once.</a:t>
            </a:r>
          </a:p>
          <a:p>
            <a:pPr lvl="1"/>
            <a:r>
              <a:rPr lang="en-US" dirty="0"/>
              <a:t>4 pixels in center of sensor.</a:t>
            </a:r>
          </a:p>
          <a:p>
            <a:r>
              <a:rPr lang="en-US" dirty="0"/>
              <a:t>Teledyne LeCroy 4-channel oscilloscope used to readout analog output from board.</a:t>
            </a:r>
          </a:p>
          <a:p>
            <a:pPr lvl="1"/>
            <a:r>
              <a:rPr lang="en-US" dirty="0"/>
              <a:t>Channel 1 used as trigger with low threshold.</a:t>
            </a:r>
          </a:p>
          <a:p>
            <a:r>
              <a:rPr lang="en-US" dirty="0"/>
              <a:t>Goal was to measure the jitter from the pixel with maximum amplitude in each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2743-750B-FC5D-E1D5-66206A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4" y="909145"/>
            <a:ext cx="5925507" cy="573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7A9C-339F-0957-3B63-9E707A80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0" t="41295" r="36900" b="32473"/>
          <a:stretch>
            <a:fillRect/>
          </a:stretch>
        </p:blipFill>
        <p:spPr>
          <a:xfrm>
            <a:off x="6368104" y="4445876"/>
            <a:ext cx="2596055" cy="2196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B9A42E-CE2E-43B9-7D56-7804E5A87C7E}"/>
              </a:ext>
            </a:extLst>
          </p:cNvPr>
          <p:cNvSpPr/>
          <p:nvPr/>
        </p:nvSpPr>
        <p:spPr>
          <a:xfrm>
            <a:off x="7483366" y="5349766"/>
            <a:ext cx="357351" cy="34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88FBB8-C328-005F-81BC-A77C22FB4F5D}"/>
              </a:ext>
            </a:extLst>
          </p:cNvPr>
          <p:cNvCxnSpPr>
            <a:cxnSpLocks/>
          </p:cNvCxnSpPr>
          <p:nvPr/>
        </p:nvCxnSpPr>
        <p:spPr>
          <a:xfrm flipH="1" flipV="1">
            <a:off x="5925506" y="4193628"/>
            <a:ext cx="1557860" cy="115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4">
            <a:extLst>
              <a:ext uri="{FF2B5EF4-FFF2-40B4-BE49-F238E27FC236}">
                <a16:creationId xmlns:a16="http://schemas.microsoft.com/office/drawing/2014/main" id="{56EC3311-A44A-7213-5EB9-3788C7A0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AC-LGAD bonded to FNAL preamp board</a:t>
            </a:r>
          </a:p>
        </p:txBody>
      </p:sp>
      <p:pic>
        <p:nvPicPr>
          <p:cNvPr id="12" name="Picture 11" descr="How Are Universal Ionizing Radiation Symbols Used Around the ...">
            <a:extLst>
              <a:ext uri="{FF2B5EF4-FFF2-40B4-BE49-F238E27FC236}">
                <a16:creationId xmlns:a16="http://schemas.microsoft.com/office/drawing/2014/main" id="{A9EEC316-FCBE-A67D-DDFF-08FBF1D42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5925506" y="989460"/>
            <a:ext cx="48987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599D7AF-68DF-ED7C-8BF5-F0E3E3F6B477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22</a:t>
            </a:fld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4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D482F-5B8B-F503-E303-8713AEB2B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F462F5-13C5-F278-752E-DF254E6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 = 63 charge injection (~25 </a:t>
            </a:r>
            <a:r>
              <a:rPr lang="en-US" dirty="0" err="1"/>
              <a:t>fC</a:t>
            </a:r>
            <a:r>
              <a:rPr lang="en-US" dirty="0"/>
              <a:t>) – </a:t>
            </a:r>
            <a:r>
              <a:rPr lang="en-US" dirty="0">
                <a:solidFill>
                  <a:srgbClr val="FF0000"/>
                </a:solidFill>
              </a:rPr>
              <a:t>NO 160MHz clock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627BC7-D46D-1879-DCFD-D32BFDFFC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261" b="36380"/>
          <a:stretch>
            <a:fillRect/>
          </a:stretch>
        </p:blipFill>
        <p:spPr>
          <a:xfrm>
            <a:off x="768968" y="825178"/>
            <a:ext cx="10887145" cy="403907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B6DF9-7741-8D54-3AEE-B88FF6592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8EFAF-A625-6DE5-5A3E-65A3143CE00E}"/>
              </a:ext>
            </a:extLst>
          </p:cNvPr>
          <p:cNvSpPr txBox="1"/>
          <p:nvPr/>
        </p:nvSpPr>
        <p:spPr>
          <a:xfrm>
            <a:off x="2281084" y="4864250"/>
            <a:ext cx="803295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(tuned to bound the buffer, exactly).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Green: output of </a:t>
            </a:r>
            <a:r>
              <a:rPr lang="en-US" dirty="0" err="1">
                <a:solidFill>
                  <a:srgbClr val="00B050"/>
                </a:solidFill>
              </a:rPr>
              <a:t>RtR</a:t>
            </a:r>
            <a:r>
              <a:rPr lang="en-US" dirty="0">
                <a:solidFill>
                  <a:srgbClr val="00B050"/>
                </a:solidFill>
              </a:rPr>
              <a:t> amplifier (different channel than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PA output</a:t>
            </a:r>
            <a:r>
              <a:rPr lang="en-US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49651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45BB-3045-033F-5974-86C6E2CD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29365-6803-F422-5F22-83F45D069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79A2C-10B6-98DA-1C24-8CEBF121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 = 63 charge injection (~25 </a:t>
            </a:r>
            <a:r>
              <a:rPr lang="en-US" dirty="0" err="1"/>
              <a:t>fC</a:t>
            </a:r>
            <a:r>
              <a:rPr lang="en-US" dirty="0"/>
              <a:t>) – </a:t>
            </a:r>
            <a:r>
              <a:rPr lang="en-US" dirty="0">
                <a:solidFill>
                  <a:srgbClr val="00B050"/>
                </a:solidFill>
              </a:rPr>
              <a:t>w/ 160MHz clock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6852E-A525-467A-B89F-80C71A3CE0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0EFE-BC6D-3B09-340F-271EE67E4C1C}"/>
              </a:ext>
            </a:extLst>
          </p:cNvPr>
          <p:cNvSpPr txBox="1"/>
          <p:nvPr/>
        </p:nvSpPr>
        <p:spPr>
          <a:xfrm>
            <a:off x="2281084" y="4864250"/>
            <a:ext cx="803295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(tuned to bound the buffer, exactly).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Green: output of </a:t>
            </a:r>
            <a:r>
              <a:rPr lang="en-US" dirty="0" err="1">
                <a:solidFill>
                  <a:srgbClr val="00B050"/>
                </a:solidFill>
              </a:rPr>
              <a:t>RtR</a:t>
            </a:r>
            <a:r>
              <a:rPr lang="en-US" dirty="0">
                <a:solidFill>
                  <a:srgbClr val="00B050"/>
                </a:solidFill>
              </a:rPr>
              <a:t> amplifier.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8782B-28B0-8D2E-F195-3BF16C93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" b="36932"/>
          <a:stretch>
            <a:fillRect/>
          </a:stretch>
        </p:blipFill>
        <p:spPr>
          <a:xfrm>
            <a:off x="747483" y="825177"/>
            <a:ext cx="10854582" cy="40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2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844EF-8985-3669-B0F4-204E9A478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look reasonable with charge injection, with and without the clock</a:t>
            </a:r>
          </a:p>
        </p:txBody>
      </p:sp>
    </p:spTree>
    <p:extLst>
      <p:ext uri="{BB962C8B-B14F-4D97-AF65-F5344CB8AC3E}">
        <p14:creationId xmlns:p14="http://schemas.microsoft.com/office/powerpoint/2010/main" val="3670719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7B612-1BC5-DB1E-CCA3-FAF5503E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BD88A-07BA-A046-01B3-DE39195E4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AD1ED-4077-457E-1583-1D335BCA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Sr-90 </a:t>
            </a:r>
            <a:r>
              <a:rPr lang="en-US" dirty="0">
                <a:sym typeface="Wingdings" pitchFamily="2" charset="2"/>
              </a:rPr>
              <a:t> pixel 15 (“</a:t>
            </a:r>
            <a:r>
              <a:rPr lang="en-US" dirty="0">
                <a:solidFill>
                  <a:srgbClr val="009900"/>
                </a:solidFill>
                <a:sym typeface="Wingdings" pitchFamily="2" charset="2"/>
              </a:rPr>
              <a:t>good</a:t>
            </a:r>
            <a:r>
              <a:rPr lang="en-US" dirty="0">
                <a:sym typeface="Wingdings" pitchFamily="2" charset="2"/>
              </a:rPr>
              <a:t>” pixel) - </a:t>
            </a:r>
            <a:r>
              <a:rPr lang="en-US" dirty="0">
                <a:solidFill>
                  <a:srgbClr val="FF0000"/>
                </a:solidFill>
              </a:rPr>
              <a:t>NO 160MHz clock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2EA505-A2DE-B215-36E0-5D3DCF310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6F37D-9286-66A1-3938-85C71C77A6EA}"/>
              </a:ext>
            </a:extLst>
          </p:cNvPr>
          <p:cNvSpPr txBox="1"/>
          <p:nvPr/>
        </p:nvSpPr>
        <p:spPr>
          <a:xfrm>
            <a:off x="374089" y="4844585"/>
            <a:ext cx="913370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(tuned to bound the buffer, exactly).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Green: output of </a:t>
            </a:r>
            <a:r>
              <a:rPr lang="en-US" strike="sngStrik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RtR</a:t>
            </a:r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amplifier.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13415-7A31-6652-3932-10110E914922}"/>
              </a:ext>
            </a:extLst>
          </p:cNvPr>
          <p:cNvSpPr txBox="1"/>
          <p:nvPr/>
        </p:nvSpPr>
        <p:spPr>
          <a:xfrm>
            <a:off x="7069394" y="1111326"/>
            <a:ext cx="436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”see” PA and </a:t>
            </a:r>
            <a:r>
              <a:rPr lang="en-US" dirty="0" err="1"/>
              <a:t>RtR</a:t>
            </a:r>
            <a:r>
              <a:rPr lang="en-US" dirty="0"/>
              <a:t> output from same channel at same time </a:t>
            </a:r>
            <a:r>
              <a:rPr lang="en-US" dirty="0">
                <a:sym typeface="Wingdings" pitchFamily="2" charset="2"/>
              </a:rPr>
              <a:t> triggered output “by-hand” on </a:t>
            </a:r>
            <a:r>
              <a:rPr lang="en-US" dirty="0" err="1">
                <a:sym typeface="Wingdings" pitchFamily="2" charset="2"/>
              </a:rPr>
              <a:t>RtR</a:t>
            </a:r>
            <a:r>
              <a:rPr lang="en-US" dirty="0">
                <a:sym typeface="Wingdings" pitchFamily="2" charset="2"/>
              </a:rPr>
              <a:t> output, by slowly raising threshold until we saw the closing ACQ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Once trigger signal received (discriminator, magenta), a 2 time-sample delay is used, and then the ACQ window closes, which then triggers the readout of the buffer.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E5A46D-4002-4CCD-088B-D6B1F899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8" r="38146" b="36499"/>
          <a:stretch>
            <a:fillRect/>
          </a:stretch>
        </p:blipFill>
        <p:spPr>
          <a:xfrm>
            <a:off x="462579" y="895015"/>
            <a:ext cx="6380673" cy="37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5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C74C3-DAAF-94FE-CC04-AC155549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FC500-53E4-62AB-9B6D-732E211A5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323E6C-DBE5-1BB9-C497-56EA8459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Sr-90 </a:t>
            </a:r>
            <a:r>
              <a:rPr lang="en-US" dirty="0">
                <a:sym typeface="Wingdings" pitchFamily="2" charset="2"/>
              </a:rPr>
              <a:t> pixel 15 (“</a:t>
            </a:r>
            <a:r>
              <a:rPr lang="en-US" dirty="0">
                <a:solidFill>
                  <a:srgbClr val="009900"/>
                </a:solidFill>
                <a:sym typeface="Wingdings" pitchFamily="2" charset="2"/>
              </a:rPr>
              <a:t>good</a:t>
            </a:r>
            <a:r>
              <a:rPr lang="en-US" dirty="0">
                <a:sym typeface="Wingdings" pitchFamily="2" charset="2"/>
              </a:rPr>
              <a:t>” pixel) - </a:t>
            </a:r>
            <a:r>
              <a:rPr lang="en-US" dirty="0">
                <a:solidFill>
                  <a:srgbClr val="FF0000"/>
                </a:solidFill>
              </a:rPr>
              <a:t>NO 160MHz clock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6914E1-2DD2-3612-E311-05B156DB0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CB6CD-6B33-EE73-40CB-51504C1E49AB}"/>
              </a:ext>
            </a:extLst>
          </p:cNvPr>
          <p:cNvSpPr txBox="1"/>
          <p:nvPr/>
        </p:nvSpPr>
        <p:spPr>
          <a:xfrm>
            <a:off x="374089" y="4844585"/>
            <a:ext cx="913370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(closes after a tuned delay when TRGOUT received)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Green: output of </a:t>
            </a:r>
            <a:r>
              <a:rPr lang="en-US" dirty="0" err="1">
                <a:solidFill>
                  <a:srgbClr val="00B050"/>
                </a:solidFill>
              </a:rPr>
              <a:t>RtR</a:t>
            </a:r>
            <a:r>
              <a:rPr lang="en-US" dirty="0">
                <a:solidFill>
                  <a:srgbClr val="00B050"/>
                </a:solidFill>
              </a:rPr>
              <a:t> amplifier.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56B81-0C96-CA22-99BE-B33AA803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66" r="38020" b="35720"/>
          <a:stretch>
            <a:fillRect/>
          </a:stretch>
        </p:blipFill>
        <p:spPr>
          <a:xfrm>
            <a:off x="462578" y="943897"/>
            <a:ext cx="6233189" cy="3778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7D0DC6-B23E-A11E-9A21-BEB49A56CEE3}"/>
              </a:ext>
            </a:extLst>
          </p:cNvPr>
          <p:cNvSpPr txBox="1"/>
          <p:nvPr/>
        </p:nvSpPr>
        <p:spPr>
          <a:xfrm>
            <a:off x="7069394" y="1111326"/>
            <a:ext cx="436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”see” PA and </a:t>
            </a:r>
            <a:r>
              <a:rPr lang="en-US" dirty="0" err="1"/>
              <a:t>RtR</a:t>
            </a:r>
            <a:r>
              <a:rPr lang="en-US" dirty="0"/>
              <a:t> output from same channel at same time </a:t>
            </a:r>
            <a:r>
              <a:rPr lang="en-US" dirty="0">
                <a:sym typeface="Wingdings" pitchFamily="2" charset="2"/>
              </a:rPr>
              <a:t> triggered output “by-hand” on </a:t>
            </a:r>
            <a:r>
              <a:rPr lang="en-US" dirty="0" err="1">
                <a:sym typeface="Wingdings" pitchFamily="2" charset="2"/>
              </a:rPr>
              <a:t>RtR</a:t>
            </a:r>
            <a:r>
              <a:rPr lang="en-US" dirty="0">
                <a:sym typeface="Wingdings" pitchFamily="2" charset="2"/>
              </a:rPr>
              <a:t> output, by slowly raising threshold until we saw the closing ACQ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Once trigger signal received (discriminator, magenta), a 2 time-sample delay is used, and then the ACQ window closes, which then triggers the readout of the buffer.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8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82BEB-B7D5-3D65-E871-FF1C86FEF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91021-CC16-96E5-F2B5-837597632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7C87C5-C95B-EED1-D62F-1327C941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Sr-90 </a:t>
            </a:r>
            <a:r>
              <a:rPr lang="en-US" dirty="0">
                <a:sym typeface="Wingdings" pitchFamily="2" charset="2"/>
              </a:rPr>
              <a:t> pixel 0 (“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bad</a:t>
            </a:r>
            <a:r>
              <a:rPr lang="en-US" dirty="0">
                <a:sym typeface="Wingdings" pitchFamily="2" charset="2"/>
              </a:rPr>
              <a:t>” pixel) - </a:t>
            </a:r>
            <a:r>
              <a:rPr lang="en-US" dirty="0">
                <a:solidFill>
                  <a:srgbClr val="FF0000"/>
                </a:solidFill>
              </a:rPr>
              <a:t>NO 160MHz clock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8085C9-B114-9ADE-F0ED-686E943CB4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9D89B-5982-C574-898E-A75F05F8B3F1}"/>
              </a:ext>
            </a:extLst>
          </p:cNvPr>
          <p:cNvSpPr txBox="1"/>
          <p:nvPr/>
        </p:nvSpPr>
        <p:spPr>
          <a:xfrm>
            <a:off x="7069394" y="1111326"/>
            <a:ext cx="436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”see” PA and </a:t>
            </a:r>
            <a:r>
              <a:rPr lang="en-US" dirty="0" err="1"/>
              <a:t>RtR</a:t>
            </a:r>
            <a:r>
              <a:rPr lang="en-US" dirty="0"/>
              <a:t> output from same channel at same time </a:t>
            </a:r>
            <a:r>
              <a:rPr lang="en-US" dirty="0">
                <a:sym typeface="Wingdings" pitchFamily="2" charset="2"/>
              </a:rPr>
              <a:t> triggered output “by-hand” on </a:t>
            </a:r>
            <a:r>
              <a:rPr lang="en-US" dirty="0" err="1">
                <a:sym typeface="Wingdings" pitchFamily="2" charset="2"/>
              </a:rPr>
              <a:t>RtR</a:t>
            </a:r>
            <a:r>
              <a:rPr lang="en-US" dirty="0">
                <a:sym typeface="Wingdings" pitchFamily="2" charset="2"/>
              </a:rPr>
              <a:t> output, by slowly raising threshold until we saw the closing ACQ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Once trigger signal received (discriminator, magenta), a 2 time-sample delay is used, and then the ACQ window closes, which then triggers the readout of the buffer.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09F33-6C1D-B6A2-168E-0C242672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7" r="37845" b="36500"/>
          <a:stretch>
            <a:fillRect/>
          </a:stretch>
        </p:blipFill>
        <p:spPr>
          <a:xfrm>
            <a:off x="462578" y="944175"/>
            <a:ext cx="6302015" cy="3733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79D14-01D5-4200-0298-134C7F1B93F1}"/>
              </a:ext>
            </a:extLst>
          </p:cNvPr>
          <p:cNvSpPr txBox="1"/>
          <p:nvPr/>
        </p:nvSpPr>
        <p:spPr>
          <a:xfrm>
            <a:off x="374089" y="4844585"/>
            <a:ext cx="913370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(tuned to bound the buffer, exactly).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Green: output of </a:t>
            </a:r>
            <a:r>
              <a:rPr lang="en-US" strike="sngStrik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RtR</a:t>
            </a:r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amplifier.</a:t>
            </a:r>
          </a:p>
        </p:txBody>
      </p:sp>
    </p:spTree>
    <p:extLst>
      <p:ext uri="{BB962C8B-B14F-4D97-AF65-F5344CB8AC3E}">
        <p14:creationId xmlns:p14="http://schemas.microsoft.com/office/powerpoint/2010/main" val="3865821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5D51-B63D-DF60-3CC5-F1783EA97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4AFC6-18D7-F9AA-1377-D9A1040EA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C9464-53F2-A74D-E095-4631C593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Sr-90 </a:t>
            </a:r>
            <a:r>
              <a:rPr lang="en-US" dirty="0">
                <a:sym typeface="Wingdings" pitchFamily="2" charset="2"/>
              </a:rPr>
              <a:t> pixel 0 (“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bad</a:t>
            </a:r>
            <a:r>
              <a:rPr lang="en-US" dirty="0">
                <a:sym typeface="Wingdings" pitchFamily="2" charset="2"/>
              </a:rPr>
              <a:t>” pixel) - </a:t>
            </a:r>
            <a:r>
              <a:rPr lang="en-US" dirty="0">
                <a:solidFill>
                  <a:srgbClr val="FF0000"/>
                </a:solidFill>
              </a:rPr>
              <a:t>NO 160MHz clock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23D13D-2348-2B74-EA13-08507C8135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B0B3D-9A67-C2E1-B15D-773A1A7ECDFA}"/>
              </a:ext>
            </a:extLst>
          </p:cNvPr>
          <p:cNvSpPr txBox="1"/>
          <p:nvPr/>
        </p:nvSpPr>
        <p:spPr>
          <a:xfrm>
            <a:off x="374089" y="4844585"/>
            <a:ext cx="913370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Yellow: Output of preamplifier (injected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FFFF"/>
                </a:solidFill>
              </a:rPr>
              <a:t>Blue: 200ns acquisition window (closes after a tuned delay when TRGOUT received)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Magenta: TRGOUT signal (discriminator threshold crossed by pulse).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Green: output of </a:t>
            </a:r>
            <a:r>
              <a:rPr lang="en-US" dirty="0" err="1">
                <a:solidFill>
                  <a:srgbClr val="00B050"/>
                </a:solidFill>
              </a:rPr>
              <a:t>RtR</a:t>
            </a:r>
            <a:r>
              <a:rPr lang="en-US" dirty="0">
                <a:solidFill>
                  <a:srgbClr val="00B050"/>
                </a:solidFill>
              </a:rPr>
              <a:t> amplifier.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1EBF8-0E89-F3AA-01DD-F0624BA79AAE}"/>
              </a:ext>
            </a:extLst>
          </p:cNvPr>
          <p:cNvSpPr txBox="1"/>
          <p:nvPr/>
        </p:nvSpPr>
        <p:spPr>
          <a:xfrm>
            <a:off x="7069394" y="1111326"/>
            <a:ext cx="436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”see” PA and </a:t>
            </a:r>
            <a:r>
              <a:rPr lang="en-US" dirty="0" err="1"/>
              <a:t>RtR</a:t>
            </a:r>
            <a:r>
              <a:rPr lang="en-US" dirty="0"/>
              <a:t> output from same channel at same time </a:t>
            </a:r>
            <a:r>
              <a:rPr lang="en-US" dirty="0">
                <a:sym typeface="Wingdings" pitchFamily="2" charset="2"/>
              </a:rPr>
              <a:t> triggered output “by-hand” on </a:t>
            </a:r>
            <a:r>
              <a:rPr lang="en-US" dirty="0" err="1">
                <a:sym typeface="Wingdings" pitchFamily="2" charset="2"/>
              </a:rPr>
              <a:t>RtR</a:t>
            </a:r>
            <a:r>
              <a:rPr lang="en-US" dirty="0">
                <a:sym typeface="Wingdings" pitchFamily="2" charset="2"/>
              </a:rPr>
              <a:t> output, by slowly raising threshold until we saw the closing ACQ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Once trigger signal received (discriminator, magenta), a 2 time-sample delay is used, and then the ACQ window closes, which then triggers the readout of the buffer.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5A84D-9883-1A3C-082F-FF9E7B2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7" r="37971" b="36500"/>
          <a:stretch>
            <a:fillRect/>
          </a:stretch>
        </p:blipFill>
        <p:spPr>
          <a:xfrm>
            <a:off x="462579" y="914680"/>
            <a:ext cx="6351176" cy="37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DB77-FD9E-3F8A-C331-D915783E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9585AE-E04B-8A7B-5050-8315EA1FA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C170133-29E2-32DA-12C2-7E5F7A53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0D6EDA6-DF99-4B5E-98E6-491BCDB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Analog testing: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AC-LGAD+EICROC via analog output of EICROC.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AC-LGAD+FNAL board.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Working on order of UCSC </a:t>
            </a:r>
            <a:r>
              <a:rPr lang="en-US" dirty="0" err="1">
                <a:solidFill>
                  <a:srgbClr val="00B050"/>
                </a:solidFill>
              </a:rPr>
              <a:t>testboards</a:t>
            </a:r>
            <a:r>
              <a:rPr lang="en-US" dirty="0">
                <a:solidFill>
                  <a:srgbClr val="00B050"/>
                </a:solidFill>
              </a:rPr>
              <a:t> for usage with large pixel sensors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en-US" b="1" u="sng" dirty="0">
                <a:solidFill>
                  <a:srgbClr val="00B050"/>
                </a:solidFill>
                <a:sym typeface="Wingdings" pitchFamily="2" charset="2"/>
              </a:rPr>
              <a:t>to be delivered to BNL this week.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Trigger window issue resolved, and I2C communication issues resolved.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Testing working okay with ZU706 board.</a:t>
            </a:r>
          </a:p>
          <a:p>
            <a:pPr lvl="2">
              <a:buFont typeface="Wingdings" pitchFamily="2" charset="2"/>
              <a:buChar char="ü"/>
            </a:pPr>
            <a:r>
              <a:rPr lang="en-US" b="1" dirty="0">
                <a:solidFill>
                  <a:srgbClr val="009900"/>
                </a:solidFill>
                <a:sym typeface="Wingdings" pitchFamily="2" charset="2"/>
              </a:rPr>
              <a:t>Measure calibration (threshold) offsets  ASIC calibrated for </a:t>
            </a:r>
            <a:r>
              <a:rPr lang="en-US" b="1" dirty="0" err="1">
                <a:solidFill>
                  <a:srgbClr val="009900"/>
                </a:solidFill>
                <a:sym typeface="Wingdings" pitchFamily="2" charset="2"/>
              </a:rPr>
              <a:t>Vth_corr</a:t>
            </a:r>
            <a:r>
              <a:rPr lang="en-US" b="1" dirty="0">
                <a:solidFill>
                  <a:srgbClr val="0099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009900"/>
                </a:solidFill>
                <a:sym typeface="Wingdings" pitchFamily="2" charset="2"/>
              </a:rPr>
              <a:t>Vref_corr</a:t>
            </a:r>
            <a:r>
              <a:rPr lang="en-US" b="1" dirty="0">
                <a:solidFill>
                  <a:srgbClr val="009900"/>
                </a:solidFill>
                <a:sym typeface="Wingdings" pitchFamily="2" charset="2"/>
              </a:rPr>
              <a:t>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complete, focus on data collection with Sr-90 and TCT.</a:t>
            </a:r>
          </a:p>
          <a:p>
            <a:pPr lvl="2"/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Internal trigger to reproduce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IJCLab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results and measure charge sharing. 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Updates here.</a:t>
            </a:r>
          </a:p>
          <a:p>
            <a:pPr lvl="2"/>
            <a:r>
              <a:rPr lang="en-US" dirty="0">
                <a:sym typeface="Wingdings" pitchFamily="2" charset="2"/>
              </a:rPr>
              <a:t>Setup with DC-LGAD trigger to work on full-chain testing.</a:t>
            </a:r>
          </a:p>
          <a:p>
            <a:pPr lvl="1"/>
            <a:r>
              <a:rPr lang="en-US" dirty="0">
                <a:sym typeface="Wingdings" pitchFamily="2" charset="2"/>
              </a:rPr>
              <a:t>EICROC1 </a:t>
            </a:r>
            <a:r>
              <a:rPr lang="en-US" dirty="0" err="1">
                <a:sym typeface="Wingdings" pitchFamily="2" charset="2"/>
              </a:rPr>
              <a:t>testboard</a:t>
            </a:r>
            <a:r>
              <a:rPr lang="en-US" dirty="0">
                <a:sym typeface="Wingdings" pitchFamily="2" charset="2"/>
              </a:rPr>
              <a:t> received at BNL, work beginning on integration with RBv1.</a:t>
            </a:r>
          </a:p>
          <a:p>
            <a:pPr lvl="1"/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Stave/module board for far-forward detectors under design – expect physical board by end of Summer.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2402-A6B6-3B68-36A1-55638805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B3BF30-1CF2-5828-D57B-D15840FE9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2A6524-057C-6AF3-45FF-EFB3536E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465110-5E2D-73C4-98EE-07B1A4A07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47E16-FEB4-C97C-F301-0E67A1375288}"/>
              </a:ext>
            </a:extLst>
          </p:cNvPr>
          <p:cNvSpPr txBox="1"/>
          <p:nvPr/>
        </p:nvSpPr>
        <p:spPr>
          <a:xfrm>
            <a:off x="570270" y="1032387"/>
            <a:ext cx="113922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reason we don’t see signal in many pixels with the Sr-90 source is due to the bi-polarity of the AC-LGAD pulses.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25ns integrator window means the negative and positive portion of the pulse are integrated in the same time window, yielding a very small overall integrated charge.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Bipolar signal is actually expected for AC-LGADs, but why such different behavior for say pixel 5 and pixel 15 in this sensor?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Working with a different </a:t>
            </a:r>
            <a:r>
              <a:rPr lang="en-US" sz="2400" dirty="0" err="1"/>
              <a:t>testboard</a:t>
            </a:r>
            <a:r>
              <a:rPr lang="en-US" sz="2400" dirty="0"/>
              <a:t> using a wire-bonded assembly, but with a BNL sensor.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Want to look at the same spec’d HPK sensor, but wire-bonded, and compare results with bump-bonded assembly.</a:t>
            </a:r>
          </a:p>
        </p:txBody>
      </p:sp>
    </p:spTree>
    <p:extLst>
      <p:ext uri="{BB962C8B-B14F-4D97-AF65-F5344CB8AC3E}">
        <p14:creationId xmlns:p14="http://schemas.microsoft.com/office/powerpoint/2010/main" val="929244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16FC-4D9A-A168-95CD-EC1209173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399070"/>
            <a:ext cx="10334625" cy="1029929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15824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9BABB-E8F8-6832-9319-B854E4107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1AAA-7EA0-192F-0B22-EB722A36A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139" y="2363132"/>
            <a:ext cx="10334625" cy="1947460"/>
          </a:xfrm>
        </p:spPr>
        <p:txBody>
          <a:bodyPr/>
          <a:lstStyle/>
          <a:p>
            <a:r>
              <a:rPr lang="en-US" dirty="0"/>
              <a:t>AC-LGAD + EICROC testing @ BNL (previous results)</a:t>
            </a:r>
          </a:p>
        </p:txBody>
      </p:sp>
    </p:spTree>
    <p:extLst>
      <p:ext uri="{BB962C8B-B14F-4D97-AF65-F5344CB8AC3E}">
        <p14:creationId xmlns:p14="http://schemas.microsoft.com/office/powerpoint/2010/main" val="3385231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AB03-CA2C-5C01-DC15-AFC975B1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BE318-3CAF-75F9-B026-55D59DD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EAD95-2821-D0BA-6B17-AEDD5896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8A0B8-4211-6DAE-1B54-69D2EFF0A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F8B00-00EA-E740-9794-163F9CBCC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Graphical user interface&#10;&#10;AI-generated content may be incorrect.">
            <a:extLst>
              <a:ext uri="{FF2B5EF4-FFF2-40B4-BE49-F238E27FC236}">
                <a16:creationId xmlns:a16="http://schemas.microsoft.com/office/drawing/2014/main" id="{98EC7E82-D039-3473-D879-967BCA83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93" y="825178"/>
            <a:ext cx="8380307" cy="523769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EECEDFE-D169-1AD9-35A3-998A013A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When scope looks like this, events do not look like they should (the blue output pulse exceeds the 200ns window expected for a shaped event?)</a:t>
            </a:r>
          </a:p>
          <a:p>
            <a:pPr lvl="1"/>
            <a:r>
              <a:rPr lang="en-US" dirty="0"/>
              <a:t>What actually happens? Does it overwrite ADC/TDC values?</a:t>
            </a:r>
          </a:p>
        </p:txBody>
      </p:sp>
    </p:spTree>
    <p:extLst>
      <p:ext uri="{BB962C8B-B14F-4D97-AF65-F5344CB8AC3E}">
        <p14:creationId xmlns:p14="http://schemas.microsoft.com/office/powerpoint/2010/main" val="578422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B07E1-1CA9-76D4-0DEF-A26C2E14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EB1A9-EA1D-BED3-0A64-CABE5DC3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8B3F-DC3D-86C7-821F-2EDB7AD1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“guessed” that the blue trigger window established by the FPGA needed to be the same width as a shaped “event” (200ns; 8 time samples).</a:t>
            </a:r>
          </a:p>
          <a:p>
            <a:pPr lvl="1"/>
            <a:r>
              <a:rPr lang="en-US" dirty="0"/>
              <a:t>Adjusted delays until this was true, then tried taking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57272-00F4-298B-57D2-07E7161F6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F353CB-C84C-CEFB-2373-E233F6F32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BAD51CAD-678C-6EF1-AC7A-B0E2B1EC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825178"/>
            <a:ext cx="8362121" cy="5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94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38D81-CA26-171C-8FAC-7B78921D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8B564-3C3E-CD37-BEC4-EF64E8F0D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14134-F8B6-C10E-DF04-94F5F4CE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 – </a:t>
            </a:r>
            <a:r>
              <a:rPr lang="en-US" dirty="0">
                <a:solidFill>
                  <a:srgbClr val="00B050"/>
                </a:solidFill>
              </a:rPr>
              <a:t>shift to reduce noise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9296D-5DBE-DA1F-2DD5-228EA7DC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“guessed” that the blue trigger window established by the FPGA needed to be the same width as a shaped “event” (200ns; 8 time samples).</a:t>
            </a:r>
          </a:p>
          <a:p>
            <a:pPr lvl="1"/>
            <a:r>
              <a:rPr lang="en-US" dirty="0"/>
              <a:t>Adjusted delays until this was true, then tried taking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34DB5-2604-1272-9726-1F5D363BC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98DD0E-149E-613C-CFDE-8E3E021EC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E68CCBA8-888E-66F4-B636-53A54963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825178"/>
            <a:ext cx="8362121" cy="522632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AC8837-398F-68AD-686F-C863D3C21326}"/>
              </a:ext>
            </a:extLst>
          </p:cNvPr>
          <p:cNvCxnSpPr/>
          <p:nvPr/>
        </p:nvCxnSpPr>
        <p:spPr>
          <a:xfrm>
            <a:off x="8755380" y="3014505"/>
            <a:ext cx="981473" cy="0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85A160-9C71-1B19-CBA5-33E11C38EEE7}"/>
              </a:ext>
            </a:extLst>
          </p:cNvPr>
          <p:cNvSpPr txBox="1"/>
          <p:nvPr/>
        </p:nvSpPr>
        <p:spPr>
          <a:xfrm>
            <a:off x="8755380" y="3035378"/>
            <a:ext cx="123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 time bin</a:t>
            </a:r>
          </a:p>
        </p:txBody>
      </p:sp>
    </p:spTree>
    <p:extLst>
      <p:ext uri="{BB962C8B-B14F-4D97-AF65-F5344CB8AC3E}">
        <p14:creationId xmlns:p14="http://schemas.microsoft.com/office/powerpoint/2010/main" val="644022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62B5-BCC1-6EDA-CBFE-524182ED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719D-D525-BBAC-3797-9A5781F0E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9594" y="2867252"/>
            <a:ext cx="8032811" cy="1123496"/>
          </a:xfrm>
        </p:spPr>
        <p:txBody>
          <a:bodyPr>
            <a:normAutofit/>
          </a:bodyPr>
          <a:lstStyle/>
          <a:p>
            <a:r>
              <a:rPr lang="en-US" dirty="0"/>
              <a:t>ADC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743205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8805E-9A0F-3447-DCE3-C26207E94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78C71-7857-8573-BDE1-90D1C9C5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DE1C1-3905-93A6-BCD6-7E22CDD56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FECD3-1701-30B0-1A4F-BF211C554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AE028-673E-716B-C8EF-4DDE12E9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95" y="944219"/>
            <a:ext cx="7570305" cy="458240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54BE17-809F-AA0A-0D78-C325B7584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60899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50B1326-DA3D-BA1D-2983-465221646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dirty="0"/>
              <a:t>Distributions are noisy due to combination of unbiased sensor, and potentially the location of the pulse within the trigger window (will adjust and re-take data).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7CB03-E28E-3E08-8AF4-D375872464B2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</p:spTree>
    <p:extLst>
      <p:ext uri="{BB962C8B-B14F-4D97-AF65-F5344CB8AC3E}">
        <p14:creationId xmlns:p14="http://schemas.microsoft.com/office/powerpoint/2010/main" val="3609933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4B6A4-1350-D5A7-FB68-58D45EF0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89F2C-CB3C-12A3-5C58-A61B5C76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466EDA-F5C4-EBC2-9612-3A051DB3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D799-1FD9-9093-BE81-9B6819D5A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86088-0A47-7182-61DF-77F1C3F0B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DF43A-0539-1A16-5EEE-8BE11016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95" y="944219"/>
            <a:ext cx="7570305" cy="4582404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0964811-B90C-B9CE-F785-B5CC2DD5C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dirty="0"/>
              <a:t>Distributions are noisy due to combination of unbiased sensor, and potentially the location of the pulse within the trigger window (will adjust and re-take data).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5D493-A74D-215F-4E0A-CC36CBF6FD97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B79C45-7154-0C28-D78A-8A52AC32112F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6BBA5E-6246-7206-8F53-BE58333A1EE1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16B147-42CF-FDF5-213F-28287F80777C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763E8-7E6D-8FB1-2B70-5C771967D23C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11800C-B9D5-6FF7-E582-5C8C0C724506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80A81-FBED-5639-A586-D7634367129A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804864-E610-46D5-8126-BE60373C91B4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68B18-3F0A-AECD-B200-27817F2043FE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DD56F2-9B99-A582-91B1-010D527CA0B2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C2446D-ADCD-9D9F-6D6B-0D71E1A3FE50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1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0B563-6277-CD56-7337-52677DA2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BA8F3D-9A24-B340-D01F-F86D91469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9D6A65-605E-70B2-3D68-A435F433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C8720-23BA-D993-4943-F6B1EEA15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D02F39-4D9B-4184-57B7-7F83F677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C64C01E-4E16-D42E-AD93-67116EE74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Adjusted trigger window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 shift pulse to center of acquisition window.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D71A5-2CE9-A5B9-12C4-F1FAC5D7ED0D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82982C-D8F1-29C9-EE72-8AD6AD16B260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867E5E-7AC9-575A-706C-799784097206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2F5EA8-2268-D54D-2E38-47C4DC9063CE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8E662-FC7C-A314-E3DB-CF5EB0F03624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2BC83-3E4D-6213-E7BA-BA3936D27C42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F81D6-2CB4-2BB9-0592-D69A73D1BEE8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FB8AC9-407B-CC4D-684F-A9EB7F2150D7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C271B-12DD-D0E8-E108-35874AE928AA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63F68-AF9A-E864-AA8C-2B55CE0F3E1B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680CB1-B65D-957F-F676-AB494319F3B2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4CBFF-D56C-58F2-7D10-FF8E15C4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07" y="905549"/>
            <a:ext cx="7666997" cy="46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1748E-59BB-CE37-C595-811A34812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1270BC-0038-2690-23B5-D8D25BFC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F7387-6796-E672-C119-3184D353E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584E3E-3C10-EAB1-5B94-65D4EEB2A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0453B-F8B4-228C-A197-2EC2BE81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1520455"/>
            <a:ext cx="4944170" cy="4476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8EC7DF-58A9-BC40-7B99-EEDEE1F116E9}"/>
              </a:ext>
            </a:extLst>
          </p:cNvPr>
          <p:cNvSpPr txBox="1"/>
          <p:nvPr/>
        </p:nvSpPr>
        <p:spPr>
          <a:xfrm>
            <a:off x="5518297" y="2870861"/>
            <a:ext cx="559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performed successfully.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is now on Sr-90 measurements.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F4354-A608-DF5A-C11C-99894B76F1F9}"/>
              </a:ext>
            </a:extLst>
          </p:cNvPr>
          <p:cNvSpPr txBox="1"/>
          <p:nvPr/>
        </p:nvSpPr>
        <p:spPr>
          <a:xfrm>
            <a:off x="3221664" y="1967023"/>
            <a:ext cx="1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= 45 </a:t>
            </a:r>
            <a:r>
              <a:rPr lang="en-US" dirty="0" err="1"/>
              <a:t>DACu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32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B0E64-7A25-6ACA-3FE1-978F9CA5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6921C-8B36-29D1-44B8-9F77B81FF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34C77-8AD5-15EE-F8A9-5466EC04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47439-3874-739D-FE72-044B7D772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65C9FD-8C9E-D9A6-89CD-D37CCF3DD9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33804D-70FC-AD3C-715A-F36522EE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Adjusted trigger window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 shift pulse to center of acquisition window.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24D85-7BF7-A653-341D-3409CA315AF3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</a:t>
            </a:r>
            <a:r>
              <a:rPr lang="en-US" b="1" dirty="0">
                <a:solidFill>
                  <a:srgbClr val="00B050"/>
                </a:solidFill>
              </a:rPr>
              <a:t>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59D70F-5961-F1D3-0ED4-9C138D1282B4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16439D-DB05-BC91-54BA-7C18981E63F7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E18F5-7800-6970-EC22-BB8F358315FD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48EE56-9563-0221-A567-3101A7CE4FF0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343D7-A02A-D969-9A7A-5D4044C00D8C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E5E885-5450-B2CD-EE25-670B3BDC2242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9007B5-D5E1-094A-E2C5-3617CCA86139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10FF32-0C6D-D659-55F7-23349C8D2B43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0AC2A-B8CA-1BD7-ACC4-860946C5BE75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12E92A-3A1E-66A5-4942-4C9DF5EFC924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3399E-4F2C-F9F5-E891-A7BD665B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360" y="880287"/>
            <a:ext cx="7646144" cy="46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1343-77E9-6115-B1AE-1E3FDB2DD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99" y="2305504"/>
            <a:ext cx="10334625" cy="2377027"/>
          </a:xfrm>
        </p:spPr>
        <p:txBody>
          <a:bodyPr>
            <a:normAutofit fontScale="90000"/>
          </a:bodyPr>
          <a:lstStyle/>
          <a:p>
            <a:r>
              <a:rPr lang="en-US" dirty="0"/>
              <a:t>TDC distributions – first trigger window, unbiased sensor</a:t>
            </a:r>
          </a:p>
        </p:txBody>
      </p:sp>
    </p:spTree>
    <p:extLst>
      <p:ext uri="{BB962C8B-B14F-4D97-AF65-F5344CB8AC3E}">
        <p14:creationId xmlns:p14="http://schemas.microsoft.com/office/powerpoint/2010/main" val="3872193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281C-89D9-4EBC-68F8-ED5E67A68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39395-DAFE-6348-70BE-8D4F95190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29DBD3-069B-642C-3681-85964348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9DA1B-ED72-7F47-4F69-54972B80E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7440A7-593A-F74F-0D57-2E3C5F629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8B329E3-1621-D57D-8279-DC812175A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low (Q = 12 </a:t>
            </a:r>
            <a:r>
              <a:rPr lang="en-US" dirty="0" err="1"/>
              <a:t>DACu</a:t>
            </a:r>
            <a:r>
              <a:rPr lang="en-US" dirty="0"/>
              <a:t> ~ 5.3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Higher threshold causes come channels to never record TDC </a:t>
            </a:r>
            <a:r>
              <a:rPr lang="en-US" dirty="0">
                <a:sym typeface="Wingdings" pitchFamily="2" charset="2"/>
              </a:rPr>
              <a:t> this is what the offsets correct for.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D52490-4AC5-2BD3-9739-5EF2E80E60B8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736E91-C7D2-D0D4-A1FE-542DB8823461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828A0EE-146D-3143-1766-F99E21A11D64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4AAA2-FC2B-6C51-1626-F1EDE22CE6A6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DD696F-6426-54A8-D74D-0EF051140986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0D6561-CA28-2E19-ABE0-97C4304E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047" y="898456"/>
            <a:ext cx="7540442" cy="45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7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BAFB-1EF6-D770-15CF-8AA02FC9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F641FA-95A2-034D-71B7-385150C57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59F74D-5503-4E59-1796-79712381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4F6C02-4D12-FDBF-AF65-E6470BE1B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736D5-5863-595A-E7CD-E7FBB3F0A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6881EFB-A8F2-824C-D970-E8FC684E4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high (Q = 45 </a:t>
            </a:r>
            <a:r>
              <a:rPr lang="en-US" dirty="0" err="1"/>
              <a:t>DACu</a:t>
            </a:r>
            <a:r>
              <a:rPr lang="en-US" dirty="0"/>
              <a:t> ~18.4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Sharper TDC distribution (smaller sigma); channel 0 has an issue with its TDC.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E3239B-E928-0D9F-CCF3-23CCF3DC84AA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BD011B-1903-67F0-8F43-0E89D53DA5A3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E40154-BEDA-57D0-065B-BB8E5BC9F4C3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7BFEC-6F49-FD29-BC59-2D5786ED1AA1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6B3CA-919F-CBE5-3AD4-FAD1C85BE4C0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EC2FF3-F1CC-8B1A-292A-F3BE912E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736" y="887338"/>
            <a:ext cx="7628767" cy="45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71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D22D-73A8-787F-DA0E-9632E1A9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6985B9-EE9D-1AC4-9598-E0B22B73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57F24-3B15-4DB2-D199-8C78AA37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01DB0-1ADB-2AA5-91C2-4C70A0789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D38DBC-E0F4-7F3F-3217-9C3B31733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D47A675-4FE9-3F61-F271-073C480C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AC580-A8D6-9B27-C8E5-5F0FCC767254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09EE10-BFF9-B588-AD4C-5BB1A5E94E46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A50114A-F5B3-E93E-1BA4-881AC99EF2DA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52E2-A0A9-C726-E9E1-1463E79A9E36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D7AD0B-D2DA-0ED7-7B98-906B61AAE327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19A316-B566-A65D-5A1D-7CA1771D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00" y="896222"/>
            <a:ext cx="7663495" cy="46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1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FA62-8D6E-A582-3E52-259FBBB0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41632-9C74-12DA-3A16-326D906E1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42D47B-83DC-83BD-9633-55E96EB2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20158-B20F-04E1-F406-70FC70A3CE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BBF25F-3690-79C7-C630-117213F7B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B7BCE49-9C5C-50FE-FD5E-689F1442A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3AACF-AED8-BC26-A4ED-DA603E21B442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ACA0DD-B055-C652-6DA6-B61B4476EE58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BEA9C7-3BA2-3C6E-64E5-837F9A3EFCEF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67D795-7FB0-8DB7-6F53-1F652A8C6405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E968B3-9C13-C037-2720-B0C6D2EC0207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86099-0234-D0FB-F118-920CAA26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00" y="896222"/>
            <a:ext cx="7663495" cy="4647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5858D-D9CA-DAAE-06AB-94745393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5" y="1623746"/>
            <a:ext cx="3547117" cy="2723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3286A8-DEF8-FC0F-3A05-F7F4FAE9B7FF}"/>
              </a:ext>
            </a:extLst>
          </p:cNvPr>
          <p:cNvSpPr/>
          <p:nvPr/>
        </p:nvSpPr>
        <p:spPr>
          <a:xfrm>
            <a:off x="8309113" y="2037522"/>
            <a:ext cx="1818861" cy="11926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63470-D583-5DCB-6593-175352DF78AE}"/>
              </a:ext>
            </a:extLst>
          </p:cNvPr>
          <p:cNvCxnSpPr/>
          <p:nvPr/>
        </p:nvCxnSpPr>
        <p:spPr>
          <a:xfrm flipH="1">
            <a:off x="4083734" y="2276061"/>
            <a:ext cx="4215440" cy="3081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24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ED6FE-F2A8-9565-D81A-F842C896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819C-247E-22A4-08C3-6050737C4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99" y="2305504"/>
            <a:ext cx="10334625" cy="2377027"/>
          </a:xfrm>
        </p:spPr>
        <p:txBody>
          <a:bodyPr>
            <a:normAutofit fontScale="90000"/>
          </a:bodyPr>
          <a:lstStyle/>
          <a:p>
            <a:r>
              <a:rPr lang="en-US" dirty="0"/>
              <a:t>TDC distributions – </a:t>
            </a:r>
            <a:r>
              <a:rPr lang="en-US" dirty="0">
                <a:solidFill>
                  <a:srgbClr val="00B050"/>
                </a:solidFill>
              </a:rPr>
              <a:t>shifted</a:t>
            </a:r>
            <a:r>
              <a:rPr lang="en-US" dirty="0"/>
              <a:t> trigger window, unbiased sensor</a:t>
            </a:r>
          </a:p>
        </p:txBody>
      </p:sp>
    </p:spTree>
    <p:extLst>
      <p:ext uri="{BB962C8B-B14F-4D97-AF65-F5344CB8AC3E}">
        <p14:creationId xmlns:p14="http://schemas.microsoft.com/office/powerpoint/2010/main" val="1767410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40C9-EFEB-EB0C-B9C5-F855C1FB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8D6C35-090E-30CE-95CD-67AE9C2B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B2965-972F-3B6A-74CA-0BE53331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D4865-BD6C-8081-3777-1BA6628C6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925023-E90B-A9FA-E17B-B5F9FFA19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3130739-3BA0-280A-DB40-2C56DB75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low (Q = 12 </a:t>
            </a:r>
            <a:r>
              <a:rPr lang="en-US" dirty="0" err="1"/>
              <a:t>DACu</a:t>
            </a:r>
            <a:r>
              <a:rPr lang="en-US" dirty="0"/>
              <a:t> ~ 5.3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Higher threshold causes come channels to never record TDC </a:t>
            </a:r>
            <a:r>
              <a:rPr lang="en-US" dirty="0">
                <a:sym typeface="Wingdings" pitchFamily="2" charset="2"/>
              </a:rPr>
              <a:t> this is what the offsets correct for.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C9EEA-56FD-FF51-D440-C17AA34B101F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D6466C-05E7-E8B2-988B-29BD3F40F8E1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A3F35E-1ED6-1510-F861-C5466CB26066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F7ECE8-04A3-20BA-9326-116071F38E22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469B00-09E9-4091-ACE0-C97255538D0B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7942B-6664-9B3D-EF12-27EF2AD5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68" y="861553"/>
            <a:ext cx="7772400" cy="47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4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6594E-30ED-D97C-7FDF-3581B557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60974-E5B4-1F32-3B1D-78ECE1A31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897C1-E4ED-4EE0-7235-A525FBEE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4FBC2-2B60-9DEB-6FE4-D564F4C08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CE7A0-F58F-40ED-803C-F129FCD0FF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ABBAA59-F798-245E-8959-273DAE2B8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high (Q = 45 </a:t>
            </a:r>
            <a:r>
              <a:rPr lang="en-US" dirty="0" err="1"/>
              <a:t>DACu</a:t>
            </a:r>
            <a:r>
              <a:rPr lang="en-US" dirty="0"/>
              <a:t> ~18.4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Sharper TDC distribution (smaller sigma); channel 0 has an issue with its TDC.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8C42E2-4452-7A58-1B98-1733AB0AD8A8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8167CF-001F-1483-CA31-A67B5E8E82B7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51D6B5-56E8-E8CB-D6D7-779F866F9D2B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42A22F-E0E5-78E7-02E7-67E1AB1EDCA5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73B52-A52D-E63B-9DDF-B4F174C2253B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9CD1D-0949-4FEF-C6E0-831EA02B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68" y="881009"/>
            <a:ext cx="7772400" cy="46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2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709E-1E44-7417-E474-259AAC7E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CCF911-E84D-BAD0-6BD6-FEA0015B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F0E5B-23AA-5293-5A92-9AB9E203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F6622-57A7-B682-9656-F0C56A659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19D380-23F7-0741-CE13-8CE353966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5F72908-84B6-E861-CA08-9310BF33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DE2EE-D686-4CA6-D99C-FE7FE5C141AE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6BC103-11E1-B084-2D49-7E5DCC023035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5C999B-A796-935B-4B19-80CF01E2894E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4AE90-2F2D-93A7-D692-C3B566C769C5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06B9E-14A9-A58E-6343-C35558501321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288B4-4A80-AAEB-6A13-108494A8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15" y="898457"/>
            <a:ext cx="7772400" cy="46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61F66-C0F1-82EF-F98F-EC5200A43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40A3E-57C1-8DB9-5E1F-37A7CF69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Sr-90 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C50963-3E73-C0B7-59CD-120322433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081CF-1D5A-4E51-B2B6-343CE72E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1082107"/>
            <a:ext cx="7772400" cy="4693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5B84E-58CB-214B-0E80-575A704E4AC6}"/>
              </a:ext>
            </a:extLst>
          </p:cNvPr>
          <p:cNvSpPr txBox="1"/>
          <p:nvPr/>
        </p:nvSpPr>
        <p:spPr>
          <a:xfrm>
            <a:off x="8115043" y="1253024"/>
            <a:ext cx="3769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”trigger” pixel =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Running in mode where ACQ window is always “open”, closes only when TRGOUT received from any pixel.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Offline, only look at events where pixel five is over threshold, </a:t>
            </a:r>
            <a:r>
              <a:rPr lang="en-US" b="1" u="sng" dirty="0"/>
              <a:t>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pedestal subtraction</a:t>
            </a:r>
          </a:p>
        </p:txBody>
      </p:sp>
    </p:spTree>
    <p:extLst>
      <p:ext uri="{BB962C8B-B14F-4D97-AF65-F5344CB8AC3E}">
        <p14:creationId xmlns:p14="http://schemas.microsoft.com/office/powerpoint/2010/main" val="202934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D08D-BBF1-3AC9-3F09-0CD36E84B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959E23-9326-DD84-C776-7EBA4E1A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15" y="898457"/>
            <a:ext cx="7772400" cy="46741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4AF29-2F59-4E1B-FED1-D25DACF2E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3768A-51ED-D848-85EE-A42563E6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83717-D39A-7A92-DD35-471C35F36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653B9-69DD-2ED4-334B-1C8795EDF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2191045-58A1-8954-E740-849DA4EE5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7813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TDC jitter distributions 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Worse overall jitter with shifted pulse in ACQ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40646-CE23-FBAD-A155-9221DAC72749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D8D850-2FF5-CD69-9FA6-3DCF3E53DA05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50A936-2F3C-0656-C528-6D247F930175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86B82A-0BED-5664-8BC4-FA786E13EC91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9251A-0935-F383-0634-C1A4C8BA96CF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A69DA-9DB3-781C-AE89-96E6CFB176BD}"/>
              </a:ext>
            </a:extLst>
          </p:cNvPr>
          <p:cNvSpPr/>
          <p:nvPr/>
        </p:nvSpPr>
        <p:spPr>
          <a:xfrm>
            <a:off x="8134215" y="2042848"/>
            <a:ext cx="1818861" cy="11926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D8EF65-3E2E-82FD-304A-A1EDE25A7840}"/>
              </a:ext>
            </a:extLst>
          </p:cNvPr>
          <p:cNvCxnSpPr>
            <a:cxnSpLocks/>
          </p:cNvCxnSpPr>
          <p:nvPr/>
        </p:nvCxnSpPr>
        <p:spPr>
          <a:xfrm flipH="1">
            <a:off x="4083734" y="2311121"/>
            <a:ext cx="4050481" cy="27305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C3FDB5B-94B8-3DCC-C113-DBC9534A3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9" y="1746181"/>
            <a:ext cx="3756715" cy="23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65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A0FC-DC9B-0C85-9508-75C9B7BF9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8B07-E9BD-52E0-8A6A-8DCBE605E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99" y="2305504"/>
            <a:ext cx="10334625" cy="2377027"/>
          </a:xfrm>
        </p:spPr>
        <p:txBody>
          <a:bodyPr>
            <a:normAutofit fontScale="90000"/>
          </a:bodyPr>
          <a:lstStyle/>
          <a:p>
            <a:r>
              <a:rPr lang="en-US" dirty="0"/>
              <a:t>TDC distributions – </a:t>
            </a:r>
            <a:r>
              <a:rPr lang="en-US" dirty="0">
                <a:solidFill>
                  <a:srgbClr val="00B050"/>
                </a:solidFill>
              </a:rPr>
              <a:t>shifted</a:t>
            </a:r>
            <a:r>
              <a:rPr lang="en-US" dirty="0"/>
              <a:t> trigger window, </a:t>
            </a:r>
            <a:r>
              <a:rPr lang="en-US" dirty="0">
                <a:solidFill>
                  <a:srgbClr val="00B050"/>
                </a:solidFill>
              </a:rPr>
              <a:t>biased</a:t>
            </a:r>
            <a:r>
              <a:rPr lang="en-US" dirty="0"/>
              <a:t> sensor</a:t>
            </a:r>
          </a:p>
        </p:txBody>
      </p:sp>
    </p:spTree>
    <p:extLst>
      <p:ext uri="{BB962C8B-B14F-4D97-AF65-F5344CB8AC3E}">
        <p14:creationId xmlns:p14="http://schemas.microsoft.com/office/powerpoint/2010/main" val="924177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9235-4D6F-8A1E-9EF3-B48B4247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5F3DBB-98FB-BBD5-3195-269F5B4DF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6DCE2-B655-DF16-3FDC-C5455AFF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5BCC6-DE93-11CC-CCDE-73E3991460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80433B-BB9B-B481-2780-D6D855EBD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C385624-2003-BA1A-959E-298C256C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low (Q = 12 </a:t>
            </a:r>
            <a:r>
              <a:rPr lang="en-US" dirty="0" err="1"/>
              <a:t>DACu</a:t>
            </a:r>
            <a:r>
              <a:rPr lang="en-US" dirty="0"/>
              <a:t> ~ 5.3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Higher threshold causes come channels to never record TDC </a:t>
            </a:r>
            <a:r>
              <a:rPr lang="en-US" dirty="0">
                <a:sym typeface="Wingdings" pitchFamily="2" charset="2"/>
              </a:rPr>
              <a:t> this is what the offsets correct for.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AFA51-3EFC-79F3-0565-80FB31530DEA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</a:t>
            </a:r>
            <a:r>
              <a:rPr lang="en-US" b="1" dirty="0">
                <a:solidFill>
                  <a:srgbClr val="00B050"/>
                </a:solidFill>
              </a:rPr>
              <a:t>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35DB06-F9A6-B424-FBBC-3475B877628B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D97FD-5C93-D13E-C3E2-41E61B8BF1D2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2A1B2-9BD9-0413-5974-15B1C88F0018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D9D27-0D05-EDA6-3036-B2AF76FB4A39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2790A-E5B8-6C37-B787-2175F18D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68" y="869731"/>
            <a:ext cx="7772400" cy="47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95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C3AB6-D724-0709-5DEA-604A4F425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8DE3C-17EE-5D7C-77B2-917BA27C3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86CADE-F363-6A25-4B6B-2FCFEA5E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847E5-6228-1301-DC62-0E0DC9D28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0835C5-3F85-016C-DE48-BAE1DAFE78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DF92673-2E02-2EA3-ECA3-66E4FAAE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high (Q = 45 </a:t>
            </a:r>
            <a:r>
              <a:rPr lang="en-US" dirty="0" err="1"/>
              <a:t>DACu</a:t>
            </a:r>
            <a:r>
              <a:rPr lang="en-US" dirty="0"/>
              <a:t> ~18.4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Sharper TDC distribution (smaller sigma); channel 0 has an issue with its TDC.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1DEC2-4FCA-9202-718F-077C0E29AE1E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</a:t>
            </a:r>
            <a:r>
              <a:rPr lang="en-US" b="1" dirty="0">
                <a:solidFill>
                  <a:srgbClr val="00B050"/>
                </a:solidFill>
              </a:rPr>
              <a:t>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7D159A-271A-DBB5-76DC-4EEFE4B246D1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7C852C-FF20-CB3D-1D54-2E0C899A3873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C1EC1-7B55-D8AF-7D07-E57683E8A4E2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C01EB9-86A0-8C96-6872-864882017A9F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99CE25-C95E-E7D5-1B2C-C1B21D33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68" y="870643"/>
            <a:ext cx="7772400" cy="46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0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00615-873A-A051-07AA-EC3E69E9D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4C372-E66D-0E3C-7EB2-C16C975D1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42AA9-C4C5-F19D-FC2F-D773A8A9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05E4C-7057-4287-C2AF-98E59CEAC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809ACA-1343-B23C-E18F-D22E6FE2F9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E9CE471-8026-DB6C-1776-C52C813F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492E90-2899-B9CC-F4C5-E533323D7B83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</a:t>
            </a:r>
            <a:r>
              <a:rPr lang="en-US" b="1" dirty="0">
                <a:solidFill>
                  <a:srgbClr val="00B050"/>
                </a:solidFill>
              </a:rPr>
              <a:t>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713923-9C68-8A93-457D-0191100134CF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046BF5-6A8E-2721-C744-DE2D2C121899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E33937-0EE8-F09F-ACAE-D98B29B99CD5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54EFC9-120A-AD75-706E-9DF051CAA213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E2D48-AEA2-5EB2-8AE4-449F8A98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09" y="865545"/>
            <a:ext cx="7772400" cy="47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7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D676-115E-5F95-C45D-E544A435E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7E0357-5E68-C56D-7B90-FC359A57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09" y="865545"/>
            <a:ext cx="7772400" cy="47025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9407A-4F2F-06E4-2D8B-799BB1D64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4B909-2636-2A7E-7107-7B1381EF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7FF28-CE19-ADC4-EB1A-FC632F77E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83624F-79BF-5088-8EE1-5D44FA5C5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4424F5C-2F79-E508-BE87-41F9ED381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7813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TDC jitter distributions 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Worse overall jitter with shifted pulse in ACQ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B2B6B5-FE36-75A4-6388-60B637E7FE53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</a:t>
            </a:r>
            <a:r>
              <a:rPr lang="en-US" b="1" dirty="0">
                <a:solidFill>
                  <a:srgbClr val="00B050"/>
                </a:solidFill>
              </a:rPr>
              <a:t>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AE80DD-030E-8F9F-7B55-3DA106359898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B6319E-4FD4-8793-8325-8FEF0742815E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0C89A-1094-1167-67D0-EC3226D18661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CD5D0F-562C-476B-1334-A859F16A5B95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95E4A-F11C-8247-621B-EA290CEB0C9A}"/>
              </a:ext>
            </a:extLst>
          </p:cNvPr>
          <p:cNvSpPr/>
          <p:nvPr/>
        </p:nvSpPr>
        <p:spPr>
          <a:xfrm>
            <a:off x="8134215" y="2042848"/>
            <a:ext cx="1818861" cy="11926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4C0E48-8E0B-701F-6682-3FB4C6B5221D}"/>
              </a:ext>
            </a:extLst>
          </p:cNvPr>
          <p:cNvCxnSpPr>
            <a:cxnSpLocks/>
          </p:cNvCxnSpPr>
          <p:nvPr/>
        </p:nvCxnSpPr>
        <p:spPr>
          <a:xfrm flipH="1">
            <a:off x="4083734" y="2311121"/>
            <a:ext cx="4050481" cy="27305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427787B-7D88-9132-0651-3CE3996F0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74" y="1814019"/>
            <a:ext cx="3702100" cy="2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46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A3DAE-655F-5FA9-14C4-13E7D2861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DF56A-E09E-B847-0194-9F7CDDE6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85103-6C5C-E4F1-5EAA-7C1F38E6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46" y="1735043"/>
            <a:ext cx="11499925" cy="36718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Major trigger window issues + I2C issues ironed-out for now (thanks to Dominique </a:t>
            </a:r>
            <a:r>
              <a:rPr lang="en-US" i="1" dirty="0"/>
              <a:t>et al</a:t>
            </a:r>
            <a:r>
              <a:rPr lang="en-US" dirty="0"/>
              <a:t> for some firmware updates which fixed the I2C issues).</a:t>
            </a:r>
          </a:p>
          <a:p>
            <a:r>
              <a:rPr lang="en-US" dirty="0"/>
              <a:t>Should have initial calibrations done in a few days, and will start setting up the Sr-90 data-taking with </a:t>
            </a:r>
            <a:r>
              <a:rPr lang="en-US" i="1" dirty="0"/>
              <a:t>internal</a:t>
            </a:r>
            <a:r>
              <a:rPr lang="en-US" dirty="0"/>
              <a:t> trigger.</a:t>
            </a:r>
          </a:p>
          <a:p>
            <a:pPr lvl="1"/>
            <a:r>
              <a:rPr lang="en-US" dirty="0"/>
              <a:t>External trigger testing will follow soon after.</a:t>
            </a:r>
          </a:p>
          <a:p>
            <a:r>
              <a:rPr lang="en-US" dirty="0"/>
              <a:t>Order is ready for the analog preamp boards for large sensors (just need some boiler plate text added to drawings for export control).</a:t>
            </a:r>
          </a:p>
          <a:p>
            <a:pPr lvl="1"/>
            <a:r>
              <a:rPr lang="en-US" dirty="0"/>
              <a:t>Ordering 25, but the company is local, so we can order more if needed down the road.</a:t>
            </a:r>
          </a:p>
          <a:p>
            <a:r>
              <a:rPr lang="en-US" dirty="0"/>
              <a:t>Stave/module board design for FF detectors in-progress, first version expected in 1-2 weeks (fabrication of v0 soon after).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8AC8F-4A41-1DE4-2C48-EAC7531DC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B3CD8B-DADB-CE56-AD71-6DEFCAB4D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33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BE47-1A7C-E1E2-B599-169C14D1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904" y="2882348"/>
            <a:ext cx="3246191" cy="1093304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13409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5E512-F0B1-BD09-C4AC-F722B888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371F6-8374-7CD1-9D8B-852073591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F3C8BF-1200-3D54-05FF-1AF842E58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pedestal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684E6-B4BB-F496-2451-B87502D4B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lvl="1"/>
            <a:r>
              <a:rPr lang="en-US" dirty="0"/>
              <a:t>Internal trigger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852255-99BD-56A5-A347-BA4ECAFF12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0A3A9-23C2-1D88-0CF1-F5F24AED3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0" y="1898284"/>
            <a:ext cx="7018625" cy="3664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7C766D-9491-94D5-461F-905CBA7ED3B0}"/>
              </a:ext>
            </a:extLst>
          </p:cNvPr>
          <p:cNvSpPr txBox="1"/>
          <p:nvPr/>
        </p:nvSpPr>
        <p:spPr>
          <a:xfrm>
            <a:off x="7356237" y="2499921"/>
            <a:ext cx="4558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of pedestals (no source).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Delays set to have defined time window (causes pedestals to stay “in-phase”).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ADC waveforms from pedestal.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Have found we can “subtract” these pedestal runs from Sr-90 data IF we match the pedestal phase to the data collected with the source.</a:t>
            </a:r>
          </a:p>
        </p:txBody>
      </p:sp>
    </p:spTree>
    <p:extLst>
      <p:ext uri="{BB962C8B-B14F-4D97-AF65-F5344CB8AC3E}">
        <p14:creationId xmlns:p14="http://schemas.microsoft.com/office/powerpoint/2010/main" val="2518383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5BE15-FDC5-04BF-D6C7-82113DB1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6484B3-1DDF-0E59-D749-C2F3660B9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921008-24FE-5116-B4F3-A4866A43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ADC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CF864-98A6-5F0B-29A1-09DA1B81A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lvl="1"/>
            <a:r>
              <a:rPr lang="en-US" dirty="0"/>
              <a:t>Internal trigger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382138-4CEF-9641-CE81-FBDCAAFE09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4A2AA-4CB0-972E-DC40-714BE7FD5C79}"/>
              </a:ext>
            </a:extLst>
          </p:cNvPr>
          <p:cNvSpPr txBox="1"/>
          <p:nvPr/>
        </p:nvSpPr>
        <p:spPr>
          <a:xfrm>
            <a:off x="7287950" y="3058862"/>
            <a:ext cx="4558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Multimodal ADC distribution.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Seemed “fixed” when we used “</a:t>
            </a:r>
            <a:r>
              <a:rPr lang="en-US" dirty="0" err="1"/>
              <a:t>ceic.reset_before_acq</a:t>
            </a:r>
            <a:r>
              <a:rPr lang="en-US" dirty="0"/>
              <a:t>(1)”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does this actually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FA971-BDB0-4EE1-06EB-DBF89265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0" y="2072471"/>
            <a:ext cx="7010390" cy="34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0A0E0-E26B-2FE2-4242-29F3047A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8EAD0-38F7-04DF-EAB0-1542DCD57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0A4134-3633-41E4-13C0-06C18191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Sr-90 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66505-6C94-3A97-9253-F49DD136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lvl="1"/>
            <a:r>
              <a:rPr lang="en-US" dirty="0"/>
              <a:t>Internal trigger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DC0771-1560-B140-454E-6C3B1A834F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A7421-6EF6-C407-2FC2-B2444CBC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1777860"/>
            <a:ext cx="6845595" cy="4104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151ECA-3BF2-D2A3-4600-69A05BCF8556}"/>
              </a:ext>
            </a:extLst>
          </p:cNvPr>
          <p:cNvSpPr txBox="1"/>
          <p:nvPr/>
        </p:nvSpPr>
        <p:spPr>
          <a:xfrm>
            <a:off x="7308174" y="1712062"/>
            <a:ext cx="4558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”trigger” pixel =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Running in mode where ACQ window is always “open”, closes only when TRGOUT received from any pixel.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Offline, only look at events where pixel five is over threshold, </a:t>
            </a:r>
            <a:r>
              <a:rPr lang="en-US" b="1" u="sng" dirty="0"/>
              <a:t>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Pedestal is average of far pixels (far pixel 15 is very noisy).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C8C37-20BC-B4B0-C94B-D6D2678CEB8A}"/>
              </a:ext>
            </a:extLst>
          </p:cNvPr>
          <p:cNvSpPr/>
          <p:nvPr/>
        </p:nvSpPr>
        <p:spPr>
          <a:xfrm>
            <a:off x="2179674" y="2785730"/>
            <a:ext cx="1705702" cy="1044517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5216C-E21E-D875-51EE-38DE33A2CEDF}"/>
              </a:ext>
            </a:extLst>
          </p:cNvPr>
          <p:cNvSpPr txBox="1"/>
          <p:nvPr/>
        </p:nvSpPr>
        <p:spPr>
          <a:xfrm>
            <a:off x="7679580" y="4610299"/>
            <a:ext cx="3447182" cy="646331"/>
          </a:xfrm>
          <a:prstGeom prst="rect">
            <a:avLst/>
          </a:prstGeom>
          <a:solidFill>
            <a:srgbClr val="FFC000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 clear peak ADC after pedestal subtraction!!!</a:t>
            </a:r>
          </a:p>
        </p:txBody>
      </p:sp>
    </p:spTree>
    <p:extLst>
      <p:ext uri="{BB962C8B-B14F-4D97-AF65-F5344CB8AC3E}">
        <p14:creationId xmlns:p14="http://schemas.microsoft.com/office/powerpoint/2010/main" val="2191966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C860-3BA9-AB97-399B-9744B8973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F0B84-D5E9-B50E-066F-0CDBC3AF9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5EBC5-ACF1-304A-1992-3C616786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ADC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8377C-3EBF-B174-864C-FE45C287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lvl="1"/>
            <a:r>
              <a:rPr lang="en-US" dirty="0"/>
              <a:t>Internal trigger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27C586-D0DE-9C84-018D-E8BF4BFF8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D04F3-3C8E-D79C-CDE5-2C15E1CA83A8}"/>
              </a:ext>
            </a:extLst>
          </p:cNvPr>
          <p:cNvSpPr txBox="1"/>
          <p:nvPr/>
        </p:nvSpPr>
        <p:spPr>
          <a:xfrm>
            <a:off x="7287950" y="3058862"/>
            <a:ext cx="4558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Seemed “fixed” when we used “</a:t>
            </a:r>
            <a:r>
              <a:rPr lang="en-US" dirty="0" err="1"/>
              <a:t>ceic.reset_before_acq</a:t>
            </a:r>
            <a:r>
              <a:rPr lang="en-US" dirty="0"/>
              <a:t>(1)”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What does this actually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2B6B8-D3F5-5816-6348-DA7D3C95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2160425"/>
            <a:ext cx="6912254" cy="32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66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AB03-CA2C-5C01-DC15-AFC975B1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BE318-3CAF-75F9-B026-55D59DD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EAD95-2821-D0BA-6B17-AEDD5896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8A0B8-4211-6DAE-1B54-69D2EFF0A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F8B00-00EA-E740-9794-163F9CBCC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Graphical user interface&#10;&#10;AI-generated content may be incorrect.">
            <a:extLst>
              <a:ext uri="{FF2B5EF4-FFF2-40B4-BE49-F238E27FC236}">
                <a16:creationId xmlns:a16="http://schemas.microsoft.com/office/drawing/2014/main" id="{98EC7E82-D039-3473-D879-967BCA83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93" y="825178"/>
            <a:ext cx="8380307" cy="523769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EECEDFE-D169-1AD9-35A3-998A013A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When scope looks like this, events do not look like they should (the blue output pulse exceeds the 200ns window expected for a shaped event?)</a:t>
            </a:r>
          </a:p>
          <a:p>
            <a:pPr lvl="1"/>
            <a:r>
              <a:rPr lang="en-US" dirty="0"/>
              <a:t>What actually happens? Does it overwrite ADC/TDC values?</a:t>
            </a:r>
          </a:p>
        </p:txBody>
      </p:sp>
    </p:spTree>
    <p:extLst>
      <p:ext uri="{BB962C8B-B14F-4D97-AF65-F5344CB8AC3E}">
        <p14:creationId xmlns:p14="http://schemas.microsoft.com/office/powerpoint/2010/main" val="40190471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B07E1-1CA9-76D4-0DEF-A26C2E14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EB1A9-EA1D-BED3-0A64-CABE5DC3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8B3F-DC3D-86C7-821F-2EDB7AD1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“guessed” that the blue trigger window established by the FPGA needed to be the same width as a shaped “event” (200ns; 8 time samples).</a:t>
            </a:r>
          </a:p>
          <a:p>
            <a:pPr lvl="1"/>
            <a:r>
              <a:rPr lang="en-US" dirty="0"/>
              <a:t>Adjusted delays until this was true, then tried taking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57272-00F4-298B-57D2-07E7161F6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F353CB-C84C-CEFB-2373-E233F6F32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BAD51CAD-678C-6EF1-AC7A-B0E2B1EC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825178"/>
            <a:ext cx="8362121" cy="5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2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1B64-BE2E-00DE-653D-F679F1D3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56E7B-10C6-1923-19C6-83C3CC8B1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46DB0-1F38-9ECD-EF6E-AAEC2383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BB68D-6C4F-A805-BE93-4274F5D4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3354047" cy="21429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329E5-E20B-342A-7825-32000DDD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0DFF0-E5C0-88A3-D9A5-2EAB1D819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AE7C786B-C4B2-FC60-D7EF-96F583E0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496461A-9D0A-E384-1AE8-F8826BE8C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905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8DAD07-CE4C-9D77-DA7F-BC2B0AD6A68F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7799238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C0F9-5F34-88C0-38E0-C384843EC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6FEA4-356A-DAC9-0715-DF1EF036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5C633-5416-AA25-11AD-A45395AF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BEE3F-4E80-0545-8684-29677F238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4"/>
            <a:ext cx="3354047" cy="4538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  <a:p>
            <a:r>
              <a:rPr lang="en-US" dirty="0"/>
              <a:t>For each charge, average ADC values in each time-bin, and then extract the maximum from the averaged waveforms.</a:t>
            </a:r>
          </a:p>
          <a:p>
            <a:pPr lvl="1"/>
            <a:r>
              <a:rPr lang="en-US" dirty="0"/>
              <a:t>The maximum is plotted for each charge, per pixel.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6F137-6E69-B251-21CD-BE8DD2CF8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33638E-ECB4-0874-0C54-4FF0347542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6F61B6EB-07AE-4BB6-7D0F-D2DA79CF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3FEAC0-ED58-1F9D-50D6-F42CB5383A05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033586C-DE19-C3F7-2F48-9A6FEE67DF40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3F2D22-83E1-FF17-2E49-5237A31CD67C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A34BF-BD90-12BD-7BAB-93FFC0E9EEF3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23F6F-EC12-F647-E43F-364DC039D12E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A95EE-C5D0-8EF0-8F27-133149D3BE99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83A4-AAC1-7BF1-DE06-A539BD4EBCF5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68210-39BD-51C4-E9F6-842182F23CE2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F986B-1E5C-6F45-9623-FEF8E51EEC01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35E224-1DD8-057A-D6D9-62317A6350C5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2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1111E-4603-BFF9-D22F-DFC7E2B6F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83382-B41E-AF75-5BED-9CEDAF10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72AD8D-8BB8-D200-E621-73F7E83B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E9BBE-046B-18B0-E7B2-62B396EE9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990151" cy="2361579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E97B8-8C19-A755-6EA8-C09ADBC6B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6374D-9E22-0576-E648-D8DDC7C2C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6A57BBB7-38E1-0687-620E-62FE8A81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06B8D8-2D80-18EA-B9E6-3F725B14F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824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2EA41D1-E1DF-9C22-A5B2-560C2D75B51E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2906110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EFE6B-5175-9A8E-8E87-81963328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CC776-B369-180C-0B6F-353576492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E6796C-1EED-BEA5-0F7F-A60FDFC1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6F301-6A59-8C86-DEB0-5DF2DC84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5"/>
            <a:ext cx="4000091" cy="4597884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  <a:p>
            <a:r>
              <a:rPr lang="en-US" dirty="0"/>
              <a:t>Look for “good” events with one </a:t>
            </a:r>
            <a:r>
              <a:rPr lang="en-US" dirty="0" err="1"/>
              <a:t>hitbit</a:t>
            </a:r>
            <a:r>
              <a:rPr lang="en-US" dirty="0"/>
              <a:t> == 1 (only crossed threshold once).</a:t>
            </a:r>
          </a:p>
          <a:p>
            <a:pPr lvl="1"/>
            <a:r>
              <a:rPr lang="en-US" dirty="0"/>
              <a:t>Should also have one TDC value, after </a:t>
            </a:r>
            <a:r>
              <a:rPr lang="en-US" dirty="0" err="1"/>
              <a:t>hitbit</a:t>
            </a:r>
            <a:r>
              <a:rPr lang="en-US" dirty="0"/>
              <a:t> ==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53178-1184-3D54-52A0-C0999EAE4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4F76B-B0C1-4194-385C-AF562A222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9BF41BD8-52EA-D279-9A58-B5B5FB1F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A0CAB2-8E3F-671E-B989-F697709A41B4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1CC874-E97D-8340-E7A7-E09696960C09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96BF4-A9F2-4EE9-FF36-6B85A527C9EF}"/>
              </a:ext>
            </a:extLst>
          </p:cNvPr>
          <p:cNvSpPr/>
          <p:nvPr/>
        </p:nvSpPr>
        <p:spPr>
          <a:xfrm>
            <a:off x="6362845" y="5614903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CAA7-8CF9-7A87-5DD1-570C33C2CFF8}"/>
              </a:ext>
            </a:extLst>
          </p:cNvPr>
          <p:cNvSpPr/>
          <p:nvPr/>
        </p:nvSpPr>
        <p:spPr>
          <a:xfrm>
            <a:off x="3889803" y="5614902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BF0-18FC-F6CB-6E9F-291C51CC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A2F32-30DA-7401-AF89-607120F8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03DDFA-70B2-4796-3DCD-E4A29052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0F0D5-042F-F957-EA1B-619133B4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520687"/>
            <a:ext cx="11499925" cy="3866322"/>
          </a:xfrm>
        </p:spPr>
        <p:txBody>
          <a:bodyPr>
            <a:normAutofit/>
          </a:bodyPr>
          <a:lstStyle/>
          <a:p>
            <a:r>
              <a:rPr lang="en-US" dirty="0"/>
              <a:t>When we try to extract s-curves from lower injected charged (needed to calibrate the thresholds) – data look incoherent.</a:t>
            </a:r>
          </a:p>
          <a:p>
            <a:pPr lvl="1"/>
            <a:r>
              <a:rPr lang="en-US" dirty="0"/>
              <a:t>Meaning, our events do not have the behavior they should.</a:t>
            </a:r>
          </a:p>
          <a:p>
            <a:pPr lvl="1"/>
            <a:r>
              <a:rPr lang="en-US" dirty="0"/>
              <a:t>Still do not know if the trigger delays we are using are even correct </a:t>
            </a:r>
            <a:r>
              <a:rPr lang="en-US" dirty="0">
                <a:sym typeface="Wingdings" pitchFamily="2" charset="2"/>
              </a:rPr>
              <a:t> ”seems” correct doesn’t mean much – we need documentation on the meaning of the various variables so we can be sure.</a:t>
            </a:r>
          </a:p>
          <a:p>
            <a:r>
              <a:rPr lang="en-US" dirty="0">
                <a:sym typeface="Wingdings" pitchFamily="2" charset="2"/>
              </a:rPr>
              <a:t>Cannot replicate reasonable behavior with the newer Xilinx (ZCU106).</a:t>
            </a:r>
          </a:p>
          <a:p>
            <a:r>
              <a:rPr lang="en-US" dirty="0">
                <a:sym typeface="Wingdings" pitchFamily="2" charset="2"/>
              </a:rPr>
              <a:t>We have contacted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/OMEGA and will work to solve the issues so we can calibrate the thresholds and </a:t>
            </a:r>
            <a:r>
              <a:rPr lang="en-US" dirty="0" err="1">
                <a:sym typeface="Wingdings" pitchFamily="2" charset="2"/>
              </a:rPr>
              <a:t>Vref</a:t>
            </a:r>
            <a:r>
              <a:rPr lang="en-US" dirty="0">
                <a:sym typeface="Wingdings" pitchFamily="2" charset="2"/>
              </a:rPr>
              <a:t>, and start taking data with the Sr-90 source.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B0D24-DB45-DF85-DE0E-6232F7AD5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B5CF0-5F1A-5A24-E3C2-9C7315A7AC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996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B37B-F7E4-DA8A-06DF-A6EF483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EED85-B8F2-07C4-8A42-D8E2E2455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68</a:t>
            </a:fld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75676F5-1B06-9AB6-D27E-82AD721F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4" name="Picture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1CAF464-C8D8-CBAF-429C-553905A4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5" t="35872" r="29311" b="32371"/>
          <a:stretch/>
        </p:blipFill>
        <p:spPr>
          <a:xfrm>
            <a:off x="375422" y="1033346"/>
            <a:ext cx="3921131" cy="31284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A848D-F6B4-74EA-88CF-AC90964C270A}"/>
              </a:ext>
            </a:extLst>
          </p:cNvPr>
          <p:cNvCxnSpPr>
            <a:cxnSpLocks/>
          </p:cNvCxnSpPr>
          <p:nvPr/>
        </p:nvCxnSpPr>
        <p:spPr>
          <a:xfrm>
            <a:off x="4393870" y="2597582"/>
            <a:ext cx="5038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48437B-F560-47AE-6F34-8492AD74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35588" y="849898"/>
            <a:ext cx="7044162" cy="3673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6E2AF-050A-F21F-4FF8-CF0C10DBBBE0}"/>
              </a:ext>
            </a:extLst>
          </p:cNvPr>
          <p:cNvSpPr txBox="1"/>
          <p:nvPr/>
        </p:nvSpPr>
        <p:spPr>
          <a:xfrm>
            <a:off x="5035588" y="3569127"/>
            <a:ext cx="415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BNL AC-LGAD: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500x500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pixel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100x100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metal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30um active thickness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10423-4451-9609-7113-A78BC5E2CF54}"/>
              </a:ext>
            </a:extLst>
          </p:cNvPr>
          <p:cNvSpPr txBox="1"/>
          <p:nvPr/>
        </p:nvSpPr>
        <p:spPr>
          <a:xfrm>
            <a:off x="5824603" y="1157866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B5B28-F7DE-4EC8-3FDD-0A787722FD5B}"/>
              </a:ext>
            </a:extLst>
          </p:cNvPr>
          <p:cNvSpPr txBox="1"/>
          <p:nvPr/>
        </p:nvSpPr>
        <p:spPr>
          <a:xfrm>
            <a:off x="9321452" y="1147587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3BEED-7FF2-C78B-B669-4F226CC570EC}"/>
              </a:ext>
            </a:extLst>
          </p:cNvPr>
          <p:cNvSpPr txBox="1"/>
          <p:nvPr/>
        </p:nvSpPr>
        <p:spPr>
          <a:xfrm>
            <a:off x="361846" y="4611365"/>
            <a:ext cx="107002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EICROC ASIC proposed for pixilated AC-LGADs.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Uses infrastructure from ALTIROC (used for DC-LGADs in ATLAS) and HGCROC (I2C)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only 4x4 channel version exists, 32x32 (full channel count) in production (to arrive in Feb./March 2026).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used in FTOF (or any pixilated AC-LGAD detector).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918C15-27B6-5F7D-92AD-12ACD76CF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9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F2F6-D0CE-A729-A4F4-E31D046C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67D0E85-5AD3-ADA5-FBC5-1551D0D6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5BD519-5A78-55C6-CEC0-FA76D297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EF874-8901-7EC0-2625-A0E9A3FE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69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EB5DD8A9-3C8F-3473-780B-2D8017F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905983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988AE765-8766-D818-55A5-63412C3662B9}"/>
              </a:ext>
            </a:extLst>
          </p:cNvPr>
          <p:cNvSpPr txBox="1"/>
          <p:nvPr/>
        </p:nvSpPr>
        <p:spPr>
          <a:xfrm>
            <a:off x="261409" y="3538453"/>
            <a:ext cx="5512364" cy="226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AC-LGAD (HPK) “etched” to remove portions of the backplane </a:t>
            </a:r>
            <a:r>
              <a:rPr lang="en" sz="1867" dirty="0" err="1">
                <a:latin typeface="Arial"/>
                <a:ea typeface="Arial"/>
                <a:cs typeface="Arial"/>
                <a:sym typeface="Arial"/>
              </a:rPr>
              <a:t>whi</a:t>
            </a: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 normally block incident TCT IR light from the laser in a bump-bonded assembly.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Etching by Simone Mazza from UCSC.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TCT is useful for doing position dependent measurements (</a:t>
            </a:r>
            <a:r>
              <a:rPr lang="en" sz="1600" dirty="0" err="1">
                <a:latin typeface="Arial"/>
                <a:cs typeface="Arial"/>
                <a:sym typeface="Arial"/>
              </a:rPr>
              <a:t>e.g</a:t>
            </a:r>
            <a:r>
              <a:rPr lang="en" sz="1600" dirty="0">
                <a:latin typeface="Arial"/>
                <a:cs typeface="Arial"/>
                <a:sym typeface="Arial"/>
              </a:rPr>
              <a:t> for spatial resolution), and for probing uniformity of charge collection and gain.</a:t>
            </a:r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2D11C95-80D9-B5FF-CC4E-02E78BB1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4BA098-B77D-EEC1-4F9D-43EB44D1F575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747CD-4854-1382-D5AC-4E97DA989F5B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48F54-3EC5-AB97-C9CD-E57E5484CAF9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6C4D3-0EEE-6829-1ED7-BFC405F24A2B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973DE-49EA-34BD-E183-A0F4BB662B44}"/>
              </a:ext>
            </a:extLst>
          </p:cNvPr>
          <p:cNvSpPr txBox="1"/>
          <p:nvPr/>
        </p:nvSpPr>
        <p:spPr>
          <a:xfrm>
            <a:off x="11123394" y="3182646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0D1-D87D-34EF-EA44-E7921061F547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EBDE6-1CC8-6C1B-9766-CF15008BA907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198C-37E5-1E92-8887-00E970F45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2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433A8-DB5E-DF9B-DEBD-07AF8521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A8CF21-AB9C-E329-FE45-F5C1E3437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0F86A7-7464-39CB-5532-D66867CE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Sr-90 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17866-92CC-C0FB-115B-88132E1CA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5A62E8-0D46-69C4-8C57-B245A3D0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2DED3-26CD-764C-1E13-0D68F1E86981}"/>
              </a:ext>
            </a:extLst>
          </p:cNvPr>
          <p:cNvSpPr txBox="1"/>
          <p:nvPr/>
        </p:nvSpPr>
        <p:spPr>
          <a:xfrm>
            <a:off x="8115043" y="1253024"/>
            <a:ext cx="3769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”trigger” pixel =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Running in mode where ACQ window is always “open”, closes only when TRGOUT received from any pixel.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Offline, only look at events where pixel </a:t>
            </a:r>
            <a:r>
              <a:rPr lang="en-US" b="1" dirty="0"/>
              <a:t>fifteen</a:t>
            </a:r>
            <a:r>
              <a:rPr lang="en-US" dirty="0"/>
              <a:t> is over threshold, </a:t>
            </a:r>
            <a:r>
              <a:rPr lang="en-US" b="1" u="sng" dirty="0"/>
              <a:t>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pedestal subtraction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3BE6D-D6B8-4754-B654-23CE477B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6" y="1130710"/>
            <a:ext cx="7772400" cy="4400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C6343-98C0-E733-2EFE-12B4B23E1AD8}"/>
              </a:ext>
            </a:extLst>
          </p:cNvPr>
          <p:cNvSpPr txBox="1"/>
          <p:nvPr/>
        </p:nvSpPr>
        <p:spPr>
          <a:xfrm>
            <a:off x="8515322" y="4521972"/>
            <a:ext cx="3447182" cy="1200329"/>
          </a:xfrm>
          <a:prstGeom prst="rect">
            <a:avLst/>
          </a:prstGeom>
          <a:solidFill>
            <a:srgbClr val="FFC000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Much more reasonable result – clear peak ADC seen in trigger pixel, and in a neighboring one (pixel 14).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283154-1541-F8C1-2A71-DDEA333FEC85}"/>
              </a:ext>
            </a:extLst>
          </p:cNvPr>
          <p:cNvSpPr/>
          <p:nvPr/>
        </p:nvSpPr>
        <p:spPr>
          <a:xfrm>
            <a:off x="6299390" y="4468070"/>
            <a:ext cx="1705702" cy="1044517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468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49CF-4BE2-AC5A-85BB-8EDDD381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90E7D-E4E7-3D4F-68F8-312C535C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22DD-FAEE-E026-C2B6-AA679F448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70</a:t>
            </a:fld>
            <a:endParaRPr lang="en-US" dirty="0"/>
          </a:p>
        </p:txBody>
      </p:sp>
      <p:sp>
        <p:nvSpPr>
          <p:cNvPr id="4" name="Google Shape;252;p36">
            <a:extLst>
              <a:ext uri="{FF2B5EF4-FFF2-40B4-BE49-F238E27FC236}">
                <a16:creationId xmlns:a16="http://schemas.microsoft.com/office/drawing/2014/main" id="{283F7EFA-C29D-9891-5303-36300902A08D}"/>
              </a:ext>
            </a:extLst>
          </p:cNvPr>
          <p:cNvSpPr txBox="1"/>
          <p:nvPr/>
        </p:nvSpPr>
        <p:spPr>
          <a:xfrm>
            <a:off x="462579" y="4898501"/>
            <a:ext cx="11406692" cy="114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Jitter measured using full bump-bonded sensor + ASIC (readout with commercial Xilinx FPGA board).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Jitter of sensor ~ 10ps; EICROC (TDC) via charge injection ~ 10-15ps.</a:t>
            </a:r>
          </a:p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Total jitter (via analog output of EICROC test board) ~ 40ps – why?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Likely from hybridization and/or non-optimal analog readout </a:t>
            </a:r>
            <a:r>
              <a:rPr lang="en-US" sz="1600" dirty="0">
                <a:latin typeface="Arial"/>
                <a:cs typeface="Arial"/>
                <a:sym typeface="Wingdings" pitchFamily="2" charset="2"/>
              </a:rPr>
              <a:t> under study. </a:t>
            </a:r>
            <a:endParaRPr lang="en" sz="1600" b="1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81EB18F2-C9AE-C18D-A25C-2865469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90" y="1146155"/>
            <a:ext cx="4320571" cy="3740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203FF-67F2-8FB1-E4DE-E45DC1E9019E}"/>
              </a:ext>
            </a:extLst>
          </p:cNvPr>
          <p:cNvSpPr txBox="1"/>
          <p:nvPr/>
        </p:nvSpPr>
        <p:spPr>
          <a:xfrm>
            <a:off x="1603758" y="875831"/>
            <a:ext cx="496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Laser measurements (variable laser power)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444449-BE4B-6BBD-49CC-A484E8EA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6404" r="7497" b="10904"/>
          <a:stretch>
            <a:fillRect/>
          </a:stretch>
        </p:blipFill>
        <p:spPr bwMode="auto">
          <a:xfrm>
            <a:off x="847520" y="1256826"/>
            <a:ext cx="5565138" cy="36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w Are Universal Ionizing Radiation Symbols Used Around the ...">
            <a:extLst>
              <a:ext uri="{FF2B5EF4-FFF2-40B4-BE49-F238E27FC236}">
                <a16:creationId xmlns:a16="http://schemas.microsoft.com/office/drawing/2014/main" id="{F933B103-258B-D568-5B3B-16AEF44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10553868" y="16768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95B6D3-88B8-1206-FE95-57CB27854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1AEFE-6174-1F70-6834-085F4970D671}"/>
              </a:ext>
            </a:extLst>
          </p:cNvPr>
          <p:cNvSpPr txBox="1"/>
          <p:nvPr/>
        </p:nvSpPr>
        <p:spPr>
          <a:xfrm>
            <a:off x="8156448" y="856336"/>
            <a:ext cx="38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Sr-90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1488433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1BC5-81DF-120B-6208-6C78398E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69" y="1061544"/>
            <a:ext cx="5532439" cy="29323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AC-LGAD wire-bonded to Fermilab test board with low noise preamplifiers.</a:t>
            </a:r>
          </a:p>
          <a:p>
            <a:r>
              <a:rPr lang="en-US" dirty="0"/>
              <a:t>Sensor assembly placed under Sr-90 source and 4 channels readout at once.</a:t>
            </a:r>
          </a:p>
          <a:p>
            <a:pPr lvl="1"/>
            <a:r>
              <a:rPr lang="en-US" dirty="0"/>
              <a:t>4 pixels in center of sensor.</a:t>
            </a:r>
          </a:p>
          <a:p>
            <a:r>
              <a:rPr lang="en-US" dirty="0"/>
              <a:t>Teledyne LeCroy 4-channel oscilloscope used to readout analog output from board.</a:t>
            </a:r>
          </a:p>
          <a:p>
            <a:pPr lvl="1"/>
            <a:r>
              <a:rPr lang="en-US" dirty="0"/>
              <a:t>Channel 1 used as trigger with low threshold.</a:t>
            </a:r>
          </a:p>
          <a:p>
            <a:r>
              <a:rPr lang="en-US" dirty="0"/>
              <a:t>Goal was to measure the jitter from the pixel with maximum amplitude in each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F8CBD-7992-AAC9-0CCB-025311D3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4" y="909145"/>
            <a:ext cx="5925507" cy="573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7E0B9-8FB7-D210-B58B-C3D0BD71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0" t="41295" r="36900" b="32473"/>
          <a:stretch>
            <a:fillRect/>
          </a:stretch>
        </p:blipFill>
        <p:spPr>
          <a:xfrm>
            <a:off x="6368104" y="4445876"/>
            <a:ext cx="2596055" cy="2196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D07A0F-83F5-F35D-F0F7-A97B50393DDC}"/>
              </a:ext>
            </a:extLst>
          </p:cNvPr>
          <p:cNvSpPr/>
          <p:nvPr/>
        </p:nvSpPr>
        <p:spPr>
          <a:xfrm>
            <a:off x="7483366" y="5349766"/>
            <a:ext cx="357351" cy="34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1D2BC-AAC1-AAB3-6AA5-16F6B6E81B2E}"/>
              </a:ext>
            </a:extLst>
          </p:cNvPr>
          <p:cNvCxnSpPr>
            <a:cxnSpLocks/>
          </p:cNvCxnSpPr>
          <p:nvPr/>
        </p:nvCxnSpPr>
        <p:spPr>
          <a:xfrm flipH="1" flipV="1">
            <a:off x="5925506" y="4193628"/>
            <a:ext cx="1557860" cy="115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4">
            <a:extLst>
              <a:ext uri="{FF2B5EF4-FFF2-40B4-BE49-F238E27FC236}">
                <a16:creationId xmlns:a16="http://schemas.microsoft.com/office/drawing/2014/main" id="{D207D24B-F63E-ABD9-DD89-F1D4CA7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12" name="Picture 11" descr="How Are Universal Ionizing Radiation Symbols Used Around the ...">
            <a:extLst>
              <a:ext uri="{FF2B5EF4-FFF2-40B4-BE49-F238E27FC236}">
                <a16:creationId xmlns:a16="http://schemas.microsoft.com/office/drawing/2014/main" id="{6AAC781B-D8A5-239F-E7EE-37FA0635E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5925506" y="989460"/>
            <a:ext cx="48987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C613C9-2807-DD39-3A9C-F040BBD0A97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71</a:t>
            </a:fld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6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9E2D-DEC5-59A1-2738-A5035532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2AEBC-F7C0-9153-3DFB-56342433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6"/>
          <a:stretch>
            <a:fillRect/>
          </a:stretch>
        </p:blipFill>
        <p:spPr>
          <a:xfrm>
            <a:off x="400321" y="933726"/>
            <a:ext cx="5812220" cy="5854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B66E7E-4779-3B7F-3B77-C9B27E86ED4E}"/>
              </a:ext>
            </a:extLst>
          </p:cNvPr>
          <p:cNvSpPr txBox="1">
            <a:spLocks/>
          </p:cNvSpPr>
          <p:nvPr/>
        </p:nvSpPr>
        <p:spPr>
          <a:xfrm>
            <a:off x="6212541" y="1539764"/>
            <a:ext cx="5676986" cy="4384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with a </a:t>
            </a:r>
            <a:r>
              <a:rPr lang="en-US" b="1" u="sng" dirty="0"/>
              <a:t>single</a:t>
            </a:r>
            <a:r>
              <a:rPr lang="en-US" dirty="0"/>
              <a:t> pixel taken as a baseline.</a:t>
            </a:r>
          </a:p>
          <a:p>
            <a:r>
              <a:rPr lang="en-US" dirty="0"/>
              <a:t>Analog signal amplitude converted to charge by integrating waveform over time over the signal region.</a:t>
            </a:r>
          </a:p>
          <a:p>
            <a:pPr lvl="1"/>
            <a:r>
              <a:rPr lang="en-US" dirty="0"/>
              <a:t>Integral then divided by preamp gain (100) and preamp impedance (50 Ohms) to convert to </a:t>
            </a:r>
            <a:r>
              <a:rPr lang="en-US" dirty="0" err="1"/>
              <a:t>fC</a:t>
            </a:r>
            <a:r>
              <a:rPr lang="en-US" dirty="0"/>
              <a:t>.</a:t>
            </a:r>
          </a:p>
          <a:p>
            <a:r>
              <a:rPr lang="en-US" dirty="0"/>
              <a:t>Jitter of sensor found to be consistent with previous measurements of similar AC-LGADs.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19DF3-9B95-6A8F-6BA0-24D074CA7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7F3B85AC-320E-D40B-4B1E-B596607F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F92A9-FE45-E2C6-CF99-1500D2E1741F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72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27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4093-E36E-9A61-208F-792ABD85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AA88C-CB14-071A-E285-987DE208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6"/>
          <a:stretch>
            <a:fillRect/>
          </a:stretch>
        </p:blipFill>
        <p:spPr>
          <a:xfrm>
            <a:off x="462579" y="858193"/>
            <a:ext cx="6077307" cy="57852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B23840-0166-4FC9-FECE-6C374D8F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104" y="1361662"/>
            <a:ext cx="5557116" cy="45620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Jitter calculated using multiple pixels, with a focus on the pixel with maximum amplitude from each event.</a:t>
            </a:r>
          </a:p>
          <a:p>
            <a:pPr lvl="1"/>
            <a:r>
              <a:rPr lang="en-US" sz="2400" dirty="0"/>
              <a:t>Results also found to be consistent with previous measurements. 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ea typeface="Arial"/>
                <a:cs typeface="Arial"/>
                <a:sym typeface="Arial"/>
              </a:rPr>
              <a:t>Jitter measured here using a 30um HPK sensor (same as the other tests) wire-bonded to a Fermilab test board with fast, low-noise preamps.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b="1" dirty="0">
                <a:solidFill>
                  <a:srgbClr val="FF0000"/>
                </a:solidFill>
                <a:cs typeface="Arial"/>
                <a:sym typeface="Arial"/>
              </a:rPr>
              <a:t>Much lower jitter observed.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cs typeface="Arial"/>
                <a:sym typeface="Arial"/>
              </a:rPr>
              <a:t>Jitter measured here by reading out 4 pixels, with one serving as a trigger with a very low threshold, and taking the pixel with the maximum amplitude in each event – those were then used to calculate jitter as a function of charge.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dirty="0">
                <a:cs typeface="Arial"/>
                <a:sym typeface="Arial"/>
              </a:rPr>
              <a:t>Waveform time-integrated, and then divided by preamp gain (100) and impedance (50 Ohms)</a:t>
            </a:r>
            <a:endParaRPr lang="en" sz="2400" dirty="0"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D0EB632-2E64-A42B-7A13-E1AE797C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A5509E79-F3D2-B795-EB2E-EA95E7B69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3544228-D60A-33A9-6392-5CB13423CA1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73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2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A1232-E7EE-9793-C86F-ED5C1B9F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D1C996-16AD-2E36-F73C-82AA4D88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testing plans for AC-LGADs @ BNL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CF1C3-0A33-93D3-0027-3549338A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441839"/>
            <a:ext cx="11716168" cy="39743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Sensor and ASIC testing between TOF/auxiliary subsystems leverages workforce from all groups.</a:t>
            </a:r>
          </a:p>
          <a:p>
            <a:pPr lvl="1"/>
            <a:r>
              <a:rPr lang="en-US" u="sng" dirty="0"/>
              <a:t>Example (currently happening):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HPK sensors characterized (IV curves) at UCSC (and potentially UIC), </a:t>
            </a:r>
          </a:p>
          <a:p>
            <a:pPr lvl="2"/>
            <a:r>
              <a:rPr lang="en-US" dirty="0"/>
              <a:t>shipped to BNL for testing with EICROC + laser/sources, </a:t>
            </a:r>
          </a:p>
          <a:p>
            <a:pPr lvl="2"/>
            <a:r>
              <a:rPr lang="en-US" dirty="0"/>
              <a:t>RBv1 developed by Rice, then sent to BNL (arrived in Dec. 2025),</a:t>
            </a:r>
          </a:p>
          <a:p>
            <a:pPr lvl="2"/>
            <a:r>
              <a:rPr lang="en-US" dirty="0"/>
              <a:t>sensor/ASIC integration tested at BNL with FPGA; Rbv1 setup tested in parallel (</a:t>
            </a:r>
            <a:r>
              <a:rPr lang="en-US" b="1" dirty="0">
                <a:solidFill>
                  <a:srgbClr val="00B0F0"/>
                </a:solidFill>
              </a:rPr>
              <a:t>in-progress; see discussion by Tonko</a:t>
            </a:r>
            <a:r>
              <a:rPr lang="en-US" dirty="0"/>
              <a:t>),</a:t>
            </a:r>
          </a:p>
          <a:p>
            <a:pPr lvl="2"/>
            <a:r>
              <a:rPr lang="en-US" dirty="0"/>
              <a:t>when EICROC1 received (Feb./March 2026), integration with RBv1 tested,</a:t>
            </a:r>
          </a:p>
          <a:p>
            <a:pPr lvl="2"/>
            <a:r>
              <a:rPr lang="en-US" dirty="0"/>
              <a:t>all groups use results for e.g. test beam planning at SPS.</a:t>
            </a:r>
          </a:p>
          <a:p>
            <a:r>
              <a:rPr lang="en-US" dirty="0"/>
              <a:t>QA needs for sensors/modules for pixilated systems understood (for common items).</a:t>
            </a:r>
          </a:p>
          <a:p>
            <a:pPr lvl="1"/>
            <a:r>
              <a:rPr lang="en-US" dirty="0"/>
              <a:t>Sensors, ASICs, readout, hybridization, etc.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2A963-D2E4-99FB-605A-FF81FDA6E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34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8EA2-A9B2-D7A9-13D0-72FF565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6FADA-9D97-19C0-62A3-A7D29A3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E8651-9787-5BE4-85DD-4FFCB1A3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AF83134-7E94-E9D0-4559-F9A4C5E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18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E6FC9C6-8BDC-8313-33CC-17E51D3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" t="5519" r="6216"/>
          <a:stretch>
            <a:fillRect/>
          </a:stretch>
        </p:blipFill>
        <p:spPr>
          <a:xfrm>
            <a:off x="7262146" y="875865"/>
            <a:ext cx="4815992" cy="23513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CBC3-6642-4969-6A6B-97C60195D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B0CE-B32B-3794-60D9-6A36A42837B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F5D00-630C-19D5-2711-9D843D50AB6E}"/>
              </a:ext>
            </a:extLst>
          </p:cNvPr>
          <p:cNvSpPr txBox="1"/>
          <p:nvPr/>
        </p:nvSpPr>
        <p:spPr>
          <a:xfrm>
            <a:off x="281775" y="4029510"/>
            <a:ext cx="6761821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78B9C-EC3B-C6EB-98DA-A01F5EB49922}"/>
              </a:ext>
            </a:extLst>
          </p:cNvPr>
          <p:cNvSpPr txBox="1"/>
          <p:nvPr/>
        </p:nvSpPr>
        <p:spPr>
          <a:xfrm>
            <a:off x="7571194" y="3277868"/>
            <a:ext cx="41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needs to be separated from sensor/ASIC board to obey physical constraints for far-forward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E355-FE56-8530-6F5E-434B6ECC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80" y="4273638"/>
            <a:ext cx="2596391" cy="21921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D26186-5719-4A0D-0D1D-965EE367B4A6}"/>
              </a:ext>
            </a:extLst>
          </p:cNvPr>
          <p:cNvCxnSpPr/>
          <p:nvPr/>
        </p:nvCxnSpPr>
        <p:spPr>
          <a:xfrm flipV="1">
            <a:off x="6957391" y="5446643"/>
            <a:ext cx="1967948" cy="25841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53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942-C9E0-36D0-A224-A69744AD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CA780-3F4B-CB5E-6A02-6D4E2E57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A997F-84D4-FE0B-F231-C3CE5E4B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C2E7BCC-D91A-7155-822E-2E3BCFDC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5DE8D-C7A5-2267-48D3-FAFACEB04547}"/>
              </a:ext>
            </a:extLst>
          </p:cNvPr>
          <p:cNvSpPr txBox="1"/>
          <p:nvPr/>
        </p:nvSpPr>
        <p:spPr>
          <a:xfrm>
            <a:off x="6956184" y="3952338"/>
            <a:ext cx="5135151" cy="212365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synergy with TOF: front-end + power board will be the same as FTOF.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Only difference is sensor stave/module, and the separation of the FEB for flexibility for FF detector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Presently optimizing choice of readout board “flavor” which works best for auxiliary detector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96FF1-9AE8-1581-85D4-557A7708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28" y="896298"/>
            <a:ext cx="4790076" cy="301111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7196E-9958-42F7-1C88-CAA91E0AE61A}"/>
              </a:ext>
            </a:extLst>
          </p:cNvPr>
          <p:cNvSpPr txBox="1"/>
          <p:nvPr/>
        </p:nvSpPr>
        <p:spPr>
          <a:xfrm>
            <a:off x="281775" y="4029510"/>
            <a:ext cx="6761821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C90CB-E0B8-58B3-A2A9-548B04CE7E50}"/>
              </a:ext>
            </a:extLst>
          </p:cNvPr>
          <p:cNvSpPr txBox="1"/>
          <p:nvPr/>
        </p:nvSpPr>
        <p:spPr>
          <a:xfrm>
            <a:off x="10488871" y="3171270"/>
            <a:ext cx="16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Tonko </a:t>
            </a:r>
            <a:r>
              <a:rPr lang="en-US" sz="1600" dirty="0" err="1"/>
              <a:t>Ljubicic</a:t>
            </a:r>
            <a:r>
              <a:rPr lang="en-US" sz="1600" dirty="0"/>
              <a:t> (Rice Univ.)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0D8C7-76D8-E1E3-445C-33E13197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51F2-0039-A649-C208-47077865F22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</p:spTree>
    <p:extLst>
      <p:ext uri="{BB962C8B-B14F-4D97-AF65-F5344CB8AC3E}">
        <p14:creationId xmlns:p14="http://schemas.microsoft.com/office/powerpoint/2010/main" val="332592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C9CA-8E1F-EF5C-A57B-72EF5097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7D9D3-0827-435C-8C4B-74C6C9C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Broad timeline of AC-LGAD activities (non-exhaustive)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7D12C-D10D-F38C-8CC2-6A7BF124D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D84D8-9412-0130-E0FF-A0CB9C45B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614254-8FEF-79DC-92D4-36E03D557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88871"/>
              </p:ext>
            </p:extLst>
          </p:nvPr>
        </p:nvGraphicFramePr>
        <p:xfrm>
          <a:off x="361846" y="825178"/>
          <a:ext cx="11749472" cy="522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283">
                  <a:extLst>
                    <a:ext uri="{9D8B030D-6E8A-4147-A177-3AD203B41FA5}">
                      <a16:colId xmlns:a16="http://schemas.microsoft.com/office/drawing/2014/main" val="457906161"/>
                    </a:ext>
                  </a:extLst>
                </a:gridCol>
                <a:gridCol w="1389530">
                  <a:extLst>
                    <a:ext uri="{9D8B030D-6E8A-4147-A177-3AD203B41FA5}">
                      <a16:colId xmlns:a16="http://schemas.microsoft.com/office/drawing/2014/main" val="4244746894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104197803"/>
                    </a:ext>
                  </a:extLst>
                </a:gridCol>
                <a:gridCol w="6042212">
                  <a:extLst>
                    <a:ext uri="{9D8B030D-6E8A-4147-A177-3AD203B41FA5}">
                      <a16:colId xmlns:a16="http://schemas.microsoft.com/office/drawing/2014/main" val="3701500143"/>
                    </a:ext>
                  </a:extLst>
                </a:gridCol>
              </a:tblGrid>
              <a:tr h="369073">
                <a:tc>
                  <a:txBody>
                    <a:bodyPr/>
                    <a:lstStyle/>
                    <a:p>
                      <a:r>
                        <a:rPr lang="en-US" sz="1100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Dates (expected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9835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4x4 BNL and HPK sensors tested at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2020 to 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Established timing resolution ~ 20ps and spatial resolution ~ 20um (7x better than normal for pixel pitch due to charge sharing)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87745"/>
                  </a:ext>
                </a:extLst>
              </a:tr>
              <a:tr h="741275">
                <a:tc>
                  <a:txBody>
                    <a:bodyPr/>
                    <a:lstStyle/>
                    <a:p>
                      <a:r>
                        <a:rPr lang="en-US" sz="1100" dirty="0"/>
                        <a:t>EICROC0 testing with charge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Tested analog and digital output, measured jitter, tested linearity of ADC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Firmware does not support external trigger; will be updated to enable this with EICROC1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66678"/>
                  </a:ext>
                </a:extLst>
              </a:tr>
              <a:tr h="1051828">
                <a:tc>
                  <a:txBody>
                    <a:bodyPr/>
                    <a:lstStyle/>
                    <a:p>
                      <a:r>
                        <a:rPr lang="en-US" sz="1100" dirty="0"/>
                        <a:t>4x4 sensor testing with EICROC0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Testing has been done with AC-LGADs </a:t>
                      </a:r>
                      <a:r>
                        <a:rPr lang="en-US" sz="1100" dirty="0" err="1"/>
                        <a:t>wirebonded</a:t>
                      </a:r>
                      <a:r>
                        <a:rPr lang="en-US" sz="1100" dirty="0"/>
                        <a:t> to EICROC0 – noise unacceptably high. Now using bump-bonded assemblies. Tested with TCT and Sr-90 source.</a:t>
                      </a:r>
                      <a:br>
                        <a:rPr lang="en-US" sz="1100" dirty="0"/>
                      </a:br>
                      <a:br>
                        <a:rPr lang="en-US" sz="1100" dirty="0"/>
                      </a:br>
                      <a:r>
                        <a:rPr lang="en-US" sz="1100" dirty="0"/>
                        <a:t>Jitter from individual components small (10-15ps) – total jitter from analog output of EICROC0 </a:t>
                      </a:r>
                      <a:r>
                        <a:rPr lang="en-US" sz="1100" dirty="0" err="1"/>
                        <a:t>testboard</a:t>
                      </a:r>
                      <a:r>
                        <a:rPr lang="en-US" sz="1100" dirty="0"/>
                        <a:t> with AC-LGADs bump-bonded high – under study 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4858"/>
                  </a:ext>
                </a:extLst>
              </a:tr>
              <a:tr h="660430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full-size 32x32 channel HPK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(Summer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IV curves measured and breakdown voltages identified; production yield &gt; 90%; first test beam @ DESY in December 2025; hope for test beam @ SPS in Summer 2026; Lab testing underway (laser, source)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73214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RBv1 setup and initial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(Spring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Work done to validate setup at Rice; setup being established at BNL to test EICROC1 with two different readouts after receipt of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18555"/>
                  </a:ext>
                </a:extLst>
              </a:tr>
              <a:tr h="487103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EICROC1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2026 to 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Will test with FPGA setup as done with EICROC0; aim is to test with RBv1 (</a:t>
                      </a:r>
                      <a:r>
                        <a:rPr lang="en-US" sz="1100" dirty="0" err="1"/>
                        <a:t>lpGBT</a:t>
                      </a:r>
                      <a:r>
                        <a:rPr lang="en-US" sz="1100" dirty="0"/>
                        <a:t>-based readout) as soon as EICROC1 is received.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81670"/>
                  </a:ext>
                </a:extLst>
              </a:tr>
              <a:tr h="514779">
                <a:tc>
                  <a:txBody>
                    <a:bodyPr/>
                    <a:lstStyle/>
                    <a:p>
                      <a:r>
                        <a:rPr lang="en-US" sz="1100" dirty="0"/>
                        <a:t>Full-chain tests (32x32 sensor with EICROC1 and RBv1)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Late Spring 2026 – TBD (end of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Goal is to have initial full chain testing done by Summer if EICROC1 testing + RBv1 setup is successful.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9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4CA14-4C25-5945-6820-030950CCC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3404EF-552C-6E3C-951C-BC54BB77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08" y="1855057"/>
            <a:ext cx="6905986" cy="38872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485ED-4D45-D92C-B27C-CC9F6D5C0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4DF72-8A8D-C414-DA3D-C6F4FA9F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EICROC0 testing @ BNL: Sr-90 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269AE-3233-CD14-4D0E-141531A6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25178"/>
          </a:xfrm>
        </p:spPr>
        <p:txBody>
          <a:bodyPr/>
          <a:lstStyle/>
          <a:p>
            <a:r>
              <a:rPr lang="en-US" dirty="0"/>
              <a:t>Using bump-bonded (30um gain layer) sensor to EICROC0 @ -170V.</a:t>
            </a:r>
          </a:p>
          <a:p>
            <a:pPr lvl="1"/>
            <a:r>
              <a:rPr lang="en-US" dirty="0"/>
              <a:t>Internal trigger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A4E298-E7A7-AFA9-3B4A-0394A7E7C7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4E9B0-EF8F-F644-F8AD-9F9DA52D19C4}"/>
              </a:ext>
            </a:extLst>
          </p:cNvPr>
          <p:cNvSpPr txBox="1"/>
          <p:nvPr/>
        </p:nvSpPr>
        <p:spPr>
          <a:xfrm>
            <a:off x="7308174" y="1712062"/>
            <a:ext cx="4558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”trigger” pixel =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Running in mode where ACQ window is always “open”, closes only when TRGOUT received from any pixel.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Offline, look at events where pixel 15 is over threshold (</a:t>
            </a:r>
            <a:r>
              <a:rPr lang="en-US" dirty="0" err="1"/>
              <a:t>hitbit</a:t>
            </a:r>
            <a:r>
              <a:rPr lang="en-US" dirty="0"/>
              <a:t> == 1), and ONLY pixel 15 has crossed threshold.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Pedestal subtraction performed using pixel 0, event-by-event.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99D272-4E38-2BA8-DB87-E25257D9D849}"/>
              </a:ext>
            </a:extLst>
          </p:cNvPr>
          <p:cNvSpPr/>
          <p:nvPr/>
        </p:nvSpPr>
        <p:spPr>
          <a:xfrm>
            <a:off x="5602472" y="4816369"/>
            <a:ext cx="1705702" cy="1044517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2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9301E-6DAF-BF46-4F5B-665C93690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D1C03F-EB9F-7959-E603-33BA6CD4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going 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6D4F5-6ABB-E349-6925-67BBD47E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415845"/>
            <a:ext cx="11499925" cy="4425378"/>
          </a:xfrm>
        </p:spPr>
        <p:txBody>
          <a:bodyPr/>
          <a:lstStyle/>
          <a:p>
            <a:r>
              <a:rPr lang="en-US" dirty="0"/>
              <a:t>Pixels 8, 14, and 15 seem to behave like expected </a:t>
            </a:r>
            <a:r>
              <a:rPr lang="en-US" dirty="0">
                <a:sym typeface="Wingdings" pitchFamily="2" charset="2"/>
              </a:rPr>
              <a:t> if a </a:t>
            </a:r>
            <a:r>
              <a:rPr lang="en-US" dirty="0" err="1">
                <a:sym typeface="Wingdings" pitchFamily="2" charset="2"/>
              </a:rPr>
              <a:t>hitbit</a:t>
            </a:r>
            <a:r>
              <a:rPr lang="en-US" dirty="0">
                <a:sym typeface="Wingdings" pitchFamily="2" charset="2"/>
              </a:rPr>
              <a:t> is set to 1, that means pixel crossed threshold  focusing on those events in those pixels shows a clear ADC peak from a particle hitting the AC-LGAD roughly in the expected time bin.</a:t>
            </a:r>
          </a:p>
          <a:p>
            <a:pPr lvl="1"/>
            <a:r>
              <a:rPr lang="en-US" dirty="0">
                <a:sym typeface="Wingdings" pitchFamily="2" charset="2"/>
              </a:rPr>
              <a:t>Delay was set to count 4 time bins (25ns each) before closing acquisition window after receiving TRGOUT signal  should expect peak in time bin 3 (time bins [0,7]), +/- one bin.</a:t>
            </a:r>
          </a:p>
          <a:p>
            <a:r>
              <a:rPr lang="en-US" dirty="0">
                <a:sym typeface="Wingdings" pitchFamily="2" charset="2"/>
              </a:rPr>
              <a:t>Other 13 pixels seem to never show a clear ADC peak above the pedestal, DESPITE crossing threshold and recording a reasonable TDC.</a:t>
            </a:r>
          </a:p>
          <a:p>
            <a:pPr lvl="1"/>
            <a:r>
              <a:rPr lang="en-US" dirty="0">
                <a:sym typeface="Wingdings" pitchFamily="2" charset="2"/>
              </a:rPr>
              <a:t>Even tested with different delay values to see if we “missed” the peak – didn’t help.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ym typeface="Wingdings" pitchFamily="2" charset="2"/>
              </a:rPr>
              <a:t>Our goal was then to focus on what is actually fed to the ADC for sampling.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E938-4919-4DFA-8545-8C9326F890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6145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9147</TotalTime>
  <Words>6509</Words>
  <Application>Microsoft Macintosh PowerPoint</Application>
  <PresentationFormat>Widescreen</PresentationFormat>
  <Paragraphs>1116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Cambria Math</vt:lpstr>
      <vt:lpstr>Helvetica Neue</vt:lpstr>
      <vt:lpstr>Wingdings</vt:lpstr>
      <vt:lpstr>BNL</vt:lpstr>
      <vt:lpstr>AC-LGAD + EICROC0 testing @ BNL</vt:lpstr>
      <vt:lpstr>Overview of BNL work (EICROC + ACLGAD)</vt:lpstr>
      <vt:lpstr>Overview of BNL work (EICROC + ACLGAD)</vt:lpstr>
      <vt:lpstr>EICROC0 testing @ BNL</vt:lpstr>
      <vt:lpstr>EICROC0 testing @ BNL: Sr-90 source</vt:lpstr>
      <vt:lpstr>EICROC0 testing @ BNL: Sr-90 source</vt:lpstr>
      <vt:lpstr>EICROC0 testing @ BNL: Sr-90 source</vt:lpstr>
      <vt:lpstr>EICROC0 testing @ BNL: Sr-90 source</vt:lpstr>
      <vt:lpstr>So what is going on?</vt:lpstr>
      <vt:lpstr>So why do the Sr-90 results (ADC) look odd?</vt:lpstr>
      <vt:lpstr>So why do the Sr-90 results (ADC) look odd?</vt:lpstr>
      <vt:lpstr>ADC “slow path” overview (charge injection)</vt:lpstr>
      <vt:lpstr>ADC “slow path” overview (charge injection)</vt:lpstr>
      <vt:lpstr>ADC “slow path” overview (charge injection)</vt:lpstr>
      <vt:lpstr>ADC “slow path” overview (charge injection)</vt:lpstr>
      <vt:lpstr>ADC “slow path” overview (charge injection)</vt:lpstr>
      <vt:lpstr>ADC “slow path” overview (charge injection)</vt:lpstr>
      <vt:lpstr>ADC “slow path” overview (charge injection)</vt:lpstr>
      <vt:lpstr>IR laser and Sr-90 into AC-LGAD  EICROC0</vt:lpstr>
      <vt:lpstr>Test setup  etched HPK sensor, bump-bonded to EICROC0</vt:lpstr>
      <vt:lpstr>Test setups  AC-LGAD bump-bonded to ASIC </vt:lpstr>
      <vt:lpstr>AC-LGAD bonded to FNAL preamp board</vt:lpstr>
      <vt:lpstr>Q = 63 charge injection (~25 fC) – NO 160MHz clock</vt:lpstr>
      <vt:lpstr>Q = 63 charge injection (~25 fC) – w/ 160MHz clock</vt:lpstr>
      <vt:lpstr>Things look reasonable with charge injection, with and without the clock</vt:lpstr>
      <vt:lpstr>Sr-90  pixel 15 (“good” pixel) - NO 160MHz clock</vt:lpstr>
      <vt:lpstr>Sr-90  pixel 15 (“good” pixel) - NO 160MHz clock</vt:lpstr>
      <vt:lpstr>Sr-90  pixel 0 (“bad” pixel) - NO 160MHz clock</vt:lpstr>
      <vt:lpstr>Sr-90  pixel 0 (“bad” pixel) - NO 160MHz clock</vt:lpstr>
      <vt:lpstr>Conclusions</vt:lpstr>
      <vt:lpstr>Backup</vt:lpstr>
      <vt:lpstr>AC-LGAD + EICROC testing @ BNL (previous results)</vt:lpstr>
      <vt:lpstr>Trigger Issue</vt:lpstr>
      <vt:lpstr>Trigger Issue</vt:lpstr>
      <vt:lpstr>Trigger Issue – shift to reduce noise</vt:lpstr>
      <vt:lpstr>ADC distributions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TDC distributions – first trigger window, unbiased sensor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TDC distributions – shifted trigger window, unbiased sensor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TDC distributions – shifted trigger window, biased sensor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Summary and outlook</vt:lpstr>
      <vt:lpstr>Backup</vt:lpstr>
      <vt:lpstr>EICROC0 testing @ BNL: pedestal behavior</vt:lpstr>
      <vt:lpstr>EICROC0 testing @ BNL: ADC issue</vt:lpstr>
      <vt:lpstr>EICROC0 testing @ BNL: ADC issue</vt:lpstr>
      <vt:lpstr>Trigger Issue</vt:lpstr>
      <vt:lpstr>Trigger Issue</vt:lpstr>
      <vt:lpstr>Trigger Issue</vt:lpstr>
      <vt:lpstr>Trigger Issue</vt:lpstr>
      <vt:lpstr>Trigger Issue</vt:lpstr>
      <vt:lpstr>Trigger Issue</vt:lpstr>
      <vt:lpstr>Open Issues</vt:lpstr>
      <vt:lpstr>Implementation of AC-LGADs for FF Tracking</vt:lpstr>
      <vt:lpstr>AC-LGAD Testing  AC-LGAD + EICROC0</vt:lpstr>
      <vt:lpstr>AC-LGAD Testing  AC-LGAD + EICROC0</vt:lpstr>
      <vt:lpstr>AC-LGAD Testing  AC-LGAD + Fermilab Board</vt:lpstr>
      <vt:lpstr>AC-LGAD Testing  AC-LGAD + Fermilab Board</vt:lpstr>
      <vt:lpstr>AC-LGAD Testing  AC-LGAD + Fermilab Board</vt:lpstr>
      <vt:lpstr>Overall testing plans for AC-LGADs @ BNL</vt:lpstr>
      <vt:lpstr>Implementation of AC-LGADs for FF Tracking</vt:lpstr>
      <vt:lpstr>Implementation of AC-LGADs for FF Tracking</vt:lpstr>
      <vt:lpstr>Broad timeline of AC-LGAD activities (non-exhaustive)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169</cp:revision>
  <dcterms:created xsi:type="dcterms:W3CDTF">2025-05-18T16:02:34Z</dcterms:created>
  <dcterms:modified xsi:type="dcterms:W3CDTF">2026-07-16T09:45:36Z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