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theme/theme16.xml" ContentType="application/vnd.openxmlformats-officedocument.theme+xml"/>
  <Override PartName="/ppt/slideLayouts/slideLayout130.xml" ContentType="application/vnd.openxmlformats-officedocument.presentationml.slideLayout+xml"/>
  <Override PartName="/ppt/theme/theme17.xml" ContentType="application/vnd.openxmlformats-officedocument.theme+xml"/>
  <Override PartName="/ppt/slideLayouts/slideLayout131.xml" ContentType="application/vnd.openxmlformats-officedocument.presentationml.slideLayout+xml"/>
  <Override PartName="/ppt/theme/theme18.xml" ContentType="application/vnd.openxmlformats-officedocument.theme+xml"/>
  <Override PartName="/ppt/slideLayouts/slideLayout13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1"/>
    <p:sldMasterId id="2147483883" r:id="rId2"/>
    <p:sldMasterId id="2147483895" r:id="rId3"/>
    <p:sldMasterId id="2147483907" r:id="rId4"/>
    <p:sldMasterId id="2147483919" r:id="rId5"/>
    <p:sldMasterId id="2147483931" r:id="rId6"/>
    <p:sldMasterId id="2147483943" r:id="rId7"/>
    <p:sldMasterId id="2147483955" r:id="rId8"/>
    <p:sldMasterId id="2147483979" r:id="rId9"/>
    <p:sldMasterId id="2147483992" r:id="rId10"/>
    <p:sldMasterId id="2147484010" r:id="rId11"/>
    <p:sldMasterId id="2147484022" r:id="rId12"/>
    <p:sldMasterId id="2147484024" r:id="rId13"/>
    <p:sldMasterId id="2147484026" r:id="rId14"/>
    <p:sldMasterId id="2147484030" r:id="rId15"/>
    <p:sldMasterId id="2147484032" r:id="rId16"/>
    <p:sldMasterId id="2147484034" r:id="rId17"/>
    <p:sldMasterId id="2147484036" r:id="rId18"/>
    <p:sldMasterId id="2147484038" r:id="rId19"/>
  </p:sldMasterIdLst>
  <p:notesMasterIdLst>
    <p:notesMasterId r:id="rId58"/>
  </p:notesMasterIdLst>
  <p:handoutMasterIdLst>
    <p:handoutMasterId r:id="rId59"/>
  </p:handoutMasterIdLst>
  <p:sldIdLst>
    <p:sldId id="568" r:id="rId20"/>
    <p:sldId id="751" r:id="rId21"/>
    <p:sldId id="776" r:id="rId22"/>
    <p:sldId id="742" r:id="rId23"/>
    <p:sldId id="759" r:id="rId24"/>
    <p:sldId id="760" r:id="rId25"/>
    <p:sldId id="762" r:id="rId26"/>
    <p:sldId id="761" r:id="rId27"/>
    <p:sldId id="763" r:id="rId28"/>
    <p:sldId id="764" r:id="rId29"/>
    <p:sldId id="743" r:id="rId30"/>
    <p:sldId id="745" r:id="rId31"/>
    <p:sldId id="778" r:id="rId32"/>
    <p:sldId id="765" r:id="rId33"/>
    <p:sldId id="766" r:id="rId34"/>
    <p:sldId id="767" r:id="rId35"/>
    <p:sldId id="769" r:id="rId36"/>
    <p:sldId id="690" r:id="rId37"/>
    <p:sldId id="667" r:id="rId38"/>
    <p:sldId id="756" r:id="rId39"/>
    <p:sldId id="771" r:id="rId40"/>
    <p:sldId id="772" r:id="rId41"/>
    <p:sldId id="773" r:id="rId42"/>
    <p:sldId id="774" r:id="rId43"/>
    <p:sldId id="775" r:id="rId44"/>
    <p:sldId id="750" r:id="rId45"/>
    <p:sldId id="714" r:id="rId46"/>
    <p:sldId id="744" r:id="rId47"/>
    <p:sldId id="746" r:id="rId48"/>
    <p:sldId id="683" r:id="rId49"/>
    <p:sldId id="732" r:id="rId50"/>
    <p:sldId id="733" r:id="rId51"/>
    <p:sldId id="687" r:id="rId52"/>
    <p:sldId id="777" r:id="rId53"/>
    <p:sldId id="779" r:id="rId54"/>
    <p:sldId id="780" r:id="rId55"/>
    <p:sldId id="699" r:id="rId56"/>
    <p:sldId id="753" r:id="rId57"/>
  </p:sldIdLst>
  <p:sldSz cx="12192000" cy="6858000"/>
  <p:notesSz cx="6731000" cy="98552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4" userDrawn="1">
          <p15:clr>
            <a:srgbClr val="A4A3A4"/>
          </p15:clr>
        </p15:guide>
        <p15:guide id="2" pos="2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CC0000"/>
    <a:srgbClr val="808080"/>
    <a:srgbClr val="33CC33"/>
    <a:srgbClr val="666699"/>
    <a:srgbClr val="FFCC66"/>
    <a:srgbClr val="FFCC00"/>
    <a:srgbClr val="339933"/>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88" autoAdjust="0"/>
    <p:restoredTop sz="94394" autoAdjust="0"/>
  </p:normalViewPr>
  <p:slideViewPr>
    <p:cSldViewPr>
      <p:cViewPr>
        <p:scale>
          <a:sx n="66" d="100"/>
          <a:sy n="66" d="100"/>
        </p:scale>
        <p:origin x="544" y="196"/>
      </p:cViewPr>
      <p:guideLst>
        <p:guide orient="horz" pos="2160"/>
        <p:guide pos="3840"/>
      </p:guideLst>
    </p:cSldViewPr>
  </p:slideViewPr>
  <p:outlineViewPr>
    <p:cViewPr>
      <p:scale>
        <a:sx n="33" d="100"/>
        <a:sy n="33" d="100"/>
      </p:scale>
      <p:origin x="0" y="-2280"/>
    </p:cViewPr>
  </p:outlineViewPr>
  <p:notesTextViewPr>
    <p:cViewPr>
      <p:scale>
        <a:sx n="3" d="2"/>
        <a:sy n="3" d="2"/>
      </p:scale>
      <p:origin x="0" y="0"/>
    </p:cViewPr>
  </p:notesTextViewPr>
  <p:sorterViewPr>
    <p:cViewPr varScale="1">
      <p:scale>
        <a:sx n="1" d="1"/>
        <a:sy n="1" d="1"/>
      </p:scale>
      <p:origin x="0" y="-912"/>
    </p:cViewPr>
  </p:sorterViewPr>
  <p:notesViewPr>
    <p:cSldViewPr>
      <p:cViewPr varScale="1">
        <p:scale>
          <a:sx n="82" d="100"/>
          <a:sy n="82" d="100"/>
        </p:scale>
        <p:origin x="2382" y="102"/>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2" y="2"/>
            <a:ext cx="2917500" cy="4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t" anchorCtr="0" compatLnSpc="1">
            <a:prstTxWarp prst="textNoShape">
              <a:avLst/>
            </a:prstTxWarp>
          </a:bodyPr>
          <a:lstStyle>
            <a:lvl1pPr defTabSz="947629">
              <a:defRPr sz="1200">
                <a:latin typeface="Arial" charset="0"/>
              </a:defRPr>
            </a:lvl1pPr>
          </a:lstStyle>
          <a:p>
            <a:pPr>
              <a:defRPr/>
            </a:pPr>
            <a:endParaRPr lang="fr-FR"/>
          </a:p>
        </p:txBody>
      </p:sp>
      <p:sp>
        <p:nvSpPr>
          <p:cNvPr id="43011" name="Rectangle 3"/>
          <p:cNvSpPr>
            <a:spLocks noGrp="1" noChangeArrowheads="1"/>
          </p:cNvSpPr>
          <p:nvPr>
            <p:ph type="dt" sz="quarter" idx="1"/>
          </p:nvPr>
        </p:nvSpPr>
        <p:spPr bwMode="auto">
          <a:xfrm>
            <a:off x="3811931" y="2"/>
            <a:ext cx="2917500" cy="4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t" anchorCtr="0" compatLnSpc="1">
            <a:prstTxWarp prst="textNoShape">
              <a:avLst/>
            </a:prstTxWarp>
          </a:bodyPr>
          <a:lstStyle>
            <a:lvl1pPr algn="r" defTabSz="947629">
              <a:defRPr sz="1200">
                <a:latin typeface="Arial" charset="0"/>
              </a:defRPr>
            </a:lvl1pPr>
          </a:lstStyle>
          <a:p>
            <a:pPr>
              <a:defRPr/>
            </a:pPr>
            <a:endParaRPr lang="fr-FR"/>
          </a:p>
        </p:txBody>
      </p:sp>
      <p:sp>
        <p:nvSpPr>
          <p:cNvPr id="43012" name="Rectangle 4"/>
          <p:cNvSpPr>
            <a:spLocks noGrp="1" noChangeArrowheads="1"/>
          </p:cNvSpPr>
          <p:nvPr>
            <p:ph type="ftr" sz="quarter" idx="2"/>
          </p:nvPr>
        </p:nvSpPr>
        <p:spPr bwMode="auto">
          <a:xfrm>
            <a:off x="2" y="9360315"/>
            <a:ext cx="2917500" cy="4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b" anchorCtr="0" compatLnSpc="1">
            <a:prstTxWarp prst="textNoShape">
              <a:avLst/>
            </a:prstTxWarp>
          </a:bodyPr>
          <a:lstStyle>
            <a:lvl1pPr defTabSz="947629">
              <a:defRPr sz="1200">
                <a:latin typeface="Arial" charset="0"/>
              </a:defRPr>
            </a:lvl1pPr>
          </a:lstStyle>
          <a:p>
            <a:pPr>
              <a:defRPr/>
            </a:pPr>
            <a:endParaRPr lang="fr-FR"/>
          </a:p>
        </p:txBody>
      </p:sp>
      <p:sp>
        <p:nvSpPr>
          <p:cNvPr id="43013" name="Rectangle 5"/>
          <p:cNvSpPr>
            <a:spLocks noGrp="1" noChangeArrowheads="1"/>
          </p:cNvSpPr>
          <p:nvPr>
            <p:ph type="sldNum" sz="quarter" idx="3"/>
          </p:nvPr>
        </p:nvSpPr>
        <p:spPr bwMode="auto">
          <a:xfrm>
            <a:off x="3811931" y="9360315"/>
            <a:ext cx="2917500" cy="4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1" tIns="47376" rIns="94751" bIns="47376" numCol="1" anchor="b" anchorCtr="0" compatLnSpc="1">
            <a:prstTxWarp prst="textNoShape">
              <a:avLst/>
            </a:prstTxWarp>
          </a:bodyPr>
          <a:lstStyle>
            <a:lvl1pPr algn="r" defTabSz="947629">
              <a:defRPr sz="1200">
                <a:latin typeface="Arial" charset="0"/>
              </a:defRPr>
            </a:lvl1pPr>
          </a:lstStyle>
          <a:p>
            <a:pPr>
              <a:defRPr/>
            </a:pPr>
            <a:fld id="{19E14790-E3AA-44A9-AC30-9F3910EB567D}" type="slidenum">
              <a:rPr lang="fr-FR"/>
              <a:pPr>
                <a:defRPr/>
              </a:pPr>
              <a:t>‹N°›</a:t>
            </a:fld>
            <a:endParaRPr lang="fr-FR"/>
          </a:p>
        </p:txBody>
      </p:sp>
    </p:spTree>
    <p:extLst>
      <p:ext uri="{BB962C8B-B14F-4D97-AF65-F5344CB8AC3E}">
        <p14:creationId xmlns:p14="http://schemas.microsoft.com/office/powerpoint/2010/main" val="2127250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2" y="2"/>
            <a:ext cx="2917500" cy="4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504" tIns="44251" rIns="88504" bIns="44251" numCol="1" anchor="t" anchorCtr="0" compatLnSpc="1">
            <a:prstTxWarp prst="textNoShape">
              <a:avLst/>
            </a:prstTxWarp>
          </a:bodyPr>
          <a:lstStyle>
            <a:lvl1pPr defTabSz="884665">
              <a:defRPr sz="1100">
                <a:latin typeface="Arial" charset="0"/>
              </a:defRPr>
            </a:lvl1pPr>
          </a:lstStyle>
          <a:p>
            <a:pPr>
              <a:defRPr/>
            </a:pPr>
            <a:endParaRPr lang="fr-FR"/>
          </a:p>
        </p:txBody>
      </p:sp>
      <p:sp>
        <p:nvSpPr>
          <p:cNvPr id="66563" name="Rectangle 3"/>
          <p:cNvSpPr>
            <a:spLocks noGrp="1" noChangeArrowheads="1"/>
          </p:cNvSpPr>
          <p:nvPr>
            <p:ph type="dt" idx="1"/>
          </p:nvPr>
        </p:nvSpPr>
        <p:spPr bwMode="auto">
          <a:xfrm>
            <a:off x="3811931" y="2"/>
            <a:ext cx="2917500" cy="4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504" tIns="44251" rIns="88504" bIns="44251" numCol="1" anchor="t" anchorCtr="0" compatLnSpc="1">
            <a:prstTxWarp prst="textNoShape">
              <a:avLst/>
            </a:prstTxWarp>
          </a:bodyPr>
          <a:lstStyle>
            <a:lvl1pPr algn="r" defTabSz="884665">
              <a:defRPr sz="1100">
                <a:latin typeface="Arial" charset="0"/>
              </a:defRPr>
            </a:lvl1pPr>
          </a:lstStyle>
          <a:p>
            <a:pPr>
              <a:defRPr/>
            </a:pPr>
            <a:endParaRPr lang="fr-FR"/>
          </a:p>
        </p:txBody>
      </p:sp>
      <p:sp>
        <p:nvSpPr>
          <p:cNvPr id="22532" name="Rectangle 4"/>
          <p:cNvSpPr>
            <a:spLocks noGrp="1" noRot="1" noChangeAspect="1" noChangeArrowheads="1" noTextEdit="1"/>
          </p:cNvSpPr>
          <p:nvPr>
            <p:ph type="sldImg" idx="2"/>
          </p:nvPr>
        </p:nvSpPr>
        <p:spPr bwMode="auto">
          <a:xfrm>
            <a:off x="82550" y="738188"/>
            <a:ext cx="6567488" cy="3695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5" name="Rectangle 5"/>
          <p:cNvSpPr>
            <a:spLocks noGrp="1" noChangeArrowheads="1"/>
          </p:cNvSpPr>
          <p:nvPr>
            <p:ph type="body" sz="quarter" idx="3"/>
          </p:nvPr>
        </p:nvSpPr>
        <p:spPr bwMode="auto">
          <a:xfrm>
            <a:off x="672788" y="4680946"/>
            <a:ext cx="5385428" cy="443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504" tIns="44251" rIns="88504" bIns="4425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6566" name="Rectangle 6"/>
          <p:cNvSpPr>
            <a:spLocks noGrp="1" noChangeArrowheads="1"/>
          </p:cNvSpPr>
          <p:nvPr>
            <p:ph type="ftr" sz="quarter" idx="4"/>
          </p:nvPr>
        </p:nvSpPr>
        <p:spPr bwMode="auto">
          <a:xfrm>
            <a:off x="2" y="9360315"/>
            <a:ext cx="2917500" cy="4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504" tIns="44251" rIns="88504" bIns="44251" numCol="1" anchor="b" anchorCtr="0" compatLnSpc="1">
            <a:prstTxWarp prst="textNoShape">
              <a:avLst/>
            </a:prstTxWarp>
          </a:bodyPr>
          <a:lstStyle>
            <a:lvl1pPr defTabSz="884665">
              <a:defRPr sz="1100">
                <a:latin typeface="Arial" charset="0"/>
              </a:defRPr>
            </a:lvl1pPr>
          </a:lstStyle>
          <a:p>
            <a:pPr>
              <a:defRPr/>
            </a:pPr>
            <a:endParaRPr lang="fr-FR"/>
          </a:p>
        </p:txBody>
      </p:sp>
      <p:sp>
        <p:nvSpPr>
          <p:cNvPr id="66567" name="Rectangle 7"/>
          <p:cNvSpPr>
            <a:spLocks noGrp="1" noChangeArrowheads="1"/>
          </p:cNvSpPr>
          <p:nvPr>
            <p:ph type="sldNum" sz="quarter" idx="5"/>
          </p:nvPr>
        </p:nvSpPr>
        <p:spPr bwMode="auto">
          <a:xfrm>
            <a:off x="3811931" y="9360315"/>
            <a:ext cx="2917500" cy="4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504" tIns="44251" rIns="88504" bIns="44251" numCol="1" anchor="b" anchorCtr="0" compatLnSpc="1">
            <a:prstTxWarp prst="textNoShape">
              <a:avLst/>
            </a:prstTxWarp>
          </a:bodyPr>
          <a:lstStyle>
            <a:lvl1pPr algn="r" defTabSz="884665">
              <a:defRPr sz="1100">
                <a:latin typeface="Arial" charset="0"/>
              </a:defRPr>
            </a:lvl1pPr>
          </a:lstStyle>
          <a:p>
            <a:pPr>
              <a:defRPr/>
            </a:pPr>
            <a:fld id="{9831BB6A-A0DD-468D-BA33-5CDE4EAAACD5}" type="slidenum">
              <a:rPr lang="fr-FR"/>
              <a:pPr>
                <a:defRPr/>
              </a:pPr>
              <a:t>‹N°›</a:t>
            </a:fld>
            <a:endParaRPr lang="fr-FR"/>
          </a:p>
        </p:txBody>
      </p:sp>
    </p:spTree>
    <p:extLst>
      <p:ext uri="{BB962C8B-B14F-4D97-AF65-F5344CB8AC3E}">
        <p14:creationId xmlns:p14="http://schemas.microsoft.com/office/powerpoint/2010/main" val="38263684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763" y="762000"/>
            <a:ext cx="6767512" cy="38068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888607">
              <a:defRPr/>
            </a:pPr>
            <a:fld id="{9831BB6A-A0DD-468D-BA33-5CDE4EAAACD5}" type="slidenum">
              <a:rPr lang="fr-FR" smtClean="0">
                <a:solidFill>
                  <a:srgbClr val="000000"/>
                </a:solidFill>
              </a:rPr>
              <a:pPr defTabSz="888607">
                <a:defRPr/>
              </a:pPr>
              <a:t>1</a:t>
            </a:fld>
            <a:endParaRPr lang="fr-FR">
              <a:solidFill>
                <a:srgbClr val="000000"/>
              </a:solidFill>
            </a:endParaRPr>
          </a:p>
        </p:txBody>
      </p:sp>
    </p:spTree>
    <p:extLst>
      <p:ext uri="{BB962C8B-B14F-4D97-AF65-F5344CB8AC3E}">
        <p14:creationId xmlns:p14="http://schemas.microsoft.com/office/powerpoint/2010/main" val="227342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831BB6A-A0DD-468D-BA33-5CDE4EAAACD5}" type="slidenum">
              <a:rPr lang="fr-FR" smtClean="0"/>
              <a:pPr>
                <a:defRPr/>
              </a:pPr>
              <a:t>3</a:t>
            </a:fld>
            <a:endParaRPr lang="fr-FR"/>
          </a:p>
        </p:txBody>
      </p:sp>
    </p:spTree>
    <p:extLst>
      <p:ext uri="{BB962C8B-B14F-4D97-AF65-F5344CB8AC3E}">
        <p14:creationId xmlns:p14="http://schemas.microsoft.com/office/powerpoint/2010/main" val="358426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831BB6A-A0DD-468D-BA33-5CDE4EAAACD5}" type="slidenum">
              <a:rPr lang="fr-FR" smtClean="0"/>
              <a:pPr>
                <a:defRPr/>
              </a:pPr>
              <a:t>13</a:t>
            </a:fld>
            <a:endParaRPr lang="fr-FR"/>
          </a:p>
        </p:txBody>
      </p:sp>
    </p:spTree>
    <p:extLst>
      <p:ext uri="{BB962C8B-B14F-4D97-AF65-F5344CB8AC3E}">
        <p14:creationId xmlns:p14="http://schemas.microsoft.com/office/powerpoint/2010/main" val="4185098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fld id="{9B75F943-0DA1-4553-985C-69F31778808D}" type="slidenum">
              <a:rPr smtClean="0">
                <a:ea typeface="DejaVu Sans"/>
                <a:cs typeface="DejaVu Sans"/>
              </a:rPr>
              <a:pPr/>
              <a:t>20</a:t>
            </a:fld>
            <a:endParaRPr>
              <a:ea typeface="DejaVu Sans"/>
              <a:cs typeface="DejaVu Sans"/>
            </a:endParaRPr>
          </a:p>
        </p:txBody>
      </p:sp>
    </p:spTree>
    <p:extLst>
      <p:ext uri="{BB962C8B-B14F-4D97-AF65-F5344CB8AC3E}">
        <p14:creationId xmlns:p14="http://schemas.microsoft.com/office/powerpoint/2010/main" val="393103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EF45308-BACE-B74F-8E33-ED600531AADC}" type="slidenum">
              <a:rPr lang="fr-FR" smtClean="0"/>
              <a:t>26</a:t>
            </a:fld>
            <a:endParaRPr lang="fr-FR"/>
          </a:p>
        </p:txBody>
      </p:sp>
    </p:spTree>
    <p:extLst>
      <p:ext uri="{BB962C8B-B14F-4D97-AF65-F5344CB8AC3E}">
        <p14:creationId xmlns:p14="http://schemas.microsoft.com/office/powerpoint/2010/main" val="3341956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latin typeface="Bryant Medium Compressed" pitchFamily="34" charset="0"/>
              </a:rPr>
              <a:t>rganization</a:t>
            </a:r>
            <a:r>
              <a:rPr lang="fr-FR" sz="2400" dirty="0" smtClean="0">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latin typeface="Bryant Medium Compressed" pitchFamily="34" charset="0"/>
              </a:rPr>
              <a:t>lectronics</a:t>
            </a:r>
            <a:r>
              <a:rPr lang="fr-FR" sz="2400" dirty="0" smtClean="0">
                <a:latin typeface="Bryant Medium Compressed" pitchFamily="34" charset="0"/>
              </a:rPr>
              <a:t> </a:t>
            </a:r>
            <a:r>
              <a:rPr lang="fr-FR" sz="2400" dirty="0" err="1" smtClean="0">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latin typeface="Bryant Medium Compressed" pitchFamily="34" charset="0"/>
              </a:rPr>
              <a:t>n</a:t>
            </a:r>
            <a:r>
              <a:rPr lang="fr-FR" sz="2400" dirty="0" smtClean="0">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latin typeface="Bryant Medium Compressed" pitchFamily="34" charset="0"/>
              </a:rPr>
              <a:t>pplications</a:t>
            </a:r>
            <a:endParaRPr lang="en-US" sz="2800" dirty="0">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latin typeface="Bryant Medium Compressed" pitchFamily="34" charset="0"/>
              </a:rPr>
              <a:t>rganization</a:t>
            </a:r>
            <a:r>
              <a:rPr lang="fr-FR" sz="2400" dirty="0" smtClean="0">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latin typeface="Bryant Medium Compressed" pitchFamily="34" charset="0"/>
              </a:rPr>
              <a:t>lectronics</a:t>
            </a:r>
            <a:r>
              <a:rPr lang="fr-FR" sz="2400" dirty="0" smtClean="0">
                <a:latin typeface="Bryant Medium Compressed" pitchFamily="34" charset="0"/>
              </a:rPr>
              <a:t> </a:t>
            </a:r>
            <a:r>
              <a:rPr lang="fr-FR" sz="2400" dirty="0" err="1" smtClean="0">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latin typeface="Bryant Medium Compressed" pitchFamily="34" charset="0"/>
              </a:rPr>
              <a:t>n</a:t>
            </a:r>
            <a:r>
              <a:rPr lang="fr-FR" sz="2400" dirty="0" smtClean="0">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latin typeface="Bryant Medium Compressed" pitchFamily="34" charset="0"/>
              </a:rPr>
              <a:t>pplications</a:t>
            </a:r>
            <a:endParaRPr lang="en-US" sz="2800" dirty="0">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latin typeface="Bryant Medium Compressed" pitchFamily="34" charset="0"/>
              </a:rPr>
              <a:t>rganization</a:t>
            </a:r>
            <a:r>
              <a:rPr lang="fr-FR" sz="2400" dirty="0" smtClean="0">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latin typeface="Bryant Medium Compressed" pitchFamily="34" charset="0"/>
              </a:rPr>
              <a:t>lectronics</a:t>
            </a:r>
            <a:r>
              <a:rPr lang="fr-FR" sz="2400" dirty="0" smtClean="0">
                <a:latin typeface="Bryant Medium Compressed" pitchFamily="34" charset="0"/>
              </a:rPr>
              <a:t> </a:t>
            </a:r>
            <a:r>
              <a:rPr lang="fr-FR" sz="2400" dirty="0" err="1" smtClean="0">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latin typeface="Bryant Medium Compressed" pitchFamily="34" charset="0"/>
              </a:rPr>
              <a:t>n</a:t>
            </a:r>
            <a:r>
              <a:rPr lang="fr-FR" sz="2400" dirty="0" smtClean="0">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latin typeface="Bryant Medium Compressed" pitchFamily="34" charset="0"/>
              </a:rPr>
              <a:t>pplications</a:t>
            </a:r>
            <a:endParaRPr lang="en-US" sz="2800" dirty="0">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170109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991603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45017" y="6405121"/>
            <a:ext cx="2743200" cy="365125"/>
          </a:xfrm>
        </p:spPr>
        <p:txBody>
          <a:bodyPr/>
          <a:lstStyle>
            <a:lvl1pPr algn="l">
              <a:defRPr sz="2000">
                <a:solidFill>
                  <a:schemeClr val="bg1"/>
                </a:solidFill>
              </a:defRPr>
            </a:lvl1pPr>
          </a:lstStyle>
          <a:p>
            <a:fld id="{515FD98D-72B3-3D49-9BC1-B5043B0D15BE}" type="slidenum">
              <a:rPr lang="en-US" smtClean="0">
                <a:solidFill>
                  <a:prstClr val="white"/>
                </a:solidFill>
              </a:rPr>
              <a:pPr/>
              <a:t>‹N°›</a:t>
            </a:fld>
            <a:endParaRPr lang="en-US">
              <a:solidFill>
                <a:prstClr val="white"/>
              </a:solidFill>
            </a:endParaRPr>
          </a:p>
        </p:txBody>
      </p:sp>
      <p:pic>
        <p:nvPicPr>
          <p:cNvPr id="24" name="Image 23"/>
          <p:cNvPicPr>
            <a:picLocks noChangeAspect="1"/>
          </p:cNvPicPr>
          <p:nvPr userDrawn="1"/>
        </p:nvPicPr>
        <p:blipFill>
          <a:blip r:embed="rId2"/>
          <a:stretch>
            <a:fillRect/>
          </a:stretch>
        </p:blipFill>
        <p:spPr>
          <a:xfrm>
            <a:off x="9061450" y="0"/>
            <a:ext cx="3052415" cy="919592"/>
          </a:xfrm>
          <a:prstGeom prst="rect">
            <a:avLst/>
          </a:prstGeom>
        </p:spPr>
      </p:pic>
      <p:cxnSp>
        <p:nvCxnSpPr>
          <p:cNvPr id="25" name="Connecteur droit 24"/>
          <p:cNvCxnSpPr/>
          <p:nvPr userDrawn="1"/>
        </p:nvCxnSpPr>
        <p:spPr>
          <a:xfrm flipH="1">
            <a:off x="0" y="895350"/>
            <a:ext cx="10787065"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00666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671193"/>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45017" y="6405121"/>
            <a:ext cx="2743200" cy="365125"/>
          </a:xfrm>
        </p:spPr>
        <p:txBody>
          <a:bodyPr/>
          <a:lstStyle>
            <a:lvl1pPr algn="l">
              <a:defRPr sz="2000">
                <a:solidFill>
                  <a:schemeClr val="bg1"/>
                </a:solidFill>
              </a:defRPr>
            </a:lvl1pPr>
          </a:lstStyle>
          <a:p>
            <a:fld id="{515FD98D-72B3-3D49-9BC1-B5043B0D15BE}"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123315005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7798639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25"/>
            <a:ext cx="518160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565070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3658133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CdLT EICROC 16 july 2026</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65513158"/>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802651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buClr>
                <a:srgbClr val="0F75BD"/>
              </a:buClr>
              <a:defRPr sz="3200"/>
            </a:lvl1pPr>
            <a:lvl2pPr>
              <a:buClr>
                <a:srgbClr val="0F75BD"/>
              </a:buClr>
              <a:defRPr sz="2800"/>
            </a:lvl2pPr>
            <a:lvl3pPr>
              <a:buClr>
                <a:srgbClr val="0F75BD"/>
              </a:buClr>
              <a:defRPr sz="2400"/>
            </a:lvl3pPr>
            <a:lvl4pPr>
              <a:buClr>
                <a:srgbClr val="0F75BD"/>
              </a:buClr>
              <a:defRPr sz="2000"/>
            </a:lvl4pPr>
            <a:lvl5pPr>
              <a:buClr>
                <a:srgbClr val="0F75BD"/>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7213326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26101383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066895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t>CdLT EICROC 16 july 2026</a:t>
            </a:r>
            <a:endParaRPr lang="fr-F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pPr/>
              <a:t>‹N°›</a:t>
            </a:fld>
            <a:endParaRPr lang="fr-FR"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CdLT EICROC 16 july 2026</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5FD98D-72B3-3D49-9BC1-B5043B0D15B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5278804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masque hors titre">
    <p:spTree>
      <p:nvGrpSpPr>
        <p:cNvPr id="1" name=""/>
        <p:cNvGrpSpPr/>
        <p:nvPr/>
      </p:nvGrpSpPr>
      <p:grpSpPr>
        <a:xfrm>
          <a:off x="0" y="0"/>
          <a:ext cx="0" cy="0"/>
          <a:chOff x="0" y="0"/>
          <a:chExt cx="0" cy="0"/>
        </a:xfrm>
      </p:grpSpPr>
      <p:sp>
        <p:nvSpPr>
          <p:cNvPr id="20" name="Espace réservé du numéro de diapositive 5"/>
          <p:cNvSpPr>
            <a:spLocks noGrp="1"/>
          </p:cNvSpPr>
          <p:nvPr>
            <p:ph type="sldNum" sz="quarter" idx="4"/>
          </p:nvPr>
        </p:nvSpPr>
        <p:spPr bwMode="auto">
          <a:xfrm>
            <a:off x="10769600" y="6593428"/>
            <a:ext cx="1422400" cy="2603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defRPr>
            </a:lvl1pPr>
          </a:lstStyle>
          <a:p>
            <a:pPr>
              <a:defRPr/>
            </a:pPr>
            <a:fld id="{8ECBF993-0C26-42CE-B6CC-A847CA7D06C3}" type="slidenum">
              <a:rPr lang="en-US" smtClean="0">
                <a:solidFill>
                  <a:prstClr val="black"/>
                </a:solidFill>
              </a:rPr>
              <a:pPr>
                <a:defRPr/>
              </a:pPr>
              <a:t>‹N°›</a:t>
            </a:fld>
            <a:endParaRPr lang="en-US" dirty="0">
              <a:solidFill>
                <a:prstClr val="black"/>
              </a:solidFill>
            </a:endParaRPr>
          </a:p>
        </p:txBody>
      </p:sp>
      <p:sp>
        <p:nvSpPr>
          <p:cNvPr id="4" name="Slide Number Placeholder 8"/>
          <p:cNvSpPr txBox="1">
            <a:spLocks/>
          </p:cNvSpPr>
          <p:nvPr userDrawn="1"/>
        </p:nvSpPr>
        <p:spPr>
          <a:xfrm>
            <a:off x="-68888" y="6410865"/>
            <a:ext cx="7927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515FD98D-72B3-3D49-9BC1-B5043B0D15BE}" type="slidenum">
              <a:rPr lang="en-US" smtClean="0">
                <a:solidFill>
                  <a:prstClr val="black"/>
                </a:solidFill>
              </a:rPr>
              <a:pPr fontAlgn="auto">
                <a:spcBef>
                  <a:spcPts val="0"/>
                </a:spcBef>
                <a:spcAft>
                  <a:spcPts val="0"/>
                </a:spcAft>
              </a:pPr>
              <a:t>‹N°›</a:t>
            </a:fld>
            <a:endParaRPr lang="en-US" dirty="0">
              <a:solidFill>
                <a:prstClr val="black"/>
              </a:solidFill>
            </a:endParaRPr>
          </a:p>
        </p:txBody>
      </p:sp>
      <p:pic>
        <p:nvPicPr>
          <p:cNvPr id="5" name="Image 4"/>
          <p:cNvPicPr>
            <a:picLocks noChangeAspect="1"/>
          </p:cNvPicPr>
          <p:nvPr userDrawn="1"/>
        </p:nvPicPr>
        <p:blipFill>
          <a:blip r:embed="rId2"/>
          <a:stretch>
            <a:fillRect/>
          </a:stretch>
        </p:blipFill>
        <p:spPr>
          <a:xfrm>
            <a:off x="9061450" y="0"/>
            <a:ext cx="3052415" cy="919592"/>
          </a:xfrm>
          <a:prstGeom prst="rect">
            <a:avLst/>
          </a:prstGeom>
        </p:spPr>
      </p:pic>
      <p:cxnSp>
        <p:nvCxnSpPr>
          <p:cNvPr id="6" name="Connecteur droit 5"/>
          <p:cNvCxnSpPr/>
          <p:nvPr userDrawn="1"/>
        </p:nvCxnSpPr>
        <p:spPr>
          <a:xfrm flipH="1">
            <a:off x="0" y="895350"/>
            <a:ext cx="10787065"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14310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332656"/>
            <a:ext cx="12191999"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9349" y="120155"/>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3" name="Picture 2" descr="chipembeded 012"/>
          <p:cNvPicPr>
            <a:picLocks noChangeAspect="1" noChangeArrowheads="1"/>
          </p:cNvPicPr>
          <p:nvPr userDrawn="1"/>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a:solidFill>
                  <a:srgbClr val="FF0000"/>
                </a:solidFill>
                <a:latin typeface="Bryant Medium Compressed" pitchFamily="34" charset="0"/>
              </a:rPr>
              <a:t>O</a:t>
            </a:r>
            <a:r>
              <a:rPr lang="fr-FR" sz="2400" dirty="0" err="1">
                <a:solidFill>
                  <a:srgbClr val="000000"/>
                </a:solidFill>
                <a:latin typeface="Bryant Medium Compressed" pitchFamily="34" charset="0"/>
              </a:rPr>
              <a:t>rganization</a:t>
            </a:r>
            <a:r>
              <a:rPr lang="fr-FR" sz="2400" dirty="0">
                <a:solidFill>
                  <a:srgbClr val="000000"/>
                </a:solidFill>
                <a:latin typeface="Bryant Medium Compressed" pitchFamily="34" charset="0"/>
              </a:rPr>
              <a:t> for </a:t>
            </a:r>
            <a:r>
              <a:rPr lang="fr-FR" sz="2400" dirty="0" err="1">
                <a:solidFill>
                  <a:srgbClr val="FF0000"/>
                </a:solidFill>
                <a:latin typeface="Bryant Medium Compressed" pitchFamily="34" charset="0"/>
              </a:rPr>
              <a:t>M</a:t>
            </a:r>
            <a:r>
              <a:rPr lang="fr-FR" sz="2400" dirty="0" err="1">
                <a:solidFill>
                  <a:srgbClr val="000000"/>
                </a:solidFill>
                <a:latin typeface="Bryant Medium Compressed" pitchFamily="34" charset="0"/>
              </a:rPr>
              <a:t>icro-</a:t>
            </a:r>
            <a:r>
              <a:rPr lang="fr-FR" sz="2400" dirty="0" err="1">
                <a:solidFill>
                  <a:srgbClr val="FF0000"/>
                </a:solidFill>
                <a:latin typeface="Bryant Medium Compressed" pitchFamily="34" charset="0"/>
              </a:rPr>
              <a:t>E</a:t>
            </a:r>
            <a:r>
              <a:rPr lang="fr-FR" sz="2400" dirty="0" err="1">
                <a:solidFill>
                  <a:srgbClr val="000000"/>
                </a:solidFill>
                <a:latin typeface="Bryant Medium Compressed" pitchFamily="34" charset="0"/>
              </a:rPr>
              <a:t>lectronics</a:t>
            </a:r>
            <a:r>
              <a:rPr lang="fr-FR" sz="2400" dirty="0">
                <a:solidFill>
                  <a:srgbClr val="000000"/>
                </a:solidFill>
                <a:latin typeface="Bryant Medium Compressed" pitchFamily="34" charset="0"/>
              </a:rPr>
              <a:t> </a:t>
            </a:r>
            <a:r>
              <a:rPr lang="fr-FR" sz="2400" dirty="0" err="1">
                <a:solidFill>
                  <a:srgbClr val="000000"/>
                </a:solidFill>
                <a:latin typeface="Bryant Medium Compressed" pitchFamily="34" charset="0"/>
              </a:rPr>
              <a:t>desi</a:t>
            </a:r>
            <a:r>
              <a:rPr lang="fr-FR" sz="2400" dirty="0" err="1">
                <a:solidFill>
                  <a:srgbClr val="FF0000"/>
                </a:solidFill>
                <a:latin typeface="Bryant Medium Compressed" pitchFamily="34" charset="0"/>
              </a:rPr>
              <a:t>G</a:t>
            </a:r>
            <a:r>
              <a:rPr lang="fr-FR" sz="2400" dirty="0" err="1">
                <a:solidFill>
                  <a:srgbClr val="000000"/>
                </a:solidFill>
                <a:latin typeface="Bryant Medium Compressed" pitchFamily="34" charset="0"/>
              </a:rPr>
              <a:t>n</a:t>
            </a:r>
            <a:r>
              <a:rPr lang="fr-FR" sz="2400" dirty="0">
                <a:solidFill>
                  <a:srgbClr val="000000"/>
                </a:solidFill>
                <a:latin typeface="Bryant Medium Compressed" pitchFamily="34" charset="0"/>
              </a:rPr>
              <a:t> and </a:t>
            </a:r>
            <a:r>
              <a:rPr lang="fr-FR" sz="2400" dirty="0">
                <a:solidFill>
                  <a:srgbClr val="FF0000"/>
                </a:solidFill>
                <a:latin typeface="Bryant Medium Compressed" pitchFamily="34" charset="0"/>
              </a:rPr>
              <a:t>A</a:t>
            </a:r>
            <a:r>
              <a:rPr lang="fr-FR" sz="2400" dirty="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 name="Imag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17511" y="31735"/>
            <a:ext cx="864095" cy="1496482"/>
          </a:xfrm>
          <a:prstGeom prst="rect">
            <a:avLst/>
          </a:prstGeom>
        </p:spPr>
      </p:pic>
    </p:spTree>
    <p:extLst>
      <p:ext uri="{BB962C8B-B14F-4D97-AF65-F5344CB8AC3E}">
        <p14:creationId xmlns:p14="http://schemas.microsoft.com/office/powerpoint/2010/main" val="203843672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5739882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305740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19522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8472609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205529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9395807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8275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17280303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460586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421659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36654435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5_Disposition personnalisée1__">
    <p:spTree>
      <p:nvGrpSpPr>
        <p:cNvPr id="1" name=""/>
        <p:cNvGrpSpPr/>
        <p:nvPr/>
      </p:nvGrpSpPr>
      <p:grpSpPr>
        <a:xfrm>
          <a:off x="0" y="0"/>
          <a:ext cx="0" cy="0"/>
          <a:chOff x="0" y="0"/>
          <a:chExt cx="0" cy="0"/>
        </a:xfrm>
      </p:grpSpPr>
      <p:sp>
        <p:nvSpPr>
          <p:cNvPr id="304"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05"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06"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55"/>
          </p:nvPr>
        </p:nvSpPr>
        <p:spPr/>
        <p:txBody>
          <a:bodyPr/>
          <a:lstStyle/>
          <a:p>
            <a:r>
              <a:rPr lang="en-US" smtClean="0"/>
              <a:t>CdLT EICROC 16 july 2026</a:t>
            </a:r>
            <a:endParaRPr/>
          </a:p>
        </p:txBody>
      </p:sp>
      <p:sp>
        <p:nvSpPr>
          <p:cNvPr id="6" name="PlaceHolder 5"/>
          <p:cNvSpPr>
            <a:spLocks noGrp="1"/>
          </p:cNvSpPr>
          <p:nvPr>
            <p:ph type="sldNum" idx="56"/>
          </p:nvPr>
        </p:nvSpPr>
        <p:spPr/>
        <p:txBody>
          <a:bodyPr/>
          <a:lstStyle/>
          <a:p>
            <a:fld id="{6C1362FA-50A8-42A0-91A2-C95AECCCEC3A}" type="slidenum">
              <a:rPr/>
              <a:pPr/>
              <a:t>‹N°›</a:t>
            </a:fld>
            <a:endParaRPr/>
          </a:p>
        </p:txBody>
      </p:sp>
    </p:spTree>
    <p:extLst>
      <p:ext uri="{BB962C8B-B14F-4D97-AF65-F5344CB8AC3E}">
        <p14:creationId xmlns:p14="http://schemas.microsoft.com/office/powerpoint/2010/main" val="41896014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6_Disposition personnalisée1__">
    <p:spTree>
      <p:nvGrpSpPr>
        <p:cNvPr id="1" name=""/>
        <p:cNvGrpSpPr/>
        <p:nvPr/>
      </p:nvGrpSpPr>
      <p:grpSpPr>
        <a:xfrm>
          <a:off x="0" y="0"/>
          <a:ext cx="0" cy="0"/>
          <a:chOff x="0" y="0"/>
          <a:chExt cx="0" cy="0"/>
        </a:xfrm>
      </p:grpSpPr>
      <p:sp>
        <p:nvSpPr>
          <p:cNvPr id="314"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15"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16"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57"/>
          </p:nvPr>
        </p:nvSpPr>
        <p:spPr/>
        <p:txBody>
          <a:bodyPr/>
          <a:lstStyle/>
          <a:p>
            <a:r>
              <a:rPr lang="en-US" smtClean="0"/>
              <a:t>CdLT EICROC 16 july 2026</a:t>
            </a:r>
            <a:endParaRPr/>
          </a:p>
        </p:txBody>
      </p:sp>
      <p:sp>
        <p:nvSpPr>
          <p:cNvPr id="6" name="PlaceHolder 5"/>
          <p:cNvSpPr>
            <a:spLocks noGrp="1"/>
          </p:cNvSpPr>
          <p:nvPr>
            <p:ph type="sldNum" idx="58"/>
          </p:nvPr>
        </p:nvSpPr>
        <p:spPr/>
        <p:txBody>
          <a:bodyPr/>
          <a:lstStyle/>
          <a:p>
            <a:fld id="{AA4D3047-025F-4188-B005-C375F89B2C91}" type="slidenum">
              <a:rPr/>
              <a:pPr/>
              <a:t>‹N°›</a:t>
            </a:fld>
            <a:endParaRPr/>
          </a:p>
        </p:txBody>
      </p:sp>
    </p:spTree>
    <p:extLst>
      <p:ext uri="{BB962C8B-B14F-4D97-AF65-F5344CB8AC3E}">
        <p14:creationId xmlns:p14="http://schemas.microsoft.com/office/powerpoint/2010/main" val="1012115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6_Disposition personnalisée1____">
    <p:spTree>
      <p:nvGrpSpPr>
        <p:cNvPr id="1" name=""/>
        <p:cNvGrpSpPr/>
        <p:nvPr/>
      </p:nvGrpSpPr>
      <p:grpSpPr>
        <a:xfrm>
          <a:off x="0" y="0"/>
          <a:ext cx="0" cy="0"/>
          <a:chOff x="0" y="0"/>
          <a:chExt cx="0" cy="0"/>
        </a:xfrm>
      </p:grpSpPr>
      <p:sp>
        <p:nvSpPr>
          <p:cNvPr id="334"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35" name="PlaceHolder 2"/>
          <p:cNvSpPr>
            <a:spLocks noGrp="1"/>
          </p:cNvSpPr>
          <p:nvPr>
            <p:ph type="subTitle"/>
          </p:nvPr>
        </p:nvSpPr>
        <p:spPr>
          <a:xfrm>
            <a:off x="431280" y="1196640"/>
            <a:ext cx="11328840" cy="5112360"/>
          </a:xfrm>
          <a:prstGeom prst="rect">
            <a:avLst/>
          </a:prstGeom>
          <a:noFill/>
          <a:ln w="0">
            <a:noFill/>
          </a:ln>
        </p:spPr>
        <p:txBody>
          <a:bodyPr lIns="0" tIns="0" rIns="0" bIns="0" anchor="ctr">
            <a:spAutoFit/>
          </a:bodyPr>
          <a:lstStyle/>
          <a:p>
            <a:pPr indent="0" algn="ctr">
              <a:buNone/>
            </a:pPr>
            <a:endParaRPr lang="en-US" sz="3200" b="0" u="none" strike="noStrike">
              <a:solidFill>
                <a:srgbClr val="000000"/>
              </a:solidFill>
              <a:effectLst/>
              <a:uFillTx/>
              <a:latin typeface="Arial"/>
            </a:endParaRPr>
          </a:p>
        </p:txBody>
      </p:sp>
      <p:sp>
        <p:nvSpPr>
          <p:cNvPr id="4" name="PlaceHolder 3"/>
          <p:cNvSpPr>
            <a:spLocks noGrp="1"/>
          </p:cNvSpPr>
          <p:nvPr>
            <p:ph type="ftr" idx="61"/>
          </p:nvPr>
        </p:nvSpPr>
        <p:spPr/>
        <p:txBody>
          <a:bodyPr/>
          <a:lstStyle/>
          <a:p>
            <a:r>
              <a:rPr lang="en-US" smtClean="0"/>
              <a:t>CdLT EICROC 16 july 2026</a:t>
            </a:r>
            <a:endParaRPr/>
          </a:p>
        </p:txBody>
      </p:sp>
      <p:sp>
        <p:nvSpPr>
          <p:cNvPr id="5" name="PlaceHolder 4"/>
          <p:cNvSpPr>
            <a:spLocks noGrp="1"/>
          </p:cNvSpPr>
          <p:nvPr>
            <p:ph type="sldNum" idx="62"/>
          </p:nvPr>
        </p:nvSpPr>
        <p:spPr/>
        <p:txBody>
          <a:bodyPr/>
          <a:lstStyle/>
          <a:p>
            <a:fld id="{29A8A75A-7D8D-480E-BAFA-8D6ED3913C86}" type="slidenum">
              <a:rPr/>
              <a:pPr/>
              <a:t>‹N°›</a:t>
            </a:fld>
            <a:endParaRPr/>
          </a:p>
        </p:txBody>
      </p:sp>
    </p:spTree>
    <p:extLst>
      <p:ext uri="{BB962C8B-B14F-4D97-AF65-F5344CB8AC3E}">
        <p14:creationId xmlns:p14="http://schemas.microsoft.com/office/powerpoint/2010/main" val="15455834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7_Disposition personnalisée1____">
    <p:spTree>
      <p:nvGrpSpPr>
        <p:cNvPr id="1" name=""/>
        <p:cNvGrpSpPr/>
        <p:nvPr/>
      </p:nvGrpSpPr>
      <p:grpSpPr>
        <a:xfrm>
          <a:off x="0" y="0"/>
          <a:ext cx="0" cy="0"/>
          <a:chOff x="0" y="0"/>
          <a:chExt cx="0" cy="0"/>
        </a:xfrm>
      </p:grpSpPr>
      <p:sp>
        <p:nvSpPr>
          <p:cNvPr id="336"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37"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38"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61"/>
          </p:nvPr>
        </p:nvSpPr>
        <p:spPr/>
        <p:txBody>
          <a:bodyPr/>
          <a:lstStyle/>
          <a:p>
            <a:r>
              <a:rPr lang="en-US" smtClean="0"/>
              <a:t>CdLT EICROC 16 july 2026</a:t>
            </a:r>
            <a:endParaRPr/>
          </a:p>
        </p:txBody>
      </p:sp>
      <p:sp>
        <p:nvSpPr>
          <p:cNvPr id="6" name="PlaceHolder 5"/>
          <p:cNvSpPr>
            <a:spLocks noGrp="1"/>
          </p:cNvSpPr>
          <p:nvPr>
            <p:ph type="sldNum" idx="62"/>
          </p:nvPr>
        </p:nvSpPr>
        <p:spPr/>
        <p:txBody>
          <a:bodyPr/>
          <a:lstStyle/>
          <a:p>
            <a:fld id="{2EAFBACE-3CB9-4062-BC57-CFAE037F91A4}" type="slidenum">
              <a:rPr/>
              <a:pPr/>
              <a:t>‹N°›</a:t>
            </a:fld>
            <a:endParaRPr/>
          </a:p>
        </p:txBody>
      </p:sp>
    </p:spTree>
    <p:extLst>
      <p:ext uri="{BB962C8B-B14F-4D97-AF65-F5344CB8AC3E}">
        <p14:creationId xmlns:p14="http://schemas.microsoft.com/office/powerpoint/2010/main" val="4652796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a:t>Cliquez pour modifier le style du titre</a:t>
            </a:r>
            <a:endParaRPr lang="fr-FR"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ftr" sz="quarter" idx="10"/>
          </p:nvPr>
        </p:nvSpPr>
        <p:spPr>
          <a:ln/>
        </p:spPr>
        <p:txBody>
          <a:bodyPr/>
          <a:lstStyle>
            <a:lvl1pPr>
              <a:defRPr/>
            </a:lvl1pPr>
          </a:lstStyle>
          <a:p>
            <a:r>
              <a:rPr lang="en-US" smtClean="0"/>
              <a:t>CdLT EICROC 16 july 2026</a:t>
            </a:r>
            <a:endParaRPr dirty="0"/>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0641129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6_Disposition personnalisée1___">
    <p:spTree>
      <p:nvGrpSpPr>
        <p:cNvPr id="1" name=""/>
        <p:cNvGrpSpPr/>
        <p:nvPr/>
      </p:nvGrpSpPr>
      <p:grpSpPr>
        <a:xfrm>
          <a:off x="0" y="0"/>
          <a:ext cx="0" cy="0"/>
          <a:chOff x="0" y="0"/>
          <a:chExt cx="0" cy="0"/>
        </a:xfrm>
      </p:grpSpPr>
      <p:sp>
        <p:nvSpPr>
          <p:cNvPr id="324"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25"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26"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59"/>
          </p:nvPr>
        </p:nvSpPr>
        <p:spPr/>
        <p:txBody>
          <a:bodyPr/>
          <a:lstStyle/>
          <a:p>
            <a:r>
              <a:rPr lang="en-US" smtClean="0"/>
              <a:t>CdLT EICROC 16 july 2026</a:t>
            </a:r>
            <a:endParaRPr/>
          </a:p>
        </p:txBody>
      </p:sp>
      <p:sp>
        <p:nvSpPr>
          <p:cNvPr id="6" name="PlaceHolder 5"/>
          <p:cNvSpPr>
            <a:spLocks noGrp="1"/>
          </p:cNvSpPr>
          <p:nvPr>
            <p:ph type="sldNum" idx="60"/>
          </p:nvPr>
        </p:nvSpPr>
        <p:spPr/>
        <p:txBody>
          <a:bodyPr/>
          <a:lstStyle/>
          <a:p>
            <a:fld id="{C2E9C5D5-36E9-4E5B-B268-A69FE9EB9FCE}" type="slidenum">
              <a:rPr/>
              <a:pPr/>
              <a:t>‹N°›</a:t>
            </a:fld>
            <a:endParaRPr/>
          </a:p>
        </p:txBody>
      </p:sp>
    </p:spTree>
    <p:extLst>
      <p:ext uri="{BB962C8B-B14F-4D97-AF65-F5344CB8AC3E}">
        <p14:creationId xmlns:p14="http://schemas.microsoft.com/office/powerpoint/2010/main" val="3688800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6_Disposition personnalisée1_____">
    <p:spTree>
      <p:nvGrpSpPr>
        <p:cNvPr id="1" name=""/>
        <p:cNvGrpSpPr/>
        <p:nvPr/>
      </p:nvGrpSpPr>
      <p:grpSpPr>
        <a:xfrm>
          <a:off x="0" y="0"/>
          <a:ext cx="0" cy="0"/>
          <a:chOff x="0" y="0"/>
          <a:chExt cx="0" cy="0"/>
        </a:xfrm>
      </p:grpSpPr>
      <p:sp>
        <p:nvSpPr>
          <p:cNvPr id="346"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47"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48"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63"/>
          </p:nvPr>
        </p:nvSpPr>
        <p:spPr/>
        <p:txBody>
          <a:bodyPr/>
          <a:lstStyle/>
          <a:p>
            <a:r>
              <a:rPr lang="en-US" smtClean="0"/>
              <a:t>CdLT EICROC 16 july 2026</a:t>
            </a:r>
            <a:endParaRPr/>
          </a:p>
        </p:txBody>
      </p:sp>
      <p:sp>
        <p:nvSpPr>
          <p:cNvPr id="6" name="PlaceHolder 5"/>
          <p:cNvSpPr>
            <a:spLocks noGrp="1"/>
          </p:cNvSpPr>
          <p:nvPr>
            <p:ph type="sldNum" idx="64"/>
          </p:nvPr>
        </p:nvSpPr>
        <p:spPr/>
        <p:txBody>
          <a:bodyPr/>
          <a:lstStyle/>
          <a:p>
            <a:fld id="{61C96F21-0A2D-4570-81D5-23ACC87ED486}" type="slidenum">
              <a:rPr/>
              <a:pPr/>
              <a:t>‹N°›</a:t>
            </a:fld>
            <a:endParaRPr/>
          </a:p>
        </p:txBody>
      </p:sp>
    </p:spTree>
    <p:extLst>
      <p:ext uri="{BB962C8B-B14F-4D97-AF65-F5344CB8AC3E}">
        <p14:creationId xmlns:p14="http://schemas.microsoft.com/office/powerpoint/2010/main" val="2271353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9037204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3_Disposition personnalisée1__">
    <p:spTree>
      <p:nvGrpSpPr>
        <p:cNvPr id="1" name=""/>
        <p:cNvGrpSpPr/>
        <p:nvPr/>
      </p:nvGrpSpPr>
      <p:grpSpPr>
        <a:xfrm>
          <a:off x="0" y="0"/>
          <a:ext cx="0" cy="0"/>
          <a:chOff x="0" y="0"/>
          <a:chExt cx="0" cy="0"/>
        </a:xfrm>
      </p:grpSpPr>
      <p:sp>
        <p:nvSpPr>
          <p:cNvPr id="356"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57"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58"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65"/>
          </p:nvPr>
        </p:nvSpPr>
        <p:spPr/>
        <p:txBody>
          <a:bodyPr/>
          <a:lstStyle/>
          <a:p>
            <a:r>
              <a:rPr lang="en-US" smtClean="0"/>
              <a:t>CdLT EICROC 16 july 2026</a:t>
            </a:r>
            <a:endParaRPr/>
          </a:p>
        </p:txBody>
      </p:sp>
      <p:sp>
        <p:nvSpPr>
          <p:cNvPr id="6" name="PlaceHolder 5"/>
          <p:cNvSpPr>
            <a:spLocks noGrp="1"/>
          </p:cNvSpPr>
          <p:nvPr>
            <p:ph type="sldNum" idx="66"/>
          </p:nvPr>
        </p:nvSpPr>
        <p:spPr/>
        <p:txBody>
          <a:bodyPr/>
          <a:lstStyle/>
          <a:p>
            <a:fld id="{E2F85728-DE4D-4D25-8E0B-C2D5EB46D252}" type="slidenum">
              <a:rPr/>
              <a:pPr/>
              <a:t>‹N°›</a:t>
            </a:fld>
            <a:endParaRPr/>
          </a:p>
        </p:txBody>
      </p:sp>
    </p:spTree>
    <p:extLst>
      <p:ext uri="{BB962C8B-B14F-4D97-AF65-F5344CB8AC3E}">
        <p14:creationId xmlns:p14="http://schemas.microsoft.com/office/powerpoint/2010/main" val="3533917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4_Disposition personnalisée1__">
    <p:spTree>
      <p:nvGrpSpPr>
        <p:cNvPr id="1" name=""/>
        <p:cNvGrpSpPr/>
        <p:nvPr/>
      </p:nvGrpSpPr>
      <p:grpSpPr>
        <a:xfrm>
          <a:off x="0" y="0"/>
          <a:ext cx="0" cy="0"/>
          <a:chOff x="0" y="0"/>
          <a:chExt cx="0" cy="0"/>
        </a:xfrm>
      </p:grpSpPr>
      <p:sp>
        <p:nvSpPr>
          <p:cNvPr id="376"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77"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78"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69"/>
          </p:nvPr>
        </p:nvSpPr>
        <p:spPr/>
        <p:txBody>
          <a:bodyPr/>
          <a:lstStyle/>
          <a:p>
            <a:r>
              <a:rPr lang="en-US" smtClean="0"/>
              <a:t>CdLT EICROC 16 july 2026</a:t>
            </a:r>
            <a:endParaRPr/>
          </a:p>
        </p:txBody>
      </p:sp>
      <p:sp>
        <p:nvSpPr>
          <p:cNvPr id="6" name="PlaceHolder 5"/>
          <p:cNvSpPr>
            <a:spLocks noGrp="1"/>
          </p:cNvSpPr>
          <p:nvPr>
            <p:ph type="sldNum" idx="70"/>
          </p:nvPr>
        </p:nvSpPr>
        <p:spPr/>
        <p:txBody>
          <a:bodyPr/>
          <a:lstStyle/>
          <a:p>
            <a:fld id="{4948199B-466C-4C9C-A924-5B25D3B69E62}" type="slidenum">
              <a:rPr/>
              <a:pPr/>
              <a:t>‹N°›</a:t>
            </a:fld>
            <a:endParaRPr/>
          </a:p>
        </p:txBody>
      </p:sp>
    </p:spTree>
    <p:extLst>
      <p:ext uri="{BB962C8B-B14F-4D97-AF65-F5344CB8AC3E}">
        <p14:creationId xmlns:p14="http://schemas.microsoft.com/office/powerpoint/2010/main" val="40440499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Disposition personnalisée1__">
    <p:spTree>
      <p:nvGrpSpPr>
        <p:cNvPr id="1" name=""/>
        <p:cNvGrpSpPr/>
        <p:nvPr/>
      </p:nvGrpSpPr>
      <p:grpSpPr>
        <a:xfrm>
          <a:off x="0" y="0"/>
          <a:ext cx="0" cy="0"/>
          <a:chOff x="0" y="0"/>
          <a:chExt cx="0" cy="0"/>
        </a:xfrm>
      </p:grpSpPr>
      <p:sp>
        <p:nvSpPr>
          <p:cNvPr id="366" name="PlaceHolder 1"/>
          <p:cNvSpPr>
            <a:spLocks noGrp="1"/>
          </p:cNvSpPr>
          <p:nvPr>
            <p:ph type="title"/>
          </p:nvPr>
        </p:nvSpPr>
        <p:spPr>
          <a:xfrm>
            <a:off x="0" y="95400"/>
            <a:ext cx="9744120" cy="637920"/>
          </a:xfrm>
          <a:prstGeom prst="rect">
            <a:avLst/>
          </a:prstGeom>
          <a:noFill/>
          <a:ln w="0">
            <a:noFill/>
          </a:ln>
        </p:spPr>
        <p:txBody>
          <a:bodyPr lIns="0" tIns="0" rIns="0" bIns="0" anchor="ctr">
            <a:spAutoFit/>
          </a:bodyPr>
          <a:lstStyle/>
          <a:p>
            <a:pPr indent="0" algn="l">
              <a:buNone/>
            </a:pPr>
            <a:endParaRPr lang="fr-FR" sz="2400" b="0" u="none" strike="noStrike">
              <a:solidFill>
                <a:schemeClr val="dk1"/>
              </a:solidFill>
              <a:effectLst/>
              <a:uFillTx/>
              <a:latin typeface="Arial"/>
            </a:endParaRPr>
          </a:p>
        </p:txBody>
      </p:sp>
      <p:sp>
        <p:nvSpPr>
          <p:cNvPr id="367" name="PlaceHolder 2"/>
          <p:cNvSpPr>
            <a:spLocks noGrp="1"/>
          </p:cNvSpPr>
          <p:nvPr>
            <p:ph/>
          </p:nvPr>
        </p:nvSpPr>
        <p:spPr>
          <a:xfrm>
            <a:off x="431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368" name="PlaceHolder 3"/>
          <p:cNvSpPr>
            <a:spLocks noGrp="1"/>
          </p:cNvSpPr>
          <p:nvPr>
            <p:ph/>
          </p:nvPr>
        </p:nvSpPr>
        <p:spPr>
          <a:xfrm>
            <a:off x="6236280" y="1196640"/>
            <a:ext cx="5528160" cy="5112360"/>
          </a:xfrm>
          <a:prstGeom prst="rect">
            <a:avLst/>
          </a:prstGeom>
          <a:noFill/>
          <a:ln w="0">
            <a:noFill/>
          </a:ln>
        </p:spPr>
        <p:txBody>
          <a:bodyPr lIns="0" tIns="0" rIns="0" bIns="0" anchor="t">
            <a:normAutofit/>
          </a:bodyPr>
          <a:lstStyle/>
          <a:p>
            <a:pPr indent="0" algn="l">
              <a:spcBef>
                <a:spcPts val="1417"/>
              </a:spcBef>
              <a:buNone/>
            </a:pPr>
            <a:endParaRPr lang="fr-FR" sz="2400" b="0" u="none" strike="noStrike">
              <a:solidFill>
                <a:schemeClr val="dk1"/>
              </a:solidFill>
              <a:effectLst/>
              <a:uFillTx/>
              <a:latin typeface="Cambria"/>
            </a:endParaRPr>
          </a:p>
        </p:txBody>
      </p:sp>
      <p:sp>
        <p:nvSpPr>
          <p:cNvPr id="5" name="PlaceHolder 4"/>
          <p:cNvSpPr>
            <a:spLocks noGrp="1"/>
          </p:cNvSpPr>
          <p:nvPr>
            <p:ph type="ftr" idx="67"/>
          </p:nvPr>
        </p:nvSpPr>
        <p:spPr/>
        <p:txBody>
          <a:bodyPr/>
          <a:lstStyle/>
          <a:p>
            <a:r>
              <a:rPr lang="en-US" smtClean="0"/>
              <a:t>CdLT EICROC 16 july 2026</a:t>
            </a:r>
            <a:endParaRPr/>
          </a:p>
        </p:txBody>
      </p:sp>
      <p:sp>
        <p:nvSpPr>
          <p:cNvPr id="6" name="PlaceHolder 5"/>
          <p:cNvSpPr>
            <a:spLocks noGrp="1"/>
          </p:cNvSpPr>
          <p:nvPr>
            <p:ph type="sldNum" idx="68"/>
          </p:nvPr>
        </p:nvSpPr>
        <p:spPr/>
        <p:txBody>
          <a:bodyPr/>
          <a:lstStyle/>
          <a:p>
            <a:fld id="{73EF3031-5DBC-446D-B5F0-8D8C027F9FB4}" type="slidenum">
              <a:rPr/>
              <a:pPr/>
              <a:t>‹N°›</a:t>
            </a:fld>
            <a:endParaRPr/>
          </a:p>
        </p:txBody>
      </p:sp>
    </p:spTree>
    <p:extLst>
      <p:ext uri="{BB962C8B-B14F-4D97-AF65-F5344CB8AC3E}">
        <p14:creationId xmlns:p14="http://schemas.microsoft.com/office/powerpoint/2010/main" val="415719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54084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388002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30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26529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72406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64106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t>CdLT EICROC 16 july 2026</a:t>
            </a:r>
            <a:endParaRPr lang="en-US" dirty="0"/>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pPr/>
              <a:t>‹N°›</a:t>
            </a:fld>
            <a:endParaRPr lang="en-US"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75990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71137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05426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88160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2133338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27115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29097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86318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977629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27464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8117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419964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04487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5682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20831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324245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3027441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3190434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61892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3237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62735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76032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3255786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342970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49545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17141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66444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383966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1639052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3575800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4241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2061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58485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kumimoji="0" lang="en-US" smtClean="0"/>
              <a:t>CdLT EICROC 16 july 2026</a:t>
            </a:r>
            <a:endParaRPr kumimoji="0" lang="en-US"/>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kumimoji="0" lang="en-US" smtClean="0"/>
              <a:pPr/>
              <a:t>‹N°›</a:t>
            </a:fld>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746929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22631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205182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3354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256310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2965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1964465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972739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67576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4278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140591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20936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48605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09577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74071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752511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06010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268551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2748971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144217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03297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906577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877691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236548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66508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127226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590763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16415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31323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627951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2" name="Picture 4" descr="http://www.cenbg.in2p3.fr/joliot-curie/IMG/logoCNRSIN2P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ipembeded 012"/>
          <p:cNvPicPr>
            <a:picLocks noChangeAspect="1" noChangeArrowheads="1"/>
          </p:cNvPicPr>
          <p:nvPr userDrawn="1"/>
        </p:nvPicPr>
        <p:blipFill rotWithShape="1">
          <a:blip r:embed="rId2" cstate="screen">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2656"/>
            <a:ext cx="12210575" cy="1341677"/>
          </a:xfrm>
          <a:prstGeom prst="rect">
            <a:avLst/>
          </a:prstGeom>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8" name="Picture 4" descr="http://www.cenbg.in2p3.fr/joliot-curie/IMG/logoCNRSIN2P3.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72332" y="188640"/>
            <a:ext cx="2976873" cy="1008112"/>
          </a:xfrm>
          <a:prstGeom prst="rect">
            <a:avLst/>
          </a:prstGeom>
        </p:spPr>
      </p:pic>
    </p:spTree>
    <p:extLst>
      <p:ext uri="{BB962C8B-B14F-4D97-AF65-F5344CB8AC3E}">
        <p14:creationId xmlns:p14="http://schemas.microsoft.com/office/powerpoint/2010/main" val="3551315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38546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1084812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96421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624289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93050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43153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65540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626990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89914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10649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916028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Arc 7"/>
          <p:cNvSpPr>
            <a:spLocks/>
          </p:cNvSpPr>
          <p:nvPr/>
        </p:nvSpPr>
        <p:spPr bwMode="auto">
          <a:xfrm flipV="1">
            <a:off x="11717867" y="6181725"/>
            <a:ext cx="196851" cy="10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2075">
            <a:solidFill>
              <a:srgbClr val="D3121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 name="Rectangle 8"/>
          <p:cNvSpPr>
            <a:spLocks noChangeArrowheads="1"/>
          </p:cNvSpPr>
          <p:nvPr/>
        </p:nvSpPr>
        <p:spPr bwMode="auto">
          <a:xfrm>
            <a:off x="5994400" y="5562601"/>
            <a:ext cx="423333" cy="75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 name="Rectangle 9"/>
          <p:cNvSpPr>
            <a:spLocks noChangeArrowheads="1"/>
          </p:cNvSpPr>
          <p:nvPr/>
        </p:nvSpPr>
        <p:spPr bwMode="auto">
          <a:xfrm>
            <a:off x="6079068" y="5603875"/>
            <a:ext cx="472017" cy="636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 name="Rectangle 10"/>
          <p:cNvSpPr>
            <a:spLocks noChangeArrowheads="1"/>
          </p:cNvSpPr>
          <p:nvPr/>
        </p:nvSpPr>
        <p:spPr bwMode="auto">
          <a:xfrm>
            <a:off x="6017685" y="5595939"/>
            <a:ext cx="461433" cy="636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Rectangle 11"/>
          <p:cNvSpPr>
            <a:spLocks noChangeArrowheads="1"/>
          </p:cNvSpPr>
          <p:nvPr/>
        </p:nvSpPr>
        <p:spPr bwMode="auto">
          <a:xfrm>
            <a:off x="5850467" y="5651501"/>
            <a:ext cx="827617"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39"/>
          <p:cNvSpPr>
            <a:spLocks noChangeArrowheads="1"/>
          </p:cNvSpPr>
          <p:nvPr/>
        </p:nvSpPr>
        <p:spPr bwMode="auto">
          <a:xfrm>
            <a:off x="0" y="836613"/>
            <a:ext cx="527051"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Rectangle 40"/>
          <p:cNvSpPr>
            <a:spLocks noChangeArrowheads="1"/>
          </p:cNvSpPr>
          <p:nvPr/>
        </p:nvSpPr>
        <p:spPr bwMode="auto">
          <a:xfrm>
            <a:off x="11664952" y="836613"/>
            <a:ext cx="527049" cy="6021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7043" name="Rectangle 3"/>
          <p:cNvSpPr>
            <a:spLocks noGrp="1" noChangeArrowheads="1"/>
          </p:cNvSpPr>
          <p:nvPr>
            <p:ph type="ctrTitle"/>
          </p:nvPr>
        </p:nvSpPr>
        <p:spPr>
          <a:xfrm>
            <a:off x="383117" y="1476376"/>
            <a:ext cx="11438467" cy="2085975"/>
          </a:xfrm>
        </p:spPr>
        <p:txBody>
          <a:bodyPr/>
          <a:lstStyle>
            <a:lvl1pPr algn="ctr">
              <a:defRPr sz="3200">
                <a:solidFill>
                  <a:schemeClr val="tx1"/>
                </a:solidFill>
              </a:defRPr>
            </a:lvl1pPr>
          </a:lstStyle>
          <a:p>
            <a:pPr lvl="0"/>
            <a:r>
              <a:rPr lang="fr-FR" noProof="0" smtClean="0"/>
              <a:t>Cliquez pour modifier le style du titre</a:t>
            </a:r>
          </a:p>
        </p:txBody>
      </p:sp>
      <p:sp>
        <p:nvSpPr>
          <p:cNvPr id="87044" name="Rectangle 4"/>
          <p:cNvSpPr>
            <a:spLocks noGrp="1" noChangeArrowheads="1"/>
          </p:cNvSpPr>
          <p:nvPr>
            <p:ph type="subTitle" idx="1"/>
          </p:nvPr>
        </p:nvSpPr>
        <p:spPr>
          <a:xfrm>
            <a:off x="389467" y="3697288"/>
            <a:ext cx="11440584" cy="1752600"/>
          </a:xfrm>
        </p:spPr>
        <p:txBody>
          <a:bodyPr/>
          <a:lstStyle>
            <a:lvl1pPr marL="0" indent="0" algn="ctr">
              <a:buFontTx/>
              <a:buNone/>
              <a:defRPr b="1">
                <a:solidFill>
                  <a:srgbClr val="D31216"/>
                </a:solidFill>
              </a:defRPr>
            </a:lvl1pPr>
          </a:lstStyle>
          <a:p>
            <a:pPr lvl="0"/>
            <a:r>
              <a:rPr lang="fr-FR" noProof="0" smtClean="0"/>
              <a:t>Cliquez pour modifier le style des sous-titres du masque</a:t>
            </a:r>
          </a:p>
        </p:txBody>
      </p:sp>
      <p:pic>
        <p:nvPicPr>
          <p:cNvPr id="31"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332656"/>
            <a:ext cx="12191999" cy="1341677"/>
          </a:xfrm>
          <a:prstGeom prst="rect">
            <a:avLst/>
          </a:prstGeom>
        </p:spPr>
      </p:pic>
      <p:cxnSp>
        <p:nvCxnSpPr>
          <p:cNvPr id="33" name="Connecteur droit 32"/>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36" name="Picture 4" descr="http://www.cenbg.in2p3.fr/joliot-curie/IMG/logoCNRSIN2P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9349" y="120155"/>
            <a:ext cx="3102291" cy="129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pembeded 012"/>
          <p:cNvPicPr>
            <a:picLocks noChangeAspect="1" noChangeArrowheads="1"/>
          </p:cNvPicPr>
          <p:nvPr/>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cteur droit 18"/>
          <p:cNvCxnSpPr/>
          <p:nvPr/>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3" name="Picture 2" descr="chipembeded 012"/>
          <p:cNvPicPr>
            <a:picLocks noChangeAspect="1" noChangeArrowheads="1"/>
          </p:cNvPicPr>
          <p:nvPr userDrawn="1"/>
        </p:nvPicPr>
        <p:blipFill rotWithShape="1">
          <a:blip r:embed="rId2" cstate="print">
            <a:lum bright="50000" contrast="-40000"/>
            <a:extLst>
              <a:ext uri="{28A0092B-C50C-407E-A947-70E740481C1C}">
                <a14:useLocalDpi xmlns:a14="http://schemas.microsoft.com/office/drawing/2010/main"/>
              </a:ext>
            </a:extLst>
          </a:blip>
          <a:srcRect/>
          <a:stretch/>
        </p:blipFill>
        <p:spPr bwMode="auto">
          <a:xfrm>
            <a:off x="1" y="1628800"/>
            <a:ext cx="12191999" cy="47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Connecteur droit 24"/>
          <p:cNvCxnSpPr/>
          <p:nvPr userDrawn="1"/>
        </p:nvCxnSpPr>
        <p:spPr>
          <a:xfrm>
            <a:off x="-18576" y="6334780"/>
            <a:ext cx="12210575" cy="0"/>
          </a:xfrm>
          <a:prstGeom prst="line">
            <a:avLst/>
          </a:prstGeom>
          <a:ln w="152400">
            <a:solidFill>
              <a:srgbClr val="AA0000"/>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userDrawn="1"/>
        </p:nvSpPr>
        <p:spPr>
          <a:xfrm>
            <a:off x="0" y="6334781"/>
            <a:ext cx="12192000" cy="461665"/>
          </a:xfrm>
          <a:prstGeom prst="rect">
            <a:avLst/>
          </a:prstGeom>
          <a:noFill/>
        </p:spPr>
        <p:txBody>
          <a:bodyPr wrap="square" rtlCol="0">
            <a:spAutoFit/>
          </a:bodyPr>
          <a:lstStyle/>
          <a:p>
            <a:pPr algn="ctr"/>
            <a:r>
              <a:rPr lang="fr-FR" sz="2400" dirty="0" err="1" smtClean="0">
                <a:solidFill>
                  <a:srgbClr val="FF0000"/>
                </a:solidFill>
                <a:latin typeface="Bryant Medium Compressed" pitchFamily="34" charset="0"/>
              </a:rPr>
              <a:t>O</a:t>
            </a:r>
            <a:r>
              <a:rPr lang="fr-FR" sz="2400" dirty="0" err="1" smtClean="0">
                <a:solidFill>
                  <a:srgbClr val="000000"/>
                </a:solidFill>
                <a:latin typeface="Bryant Medium Compressed" pitchFamily="34" charset="0"/>
              </a:rPr>
              <a:t>rganization</a:t>
            </a:r>
            <a:r>
              <a:rPr lang="fr-FR" sz="2400" dirty="0" smtClean="0">
                <a:solidFill>
                  <a:srgbClr val="000000"/>
                </a:solidFill>
                <a:latin typeface="Bryant Medium Compressed" pitchFamily="34" charset="0"/>
              </a:rPr>
              <a:t> for </a:t>
            </a:r>
            <a:r>
              <a:rPr lang="fr-FR" sz="2400" dirty="0" err="1" smtClean="0">
                <a:solidFill>
                  <a:srgbClr val="FF0000"/>
                </a:solidFill>
                <a:latin typeface="Bryant Medium Compressed" pitchFamily="34" charset="0"/>
              </a:rPr>
              <a:t>M</a:t>
            </a:r>
            <a:r>
              <a:rPr lang="fr-FR" sz="2400" dirty="0" err="1" smtClean="0">
                <a:solidFill>
                  <a:srgbClr val="000000"/>
                </a:solidFill>
                <a:latin typeface="Bryant Medium Compressed" pitchFamily="34" charset="0"/>
              </a:rPr>
              <a:t>icro-</a:t>
            </a:r>
            <a:r>
              <a:rPr lang="fr-FR" sz="2400" dirty="0" err="1" smtClean="0">
                <a:solidFill>
                  <a:srgbClr val="FF0000"/>
                </a:solidFill>
                <a:latin typeface="Bryant Medium Compressed" pitchFamily="34" charset="0"/>
              </a:rPr>
              <a:t>E</a:t>
            </a:r>
            <a:r>
              <a:rPr lang="fr-FR" sz="2400" dirty="0" err="1" smtClean="0">
                <a:solidFill>
                  <a:srgbClr val="000000"/>
                </a:solidFill>
                <a:latin typeface="Bryant Medium Compressed" pitchFamily="34" charset="0"/>
              </a:rPr>
              <a:t>lectronics</a:t>
            </a:r>
            <a:r>
              <a:rPr lang="fr-FR" sz="2400" dirty="0" smtClean="0">
                <a:solidFill>
                  <a:srgbClr val="000000"/>
                </a:solidFill>
                <a:latin typeface="Bryant Medium Compressed" pitchFamily="34" charset="0"/>
              </a:rPr>
              <a:t> </a:t>
            </a:r>
            <a:r>
              <a:rPr lang="fr-FR" sz="2400" dirty="0" err="1" smtClean="0">
                <a:solidFill>
                  <a:srgbClr val="000000"/>
                </a:solidFill>
                <a:latin typeface="Bryant Medium Compressed" pitchFamily="34" charset="0"/>
              </a:rPr>
              <a:t>desi</a:t>
            </a:r>
            <a:r>
              <a:rPr lang="fr-FR" sz="2400" dirty="0" err="1" smtClean="0">
                <a:solidFill>
                  <a:srgbClr val="FF0000"/>
                </a:solidFill>
                <a:latin typeface="Bryant Medium Compressed" pitchFamily="34" charset="0"/>
              </a:rPr>
              <a:t>G</a:t>
            </a:r>
            <a:r>
              <a:rPr lang="fr-FR" sz="2400" dirty="0" err="1" smtClean="0">
                <a:solidFill>
                  <a:srgbClr val="000000"/>
                </a:solidFill>
                <a:latin typeface="Bryant Medium Compressed" pitchFamily="34" charset="0"/>
              </a:rPr>
              <a:t>n</a:t>
            </a:r>
            <a:r>
              <a:rPr lang="fr-FR" sz="2400" dirty="0" smtClean="0">
                <a:solidFill>
                  <a:srgbClr val="000000"/>
                </a:solidFill>
                <a:latin typeface="Bryant Medium Compressed" pitchFamily="34" charset="0"/>
              </a:rPr>
              <a:t> and </a:t>
            </a:r>
            <a:r>
              <a:rPr lang="fr-FR" sz="2400" dirty="0" smtClean="0">
                <a:solidFill>
                  <a:srgbClr val="FF0000"/>
                </a:solidFill>
                <a:latin typeface="Bryant Medium Compressed" pitchFamily="34" charset="0"/>
              </a:rPr>
              <a:t>A</a:t>
            </a:r>
            <a:r>
              <a:rPr lang="fr-FR" sz="2400" dirty="0" smtClean="0">
                <a:solidFill>
                  <a:srgbClr val="000000"/>
                </a:solidFill>
                <a:latin typeface="Bryant Medium Compressed" pitchFamily="34" charset="0"/>
              </a:rPr>
              <a:t>pplications</a:t>
            </a:r>
            <a:endParaRPr lang="en-US" sz="2800" dirty="0">
              <a:solidFill>
                <a:srgbClr val="000000"/>
              </a:solidFill>
              <a:latin typeface="Bryant Medium Compressed" pitchFamily="34" charset="0"/>
            </a:endParaRPr>
          </a:p>
        </p:txBody>
      </p:sp>
      <p:pic>
        <p:nvPicPr>
          <p:cNvPr id="2" name="Imag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17511" y="31735"/>
            <a:ext cx="864095" cy="1496482"/>
          </a:xfrm>
          <a:prstGeom prst="rect">
            <a:avLst/>
          </a:prstGeom>
        </p:spPr>
      </p:pic>
    </p:spTree>
    <p:extLst>
      <p:ext uri="{BB962C8B-B14F-4D97-AF65-F5344CB8AC3E}">
        <p14:creationId xmlns:p14="http://schemas.microsoft.com/office/powerpoint/2010/main" val="6802483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kumimoji="0" lang="en-US" smtClean="0"/>
              <a:t>CdLT EICROC 16 july 2026</a:t>
            </a:r>
            <a:endParaRPr kumimoji="0" lang="en-US"/>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kumimoji="0" lang="en-US" smtClean="0"/>
              <a:pPr/>
              <a:t>‹N°›</a:t>
            </a:fld>
            <a:endParaRPr kumimoji="0" lang="en-US"/>
          </a:p>
        </p:txBody>
      </p:sp>
    </p:spTree>
    <p:extLst>
      <p:ext uri="{BB962C8B-B14F-4D97-AF65-F5344CB8AC3E}">
        <p14:creationId xmlns:p14="http://schemas.microsoft.com/office/powerpoint/2010/main" val="23895582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 y="1"/>
            <a:ext cx="9120716" cy="620713"/>
          </a:xfrm>
        </p:spPr>
        <p:txBody>
          <a:bodyPr/>
          <a:lstStyle>
            <a:lvl1pPr>
              <a:defRPr>
                <a:solidFill>
                  <a:srgbClr val="C00000"/>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2471A504-AE2C-4488-80ED-9ED6A4A57476}" type="slidenum">
              <a:rPr lang="en-US" smtClean="0">
                <a:solidFill>
                  <a:srgbClr val="000000"/>
                </a:solidFill>
              </a:rPr>
              <a:pPr/>
              <a:t>‹N°›</a:t>
            </a:fld>
            <a:endParaRPr lang="en-US" dirty="0">
              <a:solidFill>
                <a:srgbClr val="000000"/>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561002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65151" y="892175"/>
            <a:ext cx="5710767"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479117" y="892175"/>
            <a:ext cx="5712883" cy="5265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xfrm>
            <a:off x="11184467" y="6597353"/>
            <a:ext cx="1007533" cy="249237"/>
          </a:xfrm>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1295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02522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593835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3"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176538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27520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909768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061340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05384" y="1"/>
            <a:ext cx="2986616" cy="61579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239184" y="1"/>
            <a:ext cx="8763000" cy="6157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ftr" sz="quarter" idx="10"/>
          </p:nvPr>
        </p:nvSpPr>
        <p:spPr>
          <a:ln/>
        </p:spPr>
        <p:txBody>
          <a:bodyPr/>
          <a:lstStyle>
            <a:lvl1pPr>
              <a:defRPr/>
            </a:lvl1pPr>
          </a:lstStyle>
          <a:p>
            <a:r>
              <a:rPr lang="en-US" smtClean="0">
                <a:solidFill>
                  <a:srgbClr val="000000"/>
                </a:solidFill>
              </a:rPr>
              <a:t>CdLT EICROC 16 july 2026</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solidFill>
                  <a:schemeClr val="tx1"/>
                </a:solidFill>
              </a:defRPr>
            </a:lvl1pPr>
          </a:lstStyle>
          <a:p>
            <a:fld id="{91974DF9-AD47-4691-BA21-BBFCE3637A9A}"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811827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fr-FR">
              <a:solidFill>
                <a:srgbClr val="000000"/>
              </a:solidFill>
            </a:endParaRPr>
          </a:p>
        </p:txBody>
      </p:sp>
      <p:sp>
        <p:nvSpPr>
          <p:cNvPr id="4" name="Espace réservé du numéro de diapositive 3"/>
          <p:cNvSpPr>
            <a:spLocks noGrp="1"/>
          </p:cNvSpPr>
          <p:nvPr>
            <p:ph type="sldNum" sz="quarter" idx="11"/>
          </p:nvPr>
        </p:nvSpPr>
        <p:spPr/>
        <p:txBody>
          <a:bodyPr/>
          <a:lstStyle>
            <a:lvl1pPr>
              <a:defRPr>
                <a:solidFill>
                  <a:schemeClr val="tx1"/>
                </a:solidFill>
              </a:defRPr>
            </a:lvl1pPr>
          </a:lstStyle>
          <a:p>
            <a:fld id="{6D74C64A-F892-4D24-8DE4-95AE196E3A28}"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66526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3.xml"/><Relationship Id="rId1"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5" Type="http://schemas.openxmlformats.org/officeDocument/2006/relationships/image" Target="../media/image12.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5.xml"/><Relationship Id="rId1"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6.xml"/><Relationship Id="rId1" Type="http://schemas.openxmlformats.org/officeDocument/2006/relationships/slideLayout" Target="../slideLayouts/slideLayout1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7.xml"/><Relationship Id="rId1" Type="http://schemas.openxmlformats.org/officeDocument/2006/relationships/slideLayout" Target="../slideLayouts/slideLayout1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8.xml"/><Relationship Id="rId1" Type="http://schemas.openxmlformats.org/officeDocument/2006/relationships/slideLayout" Target="../slideLayouts/slideLayout13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9.xml"/><Relationship Id="rId1"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t>CdLT EICROC 16 july 2026</a:t>
            </a:r>
            <a:endParaRPr lang="fr-FR" dirty="0"/>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172088"/>
            <a:ext cx="10515600" cy="6000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168401"/>
            <a:ext cx="10515600"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panose="020F0502020204030204"/>
              </a:rPr>
              <a:t>CdLT EICROC 16 july 2026</a:t>
            </a: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922462" y="64742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15FD98D-72B3-3D49-9BC1-B5043B0D15BE}" type="slidenum">
              <a:rPr lang="en-US" smtClean="0">
                <a:solidFill>
                  <a:prstClr val="black">
                    <a:tint val="75000"/>
                  </a:prstClr>
                </a:solidFill>
                <a:latin typeface="Calibri" panose="020F0502020204030204"/>
              </a:rPr>
              <a:pPr fontAlgn="auto">
                <a:spcBef>
                  <a:spcPts val="0"/>
                </a:spcBef>
                <a:spcAft>
                  <a:spcPts val="0"/>
                </a:spcAft>
              </a:pPr>
              <a:t>‹N°›</a:t>
            </a:fld>
            <a:endParaRPr lang="en-US" dirty="0">
              <a:solidFill>
                <a:prstClr val="black">
                  <a:tint val="75000"/>
                </a:prstClr>
              </a:solidFill>
              <a:latin typeface="Calibri" panose="020F0502020204030204"/>
            </a:endParaRPr>
          </a:p>
        </p:txBody>
      </p:sp>
      <p:sp>
        <p:nvSpPr>
          <p:cNvPr id="7" name="Rectangle 6"/>
          <p:cNvSpPr/>
          <p:nvPr userDrawn="1"/>
        </p:nvSpPr>
        <p:spPr>
          <a:xfrm>
            <a:off x="-1" y="6294904"/>
            <a:ext cx="11179132" cy="563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userDrawn="1"/>
        </p:nvSpPr>
        <p:spPr>
          <a:xfrm>
            <a:off x="4" y="6353614"/>
            <a:ext cx="11211950" cy="501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Box 12">
            <a:extLst>
              <a:ext uri="{FF2B5EF4-FFF2-40B4-BE49-F238E27FC236}">
                <a16:creationId xmlns:a16="http://schemas.microsoft.com/office/drawing/2014/main" xmlns="" id="{C9F9584D-61BD-0242-A1CB-7D184EB32603}"/>
              </a:ext>
            </a:extLst>
          </p:cNvPr>
          <p:cNvSpPr txBox="1"/>
          <p:nvPr userDrawn="1"/>
        </p:nvSpPr>
        <p:spPr>
          <a:xfrm>
            <a:off x="11179131" y="6406577"/>
            <a:ext cx="980046" cy="369332"/>
          </a:xfrm>
          <a:prstGeom prst="rect">
            <a:avLst/>
          </a:prstGeom>
          <a:noFill/>
        </p:spPr>
        <p:txBody>
          <a:bodyPr wrap="square" rtlCol="0">
            <a:spAutoFit/>
          </a:bodyPr>
          <a:lstStyle/>
          <a:p>
            <a:pPr algn="ctr" fontAlgn="auto">
              <a:spcBef>
                <a:spcPts val="0"/>
              </a:spcBef>
              <a:spcAft>
                <a:spcPts val="0"/>
              </a:spcAft>
            </a:pPr>
            <a:r>
              <a:rPr lang="en-US" b="1" dirty="0" smtClean="0">
                <a:solidFill>
                  <a:srgbClr val="ED7D31">
                    <a:lumMod val="75000"/>
                  </a:srgbClr>
                </a:solidFill>
                <a:latin typeface="Calibri" panose="020F0502020204030204"/>
              </a:rPr>
              <a:t>EICROC</a:t>
            </a:r>
            <a:endParaRPr lang="en-US" b="1" dirty="0">
              <a:solidFill>
                <a:srgbClr val="ED7D31">
                  <a:lumMod val="75000"/>
                </a:srgbClr>
              </a:solidFill>
              <a:latin typeface="Calibri" panose="020F0502020204030204"/>
            </a:endParaRPr>
          </a:p>
        </p:txBody>
      </p:sp>
    </p:spTree>
    <p:extLst>
      <p:ext uri="{BB962C8B-B14F-4D97-AF65-F5344CB8AC3E}">
        <p14:creationId xmlns:p14="http://schemas.microsoft.com/office/powerpoint/2010/main" val="132031806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73051723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297" name="Groupe 1"/>
          <p:cNvGrpSpPr/>
          <p:nvPr/>
        </p:nvGrpSpPr>
        <p:grpSpPr>
          <a:xfrm>
            <a:off x="19440" y="22680"/>
            <a:ext cx="12172320" cy="610920"/>
            <a:chOff x="19440" y="22680"/>
            <a:chExt cx="12172320" cy="610920"/>
          </a:xfrm>
        </p:grpSpPr>
        <p:pic>
          <p:nvPicPr>
            <p:cNvPr id="298" name="Image 8"/>
            <p:cNvPicPr/>
            <p:nvPr/>
          </p:nvPicPr>
          <p:blipFill>
            <a:blip r:embed="rId3"/>
            <a:stretch/>
          </p:blipFill>
          <p:spPr>
            <a:xfrm>
              <a:off x="10416600" y="22680"/>
              <a:ext cx="1775160" cy="610920"/>
            </a:xfrm>
            <a:prstGeom prst="rect">
              <a:avLst/>
            </a:prstGeom>
            <a:noFill/>
            <a:ln w="0">
              <a:noFill/>
            </a:ln>
          </p:spPr>
        </p:pic>
        <p:sp>
          <p:nvSpPr>
            <p:cNvPr id="299"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00"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01"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02" name="PlaceHolder 3"/>
          <p:cNvSpPr>
            <a:spLocks noGrp="1"/>
          </p:cNvSpPr>
          <p:nvPr>
            <p:ph type="ftr" idx="55"/>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03" name="PlaceHolder 4"/>
          <p:cNvSpPr>
            <a:spLocks noGrp="1"/>
          </p:cNvSpPr>
          <p:nvPr>
            <p:ph type="sldNum" idx="56"/>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FF6CD1A3-AAA4-49BD-B7FE-E013B9C47B15}"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63985727"/>
      </p:ext>
    </p:extLst>
  </p:cSld>
  <p:clrMap bg1="lt1" tx1="dk1" bg2="lt2" tx2="dk2" accent1="accent1" accent2="accent2" accent3="accent3" accent4="accent4" accent5="accent5" accent6="accent6" hlink="hlink" folHlink="folHlink"/>
  <p:sldLayoutIdLst>
    <p:sldLayoutId id="214748402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07" name="Groupe 1"/>
          <p:cNvGrpSpPr/>
          <p:nvPr/>
        </p:nvGrpSpPr>
        <p:grpSpPr>
          <a:xfrm>
            <a:off x="19440" y="22680"/>
            <a:ext cx="12172320" cy="610920"/>
            <a:chOff x="19440" y="22680"/>
            <a:chExt cx="12172320" cy="610920"/>
          </a:xfrm>
        </p:grpSpPr>
        <p:pic>
          <p:nvPicPr>
            <p:cNvPr id="308" name="Image 8"/>
            <p:cNvPicPr/>
            <p:nvPr/>
          </p:nvPicPr>
          <p:blipFill>
            <a:blip r:embed="rId3"/>
            <a:stretch/>
          </p:blipFill>
          <p:spPr>
            <a:xfrm>
              <a:off x="10416600" y="22680"/>
              <a:ext cx="1775160" cy="610920"/>
            </a:xfrm>
            <a:prstGeom prst="rect">
              <a:avLst/>
            </a:prstGeom>
            <a:noFill/>
            <a:ln w="0">
              <a:noFill/>
            </a:ln>
          </p:spPr>
        </p:pic>
        <p:sp>
          <p:nvSpPr>
            <p:cNvPr id="309"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10"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11"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12" name="PlaceHolder 3"/>
          <p:cNvSpPr>
            <a:spLocks noGrp="1"/>
          </p:cNvSpPr>
          <p:nvPr>
            <p:ph type="ftr" idx="57"/>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13" name="PlaceHolder 4"/>
          <p:cNvSpPr>
            <a:spLocks noGrp="1"/>
          </p:cNvSpPr>
          <p:nvPr>
            <p:ph type="sldNum" idx="58"/>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7A7C26EE-A11D-4347-B817-CB24404A7BDE}"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540203923"/>
      </p:ext>
    </p:extLst>
  </p:cSld>
  <p:clrMap bg1="lt1" tx1="dk1" bg2="lt2" tx2="dk2" accent1="accent1" accent2="accent2" accent3="accent3" accent4="accent4" accent5="accent5" accent6="accent6" hlink="hlink" folHlink="folHlink"/>
  <p:sldLayoutIdLst>
    <p:sldLayoutId id="214748402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27" name="Groupe 1"/>
          <p:cNvGrpSpPr/>
          <p:nvPr/>
        </p:nvGrpSpPr>
        <p:grpSpPr>
          <a:xfrm>
            <a:off x="19440" y="22680"/>
            <a:ext cx="12172320" cy="610920"/>
            <a:chOff x="19440" y="22680"/>
            <a:chExt cx="12172320" cy="610920"/>
          </a:xfrm>
        </p:grpSpPr>
        <p:pic>
          <p:nvPicPr>
            <p:cNvPr id="328" name="Image 8"/>
            <p:cNvPicPr/>
            <p:nvPr/>
          </p:nvPicPr>
          <p:blipFill>
            <a:blip r:embed="rId5"/>
            <a:stretch/>
          </p:blipFill>
          <p:spPr>
            <a:xfrm>
              <a:off x="10416600" y="22680"/>
              <a:ext cx="1775160" cy="610920"/>
            </a:xfrm>
            <a:prstGeom prst="rect">
              <a:avLst/>
            </a:prstGeom>
            <a:noFill/>
            <a:ln w="0">
              <a:noFill/>
            </a:ln>
          </p:spPr>
        </p:pic>
        <p:sp>
          <p:nvSpPr>
            <p:cNvPr id="329"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30"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31"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32" name="PlaceHolder 3"/>
          <p:cNvSpPr>
            <a:spLocks noGrp="1"/>
          </p:cNvSpPr>
          <p:nvPr>
            <p:ph type="ftr" idx="61"/>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33" name="PlaceHolder 4"/>
          <p:cNvSpPr>
            <a:spLocks noGrp="1"/>
          </p:cNvSpPr>
          <p:nvPr>
            <p:ph type="sldNum" idx="62"/>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E056F6B1-4BC3-4298-927F-A336EFBFC309}"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330980346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17" name="Groupe 1"/>
          <p:cNvGrpSpPr/>
          <p:nvPr/>
        </p:nvGrpSpPr>
        <p:grpSpPr>
          <a:xfrm>
            <a:off x="19440" y="22680"/>
            <a:ext cx="12172320" cy="610920"/>
            <a:chOff x="19440" y="22680"/>
            <a:chExt cx="12172320" cy="610920"/>
          </a:xfrm>
        </p:grpSpPr>
        <p:pic>
          <p:nvPicPr>
            <p:cNvPr id="318" name="Image 8"/>
            <p:cNvPicPr/>
            <p:nvPr/>
          </p:nvPicPr>
          <p:blipFill>
            <a:blip r:embed="rId3"/>
            <a:stretch/>
          </p:blipFill>
          <p:spPr>
            <a:xfrm>
              <a:off x="10416600" y="22680"/>
              <a:ext cx="1775160" cy="610920"/>
            </a:xfrm>
            <a:prstGeom prst="rect">
              <a:avLst/>
            </a:prstGeom>
            <a:noFill/>
            <a:ln w="0">
              <a:noFill/>
            </a:ln>
          </p:spPr>
        </p:pic>
        <p:sp>
          <p:nvSpPr>
            <p:cNvPr id="319"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20"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21"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22" name="PlaceHolder 3"/>
          <p:cNvSpPr>
            <a:spLocks noGrp="1"/>
          </p:cNvSpPr>
          <p:nvPr>
            <p:ph type="ftr" idx="59"/>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23" name="PlaceHolder 4"/>
          <p:cNvSpPr>
            <a:spLocks noGrp="1"/>
          </p:cNvSpPr>
          <p:nvPr>
            <p:ph type="sldNum" idx="60"/>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960E8EF1-F66E-494E-BFD0-3013905D5864}"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3446924024"/>
      </p:ext>
    </p:extLst>
  </p:cSld>
  <p:clrMap bg1="lt1" tx1="dk1" bg2="lt2" tx2="dk2" accent1="accent1" accent2="accent2" accent3="accent3" accent4="accent4" accent5="accent5" accent6="accent6" hlink="hlink" folHlink="folHlink"/>
  <p:sldLayoutIdLst>
    <p:sldLayoutId id="214748403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39" name="Groupe 1"/>
          <p:cNvGrpSpPr/>
          <p:nvPr/>
        </p:nvGrpSpPr>
        <p:grpSpPr>
          <a:xfrm>
            <a:off x="19440" y="22680"/>
            <a:ext cx="12172320" cy="610920"/>
            <a:chOff x="19440" y="22680"/>
            <a:chExt cx="12172320" cy="610920"/>
          </a:xfrm>
        </p:grpSpPr>
        <p:pic>
          <p:nvPicPr>
            <p:cNvPr id="340" name="Image 8"/>
            <p:cNvPicPr/>
            <p:nvPr/>
          </p:nvPicPr>
          <p:blipFill>
            <a:blip r:embed="rId3"/>
            <a:stretch/>
          </p:blipFill>
          <p:spPr>
            <a:xfrm>
              <a:off x="10416600" y="22680"/>
              <a:ext cx="1775160" cy="610920"/>
            </a:xfrm>
            <a:prstGeom prst="rect">
              <a:avLst/>
            </a:prstGeom>
            <a:noFill/>
            <a:ln w="0">
              <a:noFill/>
            </a:ln>
          </p:spPr>
        </p:pic>
        <p:sp>
          <p:nvSpPr>
            <p:cNvPr id="341"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42"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43"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44" name="PlaceHolder 3"/>
          <p:cNvSpPr>
            <a:spLocks noGrp="1"/>
          </p:cNvSpPr>
          <p:nvPr>
            <p:ph type="ftr" idx="63"/>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45" name="PlaceHolder 4"/>
          <p:cNvSpPr>
            <a:spLocks noGrp="1"/>
          </p:cNvSpPr>
          <p:nvPr>
            <p:ph type="sldNum" idx="64"/>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3A1ECC33-2AF3-41C8-8AAC-59DAB67FB93D}"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3703135201"/>
      </p:ext>
    </p:extLst>
  </p:cSld>
  <p:clrMap bg1="lt1" tx1="dk1" bg2="lt2" tx2="dk2" accent1="accent1" accent2="accent2" accent3="accent3" accent4="accent4" accent5="accent5" accent6="accent6" hlink="hlink" folHlink="folHlink"/>
  <p:sldLayoutIdLst>
    <p:sldLayoutId id="214748403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49" name="Groupe 1"/>
          <p:cNvGrpSpPr/>
          <p:nvPr/>
        </p:nvGrpSpPr>
        <p:grpSpPr>
          <a:xfrm>
            <a:off x="19440" y="22680"/>
            <a:ext cx="12172320" cy="610920"/>
            <a:chOff x="19440" y="22680"/>
            <a:chExt cx="12172320" cy="610920"/>
          </a:xfrm>
        </p:grpSpPr>
        <p:pic>
          <p:nvPicPr>
            <p:cNvPr id="350" name="Image 8"/>
            <p:cNvPicPr/>
            <p:nvPr/>
          </p:nvPicPr>
          <p:blipFill>
            <a:blip r:embed="rId3"/>
            <a:stretch/>
          </p:blipFill>
          <p:spPr>
            <a:xfrm>
              <a:off x="10416600" y="22680"/>
              <a:ext cx="1775160" cy="610920"/>
            </a:xfrm>
            <a:prstGeom prst="rect">
              <a:avLst/>
            </a:prstGeom>
            <a:noFill/>
            <a:ln w="0">
              <a:noFill/>
            </a:ln>
          </p:spPr>
        </p:pic>
        <p:sp>
          <p:nvSpPr>
            <p:cNvPr id="351"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52"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53"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54" name="PlaceHolder 3"/>
          <p:cNvSpPr>
            <a:spLocks noGrp="1"/>
          </p:cNvSpPr>
          <p:nvPr>
            <p:ph type="ftr" idx="65"/>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55" name="PlaceHolder 4"/>
          <p:cNvSpPr>
            <a:spLocks noGrp="1"/>
          </p:cNvSpPr>
          <p:nvPr>
            <p:ph type="sldNum" idx="66"/>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9260D4C8-193E-4D51-9688-AF4CFA1722FB}"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1255208111"/>
      </p:ext>
    </p:extLst>
  </p:cSld>
  <p:clrMap bg1="lt1" tx1="dk1" bg2="lt2" tx2="dk2" accent1="accent1" accent2="accent2" accent3="accent3" accent4="accent4" accent5="accent5" accent6="accent6" hlink="hlink" folHlink="folHlink"/>
  <p:sldLayoutIdLst>
    <p:sldLayoutId id="214748403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69" name="Groupe 1"/>
          <p:cNvGrpSpPr/>
          <p:nvPr/>
        </p:nvGrpSpPr>
        <p:grpSpPr>
          <a:xfrm>
            <a:off x="19440" y="22680"/>
            <a:ext cx="12172320" cy="610920"/>
            <a:chOff x="19440" y="22680"/>
            <a:chExt cx="12172320" cy="610920"/>
          </a:xfrm>
        </p:grpSpPr>
        <p:pic>
          <p:nvPicPr>
            <p:cNvPr id="370" name="Image 8"/>
            <p:cNvPicPr/>
            <p:nvPr/>
          </p:nvPicPr>
          <p:blipFill>
            <a:blip r:embed="rId3"/>
            <a:stretch/>
          </p:blipFill>
          <p:spPr>
            <a:xfrm>
              <a:off x="10416600" y="22680"/>
              <a:ext cx="1775160" cy="610920"/>
            </a:xfrm>
            <a:prstGeom prst="rect">
              <a:avLst/>
            </a:prstGeom>
            <a:noFill/>
            <a:ln w="0">
              <a:noFill/>
            </a:ln>
          </p:spPr>
        </p:pic>
        <p:sp>
          <p:nvSpPr>
            <p:cNvPr id="371"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72"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73"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74" name="PlaceHolder 3"/>
          <p:cNvSpPr>
            <a:spLocks noGrp="1"/>
          </p:cNvSpPr>
          <p:nvPr>
            <p:ph type="ftr" idx="69"/>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75" name="PlaceHolder 4"/>
          <p:cNvSpPr>
            <a:spLocks noGrp="1"/>
          </p:cNvSpPr>
          <p:nvPr>
            <p:ph type="sldNum" idx="70"/>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3DADC40B-CB15-452D-B8CF-0EA8CF8F7B68}"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1590988854"/>
      </p:ext>
    </p:extLst>
  </p:cSld>
  <p:clrMap bg1="lt1" tx1="dk1" bg2="lt2" tx2="dk2" accent1="accent1" accent2="accent2" accent3="accent3" accent4="accent4" accent5="accent5" accent6="accent6" hlink="hlink" folHlink="folHlink"/>
  <p:sldLayoutIdLst>
    <p:sldLayoutId id="214748403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359" name="Groupe 1"/>
          <p:cNvGrpSpPr/>
          <p:nvPr/>
        </p:nvGrpSpPr>
        <p:grpSpPr>
          <a:xfrm>
            <a:off x="19440" y="22680"/>
            <a:ext cx="12172320" cy="610920"/>
            <a:chOff x="19440" y="22680"/>
            <a:chExt cx="12172320" cy="610920"/>
          </a:xfrm>
        </p:grpSpPr>
        <p:pic>
          <p:nvPicPr>
            <p:cNvPr id="360" name="Image 8"/>
            <p:cNvPicPr/>
            <p:nvPr/>
          </p:nvPicPr>
          <p:blipFill>
            <a:blip r:embed="rId3"/>
            <a:stretch/>
          </p:blipFill>
          <p:spPr>
            <a:xfrm>
              <a:off x="10416600" y="22680"/>
              <a:ext cx="1775160" cy="610920"/>
            </a:xfrm>
            <a:prstGeom prst="rect">
              <a:avLst/>
            </a:prstGeom>
            <a:noFill/>
            <a:ln w="0">
              <a:noFill/>
            </a:ln>
          </p:spPr>
        </p:pic>
        <p:sp>
          <p:nvSpPr>
            <p:cNvPr id="361" name="Rectangle 9"/>
            <p:cNvSpPr/>
            <p:nvPr/>
          </p:nvSpPr>
          <p:spPr>
            <a:xfrm>
              <a:off x="19440" y="576360"/>
              <a:ext cx="10493640" cy="57240"/>
            </a:xfrm>
            <a:prstGeom prst="rect">
              <a:avLst/>
            </a:prstGeom>
            <a:solidFill>
              <a:srgbClr val="D20012"/>
            </a:solidFill>
            <a:ln w="25560">
              <a:noFill/>
            </a:ln>
          </p:spPr>
          <p:style>
            <a:lnRef idx="0">
              <a:scrgbClr r="0" g="0" b="0"/>
            </a:lnRef>
            <a:fillRef idx="0">
              <a:scrgbClr r="0" g="0" b="0"/>
            </a:fillRef>
            <a:effectRef idx="0">
              <a:scrgbClr r="0" g="0" b="0"/>
            </a:effectRef>
            <a:fontRef idx="minor"/>
          </p:style>
          <p:txBody>
            <a:bodyPr lIns="90000" tIns="12600" rIns="90000" bIns="12600" anchor="ctr">
              <a:noAutofit/>
            </a:bodyPr>
            <a:lstStyle/>
            <a:p>
              <a:pPr fontAlgn="auto">
                <a:spcBef>
                  <a:spcPts val="0"/>
                </a:spcBef>
                <a:spcAft>
                  <a:spcPts val="0"/>
                </a:spcAft>
              </a:pPr>
              <a:endParaRPr lang="fr-FR">
                <a:solidFill>
                  <a:srgbClr val="FFFFFF"/>
                </a:solidFill>
                <a:latin typeface="Cambria"/>
              </a:endParaRPr>
            </a:p>
          </p:txBody>
        </p:sp>
      </p:grpSp>
      <p:sp>
        <p:nvSpPr>
          <p:cNvPr id="362" name="PlaceHolder 1"/>
          <p:cNvSpPr>
            <a:spLocks noGrp="1"/>
          </p:cNvSpPr>
          <p:nvPr>
            <p:ph type="body"/>
          </p:nvPr>
        </p:nvSpPr>
        <p:spPr>
          <a:xfrm>
            <a:off x="431280" y="1196640"/>
            <a:ext cx="11328840" cy="5112360"/>
          </a:xfrm>
          <a:prstGeom prst="rect">
            <a:avLst/>
          </a:prstGeom>
          <a:noFill/>
          <a:ln w="0">
            <a:noFill/>
          </a:ln>
        </p:spPr>
        <p:txBody>
          <a:bodyPr lIns="91440" tIns="45720" rIns="91440" bIns="45720" numCol="1" spcCol="0" anchor="t">
            <a:noAutofit/>
          </a:bodyPr>
          <a:lstStyle>
            <a:lvl1pPr algn="l">
              <a:lnSpc>
                <a:spcPct val="100000"/>
              </a:lnSpc>
              <a:spcBef>
                <a:spcPts val="479"/>
              </a:spcBef>
              <a:buClr>
                <a:srgbClr val="000000"/>
              </a:buClr>
              <a:buSzPct val="45000"/>
              <a:buFont typeface="Wingdings" charset="2"/>
              <a:buChar char=""/>
              <a:defRPr lang="fr-FR" sz="2400" b="0" u="none" strike="noStrike">
                <a:solidFill>
                  <a:srgbClr val="1F497D"/>
                </a:solidFill>
                <a:effectLst/>
                <a:uFillTx/>
                <a:latin typeface="Helvetica Neue"/>
              </a:defRPr>
            </a:lvl1pPr>
            <a:lvl2pPr lvl="1" algn="l">
              <a:lnSpc>
                <a:spcPct val="100000"/>
              </a:lnSpc>
              <a:spcBef>
                <a:spcPts val="400"/>
              </a:spcBef>
              <a:buClr>
                <a:srgbClr val="000000"/>
              </a:buClr>
              <a:buSzPct val="75000"/>
              <a:buFont typeface="Symbol" charset="2"/>
              <a:buChar char=""/>
              <a:defRPr lang="fr-FR" sz="2000" b="0" u="none" strike="noStrike">
                <a:solidFill>
                  <a:srgbClr val="1F497D"/>
                </a:solidFill>
                <a:effectLst/>
                <a:uFillTx/>
                <a:latin typeface="Helvetica Neue"/>
              </a:defRPr>
            </a:lvl2pPr>
            <a:lvl3pPr lvl="2" algn="l">
              <a:lnSpc>
                <a:spcPct val="100000"/>
              </a:lnSpc>
              <a:spcBef>
                <a:spcPts val="360"/>
              </a:spcBef>
              <a:buClr>
                <a:srgbClr val="000000"/>
              </a:buClr>
              <a:buSzPct val="45000"/>
              <a:buFont typeface="Wingdings" charset="2"/>
              <a:buChar char=""/>
              <a:defRPr lang="fr-FR" sz="1800" b="0" u="none" strike="noStrike">
                <a:solidFill>
                  <a:srgbClr val="1F497D"/>
                </a:solidFill>
                <a:effectLst/>
                <a:uFillTx/>
                <a:latin typeface="Helvetica Neue"/>
              </a:defRPr>
            </a:lvl3pPr>
            <a:lvl4pPr lvl="3" algn="l">
              <a:lnSpc>
                <a:spcPct val="100000"/>
              </a:lnSpc>
              <a:spcBef>
                <a:spcPts val="320"/>
              </a:spcBef>
              <a:buClr>
                <a:srgbClr val="000000"/>
              </a:buClr>
              <a:buSzPct val="75000"/>
              <a:buFont typeface="Symbol" charset="2"/>
              <a:buChar char=""/>
              <a:defRPr lang="fr-FR" sz="1600" b="0" u="none" strike="noStrike">
                <a:solidFill>
                  <a:srgbClr val="1F497D"/>
                </a:solidFill>
                <a:effectLst/>
                <a:uFillTx/>
                <a:latin typeface="Helvetica Neue"/>
              </a:defRPr>
            </a:lvl4pPr>
            <a:lvl5pPr lvl="4" algn="l">
              <a:lnSpc>
                <a:spcPct val="100000"/>
              </a:lnSpc>
              <a:spcBef>
                <a:spcPts val="281"/>
              </a:spcBef>
              <a:buClr>
                <a:srgbClr val="000000"/>
              </a:buClr>
              <a:buSzPct val="45000"/>
              <a:buFont typeface="Wingdings" charset="2"/>
              <a:buChar char=""/>
              <a:defRPr lang="fr-FR" sz="1400" b="0" u="none" strike="noStrike">
                <a:solidFill>
                  <a:srgbClr val="1F497D"/>
                </a:solidFill>
                <a:effectLst/>
                <a:uFillTx/>
                <a:latin typeface="Helvetica Neue"/>
              </a:defRPr>
            </a:lvl5pPr>
          </a:lstStyle>
          <a:p>
            <a:pPr marL="432000" indent="-324000" algn="l">
              <a:lnSpc>
                <a:spcPct val="100000"/>
              </a:lnSpc>
              <a:spcBef>
                <a:spcPts val="479"/>
              </a:spcBef>
              <a:buClr>
                <a:srgbClr val="000000"/>
              </a:buClr>
              <a:buSzPct val="45000"/>
              <a:buFont typeface="Wingdings" charset="2"/>
              <a:buChar char=""/>
            </a:pPr>
            <a:r>
              <a:rPr lang="fr-FR" sz="2400" b="0" u="none" strike="noStrike">
                <a:solidFill>
                  <a:srgbClr val="1F497D"/>
                </a:solidFill>
                <a:effectLst/>
                <a:uFillTx/>
                <a:latin typeface="Helvetica Neue"/>
              </a:rPr>
              <a:t>Modifiez les styles du texte du masque</a:t>
            </a:r>
            <a:endParaRPr lang="fr-FR" sz="2400" b="0" u="none" strike="noStrike">
              <a:solidFill>
                <a:schemeClr val="dk1"/>
              </a:solidFill>
              <a:effectLst/>
              <a:uFillTx/>
              <a:latin typeface="Cambria"/>
            </a:endParaRPr>
          </a:p>
          <a:p>
            <a:pPr marL="864000" lvl="1" indent="-324000" algn="l">
              <a:lnSpc>
                <a:spcPct val="100000"/>
              </a:lnSpc>
              <a:spcBef>
                <a:spcPts val="400"/>
              </a:spcBef>
              <a:buClr>
                <a:srgbClr val="000000"/>
              </a:buClr>
              <a:buSzPct val="75000"/>
              <a:buFont typeface="Symbol" charset="2"/>
              <a:buChar char=""/>
            </a:pPr>
            <a:r>
              <a:rPr lang="fr-FR" sz="2000" b="0" u="none" strike="noStrike">
                <a:solidFill>
                  <a:srgbClr val="1F497D"/>
                </a:solidFill>
                <a:effectLst/>
                <a:uFillTx/>
                <a:latin typeface="Helvetica Neue"/>
              </a:rPr>
              <a:t>Deuxième niveau</a:t>
            </a:r>
            <a:endParaRPr lang="fr-FR" sz="2000" b="0" u="none" strike="noStrike">
              <a:solidFill>
                <a:schemeClr val="dk1"/>
              </a:solidFill>
              <a:effectLst/>
              <a:uFillTx/>
              <a:latin typeface="Cambria"/>
            </a:endParaRPr>
          </a:p>
          <a:p>
            <a:pPr marL="1296000" lvl="2" indent="-288000" algn="l">
              <a:lnSpc>
                <a:spcPct val="100000"/>
              </a:lnSpc>
              <a:spcBef>
                <a:spcPts val="360"/>
              </a:spcBef>
              <a:buClr>
                <a:srgbClr val="000000"/>
              </a:buClr>
              <a:buSzPct val="45000"/>
              <a:buFont typeface="Wingdings" charset="2"/>
              <a:buChar char=""/>
            </a:pPr>
            <a:r>
              <a:rPr lang="fr-FR" sz="1800" b="0" u="none" strike="noStrike">
                <a:solidFill>
                  <a:srgbClr val="1F497D"/>
                </a:solidFill>
                <a:effectLst/>
                <a:uFillTx/>
                <a:latin typeface="Helvetica Neue"/>
              </a:rPr>
              <a:t>Troisième niveau</a:t>
            </a:r>
            <a:endParaRPr lang="fr-FR" sz="1800" b="0" u="none" strike="noStrike">
              <a:solidFill>
                <a:schemeClr val="dk1"/>
              </a:solidFill>
              <a:effectLst/>
              <a:uFillTx/>
              <a:latin typeface="Cambria"/>
            </a:endParaRPr>
          </a:p>
          <a:p>
            <a:pPr marL="1728000" lvl="3" indent="-216000" algn="l">
              <a:lnSpc>
                <a:spcPct val="100000"/>
              </a:lnSpc>
              <a:spcBef>
                <a:spcPts val="320"/>
              </a:spcBef>
              <a:buClr>
                <a:srgbClr val="000000"/>
              </a:buClr>
              <a:buSzPct val="75000"/>
              <a:buFont typeface="Symbol" charset="2"/>
              <a:buChar char=""/>
            </a:pPr>
            <a:r>
              <a:rPr lang="fr-FR" sz="1600" b="0" u="none" strike="noStrike">
                <a:solidFill>
                  <a:srgbClr val="1F497D"/>
                </a:solidFill>
                <a:effectLst/>
                <a:uFillTx/>
                <a:latin typeface="Helvetica Neue"/>
              </a:rPr>
              <a:t>Quatrième niveau</a:t>
            </a:r>
            <a:endParaRPr lang="fr-FR" sz="1600" b="0" u="none" strike="noStrike">
              <a:solidFill>
                <a:schemeClr val="dk1"/>
              </a:solidFill>
              <a:effectLst/>
              <a:uFillTx/>
              <a:latin typeface="Cambria"/>
            </a:endParaRPr>
          </a:p>
          <a:p>
            <a:pPr marL="2160000" lvl="4" indent="-216000" algn="l">
              <a:lnSpc>
                <a:spcPct val="100000"/>
              </a:lnSpc>
              <a:spcBef>
                <a:spcPts val="281"/>
              </a:spcBef>
              <a:buClr>
                <a:srgbClr val="000000"/>
              </a:buClr>
              <a:buSzPct val="45000"/>
              <a:buFont typeface="Wingdings" charset="2"/>
              <a:buChar char=""/>
            </a:pPr>
            <a:r>
              <a:rPr lang="fr-FR" sz="1400" b="0" u="none" strike="noStrike">
                <a:solidFill>
                  <a:srgbClr val="1F497D"/>
                </a:solidFill>
                <a:effectLst/>
                <a:uFillTx/>
                <a:latin typeface="Helvetica Neue"/>
              </a:rPr>
              <a:t>Cinquième niveau</a:t>
            </a:r>
            <a:endParaRPr lang="fr-FR" sz="1400" b="0" u="none" strike="noStrike">
              <a:solidFill>
                <a:schemeClr val="dk1"/>
              </a:solidFill>
              <a:effectLst/>
              <a:uFillTx/>
              <a:latin typeface="Cambria"/>
            </a:endParaRPr>
          </a:p>
        </p:txBody>
      </p:sp>
      <p:sp>
        <p:nvSpPr>
          <p:cNvPr id="363" name="PlaceHolder 2"/>
          <p:cNvSpPr>
            <a:spLocks noGrp="1"/>
          </p:cNvSpPr>
          <p:nvPr>
            <p:ph type="title"/>
          </p:nvPr>
        </p:nvSpPr>
        <p:spPr>
          <a:xfrm>
            <a:off x="0" y="95400"/>
            <a:ext cx="9744120" cy="637920"/>
          </a:xfrm>
          <a:prstGeom prst="rect">
            <a:avLst/>
          </a:prstGeom>
          <a:noFill/>
          <a:ln w="0">
            <a:noFill/>
          </a:ln>
        </p:spPr>
        <p:txBody>
          <a:bodyPr lIns="91440" tIns="45720" rIns="91440" bIns="45720" numCol="1" spcCol="0" anchor="ctr">
            <a:noAutofit/>
          </a:bodyPr>
          <a:lstStyle>
            <a:lvl1pPr indent="0" algn="l">
              <a:lnSpc>
                <a:spcPct val="100000"/>
              </a:lnSpc>
              <a:buNone/>
              <a:defRPr lang="fr-FR" sz="2400" b="1" u="none" strike="noStrike">
                <a:solidFill>
                  <a:srgbClr val="C00000"/>
                </a:solidFill>
                <a:effectLst/>
                <a:uFillTx/>
                <a:latin typeface="Calibri"/>
              </a:defRPr>
            </a:lvl1pPr>
          </a:lstStyle>
          <a:p>
            <a:pPr indent="0" algn="l">
              <a:lnSpc>
                <a:spcPct val="100000"/>
              </a:lnSpc>
              <a:buNone/>
            </a:pPr>
            <a:r>
              <a:rPr lang="fr-FR" sz="2400" b="1" u="none" strike="noStrike">
                <a:solidFill>
                  <a:srgbClr val="C00000"/>
                </a:solidFill>
                <a:effectLst/>
                <a:uFillTx/>
                <a:latin typeface="Calibri"/>
              </a:rPr>
              <a:t>Modifiez le style du titre</a:t>
            </a:r>
            <a:endParaRPr lang="fr-FR" sz="2400" b="0" u="none" strike="noStrike">
              <a:solidFill>
                <a:schemeClr val="dk1"/>
              </a:solidFill>
              <a:effectLst/>
              <a:uFillTx/>
              <a:latin typeface="Arial"/>
            </a:endParaRPr>
          </a:p>
        </p:txBody>
      </p:sp>
      <p:sp>
        <p:nvSpPr>
          <p:cNvPr id="364" name="PlaceHolder 3"/>
          <p:cNvSpPr>
            <a:spLocks noGrp="1"/>
          </p:cNvSpPr>
          <p:nvPr>
            <p:ph type="ftr" idx="67"/>
          </p:nvPr>
        </p:nvSpPr>
        <p:spPr>
          <a:xfrm>
            <a:off x="334440" y="6597720"/>
            <a:ext cx="10178640" cy="215640"/>
          </a:xfrm>
          <a:prstGeom prst="rect">
            <a:avLst/>
          </a:prstGeom>
          <a:noFill/>
          <a:ln w="0">
            <a:noFill/>
          </a:ln>
        </p:spPr>
        <p:txBody>
          <a:bodyPr lIns="91440" tIns="45720" rIns="91440" bIns="45720" numCol="1" spcCol="0" anchor="t">
            <a:noAutofit/>
          </a:bodyPr>
          <a:lstStyle>
            <a:lvl1pPr indent="0" algn="ctr">
              <a:buNone/>
              <a:defRPr lang="en-US" sz="1400" b="0" u="none" strike="noStrike">
                <a:solidFill>
                  <a:srgbClr val="000000"/>
                </a:solidFill>
                <a:effectLst/>
                <a:uFillTx/>
                <a:latin typeface="Times New Roman"/>
              </a:defRPr>
            </a:lvl1pPr>
          </a:lstStyle>
          <a:p>
            <a:pPr fontAlgn="auto">
              <a:spcBef>
                <a:spcPts val="0"/>
              </a:spcBef>
              <a:spcAft>
                <a:spcPts val="0"/>
              </a:spcAft>
            </a:pPr>
            <a:r>
              <a:rPr lang="en-US" smtClean="0"/>
              <a:t>CdLT EICROC 16 july 2026</a:t>
            </a:r>
            <a:endParaRPr/>
          </a:p>
        </p:txBody>
      </p:sp>
      <p:sp>
        <p:nvSpPr>
          <p:cNvPr id="365" name="PlaceHolder 4"/>
          <p:cNvSpPr>
            <a:spLocks noGrp="1"/>
          </p:cNvSpPr>
          <p:nvPr>
            <p:ph type="sldNum" idx="68"/>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C00000"/>
                </a:solidFill>
                <a:effectLst/>
                <a:uFillTx/>
                <a:latin typeface="Arial"/>
              </a:defRPr>
            </a:lvl1pPr>
          </a:lstStyle>
          <a:p>
            <a:pPr fontAlgn="auto">
              <a:spcBef>
                <a:spcPts val="0"/>
              </a:spcBef>
              <a:spcAft>
                <a:spcPts val="0"/>
              </a:spcAft>
            </a:pPr>
            <a:fld id="{92B76D73-FF73-441E-994A-7DF77936C48A}" type="slidenum">
              <a:rPr/>
              <a:pPr fontAlgn="auto">
                <a:spcBef>
                  <a:spcPts val="0"/>
                </a:spcBef>
                <a:spcAft>
                  <a:spcPts val="0"/>
                </a:spcAft>
              </a:pPr>
              <a:t>‹N°›</a:t>
            </a:fld>
            <a:endParaRPr lang="en-US" b="0">
              <a:solidFill>
                <a:srgbClr val="000000"/>
              </a:solidFill>
              <a:latin typeface="Times New Roman"/>
            </a:endParaRPr>
          </a:p>
        </p:txBody>
      </p:sp>
    </p:spTree>
    <p:extLst>
      <p:ext uri="{BB962C8B-B14F-4D97-AF65-F5344CB8AC3E}">
        <p14:creationId xmlns:p14="http://schemas.microsoft.com/office/powerpoint/2010/main" val="3451654326"/>
      </p:ext>
    </p:extLst>
  </p:cSld>
  <p:clrMap bg1="lt1" tx1="dk1" bg2="lt2" tx2="dk2" accent1="accent1" accent2="accent2" accent3="accent3" accent4="accent4" accent5="accent5" accent6="accent6" hlink="hlink" folHlink="folHlink"/>
  <p:sldLayoutIdLst>
    <p:sldLayoutId id="214748403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67859057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61627440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91233235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342295758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12068288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117341121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249247860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39185" y="1"/>
            <a:ext cx="9120716"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4"/>
          <p:cNvSpPr>
            <a:spLocks noGrp="1" noChangeArrowheads="1"/>
          </p:cNvSpPr>
          <p:nvPr>
            <p:ph type="body" idx="1"/>
          </p:nvPr>
        </p:nvSpPr>
        <p:spPr bwMode="auto">
          <a:xfrm>
            <a:off x="565151" y="892175"/>
            <a:ext cx="11099468" cy="526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6022" name="Rectangle 6"/>
          <p:cNvSpPr>
            <a:spLocks noGrp="1" noChangeArrowheads="1"/>
          </p:cNvSpPr>
          <p:nvPr>
            <p:ph type="ftr" sz="quarter" idx="3"/>
          </p:nvPr>
        </p:nvSpPr>
        <p:spPr bwMode="auto">
          <a:xfrm>
            <a:off x="334433" y="6597650"/>
            <a:ext cx="1017905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1" smtClean="0">
                <a:latin typeface="Arial" charset="0"/>
              </a:defRPr>
            </a:lvl1pPr>
          </a:lstStyle>
          <a:p>
            <a:r>
              <a:rPr lang="en-US" smtClean="0">
                <a:solidFill>
                  <a:srgbClr val="000000"/>
                </a:solidFill>
              </a:rPr>
              <a:t>CdLT EICROC 16 july 2026</a:t>
            </a:r>
            <a:endParaRPr lang="fr-FR" dirty="0">
              <a:solidFill>
                <a:srgbClr val="000000"/>
              </a:solidFill>
            </a:endParaRPr>
          </a:p>
        </p:txBody>
      </p:sp>
      <p:sp>
        <p:nvSpPr>
          <p:cNvPr id="86023" name="Rectangle 7"/>
          <p:cNvSpPr>
            <a:spLocks noGrp="1" noChangeArrowheads="1"/>
          </p:cNvSpPr>
          <p:nvPr>
            <p:ph type="sldNum" sz="quarter" idx="4"/>
          </p:nvPr>
        </p:nvSpPr>
        <p:spPr bwMode="auto">
          <a:xfrm>
            <a:off x="11184467" y="6608764"/>
            <a:ext cx="10075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C00000"/>
                </a:solidFill>
                <a:latin typeface="Arial" charset="0"/>
              </a:defRPr>
            </a:lvl1pPr>
          </a:lstStyle>
          <a:p>
            <a:fld id="{6D74C64A-F892-4D24-8DE4-95AE196E3A28}" type="slidenum">
              <a:rPr lang="fr-FR" smtClean="0"/>
              <a:pPr/>
              <a:t>‹N°›</a:t>
            </a:fld>
            <a:endParaRPr lang="fr-FR" dirty="0"/>
          </a:p>
        </p:txBody>
      </p:sp>
      <p:pic>
        <p:nvPicPr>
          <p:cNvPr id="7" name="Image 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pic>
        <p:nvPicPr>
          <p:cNvPr id="8" name="Imag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12192000" cy="564286"/>
          </a:xfrm>
          <a:prstGeom prst="rect">
            <a:avLst/>
          </a:prstGeom>
        </p:spPr>
      </p:pic>
    </p:spTree>
    <p:extLst>
      <p:ext uri="{BB962C8B-B14F-4D97-AF65-F5344CB8AC3E}">
        <p14:creationId xmlns:p14="http://schemas.microsoft.com/office/powerpoint/2010/main" val="339427552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0.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0.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7.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7.png"/><Relationship Id="rId1" Type="http://schemas.openxmlformats.org/officeDocument/2006/relationships/slideLayout" Target="../slideLayouts/slideLayout90.xml"/><Relationship Id="rId5" Type="http://schemas.openxmlformats.org/officeDocument/2006/relationships/image" Target="../media/image82.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0.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July 2026 Joint ePIC/EICUG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2857"/>
            <a:ext cx="12192000" cy="5225143"/>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ctrTitle"/>
          </p:nvPr>
        </p:nvSpPr>
        <p:spPr>
          <a:xfrm>
            <a:off x="3071664" y="1663094"/>
            <a:ext cx="5400600" cy="961673"/>
          </a:xfrm>
        </p:spPr>
        <p:txBody>
          <a:bodyPr>
            <a:noAutofit/>
          </a:bodyPr>
          <a:lstStyle/>
          <a:p>
            <a:r>
              <a:rPr lang="en-US" sz="3600" dirty="0" smtClean="0"/>
              <a:t/>
            </a:r>
            <a:br>
              <a:rPr lang="en-US" sz="3600" dirty="0" smtClean="0"/>
            </a:br>
            <a:r>
              <a:rPr lang="en-US" dirty="0" smtClean="0"/>
              <a:t/>
            </a:r>
            <a:br>
              <a:rPr lang="en-US" dirty="0" smtClean="0"/>
            </a:br>
            <a:r>
              <a:rPr lang="en-US" dirty="0" smtClean="0">
                <a:solidFill>
                  <a:srgbClr val="FF0000"/>
                </a:solidFill>
              </a:rPr>
              <a:t>EICROC </a:t>
            </a:r>
            <a:r>
              <a:rPr lang="en-US" dirty="0" smtClean="0">
                <a:solidFill>
                  <a:srgbClr val="FF0000"/>
                </a:solidFill>
              </a:rPr>
              <a:t>     update</a:t>
            </a:r>
            <a:r>
              <a:rPr lang="en-US" dirty="0" smtClean="0">
                <a:solidFill>
                  <a:srgbClr val="FF0000"/>
                </a:solidFill>
              </a:rPr>
              <a:t/>
            </a:r>
            <a:br>
              <a:rPr lang="en-US" dirty="0" smtClean="0">
                <a:solidFill>
                  <a:srgbClr val="FF0000"/>
                </a:solidFill>
              </a:rPr>
            </a:br>
            <a:endParaRPr lang="en-US" sz="3600" dirty="0">
              <a:solidFill>
                <a:srgbClr val="FF0000"/>
              </a:solidFill>
            </a:endParaRPr>
          </a:p>
        </p:txBody>
      </p:sp>
      <p:sp>
        <p:nvSpPr>
          <p:cNvPr id="7" name="Sous-titre 2"/>
          <p:cNvSpPr txBox="1">
            <a:spLocks/>
          </p:cNvSpPr>
          <p:nvPr/>
        </p:nvSpPr>
        <p:spPr bwMode="auto">
          <a:xfrm>
            <a:off x="2567608" y="4431267"/>
            <a:ext cx="8208913" cy="13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D31216"/>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sz="2000" b="0" kern="0" dirty="0">
                <a:solidFill>
                  <a:schemeClr val="bg1"/>
                </a:solidFill>
              </a:rPr>
              <a:t>F. </a:t>
            </a:r>
            <a:r>
              <a:rPr lang="fr-FR" sz="2000" b="0" kern="0" dirty="0" err="1">
                <a:solidFill>
                  <a:schemeClr val="bg1"/>
                </a:solidFill>
              </a:rPr>
              <a:t>Bouyjou</a:t>
            </a:r>
            <a:r>
              <a:rPr lang="fr-FR" sz="2000" b="0" kern="0" dirty="0" smtClean="0">
                <a:solidFill>
                  <a:schemeClr val="bg1"/>
                </a:solidFill>
              </a:rPr>
              <a:t>, H. </a:t>
            </a:r>
            <a:r>
              <a:rPr lang="fr-FR" sz="2000" b="0" kern="0" dirty="0" err="1" smtClean="0">
                <a:solidFill>
                  <a:schemeClr val="bg1"/>
                </a:solidFill>
              </a:rPr>
              <a:t>Chanal</a:t>
            </a:r>
            <a:r>
              <a:rPr lang="fr-FR" sz="2000" b="0" kern="0" dirty="0" smtClean="0">
                <a:solidFill>
                  <a:schemeClr val="bg1"/>
                </a:solidFill>
              </a:rPr>
              <a:t>, F</a:t>
            </a:r>
            <a:r>
              <a:rPr lang="fr-FR" sz="2000" b="0" kern="0" dirty="0">
                <a:solidFill>
                  <a:schemeClr val="bg1"/>
                </a:solidFill>
              </a:rPr>
              <a:t>. </a:t>
            </a:r>
            <a:r>
              <a:rPr lang="fr-FR" sz="2000" b="0" kern="0" dirty="0" err="1">
                <a:solidFill>
                  <a:schemeClr val="bg1"/>
                </a:solidFill>
              </a:rPr>
              <a:t>Dulucq</a:t>
            </a:r>
            <a:r>
              <a:rPr lang="fr-FR" sz="2000" b="0" kern="0" dirty="0" smtClean="0">
                <a:solidFill>
                  <a:schemeClr val="bg1"/>
                </a:solidFill>
              </a:rPr>
              <a:t>, M. El Berni, S. </a:t>
            </a:r>
            <a:r>
              <a:rPr lang="fr-FR" sz="2000" b="0" kern="0" dirty="0" err="1" smtClean="0">
                <a:solidFill>
                  <a:schemeClr val="bg1"/>
                </a:solidFill>
              </a:rPr>
              <a:t>Extier</a:t>
            </a:r>
            <a:r>
              <a:rPr lang="fr-FR" sz="2000" b="0" kern="0" dirty="0" smtClean="0">
                <a:solidFill>
                  <a:schemeClr val="bg1"/>
                </a:solidFill>
              </a:rPr>
              <a:t>, M</a:t>
            </a:r>
            <a:r>
              <a:rPr lang="fr-FR" sz="2000" b="0" kern="0" dirty="0">
                <a:solidFill>
                  <a:schemeClr val="bg1"/>
                </a:solidFill>
              </a:rPr>
              <a:t>. </a:t>
            </a:r>
            <a:r>
              <a:rPr lang="fr-FR" sz="2000" b="0" kern="0" dirty="0" err="1">
                <a:solidFill>
                  <a:schemeClr val="bg1"/>
                </a:solidFill>
              </a:rPr>
              <a:t>Firlej</a:t>
            </a:r>
            <a:r>
              <a:rPr lang="fr-FR" sz="2000" b="0" kern="0" dirty="0">
                <a:solidFill>
                  <a:schemeClr val="bg1"/>
                </a:solidFill>
              </a:rPr>
              <a:t>, T. </a:t>
            </a:r>
            <a:r>
              <a:rPr lang="fr-FR" sz="2000" b="0" kern="0" dirty="0" err="1">
                <a:solidFill>
                  <a:schemeClr val="bg1"/>
                </a:solidFill>
              </a:rPr>
              <a:t>Fiutowski</a:t>
            </a:r>
            <a:r>
              <a:rPr lang="fr-FR" sz="2000" b="0" kern="0" dirty="0" smtClean="0">
                <a:solidFill>
                  <a:schemeClr val="bg1"/>
                </a:solidFill>
              </a:rPr>
              <a:t>, K. </a:t>
            </a:r>
            <a:r>
              <a:rPr lang="fr-FR" sz="2000" b="0" kern="0" dirty="0" err="1" smtClean="0">
                <a:solidFill>
                  <a:schemeClr val="bg1"/>
                </a:solidFill>
              </a:rPr>
              <a:t>Guillossou</a:t>
            </a:r>
            <a:r>
              <a:rPr lang="fr-FR" sz="2000" b="0" kern="0" dirty="0" smtClean="0">
                <a:solidFill>
                  <a:schemeClr val="bg1"/>
                </a:solidFill>
              </a:rPr>
              <a:t>, </a:t>
            </a:r>
            <a:r>
              <a:rPr lang="fr-FR" sz="2000" b="0" kern="0" dirty="0">
                <a:solidFill>
                  <a:schemeClr val="bg1"/>
                </a:solidFill>
              </a:rPr>
              <a:t>F. Guilloux, M. </a:t>
            </a:r>
            <a:r>
              <a:rPr lang="fr-FR" sz="2000" b="0" kern="0" dirty="0" err="1" smtClean="0">
                <a:solidFill>
                  <a:schemeClr val="bg1"/>
                </a:solidFill>
              </a:rPr>
              <a:t>Idzik</a:t>
            </a:r>
            <a:r>
              <a:rPr lang="fr-FR" sz="2000" b="0" kern="0" dirty="0" smtClean="0">
                <a:solidFill>
                  <a:schemeClr val="bg1"/>
                </a:solidFill>
              </a:rPr>
              <a:t>, N. </a:t>
            </a:r>
            <a:r>
              <a:rPr lang="fr-FR" sz="2000" b="0" kern="0" dirty="0" err="1" smtClean="0">
                <a:solidFill>
                  <a:schemeClr val="bg1"/>
                </a:solidFill>
              </a:rPr>
              <a:t>Kachkachi</a:t>
            </a:r>
            <a:r>
              <a:rPr lang="fr-FR" sz="2000" b="0" kern="0" dirty="0" smtClean="0">
                <a:solidFill>
                  <a:schemeClr val="bg1"/>
                </a:solidFill>
              </a:rPr>
              <a:t>, B.-Y. Ki, C</a:t>
            </a:r>
            <a:r>
              <a:rPr lang="fr-FR" sz="2000" b="0" kern="0" dirty="0">
                <a:solidFill>
                  <a:schemeClr val="bg1"/>
                </a:solidFill>
              </a:rPr>
              <a:t>. de La Taille</a:t>
            </a:r>
            <a:r>
              <a:rPr lang="fr-FR" sz="2000" b="0" kern="0" dirty="0" smtClean="0">
                <a:solidFill>
                  <a:schemeClr val="bg1"/>
                </a:solidFill>
              </a:rPr>
              <a:t>, J</a:t>
            </a:r>
            <a:r>
              <a:rPr lang="fr-FR" sz="2000" b="0" kern="0" dirty="0">
                <a:solidFill>
                  <a:schemeClr val="bg1"/>
                </a:solidFill>
              </a:rPr>
              <a:t>. Moron</a:t>
            </a:r>
            <a:r>
              <a:rPr lang="fr-FR" sz="2000" b="0" kern="0" dirty="0" smtClean="0">
                <a:solidFill>
                  <a:schemeClr val="bg1"/>
                </a:solidFill>
              </a:rPr>
              <a:t>, D. Marchand, L. Royer, N. Seguin-Moreau, L. </a:t>
            </a:r>
            <a:r>
              <a:rPr lang="fr-FR" sz="2000" b="0" kern="0" dirty="0">
                <a:solidFill>
                  <a:schemeClr val="bg1"/>
                </a:solidFill>
              </a:rPr>
              <a:t>Serin, </a:t>
            </a:r>
            <a:r>
              <a:rPr lang="fr-FR" sz="2000" b="0" kern="0" dirty="0" smtClean="0">
                <a:solidFill>
                  <a:schemeClr val="bg1"/>
                </a:solidFill>
              </a:rPr>
              <a:t>A. Shama, A. Soulier, K</a:t>
            </a:r>
            <a:r>
              <a:rPr lang="fr-FR" sz="2000" b="0" kern="0" dirty="0">
                <a:solidFill>
                  <a:schemeClr val="bg1"/>
                </a:solidFill>
              </a:rPr>
              <a:t>. </a:t>
            </a:r>
            <a:r>
              <a:rPr lang="fr-FR" sz="2000" b="0" kern="0" dirty="0" err="1">
                <a:solidFill>
                  <a:schemeClr val="bg1"/>
                </a:solidFill>
              </a:rPr>
              <a:t>Swientek</a:t>
            </a:r>
            <a:r>
              <a:rPr lang="fr-FR" sz="2000" b="0" kern="0" dirty="0">
                <a:solidFill>
                  <a:schemeClr val="bg1"/>
                </a:solidFill>
              </a:rPr>
              <a:t>, </a:t>
            </a:r>
            <a:r>
              <a:rPr lang="fr-FR" sz="2000" b="0" kern="0" dirty="0" smtClean="0">
                <a:solidFill>
                  <a:schemeClr val="bg1"/>
                </a:solidFill>
              </a:rPr>
              <a:t>D</a:t>
            </a:r>
            <a:r>
              <a:rPr lang="fr-FR" sz="2000" b="0" kern="0" dirty="0">
                <a:solidFill>
                  <a:schemeClr val="bg1"/>
                </a:solidFill>
              </a:rPr>
              <a:t>. </a:t>
            </a:r>
            <a:r>
              <a:rPr lang="fr-FR" sz="2000" b="0" kern="0" dirty="0" smtClean="0">
                <a:solidFill>
                  <a:schemeClr val="bg1"/>
                </a:solidFill>
              </a:rPr>
              <a:t>Thienpont, A. Verplancke</a:t>
            </a:r>
            <a:endParaRPr lang="fr-FR" sz="2000" b="0" kern="0" dirty="0">
              <a:solidFill>
                <a:schemeClr val="bg1"/>
              </a:solidFill>
            </a:endParaRPr>
          </a:p>
        </p:txBody>
      </p:sp>
      <p:pic>
        <p:nvPicPr>
          <p:cNvPr id="8" name="Image 7">
            <a:extLst>
              <a:ext uri="{FF2B5EF4-FFF2-40B4-BE49-F238E27FC236}">
                <a16:creationId xmlns:a16="http://schemas.microsoft.com/office/drawing/2014/main" xmlns="" id="{A972D1E0-E7C8-4E84-A15A-75B64D0C0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66" y="3156531"/>
            <a:ext cx="1306631" cy="925095"/>
          </a:xfrm>
          <a:prstGeom prst="rect">
            <a:avLst/>
          </a:prstGeom>
        </p:spPr>
      </p:pic>
      <p:pic>
        <p:nvPicPr>
          <p:cNvPr id="9" name="Image 8"/>
          <p:cNvPicPr>
            <a:picLocks noChangeAspect="1"/>
          </p:cNvPicPr>
          <p:nvPr/>
        </p:nvPicPr>
        <p:blipFill>
          <a:blip r:embed="rId5"/>
          <a:stretch>
            <a:fillRect/>
          </a:stretch>
        </p:blipFill>
        <p:spPr>
          <a:xfrm>
            <a:off x="286102" y="2194858"/>
            <a:ext cx="1849458" cy="802094"/>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8568" y="3053077"/>
            <a:ext cx="671526" cy="1132001"/>
          </a:xfrm>
          <a:prstGeom prst="rect">
            <a:avLst/>
          </a:prstGeom>
        </p:spPr>
      </p:pic>
      <p:pic>
        <p:nvPicPr>
          <p:cNvPr id="11" name="Image 10"/>
          <p:cNvPicPr>
            <a:picLocks noChangeAspect="1"/>
          </p:cNvPicPr>
          <p:nvPr/>
        </p:nvPicPr>
        <p:blipFill>
          <a:blip r:embed="rId7"/>
          <a:stretch>
            <a:fillRect/>
          </a:stretch>
        </p:blipFill>
        <p:spPr>
          <a:xfrm>
            <a:off x="11208568" y="1991634"/>
            <a:ext cx="801388" cy="801388"/>
          </a:xfrm>
          <a:prstGeom prst="rect">
            <a:avLst/>
          </a:prstGeom>
        </p:spPr>
      </p:pic>
      <p:pic>
        <p:nvPicPr>
          <p:cNvPr id="13" name="Image 12"/>
          <p:cNvPicPr>
            <a:picLocks noChangeAspect="1"/>
          </p:cNvPicPr>
          <p:nvPr/>
        </p:nvPicPr>
        <p:blipFill>
          <a:blip r:embed="rId8"/>
          <a:stretch>
            <a:fillRect/>
          </a:stretch>
        </p:blipFill>
        <p:spPr>
          <a:xfrm>
            <a:off x="243537" y="4275245"/>
            <a:ext cx="1892021" cy="970113"/>
          </a:xfrm>
          <a:prstGeom prst="rect">
            <a:avLst/>
          </a:prstGeom>
        </p:spPr>
      </p:pic>
    </p:spTree>
    <p:extLst>
      <p:ext uri="{BB962C8B-B14F-4D97-AF65-F5344CB8AC3E}">
        <p14:creationId xmlns:p14="http://schemas.microsoft.com/office/powerpoint/2010/main" val="589259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r>
              <a:rPr lang="en-US" dirty="0">
                <a:solidFill>
                  <a:schemeClr val="dk1"/>
                </a:solidFill>
                <a:latin typeface="Lato"/>
              </a:rPr>
              <a:t>EICROC0A + sensor : </a:t>
            </a:r>
            <a:r>
              <a:rPr lang="en-US" sz="2400" b="1" u="none" strike="noStrike" dirty="0">
                <a:solidFill>
                  <a:schemeClr val="dk1"/>
                </a:solidFill>
                <a:effectLst/>
                <a:uFillTx/>
                <a:latin typeface="Lato"/>
              </a:rPr>
              <a:t>TDC Jitter</a:t>
            </a:r>
            <a:endParaRPr lang="fr-FR" sz="2400" b="0" u="none" strike="noStrike" dirty="0">
              <a:solidFill>
                <a:schemeClr val="dk1"/>
              </a:solidFill>
              <a:effectLst/>
              <a:uFillTx/>
              <a:latin typeface="Arial"/>
            </a:endParaRPr>
          </a:p>
        </p:txBody>
      </p:sp>
      <p:sp>
        <p:nvSpPr>
          <p:cNvPr id="421"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6F54CC65-231D-431D-AE1C-B05D9ECFF403}" type="slidenum">
              <a:rPr/>
              <a:pPr fontAlgn="auto">
                <a:spcBef>
                  <a:spcPts val="0"/>
                </a:spcBef>
                <a:spcAft>
                  <a:spcPts val="0"/>
                </a:spcAft>
              </a:pPr>
              <a:t>10</a:t>
            </a:fld>
            <a:endParaRPr lang="en-US" b="0">
              <a:solidFill>
                <a:srgbClr val="000000"/>
              </a:solidFill>
              <a:latin typeface="Times New Roman"/>
            </a:endParaRPr>
          </a:p>
        </p:txBody>
      </p:sp>
      <p:pic>
        <p:nvPicPr>
          <p:cNvPr id="422" name="Image 421"/>
          <p:cNvPicPr/>
          <p:nvPr/>
        </p:nvPicPr>
        <p:blipFill>
          <a:blip r:embed="rId2"/>
          <a:stretch/>
        </p:blipFill>
        <p:spPr>
          <a:xfrm>
            <a:off x="228600" y="914400"/>
            <a:ext cx="5635800" cy="4112280"/>
          </a:xfrm>
          <a:prstGeom prst="rect">
            <a:avLst/>
          </a:prstGeom>
          <a:noFill/>
          <a:ln w="0">
            <a:noFill/>
          </a:ln>
        </p:spPr>
      </p:pic>
      <p:pic>
        <p:nvPicPr>
          <p:cNvPr id="423" name="Image 422"/>
          <p:cNvPicPr/>
          <p:nvPr/>
        </p:nvPicPr>
        <p:blipFill>
          <a:blip r:embed="rId3"/>
          <a:stretch/>
        </p:blipFill>
        <p:spPr>
          <a:xfrm>
            <a:off x="6022800" y="914400"/>
            <a:ext cx="5635800" cy="4112280"/>
          </a:xfrm>
          <a:prstGeom prst="rect">
            <a:avLst/>
          </a:prstGeom>
          <a:noFill/>
          <a:ln w="0">
            <a:noFill/>
          </a:ln>
        </p:spPr>
      </p:pic>
      <p:sp>
        <p:nvSpPr>
          <p:cNvPr id="424" name="ZoneTexte 423"/>
          <p:cNvSpPr txBox="1"/>
          <p:nvPr/>
        </p:nvSpPr>
        <p:spPr>
          <a:xfrm>
            <a:off x="1371960" y="5258160"/>
            <a:ext cx="3657600" cy="6858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Injection only in channel 5</a:t>
            </a:r>
          </a:p>
        </p:txBody>
      </p:sp>
      <p:sp>
        <p:nvSpPr>
          <p:cNvPr id="425" name="ZoneTexte 424"/>
          <p:cNvSpPr txBox="1"/>
          <p:nvPr/>
        </p:nvSpPr>
        <p:spPr>
          <a:xfrm>
            <a:off x="7086960" y="5258160"/>
            <a:ext cx="3657600" cy="6858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Injection only in channel 5 with all other discriminators disabled</a:t>
            </a:r>
          </a:p>
        </p:txBody>
      </p:sp>
      <p:sp>
        <p:nvSpPr>
          <p:cNvPr id="426" name="ZoneTexte 425"/>
          <p:cNvSpPr txBox="1"/>
          <p:nvPr/>
        </p:nvSpPr>
        <p:spPr>
          <a:xfrm>
            <a:off x="3657600" y="6172200"/>
            <a:ext cx="5029200" cy="4572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Proper TDC calibration is needed...</a:t>
            </a:r>
          </a:p>
        </p:txBody>
      </p:sp>
      <p:sp>
        <p:nvSpPr>
          <p:cNvPr id="2" name="Espace réservé du pied de page 1"/>
          <p:cNvSpPr>
            <a:spLocks noGrp="1"/>
          </p:cNvSpPr>
          <p:nvPr>
            <p:ph type="ftr" idx="61"/>
          </p:nvPr>
        </p:nvSpPr>
        <p:spPr/>
        <p:txBody>
          <a:bodyPr/>
          <a:lstStyle/>
          <a:p>
            <a:r>
              <a:rPr lang="en-US" smtClean="0"/>
              <a:t>CdLT EICROC 16 july 2026</a:t>
            </a:r>
            <a:endParaRPr lang="fr-FR"/>
          </a:p>
        </p:txBody>
      </p:sp>
    </p:spTree>
    <p:extLst>
      <p:ext uri="{BB962C8B-B14F-4D97-AF65-F5344CB8AC3E}">
        <p14:creationId xmlns:p14="http://schemas.microsoft.com/office/powerpoint/2010/main" val="47056644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EICROC1</a:t>
            </a:r>
            <a:endParaRPr lang="fr-FR" dirty="0"/>
          </a:p>
        </p:txBody>
      </p:sp>
      <p:sp>
        <p:nvSpPr>
          <p:cNvPr id="3" name="Espace réservé du contenu 2"/>
          <p:cNvSpPr>
            <a:spLocks noGrp="1"/>
          </p:cNvSpPr>
          <p:nvPr>
            <p:ph idx="1"/>
          </p:nvPr>
        </p:nvSpPr>
        <p:spPr>
          <a:xfrm>
            <a:off x="191344" y="976313"/>
            <a:ext cx="6912768" cy="5265738"/>
          </a:xfrm>
        </p:spPr>
        <p:txBody>
          <a:bodyPr/>
          <a:lstStyle/>
          <a:p>
            <a:r>
              <a:rPr lang="fr-FR" dirty="0" smtClean="0">
                <a:solidFill>
                  <a:srgbClr val="0000FF"/>
                </a:solidFill>
              </a:rPr>
              <a:t>32x32</a:t>
            </a:r>
            <a:r>
              <a:rPr lang="fr-FR" dirty="0" smtClean="0"/>
              <a:t> chip : final dimensions</a:t>
            </a:r>
          </a:p>
          <a:p>
            <a:endParaRPr lang="fr-FR" dirty="0" smtClean="0"/>
          </a:p>
          <a:p>
            <a:r>
              <a:rPr lang="fr-FR" dirty="0" smtClean="0"/>
              <a:t>Goal : </a:t>
            </a:r>
          </a:p>
          <a:p>
            <a:pPr lvl="1"/>
            <a:r>
              <a:rPr lang="fr-FR" dirty="0" smtClean="0">
                <a:solidFill>
                  <a:srgbClr val="0000FF"/>
                </a:solidFill>
              </a:rPr>
              <a:t>test full-</a:t>
            </a:r>
            <a:r>
              <a:rPr lang="fr-FR" dirty="0" err="1" smtClean="0">
                <a:solidFill>
                  <a:srgbClr val="0000FF"/>
                </a:solidFill>
              </a:rPr>
              <a:t>scale</a:t>
            </a:r>
            <a:r>
              <a:rPr lang="fr-FR" dirty="0" smtClean="0">
                <a:solidFill>
                  <a:srgbClr val="0000FF"/>
                </a:solidFill>
              </a:rPr>
              <a:t> chip </a:t>
            </a:r>
            <a:r>
              <a:rPr lang="fr-FR" dirty="0" err="1" smtClean="0">
                <a:solidFill>
                  <a:srgbClr val="0000FF"/>
                </a:solidFill>
              </a:rPr>
              <a:t>analog</a:t>
            </a:r>
            <a:r>
              <a:rPr lang="fr-FR" dirty="0" smtClean="0">
                <a:solidFill>
                  <a:srgbClr val="0000FF"/>
                </a:solidFill>
              </a:rPr>
              <a:t> performance </a:t>
            </a:r>
            <a:r>
              <a:rPr lang="fr-FR" dirty="0" smtClean="0"/>
              <a:t>(IR drops)</a:t>
            </a:r>
          </a:p>
          <a:p>
            <a:pPr lvl="1"/>
            <a:r>
              <a:rPr lang="fr-FR" dirty="0" err="1" smtClean="0"/>
              <a:t>Allow</a:t>
            </a:r>
            <a:r>
              <a:rPr lang="fr-FR" dirty="0" smtClean="0"/>
              <a:t> final sensor </a:t>
            </a:r>
            <a:r>
              <a:rPr lang="fr-FR" dirty="0" err="1" smtClean="0"/>
              <a:t>characterization</a:t>
            </a:r>
            <a:endParaRPr lang="fr-FR" dirty="0" smtClean="0"/>
          </a:p>
          <a:p>
            <a:pPr lvl="1"/>
            <a:r>
              <a:rPr lang="fr-FR" dirty="0" smtClean="0"/>
              <a:t>Test interface </a:t>
            </a:r>
            <a:r>
              <a:rPr lang="fr-FR" dirty="0" err="1" smtClean="0"/>
              <a:t>with</a:t>
            </a:r>
            <a:r>
              <a:rPr lang="fr-FR" dirty="0" smtClean="0"/>
              <a:t> DAQ : </a:t>
            </a:r>
            <a:r>
              <a:rPr lang="fr-FR" dirty="0" err="1" smtClean="0"/>
              <a:t>fast</a:t>
            </a:r>
            <a:r>
              <a:rPr lang="fr-FR" dirty="0" smtClean="0"/>
              <a:t> </a:t>
            </a:r>
            <a:r>
              <a:rPr lang="fr-FR" dirty="0" err="1" smtClean="0"/>
              <a:t>commands</a:t>
            </a:r>
            <a:r>
              <a:rPr lang="fr-FR" dirty="0" smtClean="0"/>
              <a:t> and 320 Mb/s data output</a:t>
            </a:r>
          </a:p>
          <a:p>
            <a:pPr lvl="1"/>
            <a:r>
              <a:rPr lang="fr-FR" dirty="0" smtClean="0">
                <a:solidFill>
                  <a:srgbClr val="0000FF"/>
                </a:solidFill>
              </a:rPr>
              <a:t>Progress on module/front-end </a:t>
            </a:r>
            <a:r>
              <a:rPr lang="fr-FR" dirty="0" err="1" smtClean="0">
                <a:solidFill>
                  <a:srgbClr val="0000FF"/>
                </a:solidFill>
              </a:rPr>
              <a:t>boards</a:t>
            </a:r>
            <a:endParaRPr lang="fr-FR" dirty="0" smtClean="0">
              <a:solidFill>
                <a:srgbClr val="0000FF"/>
              </a:solidFill>
            </a:endParaRPr>
          </a:p>
          <a:p>
            <a:pPr lvl="1"/>
            <a:endParaRPr lang="fr-FR" dirty="0" smtClean="0"/>
          </a:p>
          <a:p>
            <a:r>
              <a:rPr lang="fr-FR" dirty="0" err="1" smtClean="0">
                <a:solidFill>
                  <a:srgbClr val="FF0000"/>
                </a:solidFill>
              </a:rPr>
              <a:t>Caveats</a:t>
            </a:r>
            <a:r>
              <a:rPr lang="fr-FR" dirty="0" smtClean="0"/>
              <a:t> :</a:t>
            </a:r>
          </a:p>
          <a:p>
            <a:pPr lvl="1"/>
            <a:r>
              <a:rPr lang="fr-FR" dirty="0" smtClean="0">
                <a:solidFill>
                  <a:srgbClr val="FF0000"/>
                </a:solidFill>
              </a:rPr>
              <a:t>Not (</a:t>
            </a:r>
            <a:r>
              <a:rPr lang="fr-FR" dirty="0" err="1" smtClean="0">
                <a:solidFill>
                  <a:srgbClr val="FF0000"/>
                </a:solidFill>
              </a:rPr>
              <a:t>yet</a:t>
            </a:r>
            <a:r>
              <a:rPr lang="fr-FR" dirty="0" smtClean="0">
                <a:solidFill>
                  <a:srgbClr val="FF0000"/>
                </a:solidFill>
              </a:rPr>
              <a:t>) </a:t>
            </a:r>
            <a:r>
              <a:rPr lang="fr-FR" dirty="0" err="1" smtClean="0">
                <a:solidFill>
                  <a:srgbClr val="FF0000"/>
                </a:solidFill>
              </a:rPr>
              <a:t>zero-suppressed</a:t>
            </a:r>
            <a:r>
              <a:rPr lang="fr-FR" dirty="0" smtClean="0">
                <a:solidFill>
                  <a:srgbClr val="FF0000"/>
                </a:solidFill>
              </a:rPr>
              <a:t> data</a:t>
            </a:r>
          </a:p>
          <a:p>
            <a:pPr lvl="1"/>
            <a:r>
              <a:rPr lang="fr-FR" dirty="0" err="1" smtClean="0">
                <a:solidFill>
                  <a:srgbClr val="FF0000"/>
                </a:solidFill>
              </a:rPr>
              <a:t>Still</a:t>
            </a:r>
            <a:r>
              <a:rPr lang="fr-FR" dirty="0" smtClean="0">
                <a:solidFill>
                  <a:srgbClr val="FF0000"/>
                </a:solidFill>
              </a:rPr>
              <a:t> 2mW/</a:t>
            </a:r>
            <a:r>
              <a:rPr lang="fr-FR" dirty="0" err="1" smtClean="0">
                <a:solidFill>
                  <a:srgbClr val="FF0000"/>
                </a:solidFill>
              </a:rPr>
              <a:t>ch</a:t>
            </a:r>
            <a:endParaRPr lang="fr-FR" dirty="0" smtClean="0">
              <a:solidFill>
                <a:srgbClr val="FF0000"/>
              </a:solidFill>
            </a:endParaRPr>
          </a:p>
          <a:p>
            <a:pPr lvl="1"/>
            <a:r>
              <a:rPr lang="fr-FR" dirty="0" err="1" smtClean="0">
                <a:solidFill>
                  <a:srgbClr val="FF0000"/>
                </a:solidFill>
              </a:rPr>
              <a:t>Still</a:t>
            </a:r>
            <a:r>
              <a:rPr lang="fr-FR" dirty="0" smtClean="0">
                <a:solidFill>
                  <a:srgbClr val="FF0000"/>
                </a:solidFill>
              </a:rPr>
              <a:t> </a:t>
            </a:r>
            <a:r>
              <a:rPr lang="fr-FR" dirty="0" err="1" smtClean="0">
                <a:solidFill>
                  <a:srgbClr val="FF0000"/>
                </a:solidFill>
              </a:rPr>
              <a:t>analog</a:t>
            </a:r>
            <a:r>
              <a:rPr lang="fr-FR" dirty="0" smtClean="0">
                <a:solidFill>
                  <a:srgbClr val="FF0000"/>
                </a:solidFill>
              </a:rPr>
              <a:t>-on-top</a:t>
            </a:r>
            <a:endParaRPr lang="fr-FR" dirty="0">
              <a:solidFill>
                <a:srgbClr val="FF0000"/>
              </a:solidFill>
            </a:endParaRPr>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11</a:t>
            </a:fld>
            <a:endParaRPr lang="en-US" dirty="0">
              <a:solidFill>
                <a:srgbClr val="00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2" y="804761"/>
            <a:ext cx="5295900" cy="5895975"/>
          </a:xfrm>
          <a:prstGeom prst="rect">
            <a:avLst/>
          </a:prstGeom>
        </p:spPr>
      </p:pic>
    </p:spTree>
    <p:extLst>
      <p:ext uri="{BB962C8B-B14F-4D97-AF65-F5344CB8AC3E}">
        <p14:creationId xmlns:p14="http://schemas.microsoft.com/office/powerpoint/2010/main" val="1317403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6D44B88-526B-4981-A8B3-FAAE27796792}"/>
              </a:ext>
            </a:extLst>
          </p:cNvPr>
          <p:cNvSpPr>
            <a:spLocks noGrp="1"/>
          </p:cNvSpPr>
          <p:nvPr>
            <p:ph type="title"/>
          </p:nvPr>
        </p:nvSpPr>
        <p:spPr/>
        <p:txBody>
          <a:bodyPr/>
          <a:lstStyle/>
          <a:p>
            <a:r>
              <a:rPr lang="fr-FR" dirty="0" smtClean="0"/>
              <a:t>First </a:t>
            </a:r>
            <a:r>
              <a:rPr lang="fr-FR" dirty="0" err="1" smtClean="0"/>
              <a:t>measurements</a:t>
            </a:r>
            <a:r>
              <a:rPr lang="fr-FR" dirty="0" smtClean="0"/>
              <a:t> of EICROC1 </a:t>
            </a:r>
            <a:r>
              <a:rPr lang="fr-FR" dirty="0"/>
              <a:t>ADC&amp;TDC</a:t>
            </a:r>
          </a:p>
        </p:txBody>
      </p:sp>
      <p:sp>
        <p:nvSpPr>
          <p:cNvPr id="5" name="Espace réservé du numéro de diapositive 4">
            <a:extLst>
              <a:ext uri="{FF2B5EF4-FFF2-40B4-BE49-F238E27FC236}">
                <a16:creationId xmlns="" xmlns:a16="http://schemas.microsoft.com/office/drawing/2014/main" id="{44CA2AE2-51C3-4118-BDA8-6AD30D92CC68}"/>
              </a:ext>
            </a:extLst>
          </p:cNvPr>
          <p:cNvSpPr>
            <a:spLocks noGrp="1"/>
          </p:cNvSpPr>
          <p:nvPr>
            <p:ph type="sldNum" sz="quarter" idx="11"/>
          </p:nvPr>
        </p:nvSpPr>
        <p:spPr/>
        <p:txBody>
          <a:bodyPr/>
          <a:lstStyle/>
          <a:p>
            <a:fld id="{2471A504-AE2C-4488-80ED-9ED6A4A57476}" type="slidenum">
              <a:rPr lang="en-US" smtClean="0"/>
              <a:pPr/>
              <a:t>12</a:t>
            </a:fld>
            <a:endParaRPr lang="en-US" dirty="0"/>
          </a:p>
        </p:txBody>
      </p:sp>
      <p:pic>
        <p:nvPicPr>
          <p:cNvPr id="11" name="Image 10">
            <a:extLst>
              <a:ext uri="{FF2B5EF4-FFF2-40B4-BE49-F238E27FC236}">
                <a16:creationId xmlns="" xmlns:a16="http://schemas.microsoft.com/office/drawing/2014/main" id="{57E99CD4-230A-417E-AB83-0A81BAEC3E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9" t="6944" r="8333"/>
          <a:stretch/>
        </p:blipFill>
        <p:spPr>
          <a:xfrm>
            <a:off x="407368" y="840521"/>
            <a:ext cx="4621760" cy="2948519"/>
          </a:xfrm>
          <a:prstGeom prst="rect">
            <a:avLst/>
          </a:prstGeom>
        </p:spPr>
      </p:pic>
      <p:pic>
        <p:nvPicPr>
          <p:cNvPr id="13" name="Image 12">
            <a:extLst>
              <a:ext uri="{FF2B5EF4-FFF2-40B4-BE49-F238E27FC236}">
                <a16:creationId xmlns="" xmlns:a16="http://schemas.microsoft.com/office/drawing/2014/main" id="{9BC86AFA-A8C4-4403-B9B8-C6EFFE7FAA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7" t="5566" r="8021"/>
          <a:stretch/>
        </p:blipFill>
        <p:spPr>
          <a:xfrm>
            <a:off x="479376" y="4107842"/>
            <a:ext cx="4591468" cy="2489808"/>
          </a:xfrm>
          <a:prstGeom prst="rect">
            <a:avLst/>
          </a:prstGeom>
        </p:spPr>
      </p:pic>
      <p:pic>
        <p:nvPicPr>
          <p:cNvPr id="15" name="Image 14">
            <a:extLst>
              <a:ext uri="{FF2B5EF4-FFF2-40B4-BE49-F238E27FC236}">
                <a16:creationId xmlns="" xmlns:a16="http://schemas.microsoft.com/office/drawing/2014/main" id="{B6AB42B3-5100-4FB6-9CD1-8DBBB74DED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3" t="4912" r="8380"/>
          <a:stretch/>
        </p:blipFill>
        <p:spPr>
          <a:xfrm>
            <a:off x="6422473" y="842628"/>
            <a:ext cx="5342130" cy="2912127"/>
          </a:xfrm>
          <a:prstGeom prst="rect">
            <a:avLst/>
          </a:prstGeom>
        </p:spPr>
      </p:pic>
      <p:pic>
        <p:nvPicPr>
          <p:cNvPr id="17" name="Image 16">
            <a:extLst>
              <a:ext uri="{FF2B5EF4-FFF2-40B4-BE49-F238E27FC236}">
                <a16:creationId xmlns="" xmlns:a16="http://schemas.microsoft.com/office/drawing/2014/main" id="{68512079-9F8A-455B-AFF2-11159CB5EC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09" t="4487" r="8020"/>
          <a:stretch/>
        </p:blipFill>
        <p:spPr>
          <a:xfrm>
            <a:off x="6487330" y="3823987"/>
            <a:ext cx="5266774" cy="2912127"/>
          </a:xfrm>
          <a:prstGeom prst="rect">
            <a:avLst/>
          </a:prstGeom>
        </p:spPr>
      </p:pic>
      <p:sp>
        <p:nvSpPr>
          <p:cNvPr id="46" name="Espace réservé du pied de page 3">
            <a:extLst>
              <a:ext uri="{FF2B5EF4-FFF2-40B4-BE49-F238E27FC236}">
                <a16:creationId xmlns="" xmlns:a16="http://schemas.microsoft.com/office/drawing/2014/main" id="{D9AC102D-A259-4982-8865-384F86C20F44}"/>
              </a:ext>
            </a:extLst>
          </p:cNvPr>
          <p:cNvSpPr>
            <a:spLocks noGrp="1"/>
          </p:cNvSpPr>
          <p:nvPr>
            <p:ph type="ftr" sz="quarter" idx="10"/>
          </p:nvPr>
        </p:nvSpPr>
        <p:spPr>
          <a:xfrm>
            <a:off x="334963" y="6597650"/>
            <a:ext cx="10179050" cy="215900"/>
          </a:xfrm>
        </p:spPr>
        <p:txBody>
          <a:bodyPr/>
          <a:lstStyle/>
          <a:p>
            <a:r>
              <a:rPr lang="en-US" smtClean="0"/>
              <a:t>CdLT EICROC 16 july 2026</a:t>
            </a:r>
            <a:endParaRPr lang="fr-FR" dirty="0"/>
          </a:p>
        </p:txBody>
      </p:sp>
    </p:spTree>
    <p:extLst>
      <p:ext uri="{BB962C8B-B14F-4D97-AF65-F5344CB8AC3E}">
        <p14:creationId xmlns:p14="http://schemas.microsoft.com/office/powerpoint/2010/main" val="3068226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prstGeom prst="rect">
            <a:avLst/>
          </a:prstGeom>
          <a:noFill/>
          <a:ln w="0">
            <a:noFill/>
          </a:ln>
        </p:spPr>
        <p:txBody>
          <a:bodyPr vert="horz" wrap="square" lIns="0" tIns="0" rIns="0" bIns="0" numCol="1" anchor="ctr" anchorCtr="0" compatLnSpc="1">
            <a:prstTxWarp prst="textNoShape">
              <a:avLst/>
            </a:prstTxWarp>
            <a:noAutofit/>
          </a:bodyPr>
          <a:lstStyle/>
          <a:p>
            <a:r>
              <a:rPr lang="en-US" spc="-1" dirty="0">
                <a:solidFill>
                  <a:srgbClr val="C9211E"/>
                </a:solidFill>
              </a:rPr>
              <a:t>EICROC0 measurements : ADC </a:t>
            </a:r>
            <a:r>
              <a:rPr lang="en-US" spc="-1" dirty="0" smtClean="0">
                <a:solidFill>
                  <a:srgbClr val="C9211E"/>
                </a:solidFill>
              </a:rPr>
              <a:t>linearity	</a:t>
            </a:r>
            <a:endParaRPr lang="en-US" spc="-1" dirty="0">
              <a:solidFill>
                <a:srgbClr val="C9211E"/>
              </a:solidFill>
            </a:endParaRPr>
          </a:p>
        </p:txBody>
      </p:sp>
      <p:sp>
        <p:nvSpPr>
          <p:cNvPr id="2" name="Espace réservé du contenu 1"/>
          <p:cNvSpPr>
            <a:spLocks noGrp="1"/>
          </p:cNvSpPr>
          <p:nvPr>
            <p:ph idx="1"/>
          </p:nvPr>
        </p:nvSpPr>
        <p:spPr>
          <a:xfrm>
            <a:off x="84999" y="764718"/>
            <a:ext cx="11099468" cy="5265738"/>
          </a:xfrm>
        </p:spPr>
        <p:txBody>
          <a:bodyPr/>
          <a:lstStyle/>
          <a:p>
            <a:r>
              <a:rPr lang="fr-FR" dirty="0" smtClean="0"/>
              <a:t>8 bit 40 MHz SAR ADC [Krakow]</a:t>
            </a:r>
          </a:p>
          <a:p>
            <a:pPr lvl="1"/>
            <a:r>
              <a:rPr lang="fr-FR" dirty="0" smtClean="0"/>
              <a:t>Noise ~1 UADC but large </a:t>
            </a:r>
            <a:r>
              <a:rPr lang="fr-FR" dirty="0" err="1" smtClean="0"/>
              <a:t>common</a:t>
            </a:r>
            <a:r>
              <a:rPr lang="fr-FR" dirty="0" smtClean="0"/>
              <a:t> mode noise (</a:t>
            </a:r>
            <a:r>
              <a:rPr lang="fr-FR" dirty="0" err="1" smtClean="0"/>
              <a:t>here</a:t>
            </a:r>
            <a:r>
              <a:rPr lang="fr-FR" dirty="0" smtClean="0"/>
              <a:t> </a:t>
            </a:r>
            <a:r>
              <a:rPr lang="fr-FR" dirty="0" err="1" smtClean="0"/>
              <a:t>substracted</a:t>
            </a:r>
            <a:r>
              <a:rPr lang="fr-FR" dirty="0" smtClean="0"/>
              <a:t>)</a:t>
            </a:r>
          </a:p>
          <a:p>
            <a:pPr lvl="1"/>
            <a:r>
              <a:rPr lang="fr-FR" dirty="0" smtClean="0"/>
              <a:t>Signal 50 UADC ~500 </a:t>
            </a:r>
            <a:r>
              <a:rPr lang="fr-FR" dirty="0" err="1" smtClean="0"/>
              <a:t>um</a:t>
            </a:r>
            <a:r>
              <a:rPr lang="fr-FR" dirty="0" smtClean="0"/>
              <a:t>  =&gt; 1 UADC ~10 </a:t>
            </a:r>
            <a:r>
              <a:rPr lang="fr-FR" dirty="0" err="1" smtClean="0"/>
              <a:t>um</a:t>
            </a:r>
            <a:endParaRPr lang="fr-FR" dirty="0"/>
          </a:p>
        </p:txBody>
      </p:sp>
      <p:sp>
        <p:nvSpPr>
          <p:cNvPr id="3" name="PlaceHolder 2"/>
          <p:cNvSpPr>
            <a:spLocks noGrp="1"/>
          </p:cNvSpPr>
          <p:nvPr>
            <p:ph type="ftr" sz="quarter" idx="10"/>
          </p:nvPr>
        </p:nvSpPr>
        <p:spPr/>
        <p:txBody>
          <a:bodyPr/>
          <a:lstStyle/>
          <a:p>
            <a:r>
              <a:rPr lang="en-US" smtClean="0"/>
              <a:t>CdLT EICROC 16 july 2026</a:t>
            </a:r>
            <a:endParaRPr/>
          </a:p>
        </p:txBody>
      </p:sp>
      <p:sp>
        <p:nvSpPr>
          <p:cNvPr id="4" name="PlaceHolder 3"/>
          <p:cNvSpPr>
            <a:spLocks noGrp="1"/>
          </p:cNvSpPr>
          <p:nvPr>
            <p:ph type="sldNum" sz="quarter" idx="11"/>
          </p:nvPr>
        </p:nvSpPr>
        <p:spPr/>
        <p:txBody>
          <a:bodyPr/>
          <a:lstStyle/>
          <a:p>
            <a:fld id="{74557975-1BE5-4120-9C9E-359AE70D0316}" type="slidenum">
              <a:t>13</a:t>
            </a:fld>
            <a:endParaRPr/>
          </a:p>
        </p:txBody>
      </p:sp>
      <p:sp>
        <p:nvSpPr>
          <p:cNvPr id="81" name="ZoneTexte 80"/>
          <p:cNvSpPr txBox="1"/>
          <p:nvPr/>
        </p:nvSpPr>
        <p:spPr>
          <a:xfrm>
            <a:off x="598824" y="2092246"/>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ADC mean &amp; residuals – no sensor</a:t>
            </a:r>
            <a:endParaRPr lang="en-US" spc="-1">
              <a:solidFill>
                <a:srgbClr val="000000"/>
              </a:solidFill>
              <a:latin typeface="Arial"/>
            </a:endParaRPr>
          </a:p>
        </p:txBody>
      </p:sp>
      <p:sp>
        <p:nvSpPr>
          <p:cNvPr id="82" name="ZoneTexte 81"/>
          <p:cNvSpPr txBox="1"/>
          <p:nvPr/>
        </p:nvSpPr>
        <p:spPr>
          <a:xfrm>
            <a:off x="6542424" y="2092246"/>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ADC mean &amp; residuals – BNL Flipchip sensor</a:t>
            </a:r>
            <a:endParaRPr lang="en-US" spc="-1">
              <a:solidFill>
                <a:srgbClr val="000000"/>
              </a:solidFill>
              <a:latin typeface="Arial"/>
            </a:endParaRPr>
          </a:p>
        </p:txBody>
      </p:sp>
      <p:pic>
        <p:nvPicPr>
          <p:cNvPr id="83" name="Image 82"/>
          <p:cNvPicPr/>
          <p:nvPr/>
        </p:nvPicPr>
        <p:blipFill>
          <a:blip r:embed="rId3"/>
          <a:stretch/>
        </p:blipFill>
        <p:spPr>
          <a:xfrm>
            <a:off x="204984" y="2501566"/>
            <a:ext cx="6000120" cy="3952080"/>
          </a:xfrm>
          <a:prstGeom prst="rect">
            <a:avLst/>
          </a:prstGeom>
          <a:ln w="0">
            <a:noFill/>
          </a:ln>
        </p:spPr>
      </p:pic>
      <p:pic>
        <p:nvPicPr>
          <p:cNvPr id="84" name="Image 83"/>
          <p:cNvPicPr/>
          <p:nvPr/>
        </p:nvPicPr>
        <p:blipFill>
          <a:blip r:embed="rId4"/>
          <a:stretch/>
        </p:blipFill>
        <p:spPr>
          <a:xfrm>
            <a:off x="6312024" y="2423446"/>
            <a:ext cx="6018480" cy="3964320"/>
          </a:xfrm>
          <a:prstGeom prst="rect">
            <a:avLst/>
          </a:prstGeom>
          <a:ln w="0">
            <a:noFill/>
          </a:ln>
        </p:spPr>
      </p:pic>
    </p:spTree>
    <p:extLst>
      <p:ext uri="{BB962C8B-B14F-4D97-AF65-F5344CB8AC3E}">
        <p14:creationId xmlns:p14="http://schemas.microsoft.com/office/powerpoint/2010/main" val="65695797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xmlns="" id="{44CA2AE2-51C3-4118-BDA8-6AD30D92CC68}"/>
              </a:ext>
            </a:extLst>
          </p:cNvPr>
          <p:cNvSpPr>
            <a:spLocks noGrp="1"/>
          </p:cNvSpPr>
          <p:nvPr>
            <p:ph type="sldNum" sz="quarter" idx="11"/>
          </p:nvPr>
        </p:nvSpPr>
        <p:spPr/>
        <p:txBody>
          <a:bodyPr/>
          <a:lstStyle/>
          <a:p>
            <a:fld id="{2471A504-AE2C-4488-80ED-9ED6A4A57476}" type="slidenum">
              <a:rPr lang="en-US" smtClean="0">
                <a:solidFill>
                  <a:srgbClr val="000000"/>
                </a:solidFill>
              </a:rPr>
              <a:pPr/>
              <a:t>14</a:t>
            </a:fld>
            <a:endParaRPr lang="en-US" dirty="0">
              <a:solidFill>
                <a:srgbClr val="000000"/>
              </a:solidFill>
            </a:endParaRPr>
          </a:p>
        </p:txBody>
      </p:sp>
      <p:cxnSp>
        <p:nvCxnSpPr>
          <p:cNvPr id="20" name="Connecteur droit 19">
            <a:extLst>
              <a:ext uri="{FF2B5EF4-FFF2-40B4-BE49-F238E27FC236}">
                <a16:creationId xmlns:a16="http://schemas.microsoft.com/office/drawing/2014/main" xmlns="" id="{44E74D7F-B870-4B16-A61E-E53200F88AE5}"/>
              </a:ext>
            </a:extLst>
          </p:cNvPr>
          <p:cNvCxnSpPr/>
          <p:nvPr/>
        </p:nvCxnSpPr>
        <p:spPr>
          <a:xfrm>
            <a:off x="5879976" y="601386"/>
            <a:ext cx="0" cy="5990186"/>
          </a:xfrm>
          <a:prstGeom prst="line">
            <a:avLst/>
          </a:prstGeom>
          <a:ln w="57150">
            <a:solidFill>
              <a:srgbClr val="D20012"/>
            </a:solidFill>
          </a:ln>
        </p:spPr>
        <p:style>
          <a:lnRef idx="1">
            <a:schemeClr val="accent1"/>
          </a:lnRef>
          <a:fillRef idx="0">
            <a:schemeClr val="accent1"/>
          </a:fillRef>
          <a:effectRef idx="0">
            <a:schemeClr val="accent1"/>
          </a:effectRef>
          <a:fontRef idx="minor">
            <a:schemeClr val="tx1"/>
          </a:fontRef>
        </p:style>
      </p:cxnSp>
      <p:sp>
        <p:nvSpPr>
          <p:cNvPr id="46" name="Espace réservé du pied de page 3">
            <a:extLst>
              <a:ext uri="{FF2B5EF4-FFF2-40B4-BE49-F238E27FC236}">
                <a16:creationId xmlns:a16="http://schemas.microsoft.com/office/drawing/2014/main" xmlns="" id="{D9AC102D-A259-4982-8865-384F86C20F44}"/>
              </a:ext>
            </a:extLst>
          </p:cNvPr>
          <p:cNvSpPr>
            <a:spLocks noGrp="1"/>
          </p:cNvSpPr>
          <p:nvPr>
            <p:ph type="ftr" sz="quarter" idx="10"/>
          </p:nvPr>
        </p:nvSpPr>
        <p:spPr>
          <a:xfrm>
            <a:off x="334963" y="6597650"/>
            <a:ext cx="10179050" cy="215900"/>
          </a:xfrm>
        </p:spPr>
        <p:txBody>
          <a:bodyPr/>
          <a:lstStyle/>
          <a:p>
            <a:r>
              <a:rPr lang="en-US" smtClean="0"/>
              <a:t>CdLT EICROC 16 july 2026</a:t>
            </a:r>
            <a:endParaRPr lang="fr-FR" dirty="0"/>
          </a:p>
        </p:txBody>
      </p:sp>
      <p:sp>
        <p:nvSpPr>
          <p:cNvPr id="30" name="Titre 1">
            <a:extLst>
              <a:ext uri="{FF2B5EF4-FFF2-40B4-BE49-F238E27FC236}">
                <a16:creationId xmlns:a16="http://schemas.microsoft.com/office/drawing/2014/main" xmlns="" id="{246EC48D-7608-44BC-B6DF-C9325B6B7174}"/>
              </a:ext>
            </a:extLst>
          </p:cNvPr>
          <p:cNvSpPr txBox="1">
            <a:spLocks/>
          </p:cNvSpPr>
          <p:nvPr/>
        </p:nvSpPr>
        <p:spPr bwMode="auto">
          <a:xfrm>
            <a:off x="0" y="203914"/>
            <a:ext cx="10219780" cy="25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a:lstStyle>
          <a:p>
            <a:r>
              <a:rPr lang="fr-FR" kern="0" dirty="0" smtClean="0"/>
              <a:t>EICROC1 </a:t>
            </a:r>
            <a:r>
              <a:rPr lang="fr-FR" kern="0" dirty="0" err="1" smtClean="0"/>
              <a:t>linéarity</a:t>
            </a:r>
            <a:r>
              <a:rPr lang="fr-FR" kern="0" dirty="0" smtClean="0"/>
              <a:t> </a:t>
            </a:r>
            <a:r>
              <a:rPr lang="fr-FR" kern="0" dirty="0"/>
              <a:t>ADC pixel 0 vs </a:t>
            </a:r>
            <a:r>
              <a:rPr lang="fr-FR" kern="0" dirty="0" smtClean="0"/>
              <a:t>31	[</a:t>
            </a:r>
            <a:r>
              <a:rPr lang="fr-FR" kern="0" dirty="0" err="1" smtClean="0"/>
              <a:t>Kinann</a:t>
            </a:r>
            <a:r>
              <a:rPr lang="fr-FR" kern="0" dirty="0" smtClean="0"/>
              <a:t>]</a:t>
            </a:r>
            <a:endParaRPr lang="fr-FR" kern="0" dirty="0"/>
          </a:p>
        </p:txBody>
      </p:sp>
      <p:pic>
        <p:nvPicPr>
          <p:cNvPr id="9" name="Image 8">
            <a:extLst>
              <a:ext uri="{FF2B5EF4-FFF2-40B4-BE49-F238E27FC236}">
                <a16:creationId xmlns:a16="http://schemas.microsoft.com/office/drawing/2014/main" xmlns="" id="{4EE928D6-4DE2-4A30-8CA9-FAFCA738D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5" y="885224"/>
            <a:ext cx="5556866" cy="2778434"/>
          </a:xfrm>
          <a:prstGeom prst="rect">
            <a:avLst/>
          </a:prstGeom>
        </p:spPr>
      </p:pic>
      <p:pic>
        <p:nvPicPr>
          <p:cNvPr id="12" name="Image 11">
            <a:extLst>
              <a:ext uri="{FF2B5EF4-FFF2-40B4-BE49-F238E27FC236}">
                <a16:creationId xmlns:a16="http://schemas.microsoft.com/office/drawing/2014/main" xmlns="" id="{1B49835C-AE6C-4EA5-B43F-86516D628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 y="3685954"/>
            <a:ext cx="5452875" cy="2726438"/>
          </a:xfrm>
          <a:prstGeom prst="rect">
            <a:avLst/>
          </a:prstGeom>
        </p:spPr>
      </p:pic>
      <p:pic>
        <p:nvPicPr>
          <p:cNvPr id="14" name="Image 13">
            <a:extLst>
              <a:ext uri="{FF2B5EF4-FFF2-40B4-BE49-F238E27FC236}">
                <a16:creationId xmlns:a16="http://schemas.microsoft.com/office/drawing/2014/main" xmlns="" id="{E43E4016-43F4-4F11-8E30-2B330D421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018" y="747423"/>
            <a:ext cx="5472608" cy="2736304"/>
          </a:xfrm>
          <a:prstGeom prst="rect">
            <a:avLst/>
          </a:prstGeom>
        </p:spPr>
      </p:pic>
      <p:pic>
        <p:nvPicPr>
          <p:cNvPr id="16" name="Image 15">
            <a:extLst>
              <a:ext uri="{FF2B5EF4-FFF2-40B4-BE49-F238E27FC236}">
                <a16:creationId xmlns:a16="http://schemas.microsoft.com/office/drawing/2014/main" xmlns="" id="{1F9AF3B9-C410-464B-B634-21AA24C8A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50" y="3621528"/>
            <a:ext cx="5860687" cy="2930345"/>
          </a:xfrm>
          <a:prstGeom prst="rect">
            <a:avLst/>
          </a:prstGeom>
        </p:spPr>
      </p:pic>
    </p:spTree>
    <p:extLst>
      <p:ext uri="{BB962C8B-B14F-4D97-AF65-F5344CB8AC3E}">
        <p14:creationId xmlns:p14="http://schemas.microsoft.com/office/powerpoint/2010/main" val="3213985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82BDEE-3EE8-49D6-A4F2-B7586FE904BE}"/>
              </a:ext>
            </a:extLst>
          </p:cNvPr>
          <p:cNvSpPr>
            <a:spLocks noGrp="1"/>
          </p:cNvSpPr>
          <p:nvPr>
            <p:ph type="title"/>
          </p:nvPr>
        </p:nvSpPr>
        <p:spPr/>
        <p:txBody>
          <a:bodyPr/>
          <a:lstStyle/>
          <a:p>
            <a:r>
              <a:rPr lang="fr-FR" dirty="0" smtClean="0"/>
              <a:t>EICROC1 TDC </a:t>
            </a:r>
            <a:r>
              <a:rPr lang="fr-FR" dirty="0"/>
              <a:t>TOA </a:t>
            </a:r>
            <a:r>
              <a:rPr lang="fr-FR" dirty="0" smtClean="0"/>
              <a:t>and </a:t>
            </a:r>
            <a:r>
              <a:rPr lang="fr-FR" dirty="0" err="1"/>
              <a:t>jitter</a:t>
            </a:r>
            <a:r>
              <a:rPr lang="fr-FR" dirty="0"/>
              <a:t> pixel 0 vs 31</a:t>
            </a:r>
          </a:p>
        </p:txBody>
      </p:sp>
      <p:sp>
        <p:nvSpPr>
          <p:cNvPr id="4" name="Espace réservé du pied de page 3">
            <a:extLst>
              <a:ext uri="{FF2B5EF4-FFF2-40B4-BE49-F238E27FC236}">
                <a16:creationId xmlns:a16="http://schemas.microsoft.com/office/drawing/2014/main" xmlns="" id="{5B4AF5BE-127A-40DD-9EE1-93AD1571F0CB}"/>
              </a:ext>
            </a:extLst>
          </p:cNvPr>
          <p:cNvSpPr>
            <a:spLocks noGrp="1"/>
          </p:cNvSpPr>
          <p:nvPr>
            <p:ph type="ftr" sz="quarter" idx="10"/>
          </p:nvPr>
        </p:nvSpPr>
        <p:spPr/>
        <p:txBody>
          <a:bodyPr/>
          <a:lstStyle/>
          <a:p>
            <a:r>
              <a:rPr lang="en-US" smtClean="0"/>
              <a:t>CdLT EICROC 16 july 2026</a:t>
            </a:r>
            <a:endParaRPr dirty="0"/>
          </a:p>
        </p:txBody>
      </p:sp>
      <p:sp>
        <p:nvSpPr>
          <p:cNvPr id="5" name="Espace réservé du numéro de diapositive 4">
            <a:extLst>
              <a:ext uri="{FF2B5EF4-FFF2-40B4-BE49-F238E27FC236}">
                <a16:creationId xmlns:a16="http://schemas.microsoft.com/office/drawing/2014/main" xmlns="" id="{D6F1E99A-A42E-4CDF-B6A2-8106A84EBA49}"/>
              </a:ext>
            </a:extLst>
          </p:cNvPr>
          <p:cNvSpPr>
            <a:spLocks noGrp="1"/>
          </p:cNvSpPr>
          <p:nvPr>
            <p:ph type="sldNum" sz="quarter" idx="11"/>
          </p:nvPr>
        </p:nvSpPr>
        <p:spPr/>
        <p:txBody>
          <a:bodyPr/>
          <a:lstStyle/>
          <a:p>
            <a:fld id="{2471A504-AE2C-4488-80ED-9ED6A4A57476}" type="slidenum">
              <a:rPr lang="en-US" smtClean="0">
                <a:solidFill>
                  <a:srgbClr val="000000"/>
                </a:solidFill>
              </a:rPr>
              <a:pPr/>
              <a:t>15</a:t>
            </a:fld>
            <a:endParaRPr lang="en-US" dirty="0">
              <a:solidFill>
                <a:srgbClr val="000000"/>
              </a:solidFill>
            </a:endParaRPr>
          </a:p>
        </p:txBody>
      </p:sp>
      <p:pic>
        <p:nvPicPr>
          <p:cNvPr id="7" name="Image 6">
            <a:extLst>
              <a:ext uri="{FF2B5EF4-FFF2-40B4-BE49-F238E27FC236}">
                <a16:creationId xmlns:a16="http://schemas.microsoft.com/office/drawing/2014/main" xmlns="" id="{A0D97882-C319-4B22-B131-8A4A39187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424325"/>
            <a:ext cx="4860041" cy="2430020"/>
          </a:xfrm>
          <a:prstGeom prst="rect">
            <a:avLst/>
          </a:prstGeom>
        </p:spPr>
      </p:pic>
      <p:pic>
        <p:nvPicPr>
          <p:cNvPr id="9" name="Image 8">
            <a:extLst>
              <a:ext uri="{FF2B5EF4-FFF2-40B4-BE49-F238E27FC236}">
                <a16:creationId xmlns:a16="http://schemas.microsoft.com/office/drawing/2014/main" xmlns="" id="{A0BB78EE-68DA-402E-BB60-DE04EBB5E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88" y="4179584"/>
            <a:ext cx="4716952" cy="2358476"/>
          </a:xfrm>
          <a:prstGeom prst="rect">
            <a:avLst/>
          </a:prstGeom>
        </p:spPr>
      </p:pic>
      <p:pic>
        <p:nvPicPr>
          <p:cNvPr id="12" name="Image 11">
            <a:extLst>
              <a:ext uri="{FF2B5EF4-FFF2-40B4-BE49-F238E27FC236}">
                <a16:creationId xmlns:a16="http://schemas.microsoft.com/office/drawing/2014/main" xmlns="" id="{7673426F-B2B9-41E5-B964-3BCF1FF37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856" y="3848213"/>
            <a:ext cx="5148074" cy="2574037"/>
          </a:xfrm>
          <a:prstGeom prst="rect">
            <a:avLst/>
          </a:prstGeom>
        </p:spPr>
      </p:pic>
      <p:pic>
        <p:nvPicPr>
          <p:cNvPr id="14" name="Image 13">
            <a:extLst>
              <a:ext uri="{FF2B5EF4-FFF2-40B4-BE49-F238E27FC236}">
                <a16:creationId xmlns:a16="http://schemas.microsoft.com/office/drawing/2014/main" xmlns="" id="{CC660335-0C54-42C4-9978-74850C758C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856" y="1418192"/>
            <a:ext cx="4860041" cy="2430021"/>
          </a:xfrm>
          <a:prstGeom prst="rect">
            <a:avLst/>
          </a:prstGeom>
        </p:spPr>
      </p:pic>
    </p:spTree>
    <p:extLst>
      <p:ext uri="{BB962C8B-B14F-4D97-AF65-F5344CB8AC3E}">
        <p14:creationId xmlns:p14="http://schemas.microsoft.com/office/powerpoint/2010/main" val="36380354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AFA20F3-393D-42B3-AEB3-D301092FCD60}"/>
              </a:ext>
            </a:extLst>
          </p:cNvPr>
          <p:cNvSpPr>
            <a:spLocks noGrp="1"/>
          </p:cNvSpPr>
          <p:nvPr>
            <p:ph type="title"/>
          </p:nvPr>
        </p:nvSpPr>
        <p:spPr/>
        <p:txBody>
          <a:bodyPr/>
          <a:lstStyle/>
          <a:p>
            <a:r>
              <a:rPr lang="fr-FR" dirty="0" smtClean="0"/>
              <a:t>TDC </a:t>
            </a:r>
            <a:r>
              <a:rPr lang="fr-FR" dirty="0" err="1" smtClean="0"/>
              <a:t>uniformity</a:t>
            </a:r>
            <a:endParaRPr lang="fr-FR" dirty="0"/>
          </a:p>
        </p:txBody>
      </p:sp>
      <p:sp>
        <p:nvSpPr>
          <p:cNvPr id="4" name="Espace réservé du pied de page 3">
            <a:extLst>
              <a:ext uri="{FF2B5EF4-FFF2-40B4-BE49-F238E27FC236}">
                <a16:creationId xmlns:a16="http://schemas.microsoft.com/office/drawing/2014/main" xmlns="" id="{DE932B61-7C33-40BA-92E0-72812DD1D2BE}"/>
              </a:ext>
            </a:extLst>
          </p:cNvPr>
          <p:cNvSpPr>
            <a:spLocks noGrp="1"/>
          </p:cNvSpPr>
          <p:nvPr>
            <p:ph type="ftr" sz="quarter" idx="10"/>
          </p:nvPr>
        </p:nvSpPr>
        <p:spPr/>
        <p:txBody>
          <a:bodyPr/>
          <a:lstStyle/>
          <a:p>
            <a:r>
              <a:rPr lang="en-US" smtClean="0"/>
              <a:t>CdLT EICROC 16 july 2026</a:t>
            </a:r>
            <a:endParaRPr dirty="0"/>
          </a:p>
        </p:txBody>
      </p:sp>
      <p:sp>
        <p:nvSpPr>
          <p:cNvPr id="5" name="Espace réservé du numéro de diapositive 4">
            <a:extLst>
              <a:ext uri="{FF2B5EF4-FFF2-40B4-BE49-F238E27FC236}">
                <a16:creationId xmlns:a16="http://schemas.microsoft.com/office/drawing/2014/main" xmlns="" id="{D7AA53CF-2031-4E1F-84ED-F5DA2C465023}"/>
              </a:ext>
            </a:extLst>
          </p:cNvPr>
          <p:cNvSpPr>
            <a:spLocks noGrp="1"/>
          </p:cNvSpPr>
          <p:nvPr>
            <p:ph type="sldNum" sz="quarter" idx="11"/>
          </p:nvPr>
        </p:nvSpPr>
        <p:spPr/>
        <p:txBody>
          <a:bodyPr/>
          <a:lstStyle/>
          <a:p>
            <a:fld id="{2471A504-AE2C-4488-80ED-9ED6A4A57476}" type="slidenum">
              <a:rPr lang="en-US" smtClean="0">
                <a:solidFill>
                  <a:srgbClr val="000000"/>
                </a:solidFill>
              </a:rPr>
              <a:pPr/>
              <a:t>16</a:t>
            </a:fld>
            <a:endParaRPr lang="en-US" dirty="0">
              <a:solidFill>
                <a:srgbClr val="000000"/>
              </a:solidFill>
            </a:endParaRPr>
          </a:p>
        </p:txBody>
      </p:sp>
      <p:pic>
        <p:nvPicPr>
          <p:cNvPr id="8" name="Image 7">
            <a:extLst>
              <a:ext uri="{FF2B5EF4-FFF2-40B4-BE49-F238E27FC236}">
                <a16:creationId xmlns:a16="http://schemas.microsoft.com/office/drawing/2014/main" xmlns="" id="{638DAF9B-AE87-4F36-A72F-E14F20E47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07" y="1331069"/>
            <a:ext cx="5163224" cy="2581612"/>
          </a:xfrm>
          <a:prstGeom prst="rect">
            <a:avLst/>
          </a:prstGeom>
        </p:spPr>
      </p:pic>
      <p:pic>
        <p:nvPicPr>
          <p:cNvPr id="10" name="Image 9">
            <a:extLst>
              <a:ext uri="{FF2B5EF4-FFF2-40B4-BE49-F238E27FC236}">
                <a16:creationId xmlns:a16="http://schemas.microsoft.com/office/drawing/2014/main" xmlns="" id="{8534A0E8-CD8A-45C9-9B5D-088F6B3C0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308" y="1253723"/>
            <a:ext cx="5343926" cy="2671963"/>
          </a:xfrm>
          <a:prstGeom prst="rect">
            <a:avLst/>
          </a:prstGeom>
        </p:spPr>
      </p:pic>
      <p:pic>
        <p:nvPicPr>
          <p:cNvPr id="12" name="Image 11">
            <a:extLst>
              <a:ext uri="{FF2B5EF4-FFF2-40B4-BE49-F238E27FC236}">
                <a16:creationId xmlns:a16="http://schemas.microsoft.com/office/drawing/2014/main" xmlns="" id="{360B2EAE-579A-42C2-BBBA-F96C6E54B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1308" y="3925686"/>
            <a:ext cx="5163224" cy="2581612"/>
          </a:xfrm>
          <a:prstGeom prst="rect">
            <a:avLst/>
          </a:prstGeom>
        </p:spPr>
      </p:pic>
      <p:pic>
        <p:nvPicPr>
          <p:cNvPr id="14" name="Image 13">
            <a:extLst>
              <a:ext uri="{FF2B5EF4-FFF2-40B4-BE49-F238E27FC236}">
                <a16:creationId xmlns:a16="http://schemas.microsoft.com/office/drawing/2014/main" xmlns="" id="{B1D91532-80E7-4FC1-8873-A0B6A1BCC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96" y="3912681"/>
            <a:ext cx="5215246" cy="2607623"/>
          </a:xfrm>
          <a:prstGeom prst="rect">
            <a:avLst/>
          </a:prstGeom>
        </p:spPr>
      </p:pic>
      <p:sp>
        <p:nvSpPr>
          <p:cNvPr id="15" name="ZoneTexte 14">
            <a:extLst>
              <a:ext uri="{FF2B5EF4-FFF2-40B4-BE49-F238E27FC236}">
                <a16:creationId xmlns:a16="http://schemas.microsoft.com/office/drawing/2014/main" xmlns="" id="{4C591A74-9D38-439A-9867-38264A74EBF5}"/>
              </a:ext>
            </a:extLst>
          </p:cNvPr>
          <p:cNvSpPr txBox="1"/>
          <p:nvPr/>
        </p:nvSpPr>
        <p:spPr>
          <a:xfrm>
            <a:off x="682395" y="711136"/>
            <a:ext cx="10517826" cy="646331"/>
          </a:xfrm>
          <a:prstGeom prst="rect">
            <a:avLst/>
          </a:prstGeom>
          <a:noFill/>
        </p:spPr>
        <p:txBody>
          <a:bodyPr wrap="square" rtlCol="0">
            <a:spAutoFit/>
          </a:bodyPr>
          <a:lstStyle/>
          <a:p>
            <a:pPr fontAlgn="auto">
              <a:spcBef>
                <a:spcPts val="0"/>
              </a:spcBef>
              <a:spcAft>
                <a:spcPts val="0"/>
              </a:spcAft>
            </a:pPr>
            <a:r>
              <a:rPr lang="fr-FR" dirty="0" err="1" smtClean="0">
                <a:solidFill>
                  <a:srgbClr val="000000"/>
                </a:solidFill>
                <a:latin typeface="Arial"/>
              </a:rPr>
              <a:t>Random</a:t>
            </a:r>
            <a:r>
              <a:rPr lang="fr-FR" dirty="0" smtClean="0">
                <a:solidFill>
                  <a:srgbClr val="000000"/>
                </a:solidFill>
                <a:latin typeface="Arial"/>
              </a:rPr>
              <a:t> </a:t>
            </a:r>
            <a:r>
              <a:rPr lang="fr-FR" dirty="0" err="1" smtClean="0">
                <a:solidFill>
                  <a:srgbClr val="000000"/>
                </a:solidFill>
                <a:latin typeface="Arial"/>
              </a:rPr>
              <a:t>injuection</a:t>
            </a:r>
            <a:r>
              <a:rPr lang="fr-FR" dirty="0" smtClean="0">
                <a:solidFill>
                  <a:srgbClr val="000000"/>
                </a:solidFill>
                <a:latin typeface="Arial"/>
              </a:rPr>
              <a:t> : </a:t>
            </a:r>
            <a:r>
              <a:rPr lang="fr-FR" dirty="0" err="1" smtClean="0">
                <a:solidFill>
                  <a:srgbClr val="000000"/>
                </a:solidFill>
                <a:latin typeface="Arial"/>
              </a:rPr>
              <a:t>should</a:t>
            </a:r>
            <a:r>
              <a:rPr lang="fr-FR" dirty="0" smtClean="0">
                <a:solidFill>
                  <a:srgbClr val="000000"/>
                </a:solidFill>
                <a:latin typeface="Arial"/>
              </a:rPr>
              <a:t> </a:t>
            </a:r>
            <a:r>
              <a:rPr lang="fr-FR" dirty="0" err="1" smtClean="0">
                <a:solidFill>
                  <a:srgbClr val="000000"/>
                </a:solidFill>
                <a:latin typeface="Arial"/>
              </a:rPr>
              <a:t>be</a:t>
            </a:r>
            <a:r>
              <a:rPr lang="fr-FR" dirty="0" smtClean="0">
                <a:solidFill>
                  <a:srgbClr val="000000"/>
                </a:solidFill>
                <a:latin typeface="Arial"/>
              </a:rPr>
              <a:t> flat !</a:t>
            </a:r>
          </a:p>
          <a:p>
            <a:pPr fontAlgn="auto">
              <a:spcBef>
                <a:spcPts val="0"/>
              </a:spcBef>
              <a:spcAft>
                <a:spcPts val="0"/>
              </a:spcAft>
            </a:pPr>
            <a:r>
              <a:rPr lang="fr-FR" dirty="0" smtClean="0">
                <a:solidFill>
                  <a:srgbClr val="000000"/>
                </a:solidFill>
                <a:latin typeface="Arial"/>
              </a:rPr>
              <a:t>=&gt; </a:t>
            </a:r>
            <a:r>
              <a:rPr lang="fr-FR" dirty="0" err="1" smtClean="0">
                <a:solidFill>
                  <a:srgbClr val="000000"/>
                </a:solidFill>
                <a:latin typeface="Arial"/>
              </a:rPr>
              <a:t>Leakage</a:t>
            </a:r>
            <a:r>
              <a:rPr lang="fr-FR" dirty="0" smtClean="0">
                <a:solidFill>
                  <a:srgbClr val="000000"/>
                </a:solidFill>
                <a:latin typeface="Arial"/>
              </a:rPr>
              <a:t> </a:t>
            </a:r>
            <a:r>
              <a:rPr lang="fr-FR" dirty="0" err="1" smtClean="0">
                <a:solidFill>
                  <a:srgbClr val="000000"/>
                </a:solidFill>
                <a:latin typeface="Arial"/>
              </a:rPr>
              <a:t>current</a:t>
            </a:r>
            <a:r>
              <a:rPr lang="fr-FR" dirty="0" smtClean="0">
                <a:solidFill>
                  <a:srgbClr val="000000"/>
                </a:solidFill>
                <a:latin typeface="Arial"/>
              </a:rPr>
              <a:t> in 1000 pixels </a:t>
            </a:r>
            <a:r>
              <a:rPr lang="fr-FR" dirty="0" err="1" smtClean="0">
                <a:solidFill>
                  <a:srgbClr val="000000"/>
                </a:solidFill>
                <a:latin typeface="Arial"/>
              </a:rPr>
              <a:t>is</a:t>
            </a:r>
            <a:r>
              <a:rPr lang="fr-FR" dirty="0" smtClean="0">
                <a:solidFill>
                  <a:srgbClr val="000000"/>
                </a:solidFill>
                <a:latin typeface="Arial"/>
              </a:rPr>
              <a:t> </a:t>
            </a:r>
            <a:r>
              <a:rPr lang="fr-FR" dirty="0" err="1" smtClean="0">
                <a:solidFill>
                  <a:srgbClr val="000000"/>
                </a:solidFill>
                <a:latin typeface="Arial"/>
              </a:rPr>
              <a:t>degrading</a:t>
            </a:r>
            <a:r>
              <a:rPr lang="fr-FR" dirty="0" smtClean="0">
                <a:solidFill>
                  <a:srgbClr val="000000"/>
                </a:solidFill>
                <a:latin typeface="Arial"/>
              </a:rPr>
              <a:t> the charge </a:t>
            </a:r>
            <a:r>
              <a:rPr lang="fr-FR" dirty="0" err="1" smtClean="0">
                <a:solidFill>
                  <a:srgbClr val="000000"/>
                </a:solidFill>
                <a:latin typeface="Arial"/>
              </a:rPr>
              <a:t>pump</a:t>
            </a:r>
            <a:r>
              <a:rPr lang="fr-FR" dirty="0" smtClean="0">
                <a:solidFill>
                  <a:srgbClr val="000000"/>
                </a:solidFill>
                <a:latin typeface="Arial"/>
              </a:rPr>
              <a:t> performance</a:t>
            </a:r>
            <a:endParaRPr lang="fr-FR" dirty="0">
              <a:solidFill>
                <a:srgbClr val="000000"/>
              </a:solidFill>
              <a:latin typeface="Arial"/>
            </a:endParaRPr>
          </a:p>
        </p:txBody>
      </p:sp>
    </p:spTree>
    <p:extLst>
      <p:ext uri="{BB962C8B-B14F-4D97-AF65-F5344CB8AC3E}">
        <p14:creationId xmlns:p14="http://schemas.microsoft.com/office/powerpoint/2010/main" val="2076680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Next</a:t>
            </a:r>
            <a:r>
              <a:rPr lang="fr-FR" dirty="0" smtClean="0"/>
              <a:t> </a:t>
            </a:r>
            <a:r>
              <a:rPr lang="fr-FR" dirty="0" err="1" smtClean="0"/>
              <a:t>steps</a:t>
            </a:r>
            <a:endParaRPr lang="fr-FR" dirty="0"/>
          </a:p>
        </p:txBody>
      </p:sp>
      <p:sp>
        <p:nvSpPr>
          <p:cNvPr id="3" name="Espace réservé du contenu 2"/>
          <p:cNvSpPr>
            <a:spLocks noGrp="1"/>
          </p:cNvSpPr>
          <p:nvPr>
            <p:ph idx="1"/>
          </p:nvPr>
        </p:nvSpPr>
        <p:spPr>
          <a:xfrm>
            <a:off x="431280" y="1196640"/>
            <a:ext cx="11525288" cy="5112360"/>
          </a:xfrm>
        </p:spPr>
        <p:txBody>
          <a:bodyPr/>
          <a:lstStyle/>
          <a:p>
            <a:r>
              <a:rPr lang="fr-FR" dirty="0" smtClean="0"/>
              <a:t>Continue test </a:t>
            </a:r>
            <a:r>
              <a:rPr lang="fr-FR" dirty="0" err="1" smtClean="0"/>
              <a:t>bench</a:t>
            </a:r>
            <a:r>
              <a:rPr lang="fr-FR" dirty="0" smtClean="0"/>
              <a:t> </a:t>
            </a:r>
            <a:r>
              <a:rPr lang="fr-FR" dirty="0" err="1" smtClean="0"/>
              <a:t>measurements</a:t>
            </a:r>
            <a:r>
              <a:rPr lang="fr-FR" dirty="0" smtClean="0"/>
              <a:t> on EICROC1 ASIC </a:t>
            </a:r>
            <a:r>
              <a:rPr lang="fr-FR" dirty="0" err="1" smtClean="0"/>
              <a:t>alone</a:t>
            </a:r>
            <a:endParaRPr lang="fr-FR" dirty="0" smtClean="0"/>
          </a:p>
          <a:p>
            <a:pPr lvl="1"/>
            <a:r>
              <a:rPr lang="fr-FR" dirty="0" err="1" smtClean="0"/>
              <a:t>Understanding</a:t>
            </a:r>
            <a:r>
              <a:rPr lang="fr-FR" dirty="0" smtClean="0"/>
              <a:t> TDC </a:t>
            </a:r>
            <a:r>
              <a:rPr lang="fr-FR" dirty="0" err="1" smtClean="0"/>
              <a:t>misconfiguration</a:t>
            </a:r>
            <a:endParaRPr lang="fr-FR" dirty="0" smtClean="0"/>
          </a:p>
          <a:p>
            <a:pPr lvl="1"/>
            <a:endParaRPr lang="fr-FR" dirty="0"/>
          </a:p>
          <a:p>
            <a:r>
              <a:rPr lang="fr-FR" dirty="0" smtClean="0"/>
              <a:t>Start laser tests </a:t>
            </a:r>
            <a:r>
              <a:rPr lang="fr-FR" dirty="0" err="1" smtClean="0"/>
              <a:t>with</a:t>
            </a:r>
            <a:r>
              <a:rPr lang="fr-FR" dirty="0" smtClean="0"/>
              <a:t> EICROC0A and sensor at IJCLAB</a:t>
            </a:r>
          </a:p>
          <a:p>
            <a:endParaRPr lang="fr-FR" dirty="0"/>
          </a:p>
          <a:p>
            <a:r>
              <a:rPr lang="fr-FR" dirty="0" err="1" smtClean="0"/>
              <a:t>Study</a:t>
            </a:r>
            <a:r>
              <a:rPr lang="fr-FR" dirty="0" smtClean="0"/>
              <a:t> TSMC130 replacement</a:t>
            </a:r>
          </a:p>
          <a:p>
            <a:endParaRPr lang="fr-FR" dirty="0"/>
          </a:p>
          <a:p>
            <a:r>
              <a:rPr lang="fr-FR" dirty="0" err="1" smtClean="0"/>
              <a:t>Proceed</a:t>
            </a:r>
            <a:r>
              <a:rPr lang="fr-FR" dirty="0" smtClean="0"/>
              <a:t> </a:t>
            </a:r>
            <a:r>
              <a:rPr lang="fr-FR" dirty="0" err="1" smtClean="0"/>
              <a:t>with</a:t>
            </a:r>
            <a:r>
              <a:rPr lang="fr-FR" dirty="0" smtClean="0"/>
              <a:t> EICROC2 digital design at Clermont (</a:t>
            </a:r>
            <a:r>
              <a:rPr lang="fr-FR" dirty="0" err="1" smtClean="0"/>
              <a:t>relatively</a:t>
            </a:r>
            <a:r>
              <a:rPr lang="fr-FR" dirty="0" smtClean="0"/>
              <a:t> techno </a:t>
            </a:r>
            <a:r>
              <a:rPr lang="fr-FR" dirty="0" err="1" smtClean="0"/>
              <a:t>independant</a:t>
            </a:r>
            <a:r>
              <a:rPr lang="fr-FR" dirty="0" smtClean="0"/>
              <a:t>)</a:t>
            </a:r>
            <a:endParaRPr lang="fr-FR" dirty="0"/>
          </a:p>
        </p:txBody>
      </p:sp>
      <p:sp>
        <p:nvSpPr>
          <p:cNvPr id="4" name="Espace réservé du pied de page 3"/>
          <p:cNvSpPr>
            <a:spLocks noGrp="1"/>
          </p:cNvSpPr>
          <p:nvPr>
            <p:ph type="ftr" sz="quarter" idx="10"/>
          </p:nvPr>
        </p:nvSpPr>
        <p:spPr/>
        <p:txBody>
          <a:bodyPr/>
          <a:lstStyle/>
          <a:p>
            <a:r>
              <a:rPr lang="en-US" smtClean="0"/>
              <a:t>CdLT EICROC 16 july 2026</a:t>
            </a:r>
            <a:endParaRPr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17</a:t>
            </a:fld>
            <a:endParaRPr lang="en-US" dirty="0">
              <a:solidFill>
                <a:srgbClr val="000000"/>
              </a:solidFill>
            </a:endParaRPr>
          </a:p>
        </p:txBody>
      </p:sp>
    </p:spTree>
    <p:extLst>
      <p:ext uri="{BB962C8B-B14F-4D97-AF65-F5344CB8AC3E}">
        <p14:creationId xmlns:p14="http://schemas.microsoft.com/office/powerpoint/2010/main" val="3884148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summary</a:t>
            </a:r>
            <a:endParaRPr lang="fr-FR" dirty="0"/>
          </a:p>
        </p:txBody>
      </p:sp>
      <p:sp>
        <p:nvSpPr>
          <p:cNvPr id="3" name="Espace réservé du contenu 2"/>
          <p:cNvSpPr>
            <a:spLocks noGrp="1"/>
          </p:cNvSpPr>
          <p:nvPr>
            <p:ph idx="1"/>
          </p:nvPr>
        </p:nvSpPr>
        <p:spPr>
          <a:xfrm>
            <a:off x="119336" y="764704"/>
            <a:ext cx="12072664" cy="5265738"/>
          </a:xfrm>
        </p:spPr>
        <p:txBody>
          <a:bodyPr/>
          <a:lstStyle/>
          <a:p>
            <a:r>
              <a:rPr lang="fr-FR" dirty="0" smtClean="0"/>
              <a:t>EICROC </a:t>
            </a:r>
            <a:r>
              <a:rPr lang="fr-FR" dirty="0" err="1" smtClean="0"/>
              <a:t>now</a:t>
            </a:r>
            <a:r>
              <a:rPr lang="fr-FR" dirty="0" smtClean="0"/>
              <a:t> </a:t>
            </a:r>
            <a:r>
              <a:rPr lang="fr-FR" dirty="0" err="1" smtClean="0"/>
              <a:t>reached</a:t>
            </a:r>
            <a:r>
              <a:rPr lang="fr-FR" dirty="0" smtClean="0"/>
              <a:t> full </a:t>
            </a:r>
            <a:r>
              <a:rPr lang="fr-FR" dirty="0" err="1" smtClean="0"/>
              <a:t>scale</a:t>
            </a:r>
            <a:r>
              <a:rPr lang="fr-FR" dirty="0" smtClean="0"/>
              <a:t> 32x32 </a:t>
            </a:r>
            <a:r>
              <a:rPr lang="fr-FR" dirty="0" err="1" smtClean="0"/>
              <a:t>with</a:t>
            </a:r>
            <a:r>
              <a:rPr lang="fr-FR" dirty="0" smtClean="0"/>
              <a:t> EICROC1</a:t>
            </a:r>
          </a:p>
          <a:p>
            <a:pPr lvl="1"/>
            <a:r>
              <a:rPr lang="fr-FR" dirty="0" smtClean="0"/>
              <a:t>Important for </a:t>
            </a:r>
            <a:r>
              <a:rPr lang="fr-FR" dirty="0" err="1" smtClean="0"/>
              <a:t>analog</a:t>
            </a:r>
            <a:r>
              <a:rPr lang="fr-FR" dirty="0" smtClean="0"/>
              <a:t> performance and sensor test</a:t>
            </a:r>
          </a:p>
          <a:p>
            <a:pPr lvl="1"/>
            <a:r>
              <a:rPr lang="fr-FR" dirty="0" err="1" smtClean="0"/>
              <a:t>Also</a:t>
            </a:r>
            <a:r>
              <a:rPr lang="fr-FR" dirty="0" smtClean="0"/>
              <a:t> </a:t>
            </a:r>
            <a:r>
              <a:rPr lang="fr-FR" dirty="0" err="1" smtClean="0"/>
              <a:t>allows</a:t>
            </a:r>
            <a:r>
              <a:rPr lang="fr-FR" dirty="0" smtClean="0"/>
              <a:t> to </a:t>
            </a:r>
            <a:r>
              <a:rPr lang="fr-FR" dirty="0" err="1" smtClean="0"/>
              <a:t>progress</a:t>
            </a:r>
            <a:r>
              <a:rPr lang="fr-FR" dirty="0" smtClean="0"/>
              <a:t> on system design</a:t>
            </a:r>
          </a:p>
          <a:p>
            <a:endParaRPr lang="fr-FR" dirty="0"/>
          </a:p>
          <a:p>
            <a:r>
              <a:rPr lang="fr-FR" dirty="0" smtClean="0"/>
              <a:t>Small </a:t>
            </a:r>
            <a:r>
              <a:rPr lang="fr-FR" dirty="0" err="1" smtClean="0"/>
              <a:t>scale</a:t>
            </a:r>
            <a:r>
              <a:rPr lang="fr-FR" dirty="0" smtClean="0"/>
              <a:t> EICROC0s 4x4 </a:t>
            </a:r>
            <a:r>
              <a:rPr lang="fr-FR" dirty="0" err="1" smtClean="0"/>
              <a:t>still</a:t>
            </a:r>
            <a:r>
              <a:rPr lang="fr-FR" dirty="0" smtClean="0"/>
              <a:t> </a:t>
            </a:r>
            <a:r>
              <a:rPr lang="fr-FR" dirty="0" err="1" smtClean="0"/>
              <a:t>under</a:t>
            </a:r>
            <a:r>
              <a:rPr lang="fr-FR" dirty="0" smtClean="0"/>
              <a:t> test to </a:t>
            </a:r>
            <a:r>
              <a:rPr lang="fr-FR" dirty="0" err="1" smtClean="0"/>
              <a:t>improve</a:t>
            </a:r>
            <a:r>
              <a:rPr lang="fr-FR" dirty="0" smtClean="0"/>
              <a:t> performance and </a:t>
            </a:r>
            <a:r>
              <a:rPr lang="fr-FR" dirty="0" err="1" smtClean="0"/>
              <a:t>reduce</a:t>
            </a:r>
            <a:r>
              <a:rPr lang="fr-FR" dirty="0" smtClean="0"/>
              <a:t> power</a:t>
            </a:r>
          </a:p>
          <a:p>
            <a:pPr lvl="1"/>
            <a:r>
              <a:rPr lang="fr-FR" dirty="0" smtClean="0"/>
              <a:t>Tests to </a:t>
            </a:r>
            <a:r>
              <a:rPr lang="fr-FR" dirty="0" err="1" smtClean="0"/>
              <a:t>start</a:t>
            </a:r>
            <a:r>
              <a:rPr lang="fr-FR" dirty="0" smtClean="0"/>
              <a:t> </a:t>
            </a:r>
            <a:r>
              <a:rPr lang="fr-FR" dirty="0" err="1" smtClean="0"/>
              <a:t>soon</a:t>
            </a:r>
            <a:r>
              <a:rPr lang="fr-FR" dirty="0" smtClean="0"/>
              <a:t> </a:t>
            </a:r>
            <a:r>
              <a:rPr lang="fr-FR" dirty="0" err="1" smtClean="0"/>
              <a:t>with</a:t>
            </a:r>
            <a:r>
              <a:rPr lang="fr-FR" dirty="0" smtClean="0"/>
              <a:t> </a:t>
            </a:r>
            <a:r>
              <a:rPr lang="fr-FR" dirty="0" err="1" smtClean="0"/>
              <a:t>sensors</a:t>
            </a:r>
            <a:endParaRPr lang="fr-FR" dirty="0" smtClean="0"/>
          </a:p>
          <a:p>
            <a:endParaRPr lang="fr-FR" dirty="0"/>
          </a:p>
          <a:p>
            <a:r>
              <a:rPr lang="fr-FR" dirty="0" smtClean="0"/>
              <a:t>EICROC2 now </a:t>
            </a:r>
            <a:r>
              <a:rPr lang="fr-FR" dirty="0" err="1" smtClean="0"/>
              <a:t>needs</a:t>
            </a:r>
            <a:r>
              <a:rPr lang="fr-FR" dirty="0" smtClean="0"/>
              <a:t> </a:t>
            </a:r>
            <a:r>
              <a:rPr lang="fr-FR" dirty="0" err="1" smtClean="0"/>
              <a:t>its</a:t>
            </a:r>
            <a:r>
              <a:rPr lang="fr-FR" dirty="0" smtClean="0"/>
              <a:t> digital design </a:t>
            </a:r>
            <a:r>
              <a:rPr lang="fr-FR" dirty="0" err="1" smtClean="0"/>
              <a:t>DoT</a:t>
            </a:r>
            <a:r>
              <a:rPr lang="fr-FR" dirty="0" smtClean="0"/>
              <a:t> : ~6 </a:t>
            </a:r>
            <a:r>
              <a:rPr lang="fr-FR" dirty="0" err="1" smtClean="0"/>
              <a:t>months</a:t>
            </a:r>
            <a:r>
              <a:rPr lang="fr-FR" dirty="0" smtClean="0"/>
              <a:t> design time </a:t>
            </a:r>
            <a:r>
              <a:rPr lang="fr-FR" dirty="0" err="1" smtClean="0"/>
              <a:t>from</a:t>
            </a:r>
            <a:r>
              <a:rPr lang="fr-FR" dirty="0" smtClean="0"/>
              <a:t> now</a:t>
            </a:r>
          </a:p>
          <a:p>
            <a:pPr lvl="1"/>
            <a:r>
              <a:rPr lang="fr-FR" dirty="0" err="1" smtClean="0"/>
              <a:t>Responsibility</a:t>
            </a:r>
            <a:r>
              <a:rPr lang="fr-FR" dirty="0" smtClean="0"/>
              <a:t> of Clermont Ferrand </a:t>
            </a:r>
            <a:r>
              <a:rPr lang="fr-FR" dirty="0" err="1" smtClean="0"/>
              <a:t>lab</a:t>
            </a:r>
            <a:endParaRPr lang="fr-FR" dirty="0" smtClean="0"/>
          </a:p>
          <a:p>
            <a:pPr lvl="1"/>
            <a:r>
              <a:rPr lang="fr-FR" dirty="0" smtClean="0"/>
              <a:t>Main </a:t>
            </a:r>
            <a:r>
              <a:rPr lang="fr-FR" dirty="0" err="1" smtClean="0"/>
              <a:t>driving</a:t>
            </a:r>
            <a:r>
              <a:rPr lang="fr-FR" dirty="0" smtClean="0"/>
              <a:t> </a:t>
            </a:r>
            <a:r>
              <a:rPr lang="fr-FR" dirty="0" err="1" smtClean="0"/>
              <a:t>specification</a:t>
            </a:r>
            <a:r>
              <a:rPr lang="fr-FR" dirty="0" smtClean="0"/>
              <a:t> </a:t>
            </a:r>
            <a:r>
              <a:rPr lang="fr-FR" dirty="0" err="1" smtClean="0"/>
              <a:t>is</a:t>
            </a:r>
            <a:r>
              <a:rPr lang="fr-FR" dirty="0" smtClean="0"/>
              <a:t> power </a:t>
            </a:r>
            <a:r>
              <a:rPr lang="fr-FR" dirty="0" err="1" smtClean="0"/>
              <a:t>minimization</a:t>
            </a:r>
            <a:r>
              <a:rPr lang="fr-FR" dirty="0" smtClean="0"/>
              <a:t> and </a:t>
            </a:r>
            <a:r>
              <a:rPr lang="fr-FR" dirty="0" err="1" smtClean="0"/>
              <a:t>low</a:t>
            </a:r>
            <a:r>
              <a:rPr lang="fr-FR" dirty="0" smtClean="0"/>
              <a:t> hit rate (&lt; 100 Hz/pixel)</a:t>
            </a:r>
          </a:p>
          <a:p>
            <a:pPr lvl="1"/>
            <a:r>
              <a:rPr lang="fr-FR" dirty="0" err="1" smtClean="0"/>
              <a:t>Submission</a:t>
            </a:r>
            <a:r>
              <a:rPr lang="fr-FR" dirty="0" smtClean="0"/>
              <a:t> in Engineering </a:t>
            </a:r>
            <a:r>
              <a:rPr lang="fr-FR" dirty="0" err="1" smtClean="0"/>
              <a:t>run</a:t>
            </a:r>
            <a:r>
              <a:rPr lang="fr-FR" dirty="0" smtClean="0"/>
              <a:t> in TSMC130n Q1 2027</a:t>
            </a:r>
          </a:p>
          <a:p>
            <a:pPr lvl="1"/>
            <a:endParaRPr lang="fr-FR" dirty="0"/>
          </a:p>
          <a:p>
            <a:r>
              <a:rPr lang="fr-FR" dirty="0" smtClean="0"/>
              <a:t>System tests </a:t>
            </a:r>
            <a:r>
              <a:rPr lang="fr-FR" dirty="0" err="1" smtClean="0"/>
              <a:t>will</a:t>
            </a:r>
            <a:r>
              <a:rPr lang="fr-FR" dirty="0" smtClean="0"/>
              <a:t> </a:t>
            </a:r>
            <a:r>
              <a:rPr lang="fr-FR" dirty="0" err="1" smtClean="0"/>
              <a:t>be</a:t>
            </a:r>
            <a:r>
              <a:rPr lang="fr-FR" dirty="0" smtClean="0"/>
              <a:t> (as </a:t>
            </a:r>
            <a:r>
              <a:rPr lang="fr-FR" dirty="0" err="1" smtClean="0"/>
              <a:t>always</a:t>
            </a:r>
            <a:r>
              <a:rPr lang="fr-FR" dirty="0" smtClean="0"/>
              <a:t>) an important input for chip(s) </a:t>
            </a:r>
            <a:r>
              <a:rPr lang="fr-FR" dirty="0" err="1" smtClean="0"/>
              <a:t>finalization</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18</a:t>
            </a:fld>
            <a:endParaRPr lang="en-US" dirty="0">
              <a:solidFill>
                <a:srgbClr val="000000"/>
              </a:solidFill>
            </a:endParaRPr>
          </a:p>
        </p:txBody>
      </p:sp>
    </p:spTree>
    <p:extLst>
      <p:ext uri="{BB962C8B-B14F-4D97-AF65-F5344CB8AC3E}">
        <p14:creationId xmlns:p14="http://schemas.microsoft.com/office/powerpoint/2010/main" val="1424824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backup</a:t>
            </a:r>
            <a:endParaRPr lang="fr-FR" dirty="0"/>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19</a:t>
            </a:fld>
            <a:endParaRPr lang="en-US" dirty="0">
              <a:solidFill>
                <a:srgbClr val="000000"/>
              </a:solidFill>
            </a:endParaRPr>
          </a:p>
        </p:txBody>
      </p:sp>
      <p:sp>
        <p:nvSpPr>
          <p:cNvPr id="3" name="Espace réservé du pied de page 2"/>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Tree>
    <p:extLst>
      <p:ext uri="{BB962C8B-B14F-4D97-AF65-F5344CB8AC3E}">
        <p14:creationId xmlns:p14="http://schemas.microsoft.com/office/powerpoint/2010/main" val="833081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EICROC prototypes</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a:t>
            </a:fld>
            <a:endParaRPr lang="en-US" dirty="0">
              <a:solidFill>
                <a:srgbClr val="000000"/>
              </a:solidFill>
            </a:endParaRPr>
          </a:p>
        </p:txBody>
      </p:sp>
      <p:pic>
        <p:nvPicPr>
          <p:cNvPr id="7" name="Image 6"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914" y="847743"/>
            <a:ext cx="5152147" cy="5101537"/>
          </a:xfrm>
          <a:prstGeom prst="rect">
            <a:avLst/>
          </a:prstGeom>
        </p:spPr>
      </p:pic>
      <p:sp>
        <p:nvSpPr>
          <p:cNvPr id="3" name="Espace réservé du contenu 2"/>
          <p:cNvSpPr>
            <a:spLocks noGrp="1"/>
          </p:cNvSpPr>
          <p:nvPr>
            <p:ph idx="1"/>
          </p:nvPr>
        </p:nvSpPr>
        <p:spPr>
          <a:xfrm>
            <a:off x="119336" y="976313"/>
            <a:ext cx="7416824" cy="5265738"/>
          </a:xfrm>
        </p:spPr>
        <p:txBody>
          <a:bodyPr/>
          <a:lstStyle/>
          <a:p>
            <a:r>
              <a:rPr lang="fr-FR" dirty="0" smtClean="0"/>
              <a:t>EICROC0 : 4x4 pixels </a:t>
            </a:r>
            <a:r>
              <a:rPr lang="fr-FR" dirty="0" err="1" smtClean="0"/>
              <a:t>with</a:t>
            </a:r>
            <a:r>
              <a:rPr lang="fr-FR" dirty="0" smtClean="0"/>
              <a:t> simple </a:t>
            </a:r>
            <a:r>
              <a:rPr lang="fr-FR" dirty="0" err="1" smtClean="0"/>
              <a:t>readout</a:t>
            </a:r>
            <a:r>
              <a:rPr lang="fr-FR" dirty="0" smtClean="0"/>
              <a:t> (2022)</a:t>
            </a:r>
          </a:p>
          <a:p>
            <a:endParaRPr lang="fr-FR" dirty="0"/>
          </a:p>
          <a:p>
            <a:r>
              <a:rPr lang="fr-FR" dirty="0" smtClean="0"/>
              <a:t>EICROC OA/0B 1/1B </a:t>
            </a:r>
            <a:r>
              <a:rPr lang="fr-FR" dirty="0" err="1" smtClean="0"/>
              <a:t>fabricated</a:t>
            </a:r>
            <a:r>
              <a:rPr lang="fr-FR" dirty="0" smtClean="0"/>
              <a:t> in 2025 « ATLAS/ EIC » engineering </a:t>
            </a:r>
            <a:r>
              <a:rPr lang="fr-FR" dirty="0" err="1" smtClean="0"/>
              <a:t>run</a:t>
            </a:r>
            <a:r>
              <a:rPr lang="fr-FR" dirty="0" smtClean="0"/>
              <a:t> TSMC 130n</a:t>
            </a:r>
          </a:p>
          <a:p>
            <a:pPr lvl="1"/>
            <a:r>
              <a:rPr lang="fr-FR" dirty="0"/>
              <a:t>EICROC0A/B : 4x4 </a:t>
            </a:r>
            <a:r>
              <a:rPr lang="fr-FR" dirty="0" err="1"/>
              <a:t>with</a:t>
            </a:r>
            <a:r>
              <a:rPr lang="fr-FR" dirty="0"/>
              <a:t> </a:t>
            </a:r>
            <a:r>
              <a:rPr lang="fr-FR" dirty="0" err="1"/>
              <a:t>improved</a:t>
            </a:r>
            <a:r>
              <a:rPr lang="fr-FR" dirty="0"/>
              <a:t> </a:t>
            </a:r>
            <a:r>
              <a:rPr lang="fr-FR" dirty="0" smtClean="0"/>
              <a:t>blocks and </a:t>
            </a:r>
            <a:r>
              <a:rPr lang="fr-FR" dirty="0" err="1" smtClean="0"/>
              <a:t>testability</a:t>
            </a:r>
            <a:endParaRPr lang="fr-FR" dirty="0"/>
          </a:p>
          <a:p>
            <a:pPr lvl="1"/>
            <a:r>
              <a:rPr lang="fr-FR" dirty="0" smtClean="0"/>
              <a:t>EICROC1/1A </a:t>
            </a:r>
            <a:r>
              <a:rPr lang="fr-FR" dirty="0"/>
              <a:t>: 32x32 and 4x32 </a:t>
            </a:r>
          </a:p>
          <a:p>
            <a:pPr lvl="1"/>
            <a:endParaRPr lang="fr-FR" dirty="0" smtClean="0"/>
          </a:p>
          <a:p>
            <a:r>
              <a:rPr lang="fr-FR" dirty="0" smtClean="0"/>
              <a:t>EICROC2 </a:t>
            </a:r>
            <a:r>
              <a:rPr lang="fr-FR" dirty="0" err="1" smtClean="0"/>
              <a:t>will</a:t>
            </a:r>
            <a:r>
              <a:rPr lang="fr-FR" dirty="0" smtClean="0"/>
              <a:t> </a:t>
            </a:r>
            <a:r>
              <a:rPr lang="fr-FR" dirty="0" err="1" smtClean="0"/>
              <a:t>be</a:t>
            </a:r>
            <a:r>
              <a:rPr lang="fr-FR" dirty="0" smtClean="0"/>
              <a:t> </a:t>
            </a:r>
            <a:r>
              <a:rPr lang="fr-FR" dirty="0" err="1" smtClean="0"/>
              <a:t>fabricated</a:t>
            </a:r>
            <a:r>
              <a:rPr lang="fr-FR" dirty="0" smtClean="0"/>
              <a:t> Q1 2027</a:t>
            </a:r>
          </a:p>
          <a:p>
            <a:pPr lvl="1"/>
            <a:r>
              <a:rPr lang="fr-FR" dirty="0" err="1" smtClean="0"/>
              <a:t>Should</a:t>
            </a:r>
            <a:r>
              <a:rPr lang="fr-FR" dirty="0" smtClean="0"/>
              <a:t> </a:t>
            </a:r>
            <a:r>
              <a:rPr lang="fr-FR" dirty="0" err="1" smtClean="0"/>
              <a:t>be</a:t>
            </a:r>
            <a:r>
              <a:rPr lang="fr-FR" dirty="0" smtClean="0"/>
              <a:t> the final chip…</a:t>
            </a:r>
            <a:endParaRPr lang="fr-FR" sz="1800" dirty="0"/>
          </a:p>
        </p:txBody>
      </p:sp>
    </p:spTree>
    <p:extLst>
      <p:ext uri="{BB962C8B-B14F-4D97-AF65-F5344CB8AC3E}">
        <p14:creationId xmlns:p14="http://schemas.microsoft.com/office/powerpoint/2010/main" val="364230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Technology</a:t>
            </a:r>
            <a:r>
              <a:rPr lang="fr-FR" dirty="0" smtClean="0"/>
              <a:t> </a:t>
            </a:r>
            <a:r>
              <a:rPr lang="fr-FR" dirty="0" err="1" smtClean="0"/>
              <a:t>choice</a:t>
            </a:r>
            <a:endParaRPr lang="fr-FR" dirty="0"/>
          </a:p>
        </p:txBody>
      </p:sp>
      <p:graphicFrame>
        <p:nvGraphicFramePr>
          <p:cNvPr id="6" name="Espace réservé du contenu 5"/>
          <p:cNvGraphicFramePr>
            <a:graphicFrameLocks noGrp="1"/>
          </p:cNvGraphicFramePr>
          <p:nvPr>
            <p:ph idx="1"/>
            <p:extLst/>
          </p:nvPr>
        </p:nvGraphicFramePr>
        <p:xfrm>
          <a:off x="565150" y="892175"/>
          <a:ext cx="11099800" cy="4079240"/>
        </p:xfrm>
        <a:graphic>
          <a:graphicData uri="http://schemas.openxmlformats.org/drawingml/2006/table">
            <a:tbl>
              <a:tblPr firstRow="1" bandRow="1">
                <a:tableStyleId>{21E4AEA4-8DFA-4A89-87EB-49C32662AFE0}</a:tableStyleId>
              </a:tblPr>
              <a:tblGrid>
                <a:gridCol w="2219960"/>
                <a:gridCol w="2219960"/>
                <a:gridCol w="2219960"/>
                <a:gridCol w="2219960"/>
                <a:gridCol w="2219960"/>
              </a:tblGrid>
              <a:tr h="370840">
                <a:tc>
                  <a:txBody>
                    <a:bodyPr/>
                    <a:lstStyle/>
                    <a:p>
                      <a:pPr algn="ctr"/>
                      <a:r>
                        <a:rPr lang="fr-FR" dirty="0" smtClean="0"/>
                        <a:t>TSMC130</a:t>
                      </a:r>
                      <a:endParaRPr lang="fr-FR" dirty="0">
                        <a:solidFill>
                          <a:srgbClr val="FF0000"/>
                        </a:solidFill>
                      </a:endParaRPr>
                    </a:p>
                  </a:txBody>
                  <a:tcPr/>
                </a:tc>
                <a:tc>
                  <a:txBody>
                    <a:bodyPr/>
                    <a:lstStyle/>
                    <a:p>
                      <a:pPr algn="ctr"/>
                      <a:r>
                        <a:rPr lang="fr-FR" dirty="0" smtClean="0"/>
                        <a:t>TSMC65</a:t>
                      </a:r>
                      <a:endParaRPr lang="fr-FR" dirty="0">
                        <a:solidFill>
                          <a:srgbClr val="FF0000"/>
                        </a:solidFill>
                      </a:endParaRPr>
                    </a:p>
                  </a:txBody>
                  <a:tcPr/>
                </a:tc>
                <a:tc>
                  <a:txBody>
                    <a:bodyPr/>
                    <a:lstStyle/>
                    <a:p>
                      <a:pPr algn="ctr"/>
                      <a:r>
                        <a:rPr lang="fr-FR" dirty="0" smtClean="0"/>
                        <a:t>UMC110</a:t>
                      </a:r>
                      <a:endParaRPr lang="fr-FR" dirty="0">
                        <a:solidFill>
                          <a:srgbClr val="FF0000"/>
                        </a:solidFill>
                      </a:endParaRPr>
                    </a:p>
                  </a:txBody>
                  <a:tcPr/>
                </a:tc>
                <a:tc>
                  <a:txBody>
                    <a:bodyPr/>
                    <a:lstStyle/>
                    <a:p>
                      <a:pPr algn="ctr"/>
                      <a:r>
                        <a:rPr lang="fr-FR" dirty="0" smtClean="0"/>
                        <a:t>XFAB130</a:t>
                      </a:r>
                      <a:endParaRPr lang="fr-FR" dirty="0">
                        <a:solidFill>
                          <a:srgbClr val="FF0000"/>
                        </a:solidFill>
                      </a:endParaRPr>
                    </a:p>
                  </a:txBody>
                  <a:tcPr/>
                </a:tc>
                <a:tc>
                  <a:txBody>
                    <a:bodyPr/>
                    <a:lstStyle/>
                    <a:p>
                      <a:pPr algn="ctr"/>
                      <a:r>
                        <a:rPr lang="fr-FR" smtClean="0"/>
                        <a:t>VIS130</a:t>
                      </a:r>
                      <a:endParaRPr lang="fr-FR" dirty="0">
                        <a:solidFill>
                          <a:srgbClr val="FF0000"/>
                        </a:solidFill>
                      </a:endParaRPr>
                    </a:p>
                  </a:txBody>
                  <a:tcPr/>
                </a:tc>
              </a:tr>
              <a:tr h="370840">
                <a:tc>
                  <a:txBody>
                    <a:bodyPr/>
                    <a:lstStyle/>
                    <a:p>
                      <a:pPr algn="ctr"/>
                      <a:r>
                        <a:rPr lang="fr-FR" dirty="0" smtClean="0"/>
                        <a:t>5M</a:t>
                      </a:r>
                      <a:r>
                        <a:rPr lang="fr-FR" baseline="0" dirty="0" smtClean="0"/>
                        <a:t> 1T 1U RDL C4</a:t>
                      </a:r>
                      <a:endParaRPr lang="fr-FR" dirty="0"/>
                    </a:p>
                  </a:txBody>
                  <a:tcPr/>
                </a:tc>
                <a:tc>
                  <a:txBody>
                    <a:bodyPr/>
                    <a:lstStyle/>
                    <a:p>
                      <a:pPr algn="ctr"/>
                      <a:r>
                        <a:rPr lang="fr-FR" dirty="0" smtClean="0"/>
                        <a:t>5M</a:t>
                      </a:r>
                      <a:r>
                        <a:rPr lang="fr-FR" baseline="0" dirty="0" smtClean="0"/>
                        <a:t> 2T 1U RDL C4</a:t>
                      </a:r>
                      <a:endParaRPr lang="fr-FR" dirty="0"/>
                    </a:p>
                  </a:txBody>
                  <a:tcPr/>
                </a:tc>
                <a:tc>
                  <a:txBody>
                    <a:bodyPr/>
                    <a:lstStyle/>
                    <a:p>
                      <a:pPr algn="ctr"/>
                      <a:r>
                        <a:rPr lang="fr-FR" dirty="0" smtClean="0"/>
                        <a:t>5M</a:t>
                      </a:r>
                      <a:r>
                        <a:rPr lang="fr-FR" baseline="0" dirty="0" smtClean="0"/>
                        <a:t> 1T 1U no C4?</a:t>
                      </a:r>
                      <a:endParaRPr lang="fr-FR" dirty="0"/>
                    </a:p>
                  </a:txBody>
                  <a:tcPr/>
                </a:tc>
                <a:tc>
                  <a:txBody>
                    <a:bodyPr/>
                    <a:lstStyle/>
                    <a:p>
                      <a:pPr algn="ctr"/>
                      <a:endParaRPr lang="fr-FR"/>
                    </a:p>
                  </a:txBody>
                  <a:tcPr/>
                </a:tc>
                <a:tc>
                  <a:txBody>
                    <a:bodyPr/>
                    <a:lstStyle/>
                    <a:p>
                      <a:pPr algn="ctr"/>
                      <a:r>
                        <a:rPr lang="fr-FR" dirty="0" smtClean="0"/>
                        <a:t>As TSMC130</a:t>
                      </a:r>
                      <a:endParaRPr lang="fr-FR" dirty="0"/>
                    </a:p>
                  </a:txBody>
                  <a:tcPr/>
                </a:tc>
              </a:tr>
              <a:tr h="370840">
                <a:tc>
                  <a:txBody>
                    <a:bodyPr/>
                    <a:lstStyle/>
                    <a:p>
                      <a:pPr algn="ctr"/>
                      <a:r>
                        <a:rPr lang="fr-FR" dirty="0" err="1" smtClean="0">
                          <a:solidFill>
                            <a:srgbClr val="00B050"/>
                          </a:solidFill>
                        </a:rPr>
                        <a:t>Radhard</a:t>
                      </a:r>
                      <a:r>
                        <a:rPr lang="fr-FR" baseline="0" dirty="0" smtClean="0">
                          <a:solidFill>
                            <a:srgbClr val="00B050"/>
                          </a:solidFill>
                        </a:rPr>
                        <a:t> 200 Mrad</a:t>
                      </a:r>
                      <a:endParaRPr lang="fr-FR" dirty="0">
                        <a:solidFill>
                          <a:srgbClr val="00B050"/>
                        </a:solidFill>
                      </a:endParaRPr>
                    </a:p>
                  </a:txBody>
                  <a:tcPr/>
                </a:tc>
                <a:tc>
                  <a:txBody>
                    <a:bodyPr/>
                    <a:lstStyle/>
                    <a:p>
                      <a:pPr algn="ctr"/>
                      <a:r>
                        <a:rPr lang="fr-FR" dirty="0" err="1" smtClean="0">
                          <a:solidFill>
                            <a:srgbClr val="00B050"/>
                          </a:solidFill>
                        </a:rPr>
                        <a:t>Radhard</a:t>
                      </a:r>
                      <a:r>
                        <a:rPr lang="fr-FR" baseline="0" dirty="0" smtClean="0">
                          <a:solidFill>
                            <a:srgbClr val="00B050"/>
                          </a:solidFill>
                        </a:rPr>
                        <a:t> 200 Mrad</a:t>
                      </a:r>
                      <a:endParaRPr lang="fr-FR" dirty="0">
                        <a:solidFill>
                          <a:srgbClr val="00B050"/>
                        </a:solidFill>
                      </a:endParaRPr>
                    </a:p>
                  </a:txBody>
                  <a:tcPr/>
                </a:tc>
                <a:tc>
                  <a:txBody>
                    <a:bodyPr/>
                    <a:lstStyle/>
                    <a:p>
                      <a:pPr algn="ctr"/>
                      <a:r>
                        <a:rPr lang="fr-FR" dirty="0" err="1" smtClean="0">
                          <a:solidFill>
                            <a:srgbClr val="FF0000"/>
                          </a:solidFill>
                        </a:rPr>
                        <a:t>Bump</a:t>
                      </a:r>
                      <a:r>
                        <a:rPr lang="fr-FR" dirty="0" smtClean="0">
                          <a:solidFill>
                            <a:srgbClr val="FF0000"/>
                          </a:solidFill>
                        </a:rPr>
                        <a:t> @ 5 Mrad</a:t>
                      </a:r>
                      <a:endParaRPr lang="fr-FR" dirty="0">
                        <a:solidFill>
                          <a:srgbClr val="FF0000"/>
                        </a:solidFill>
                      </a:endParaRPr>
                    </a:p>
                  </a:txBody>
                  <a:tcPr/>
                </a:tc>
                <a:tc>
                  <a:txBody>
                    <a:bodyPr/>
                    <a:lstStyle/>
                    <a:p>
                      <a:pPr algn="ctr"/>
                      <a:r>
                        <a:rPr lang="fr-FR" dirty="0" smtClean="0">
                          <a:solidFill>
                            <a:srgbClr val="FF0000"/>
                          </a:solidFill>
                        </a:rPr>
                        <a:t>N/A</a:t>
                      </a:r>
                      <a:endParaRPr lang="fr-FR" dirty="0">
                        <a:solidFill>
                          <a:srgbClr val="FF0000"/>
                        </a:solidFill>
                      </a:endParaRPr>
                    </a:p>
                  </a:txBody>
                  <a:tcPr/>
                </a:tc>
                <a:tc>
                  <a:txBody>
                    <a:bodyPr/>
                    <a:lstStyle/>
                    <a:p>
                      <a:pPr algn="ctr"/>
                      <a:r>
                        <a:rPr lang="fr-FR" dirty="0" err="1" smtClean="0"/>
                        <a:t>Which</a:t>
                      </a:r>
                      <a:r>
                        <a:rPr lang="fr-FR" dirty="0" smtClean="0"/>
                        <a:t> </a:t>
                      </a:r>
                      <a:r>
                        <a:rPr lang="fr-FR" dirty="0" err="1" smtClean="0"/>
                        <a:t>fab</a:t>
                      </a:r>
                      <a:r>
                        <a:rPr lang="fr-FR" dirty="0" smtClean="0"/>
                        <a:t> ?</a:t>
                      </a:r>
                      <a:endParaRPr lang="fr-FR" dirty="0"/>
                    </a:p>
                  </a:txBody>
                  <a:tcPr/>
                </a:tc>
              </a:tr>
              <a:tr h="370840">
                <a:tc>
                  <a:txBody>
                    <a:bodyPr/>
                    <a:lstStyle/>
                    <a:p>
                      <a:pPr algn="ctr"/>
                      <a:r>
                        <a:rPr lang="fr-FR" dirty="0" smtClean="0">
                          <a:solidFill>
                            <a:srgbClr val="00B050"/>
                          </a:solidFill>
                        </a:rPr>
                        <a:t>ER : 300 k$</a:t>
                      </a:r>
                      <a:endParaRPr lang="fr-FR" dirty="0">
                        <a:solidFill>
                          <a:srgbClr val="00B050"/>
                        </a:solidFill>
                      </a:endParaRPr>
                    </a:p>
                  </a:txBody>
                  <a:tcPr/>
                </a:tc>
                <a:tc>
                  <a:txBody>
                    <a:bodyPr/>
                    <a:lstStyle/>
                    <a:p>
                      <a:pPr algn="ctr"/>
                      <a:r>
                        <a:rPr lang="fr-FR" dirty="0" smtClean="0">
                          <a:solidFill>
                            <a:srgbClr val="FF0000"/>
                          </a:solidFill>
                        </a:rPr>
                        <a:t>ER : 750 k$</a:t>
                      </a:r>
                      <a:endParaRPr lang="fr-FR" dirty="0">
                        <a:solidFill>
                          <a:srgbClr val="FF0000"/>
                        </a:solidFill>
                      </a:endParaRPr>
                    </a:p>
                  </a:txBody>
                  <a:tcPr/>
                </a:tc>
                <a:tc>
                  <a:txBody>
                    <a:bodyPr/>
                    <a:lstStyle/>
                    <a:p>
                      <a:pPr algn="ctr"/>
                      <a:r>
                        <a:rPr lang="fr-FR" dirty="0" smtClean="0">
                          <a:solidFill>
                            <a:srgbClr val="00B050"/>
                          </a:solidFill>
                        </a:rPr>
                        <a:t>ER : 300 k$ ?</a:t>
                      </a:r>
                      <a:endParaRPr lang="fr-FR" dirty="0">
                        <a:solidFill>
                          <a:srgbClr val="00B050"/>
                        </a:solidFill>
                      </a:endParaRPr>
                    </a:p>
                  </a:txBody>
                  <a:tcPr/>
                </a:tc>
                <a:tc>
                  <a:txBody>
                    <a:bodyPr/>
                    <a:lstStyle/>
                    <a:p>
                      <a:pPr algn="ctr"/>
                      <a:endParaRPr lang="fr-FR" dirty="0"/>
                    </a:p>
                  </a:txBody>
                  <a:tcPr/>
                </a:tc>
                <a:tc>
                  <a:txBody>
                    <a:bodyPr/>
                    <a:lstStyle/>
                    <a:p>
                      <a:pPr algn="ctr"/>
                      <a:endParaRPr lang="fr-FR" dirty="0"/>
                    </a:p>
                  </a:txBody>
                  <a:tcPr/>
                </a:tc>
              </a:tr>
              <a:tr h="370840">
                <a:tc>
                  <a:txBody>
                    <a:bodyPr/>
                    <a:lstStyle/>
                    <a:p>
                      <a:pPr algn="ctr"/>
                      <a:r>
                        <a:rPr lang="fr-FR" dirty="0" smtClean="0"/>
                        <a:t>EIC</a:t>
                      </a:r>
                      <a:endParaRPr lang="fr-FR" dirty="0"/>
                    </a:p>
                  </a:txBody>
                  <a:tcPr/>
                </a:tc>
                <a:tc>
                  <a:txBody>
                    <a:bodyPr/>
                    <a:lstStyle/>
                    <a:p>
                      <a:pPr algn="ctr"/>
                      <a:r>
                        <a:rPr lang="fr-FR" dirty="0" smtClean="0"/>
                        <a:t>EIC, </a:t>
                      </a:r>
                      <a:r>
                        <a:rPr lang="fr-FR" dirty="0" err="1" smtClean="0"/>
                        <a:t>LHCb</a:t>
                      </a:r>
                      <a:endParaRPr lang="fr-FR" dirty="0"/>
                    </a:p>
                  </a:txBody>
                  <a:tcPr/>
                </a:tc>
                <a:tc>
                  <a:txBody>
                    <a:bodyPr/>
                    <a:lstStyle/>
                    <a:p>
                      <a:pPr algn="ctr"/>
                      <a:r>
                        <a:rPr lang="fr-FR" dirty="0" smtClean="0"/>
                        <a:t>EIC, </a:t>
                      </a:r>
                      <a:r>
                        <a:rPr lang="fr-FR" dirty="0" err="1" smtClean="0"/>
                        <a:t>LHCb</a:t>
                      </a:r>
                      <a:r>
                        <a:rPr lang="fr-FR" dirty="0" smtClean="0"/>
                        <a:t>, ALICE</a:t>
                      </a:r>
                      <a:endParaRPr lang="fr-FR" dirty="0"/>
                    </a:p>
                  </a:txBody>
                  <a:tcPr/>
                </a:tc>
                <a:tc>
                  <a:txBody>
                    <a:bodyPr/>
                    <a:lstStyle/>
                    <a:p>
                      <a:pPr algn="ctr"/>
                      <a:endParaRPr lang="fr-FR"/>
                    </a:p>
                  </a:txBody>
                  <a:tcPr/>
                </a:tc>
                <a:tc>
                  <a:txBody>
                    <a:bodyPr/>
                    <a:lstStyle/>
                    <a:p>
                      <a:pPr algn="ctr"/>
                      <a:endParaRPr lang="fr-FR" dirty="0"/>
                    </a:p>
                  </a:txBody>
                  <a:tcPr/>
                </a:tc>
              </a:tr>
              <a:tr h="370840">
                <a:tc>
                  <a:txBody>
                    <a:bodyPr/>
                    <a:lstStyle/>
                    <a:p>
                      <a:pPr algn="ctr"/>
                      <a:r>
                        <a:rPr lang="fr-FR" dirty="0" smtClean="0"/>
                        <a:t>AGH,</a:t>
                      </a:r>
                      <a:r>
                        <a:rPr lang="fr-FR" baseline="0" dirty="0" smtClean="0"/>
                        <a:t> </a:t>
                      </a:r>
                      <a:r>
                        <a:rPr lang="fr-FR" baseline="0" dirty="0" err="1" smtClean="0"/>
                        <a:t>Lisbon,SLAC</a:t>
                      </a:r>
                      <a:endParaRPr lang="fr-FR" dirty="0"/>
                    </a:p>
                  </a:txBody>
                  <a:tcPr/>
                </a:tc>
                <a:tc>
                  <a:txBody>
                    <a:bodyPr/>
                    <a:lstStyle/>
                    <a:p>
                      <a:pPr algn="ctr"/>
                      <a:r>
                        <a:rPr lang="fr-FR" dirty="0" smtClean="0"/>
                        <a:t>FNAL,BNL,CERN</a:t>
                      </a:r>
                      <a:endParaRPr lang="fr-FR" dirty="0"/>
                    </a:p>
                  </a:txBody>
                  <a:tcPr/>
                </a:tc>
                <a:tc>
                  <a:txBody>
                    <a:bodyPr/>
                    <a:lstStyle/>
                    <a:p>
                      <a:pPr algn="ctr"/>
                      <a:r>
                        <a:rPr lang="fr-FR" dirty="0" smtClean="0"/>
                        <a:t>Torino</a:t>
                      </a:r>
                      <a:endParaRPr lang="fr-FR" dirty="0"/>
                    </a:p>
                  </a:txBody>
                  <a:tcPr/>
                </a:tc>
                <a:tc>
                  <a:txBody>
                    <a:bodyPr/>
                    <a:lstStyle/>
                    <a:p>
                      <a:pPr algn="ctr"/>
                      <a:endParaRPr lang="fr-FR" dirty="0"/>
                    </a:p>
                  </a:txBody>
                  <a:tcPr/>
                </a:tc>
                <a:tc>
                  <a:txBody>
                    <a:bodyPr/>
                    <a:lstStyle/>
                    <a:p>
                      <a:pPr algn="ctr"/>
                      <a:endParaRPr lang="fr-FR" dirty="0"/>
                    </a:p>
                  </a:txBody>
                  <a:tcPr/>
                </a:tc>
              </a:tr>
              <a:tr h="370840">
                <a:tc>
                  <a:txBody>
                    <a:bodyPr/>
                    <a:lstStyle/>
                    <a:p>
                      <a:pPr algn="ctr"/>
                      <a:r>
                        <a:rPr lang="fr-FR" dirty="0" err="1" smtClean="0">
                          <a:solidFill>
                            <a:srgbClr val="FF0000"/>
                          </a:solidFill>
                        </a:rPr>
                        <a:t>Discontinued</a:t>
                      </a:r>
                      <a:r>
                        <a:rPr lang="fr-FR" dirty="0" smtClean="0">
                          <a:solidFill>
                            <a:srgbClr val="FF0000"/>
                          </a:solidFill>
                        </a:rPr>
                        <a:t> </a:t>
                      </a:r>
                      <a:endParaRPr lang="fr-FR" dirty="0">
                        <a:solidFill>
                          <a:srgbClr val="FF0000"/>
                        </a:solidFill>
                      </a:endParaRPr>
                    </a:p>
                  </a:txBody>
                  <a:tcPr/>
                </a:tc>
                <a:tc>
                  <a:txBody>
                    <a:bodyPr/>
                    <a:lstStyle/>
                    <a:p>
                      <a:pPr algn="ctr"/>
                      <a:r>
                        <a:rPr lang="fr-FR" dirty="0" err="1" smtClean="0">
                          <a:solidFill>
                            <a:srgbClr val="FF0000"/>
                          </a:solidFill>
                        </a:rPr>
                        <a:t>Perenity</a:t>
                      </a:r>
                      <a:r>
                        <a:rPr lang="fr-FR" dirty="0" smtClean="0">
                          <a:solidFill>
                            <a:srgbClr val="FF0000"/>
                          </a:solidFill>
                        </a:rPr>
                        <a:t> ?</a:t>
                      </a:r>
                      <a:endParaRPr lang="fr-FR" dirty="0">
                        <a:solidFill>
                          <a:srgbClr val="FF0000"/>
                        </a:solidFill>
                      </a:endParaRPr>
                    </a:p>
                  </a:txBody>
                  <a:tcPr/>
                </a:tc>
                <a:tc>
                  <a:txBody>
                    <a:bodyPr/>
                    <a:lstStyle/>
                    <a:p>
                      <a:pPr algn="ctr"/>
                      <a:r>
                        <a:rPr lang="fr-FR" dirty="0" err="1" smtClean="0">
                          <a:solidFill>
                            <a:srgbClr val="00B050"/>
                          </a:solidFill>
                        </a:rPr>
                        <a:t>Low</a:t>
                      </a:r>
                      <a:r>
                        <a:rPr lang="fr-FR" dirty="0" smtClean="0">
                          <a:solidFill>
                            <a:srgbClr val="00B050"/>
                          </a:solidFill>
                        </a:rPr>
                        <a:t> volume</a:t>
                      </a:r>
                      <a:endParaRPr lang="fr-FR" dirty="0">
                        <a:solidFill>
                          <a:srgbClr val="00B050"/>
                        </a:solidFill>
                      </a:endParaRPr>
                    </a:p>
                  </a:txBody>
                  <a:tcPr/>
                </a:tc>
                <a:tc>
                  <a:txBody>
                    <a:bodyPr/>
                    <a:lstStyle/>
                    <a:p>
                      <a:pPr algn="ctr"/>
                      <a:r>
                        <a:rPr lang="fr-FR" dirty="0" smtClean="0">
                          <a:solidFill>
                            <a:srgbClr val="FF0000"/>
                          </a:solidFill>
                        </a:rPr>
                        <a:t>6-9</a:t>
                      </a:r>
                      <a:r>
                        <a:rPr lang="fr-FR" baseline="0" dirty="0" smtClean="0">
                          <a:solidFill>
                            <a:srgbClr val="FF0000"/>
                          </a:solidFill>
                        </a:rPr>
                        <a:t> </a:t>
                      </a:r>
                      <a:r>
                        <a:rPr lang="fr-FR" baseline="0" dirty="0" err="1" smtClean="0">
                          <a:solidFill>
                            <a:srgbClr val="FF0000"/>
                          </a:solidFill>
                        </a:rPr>
                        <a:t>months</a:t>
                      </a:r>
                      <a:r>
                        <a:rPr lang="fr-FR" baseline="0" dirty="0" smtClean="0">
                          <a:solidFill>
                            <a:srgbClr val="FF0000"/>
                          </a:solidFill>
                        </a:rPr>
                        <a:t> </a:t>
                      </a:r>
                      <a:r>
                        <a:rPr lang="fr-FR" baseline="0" dirty="0" err="1" smtClean="0">
                          <a:solidFill>
                            <a:srgbClr val="FF0000"/>
                          </a:solidFill>
                        </a:rPr>
                        <a:t>fab</a:t>
                      </a:r>
                      <a:endParaRPr lang="fr-FR" dirty="0">
                        <a:solidFill>
                          <a:srgbClr val="FF0000"/>
                        </a:solidFill>
                      </a:endParaRPr>
                    </a:p>
                  </a:txBody>
                  <a:tcPr/>
                </a:tc>
                <a:tc>
                  <a:txBody>
                    <a:bodyPr/>
                    <a:lstStyle/>
                    <a:p>
                      <a:pPr algn="ctr"/>
                      <a:r>
                        <a:rPr lang="fr-FR" dirty="0" err="1" smtClean="0">
                          <a:solidFill>
                            <a:srgbClr val="FF0000"/>
                          </a:solidFill>
                        </a:rPr>
                        <a:t>Available</a:t>
                      </a:r>
                      <a:r>
                        <a:rPr lang="fr-FR" dirty="0" smtClean="0">
                          <a:solidFill>
                            <a:srgbClr val="FF0000"/>
                          </a:solidFill>
                        </a:rPr>
                        <a:t> </a:t>
                      </a:r>
                      <a:r>
                        <a:rPr lang="fr-FR" dirty="0" err="1" smtClean="0">
                          <a:solidFill>
                            <a:srgbClr val="FF0000"/>
                          </a:solidFill>
                        </a:rPr>
                        <a:t>when</a:t>
                      </a:r>
                      <a:r>
                        <a:rPr lang="fr-FR" dirty="0" smtClean="0">
                          <a:solidFill>
                            <a:srgbClr val="FF0000"/>
                          </a:solidFill>
                        </a:rPr>
                        <a:t> ?</a:t>
                      </a:r>
                      <a:endParaRPr lang="fr-FR" dirty="0">
                        <a:solidFill>
                          <a:srgbClr val="FF0000"/>
                        </a:solidFill>
                      </a:endParaRPr>
                    </a:p>
                  </a:txBody>
                  <a:tcPr/>
                </a:tc>
              </a:tr>
              <a:tr h="370840">
                <a:tc>
                  <a:txBody>
                    <a:bodyPr/>
                    <a:lstStyle/>
                    <a:p>
                      <a:pPr algn="ctr"/>
                      <a:endParaRPr lang="fr-FR" dirty="0">
                        <a:solidFill>
                          <a:srgbClr val="FF0000"/>
                        </a:solidFill>
                      </a:endParaRPr>
                    </a:p>
                  </a:txBody>
                  <a:tcPr/>
                </a:tc>
                <a:tc>
                  <a:txBody>
                    <a:bodyPr/>
                    <a:lstStyle/>
                    <a:p>
                      <a:pPr algn="ctr"/>
                      <a:endParaRPr lang="fr-FR" dirty="0">
                        <a:solidFill>
                          <a:srgbClr val="FF0000"/>
                        </a:solidFill>
                      </a:endParaRPr>
                    </a:p>
                  </a:txBody>
                  <a:tcPr/>
                </a:tc>
                <a:tc>
                  <a:txBody>
                    <a:bodyPr/>
                    <a:lstStyle/>
                    <a:p>
                      <a:pPr algn="ctr"/>
                      <a:endParaRPr lang="fr-FR" dirty="0">
                        <a:solidFill>
                          <a:srgbClr val="00B050"/>
                        </a:solidFill>
                      </a:endParaRPr>
                    </a:p>
                  </a:txBody>
                  <a:tcPr/>
                </a:tc>
                <a:tc>
                  <a:txBody>
                    <a:bodyPr/>
                    <a:lstStyle/>
                    <a:p>
                      <a:pPr algn="ctr"/>
                      <a:endParaRPr lang="fr-FR" dirty="0">
                        <a:solidFill>
                          <a:srgbClr val="FF0000"/>
                        </a:solidFill>
                      </a:endParaRPr>
                    </a:p>
                  </a:txBody>
                  <a:tcPr/>
                </a:tc>
                <a:tc>
                  <a:txBody>
                    <a:bodyPr/>
                    <a:lstStyle/>
                    <a:p>
                      <a:pPr algn="ctr"/>
                      <a:endParaRPr lang="fr-FR" dirty="0">
                        <a:solidFill>
                          <a:srgbClr val="FF0000"/>
                        </a:solidFill>
                      </a:endParaRPr>
                    </a:p>
                  </a:txBody>
                  <a:tcPr/>
                </a:tc>
              </a:tr>
              <a:tr h="370840">
                <a:tc>
                  <a:txBody>
                    <a:bodyPr/>
                    <a:lstStyle/>
                    <a:p>
                      <a:pPr algn="ctr"/>
                      <a:endParaRPr lang="fr-FR" dirty="0">
                        <a:solidFill>
                          <a:schemeClr val="tx1"/>
                        </a:solidFill>
                      </a:endParaRPr>
                    </a:p>
                  </a:txBody>
                  <a:tcPr/>
                </a:tc>
                <a:tc>
                  <a:txBody>
                    <a:bodyPr/>
                    <a:lstStyle/>
                    <a:p>
                      <a:pPr algn="ctr"/>
                      <a:r>
                        <a:rPr lang="fr-FR" dirty="0" smtClean="0">
                          <a:solidFill>
                            <a:srgbClr val="00B050"/>
                          </a:solidFill>
                        </a:rPr>
                        <a:t>ADC</a:t>
                      </a:r>
                      <a:endParaRPr lang="fr-FR" dirty="0">
                        <a:solidFill>
                          <a:srgbClr val="00B050"/>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r>
              <a:tr h="370840">
                <a:tc>
                  <a:txBody>
                    <a:bodyPr/>
                    <a:lstStyle/>
                    <a:p>
                      <a:pPr algn="ctr"/>
                      <a:r>
                        <a:rPr lang="fr-FR" dirty="0" smtClean="0">
                          <a:solidFill>
                            <a:schemeClr val="tx1"/>
                          </a:solidFill>
                        </a:rPr>
                        <a:t>DNW, </a:t>
                      </a:r>
                      <a:r>
                        <a:rPr lang="fr-FR" dirty="0" err="1" smtClean="0">
                          <a:solidFill>
                            <a:schemeClr val="tx1"/>
                          </a:solidFill>
                        </a:rPr>
                        <a:t>HiR</a:t>
                      </a:r>
                      <a:r>
                        <a:rPr lang="fr-FR" dirty="0" smtClean="0">
                          <a:solidFill>
                            <a:schemeClr val="tx1"/>
                          </a:solidFill>
                        </a:rPr>
                        <a:t>, CMIM</a:t>
                      </a:r>
                      <a:endParaRPr lang="fr-FR"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smtClean="0">
                          <a:solidFill>
                            <a:schemeClr val="tx1"/>
                          </a:solidFill>
                        </a:rPr>
                        <a:t>DNW, </a:t>
                      </a:r>
                      <a:r>
                        <a:rPr lang="fr-FR" dirty="0" err="1" smtClean="0">
                          <a:solidFill>
                            <a:schemeClr val="tx1"/>
                          </a:solidFill>
                        </a:rPr>
                        <a:t>HiR</a:t>
                      </a:r>
                      <a:r>
                        <a:rPr lang="fr-FR" dirty="0" smtClean="0">
                          <a:solidFill>
                            <a:schemeClr val="tx1"/>
                          </a:solidFill>
                        </a:rPr>
                        <a:t>, CMIM</a:t>
                      </a: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r>
              <a:tr h="370840">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c>
                  <a:txBody>
                    <a:bodyPr/>
                    <a:lstStyle/>
                    <a:p>
                      <a:pPr algn="ctr"/>
                      <a:endParaRPr lang="fr-FR" dirty="0">
                        <a:solidFill>
                          <a:schemeClr val="tx1"/>
                        </a:solidFill>
                      </a:endParaRPr>
                    </a:p>
                  </a:txBody>
                  <a:tcPr/>
                </a:tc>
              </a:tr>
            </a:tbl>
          </a:graphicData>
        </a:graphic>
      </p:graphicFrame>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20</a:t>
            </a:fld>
            <a:endParaRPr lang="en-US" dirty="0">
              <a:solidFill>
                <a:srgbClr val="000000"/>
              </a:solidFill>
            </a:endParaRPr>
          </a:p>
        </p:txBody>
      </p:sp>
    </p:spTree>
    <p:extLst>
      <p:ext uri="{BB962C8B-B14F-4D97-AF65-F5344CB8AC3E}">
        <p14:creationId xmlns:p14="http://schemas.microsoft.com/office/powerpoint/2010/main" val="378740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a:solidFill>
                  <a:schemeClr val="dk1"/>
                </a:solidFill>
                <a:effectLst/>
                <a:uFillTx/>
                <a:latin typeface="Lato"/>
                <a:ea typeface="Noto Sans CJK SC"/>
              </a:rPr>
              <a:t>PCB1 – 10</a:t>
            </a:r>
            <a:r>
              <a:rPr lang="en-US" sz="2400" b="1" u="none" strike="noStrike">
                <a:solidFill>
                  <a:schemeClr val="dk1"/>
                </a:solidFill>
                <a:effectLst/>
                <a:uFillTx/>
                <a:latin typeface="Lato"/>
              </a:rPr>
              <a:t>/04/2026 : Test results</a:t>
            </a:r>
            <a:endParaRPr lang="fr-FR" sz="2400" b="0" u="none" strike="noStrike">
              <a:solidFill>
                <a:schemeClr val="dk1"/>
              </a:solidFill>
              <a:effectLst/>
              <a:uFillTx/>
              <a:latin typeface="Arial"/>
            </a:endParaRPr>
          </a:p>
        </p:txBody>
      </p:sp>
      <p:sp>
        <p:nvSpPr>
          <p:cNvPr id="430"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6F84A279-46B8-47EC-81A6-CEE3412210D2}" type="slidenum">
              <a:rPr/>
              <a:pPr fontAlgn="auto">
                <a:spcBef>
                  <a:spcPts val="0"/>
                </a:spcBef>
                <a:spcAft>
                  <a:spcPts val="0"/>
                </a:spcAft>
              </a:pPr>
              <a:t>21</a:t>
            </a:fld>
            <a:endParaRPr lang="en-US" b="0">
              <a:solidFill>
                <a:srgbClr val="000000"/>
              </a:solidFill>
              <a:latin typeface="Times New Roman"/>
            </a:endParaRPr>
          </a:p>
        </p:txBody>
      </p:sp>
      <p:sp>
        <p:nvSpPr>
          <p:cNvPr id="431" name="ZoneTexte 430"/>
          <p:cNvSpPr txBox="1"/>
          <p:nvPr/>
        </p:nvSpPr>
        <p:spPr>
          <a:xfrm>
            <a:off x="3657600" y="733320"/>
            <a:ext cx="45720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ADC signals</a:t>
            </a:r>
          </a:p>
        </p:txBody>
      </p:sp>
      <p:sp>
        <p:nvSpPr>
          <p:cNvPr id="432" name="ZoneTexte 431"/>
          <p:cNvSpPr txBox="1"/>
          <p:nvPr/>
        </p:nvSpPr>
        <p:spPr>
          <a:xfrm>
            <a:off x="1828800" y="1143000"/>
            <a:ext cx="27432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External inj.</a:t>
            </a:r>
          </a:p>
        </p:txBody>
      </p:sp>
      <p:sp>
        <p:nvSpPr>
          <p:cNvPr id="433" name="ZoneTexte 432"/>
          <p:cNvSpPr txBox="1"/>
          <p:nvPr/>
        </p:nvSpPr>
        <p:spPr>
          <a:xfrm>
            <a:off x="7772400" y="1143000"/>
            <a:ext cx="2743200" cy="373680"/>
          </a:xfrm>
          <a:prstGeom prst="rect">
            <a:avLst/>
          </a:prstGeom>
          <a:noFill/>
          <a:ln w="0">
            <a:noFill/>
          </a:ln>
        </p:spPr>
        <p:txBody>
          <a:bodyPr lIns="90000" tIns="45000" rIns="90000" bIns="45000" anchor="t" anchorCtr="1">
            <a:spAutoFit/>
          </a:bodyPr>
          <a:lstStyle/>
          <a:p>
            <a:pPr algn="ctr" fontAlgn="auto">
              <a:spcBef>
                <a:spcPts val="0"/>
              </a:spcBef>
              <a:spcAft>
                <a:spcPts val="0"/>
              </a:spcAft>
            </a:pPr>
            <a:r>
              <a:rPr lang="en-US">
                <a:solidFill>
                  <a:srgbClr val="000000"/>
                </a:solidFill>
                <a:latin typeface="Arial"/>
              </a:rPr>
              <a:t>Internal Inj.</a:t>
            </a:r>
          </a:p>
        </p:txBody>
      </p:sp>
      <p:sp>
        <p:nvSpPr>
          <p:cNvPr id="434" name="ZoneTexte 433"/>
          <p:cNvSpPr txBox="1"/>
          <p:nvPr/>
        </p:nvSpPr>
        <p:spPr>
          <a:xfrm>
            <a:off x="914400" y="5487840"/>
            <a:ext cx="10972800" cy="1544040"/>
          </a:xfrm>
          <a:prstGeom prst="rect">
            <a:avLst/>
          </a:prstGeom>
          <a:noFill/>
          <a:ln w="0">
            <a:noFill/>
          </a:ln>
        </p:spPr>
        <p:txBody>
          <a:bodyPr lIns="90000" tIns="45000" rIns="90000" bIns="45000" anchor="t">
            <a:spAutoFit/>
          </a:bodyPr>
          <a:lstStyle/>
          <a:p>
            <a:pPr fontAlgn="auto">
              <a:spcBef>
                <a:spcPts val="0"/>
              </a:spcBef>
              <a:spcAft>
                <a:spcPts val="0"/>
              </a:spcAft>
            </a:pPr>
            <a:r>
              <a:rPr lang="en-US" sz="1400">
                <a:solidFill>
                  <a:srgbClr val="000000"/>
                </a:solidFill>
                <a:latin typeface="Lato"/>
              </a:rPr>
              <a:t>Test with external injection used no command pulse, </a:t>
            </a:r>
            <a:r>
              <a:rPr lang="en-US" sz="1400" b="1">
                <a:solidFill>
                  <a:srgbClr val="000000"/>
                </a:solidFill>
                <a:latin typeface="Lato"/>
              </a:rPr>
              <a:t>no c</a:t>
            </a:r>
            <a:r>
              <a:rPr lang="en-US" sz="1400" b="1" baseline="-8000">
                <a:solidFill>
                  <a:srgbClr val="000000"/>
                </a:solidFill>
                <a:latin typeface="Lato"/>
              </a:rPr>
              <a:t>test</a:t>
            </a:r>
            <a:r>
              <a:rPr lang="en-US" sz="1400" b="1">
                <a:solidFill>
                  <a:srgbClr val="000000"/>
                </a:solidFill>
                <a:latin typeface="Lato"/>
              </a:rPr>
              <a:t> was wired to the front ends</a:t>
            </a:r>
            <a:r>
              <a:rPr lang="en-US" sz="1400">
                <a:solidFill>
                  <a:srgbClr val="000000"/>
                </a:solidFill>
                <a:latin typeface="Lato"/>
              </a:rPr>
              <a:t>.</a:t>
            </a:r>
            <a:endParaRPr lang="en-US" sz="1400">
              <a:solidFill>
                <a:srgbClr val="000000"/>
              </a:solidFill>
              <a:latin typeface="Arial"/>
            </a:endParaRPr>
          </a:p>
          <a:p>
            <a:pPr fontAlgn="auto">
              <a:spcBef>
                <a:spcPts val="0"/>
              </a:spcBef>
              <a:spcAft>
                <a:spcPts val="0"/>
              </a:spcAft>
            </a:pPr>
            <a:r>
              <a:rPr lang="en-US" sz="1400">
                <a:solidFill>
                  <a:srgbClr val="000000"/>
                </a:solidFill>
                <a:latin typeface="Lato"/>
                <a:ea typeface="Noto Sans CJK SC"/>
              </a:rPr>
              <a:t>Internal injection was obtained with FPGA cmdpulse, </a:t>
            </a:r>
            <a:r>
              <a:rPr lang="en-US" sz="1400" b="1">
                <a:solidFill>
                  <a:srgbClr val="000000"/>
                </a:solidFill>
                <a:latin typeface="Lato"/>
              </a:rPr>
              <a:t>no c</a:t>
            </a:r>
            <a:r>
              <a:rPr lang="en-US" sz="1400" b="1" baseline="-8000">
                <a:solidFill>
                  <a:srgbClr val="000000"/>
                </a:solidFill>
                <a:latin typeface="Lato"/>
              </a:rPr>
              <a:t>test</a:t>
            </a:r>
            <a:r>
              <a:rPr lang="en-US" sz="1400" b="1">
                <a:solidFill>
                  <a:srgbClr val="000000"/>
                </a:solidFill>
                <a:latin typeface="Lato"/>
              </a:rPr>
              <a:t> was wired to the front ends</a:t>
            </a:r>
            <a:r>
              <a:rPr lang="en-US" sz="1400">
                <a:solidFill>
                  <a:srgbClr val="000000"/>
                </a:solidFill>
                <a:latin typeface="Lato"/>
              </a:rPr>
              <a:t> and 0 DACu as input charge.</a:t>
            </a:r>
            <a:endParaRPr lang="en-US" sz="1400">
              <a:solidFill>
                <a:srgbClr val="000000"/>
              </a:solidFill>
              <a:latin typeface="Arial"/>
            </a:endParaRPr>
          </a:p>
          <a:p>
            <a:pPr fontAlgn="auto">
              <a:spcBef>
                <a:spcPts val="0"/>
              </a:spcBef>
              <a:spcAft>
                <a:spcPts val="0"/>
              </a:spcAft>
            </a:pPr>
            <a:r>
              <a:rPr lang="en-US" sz="1400">
                <a:solidFill>
                  <a:srgbClr val="000000"/>
                </a:solidFill>
                <a:latin typeface="Lato"/>
              </a:rPr>
              <a:t>Only 1 event could be captured with the external injection, but the waveform doesn’t show the linear decreasing behavior seen in the plot with the internal injection. We might be seeing some internal cmdpulse interference in the signal?</a:t>
            </a:r>
            <a:endParaRPr lang="en-US" sz="1400">
              <a:solidFill>
                <a:srgbClr val="000000"/>
              </a:solidFill>
              <a:latin typeface="Arial"/>
            </a:endParaRPr>
          </a:p>
        </p:txBody>
      </p:sp>
      <p:pic>
        <p:nvPicPr>
          <p:cNvPr id="435" name="Image 434"/>
          <p:cNvPicPr/>
          <p:nvPr/>
        </p:nvPicPr>
        <p:blipFill>
          <a:blip r:embed="rId2"/>
          <a:stretch/>
        </p:blipFill>
        <p:spPr>
          <a:xfrm>
            <a:off x="457200" y="1600200"/>
            <a:ext cx="5715000" cy="3429000"/>
          </a:xfrm>
          <a:prstGeom prst="rect">
            <a:avLst/>
          </a:prstGeom>
          <a:noFill/>
          <a:ln w="0">
            <a:noFill/>
          </a:ln>
        </p:spPr>
      </p:pic>
      <p:pic>
        <p:nvPicPr>
          <p:cNvPr id="436" name="Image 435"/>
          <p:cNvPicPr/>
          <p:nvPr/>
        </p:nvPicPr>
        <p:blipFill>
          <a:blip r:embed="rId3"/>
          <a:stretch/>
        </p:blipFill>
        <p:spPr>
          <a:xfrm>
            <a:off x="6400800" y="1600200"/>
            <a:ext cx="5336640" cy="3452400"/>
          </a:xfrm>
          <a:prstGeom prst="rect">
            <a:avLst/>
          </a:prstGeom>
          <a:noFill/>
          <a:ln w="0">
            <a:noFill/>
          </a:ln>
        </p:spPr>
      </p:pic>
      <p:sp>
        <p:nvSpPr>
          <p:cNvPr id="2" name="Espace réservé du pied de page 1"/>
          <p:cNvSpPr>
            <a:spLocks noGrp="1"/>
          </p:cNvSpPr>
          <p:nvPr>
            <p:ph type="ftr" idx="65"/>
          </p:nvPr>
        </p:nvSpPr>
        <p:spPr/>
        <p:txBody>
          <a:bodyPr/>
          <a:lstStyle/>
          <a:p>
            <a:r>
              <a:rPr lang="en-US" smtClean="0"/>
              <a:t>CdLT EICROC 16 july 2026</a:t>
            </a:r>
            <a:endParaRPr lang="fr-FR"/>
          </a:p>
        </p:txBody>
      </p:sp>
    </p:spTree>
    <p:extLst>
      <p:ext uri="{BB962C8B-B14F-4D97-AF65-F5344CB8AC3E}">
        <p14:creationId xmlns:p14="http://schemas.microsoft.com/office/powerpoint/2010/main" val="77354749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a:solidFill>
                  <a:schemeClr val="dk1"/>
                </a:solidFill>
                <a:effectLst/>
                <a:uFillTx/>
                <a:latin typeface="Lato"/>
                <a:ea typeface="Noto Sans CJK SC"/>
              </a:rPr>
              <a:t>PCB1 – 27/04/2026</a:t>
            </a:r>
            <a:r>
              <a:rPr lang="en-US" sz="2400" b="1" u="none" strike="noStrike">
                <a:solidFill>
                  <a:schemeClr val="dk1"/>
                </a:solidFill>
                <a:effectLst/>
                <a:uFillTx/>
                <a:latin typeface="Lato"/>
              </a:rPr>
              <a:t> : Test results - ADC</a:t>
            </a:r>
            <a:endParaRPr lang="fr-FR" sz="2400" b="0" u="none" strike="noStrike">
              <a:solidFill>
                <a:schemeClr val="dk1"/>
              </a:solidFill>
              <a:effectLst/>
              <a:uFillTx/>
              <a:latin typeface="Arial"/>
            </a:endParaRPr>
          </a:p>
        </p:txBody>
      </p:sp>
      <p:sp>
        <p:nvSpPr>
          <p:cNvPr id="438"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14842419-5068-449A-81F8-ECA4DBF4A4D5}" type="slidenum">
              <a:rPr/>
              <a:pPr fontAlgn="auto">
                <a:spcBef>
                  <a:spcPts val="0"/>
                </a:spcBef>
                <a:spcAft>
                  <a:spcPts val="0"/>
                </a:spcAft>
              </a:pPr>
              <a:t>22</a:t>
            </a:fld>
            <a:endParaRPr lang="en-US" b="0">
              <a:solidFill>
                <a:srgbClr val="000000"/>
              </a:solidFill>
              <a:latin typeface="Times New Roman"/>
            </a:endParaRPr>
          </a:p>
        </p:txBody>
      </p:sp>
      <p:sp>
        <p:nvSpPr>
          <p:cNvPr id="439" name="ZoneTexte 438"/>
          <p:cNvSpPr txBox="1"/>
          <p:nvPr/>
        </p:nvSpPr>
        <p:spPr>
          <a:xfrm>
            <a:off x="3657600" y="733320"/>
            <a:ext cx="45720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ea typeface="Noto Sans CJK SC"/>
              </a:rPr>
              <a:t>ADC linearity (all channels injected sim.)</a:t>
            </a:r>
            <a:endParaRPr lang="en-US">
              <a:solidFill>
                <a:srgbClr val="000000"/>
              </a:solidFill>
              <a:latin typeface="Arial"/>
            </a:endParaRPr>
          </a:p>
        </p:txBody>
      </p:sp>
      <p:pic>
        <p:nvPicPr>
          <p:cNvPr id="440" name="Image 439"/>
          <p:cNvPicPr/>
          <p:nvPr/>
        </p:nvPicPr>
        <p:blipFill>
          <a:blip r:embed="rId2"/>
          <a:stretch/>
        </p:blipFill>
        <p:spPr>
          <a:xfrm>
            <a:off x="181440" y="1190520"/>
            <a:ext cx="6963480" cy="4547520"/>
          </a:xfrm>
          <a:prstGeom prst="rect">
            <a:avLst/>
          </a:prstGeom>
          <a:noFill/>
          <a:ln w="0">
            <a:noFill/>
          </a:ln>
        </p:spPr>
      </p:pic>
      <p:sp>
        <p:nvSpPr>
          <p:cNvPr id="441" name="ZoneTexte 440"/>
          <p:cNvSpPr txBox="1"/>
          <p:nvPr/>
        </p:nvSpPr>
        <p:spPr>
          <a:xfrm>
            <a:off x="7086600" y="1371600"/>
            <a:ext cx="4800960" cy="4800600"/>
          </a:xfrm>
          <a:prstGeom prst="rect">
            <a:avLst/>
          </a:prstGeom>
          <a:noFill/>
          <a:ln w="0">
            <a:noFill/>
          </a:ln>
        </p:spPr>
        <p:txBody>
          <a:bodyPr lIns="90000" tIns="45000" rIns="90000" bIns="45000" anchor="ctr">
            <a:spAutoFit/>
          </a:bodyPr>
          <a:lstStyle/>
          <a:p>
            <a:pPr fontAlgn="auto">
              <a:spcBef>
                <a:spcPts val="0"/>
              </a:spcBef>
              <a:spcAft>
                <a:spcPts val="0"/>
              </a:spcAft>
            </a:pPr>
            <a:r>
              <a:rPr lang="en-US" sz="1400">
                <a:solidFill>
                  <a:srgbClr val="000000"/>
                </a:solidFill>
                <a:latin typeface="Arial"/>
              </a:rPr>
              <a:t>ADC linearity is very similar between channels. The range also seems to be quite similar between all channels.</a:t>
            </a:r>
          </a:p>
          <a:p>
            <a:pPr fontAlgn="auto">
              <a:spcBef>
                <a:spcPts val="0"/>
              </a:spcBef>
              <a:spcAft>
                <a:spcPts val="0"/>
              </a:spcAft>
            </a:pPr>
            <a:r>
              <a:rPr lang="en-US" sz="1400">
                <a:solidFill>
                  <a:srgbClr val="000000"/>
                </a:solidFill>
                <a:latin typeface="Arial"/>
              </a:rPr>
              <a:t>We can see two different “parts” to the linearity, with 2 different slopes.</a:t>
            </a:r>
          </a:p>
          <a:p>
            <a:pPr fontAlgn="auto">
              <a:spcBef>
                <a:spcPts val="0"/>
              </a:spcBef>
              <a:spcAft>
                <a:spcPts val="0"/>
              </a:spcAft>
            </a:pPr>
            <a:endParaRPr lang="en-US" sz="1400">
              <a:solidFill>
                <a:srgbClr val="000000"/>
              </a:solidFill>
              <a:latin typeface="Arial"/>
            </a:endParaRPr>
          </a:p>
          <a:p>
            <a:pPr fontAlgn="auto">
              <a:spcBef>
                <a:spcPts val="0"/>
              </a:spcBef>
              <a:spcAft>
                <a:spcPts val="0"/>
              </a:spcAft>
            </a:pPr>
            <a:r>
              <a:rPr lang="en-US" sz="1400">
                <a:solidFill>
                  <a:srgbClr val="000000"/>
                </a:solidFill>
                <a:latin typeface="Arial"/>
              </a:rPr>
              <a:t>Slope 1 (from 0 to 32 fC) is around 2.6 ADCu / fC</a:t>
            </a:r>
          </a:p>
          <a:p>
            <a:pPr fontAlgn="auto">
              <a:spcBef>
                <a:spcPts val="0"/>
              </a:spcBef>
              <a:spcAft>
                <a:spcPts val="0"/>
              </a:spcAft>
            </a:pPr>
            <a:r>
              <a:rPr lang="en-US" sz="1400">
                <a:solidFill>
                  <a:srgbClr val="000000"/>
                </a:solidFill>
                <a:latin typeface="Arial"/>
              </a:rPr>
              <a:t>Slope 2 (from 32 to 38 fC) is around 3.2 ADCu / fC</a:t>
            </a:r>
          </a:p>
          <a:p>
            <a:pPr fontAlgn="auto">
              <a:spcBef>
                <a:spcPts val="0"/>
              </a:spcBef>
              <a:spcAft>
                <a:spcPts val="0"/>
              </a:spcAft>
            </a:pPr>
            <a:r>
              <a:rPr lang="en-US" sz="1400">
                <a:solidFill>
                  <a:srgbClr val="000000"/>
                </a:solidFill>
                <a:latin typeface="Arial"/>
              </a:rPr>
              <a:t>Slope 3 (from 38 to 62 fC) is around 4.4 ADCu / fC</a:t>
            </a:r>
          </a:p>
        </p:txBody>
      </p:sp>
      <p:sp>
        <p:nvSpPr>
          <p:cNvPr id="2" name="Espace réservé du pied de page 1"/>
          <p:cNvSpPr>
            <a:spLocks noGrp="1"/>
          </p:cNvSpPr>
          <p:nvPr>
            <p:ph type="ftr" idx="65"/>
          </p:nvPr>
        </p:nvSpPr>
        <p:spPr/>
        <p:txBody>
          <a:bodyPr/>
          <a:lstStyle/>
          <a:p>
            <a:r>
              <a:rPr lang="en-US" smtClean="0"/>
              <a:t>CdLT EICROC 16 july 2026</a:t>
            </a:r>
            <a:endParaRPr lang="fr-FR"/>
          </a:p>
        </p:txBody>
      </p:sp>
    </p:spTree>
    <p:extLst>
      <p:ext uri="{BB962C8B-B14F-4D97-AF65-F5344CB8AC3E}">
        <p14:creationId xmlns:p14="http://schemas.microsoft.com/office/powerpoint/2010/main" val="170415965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a:solidFill>
                  <a:schemeClr val="dk1"/>
                </a:solidFill>
                <a:effectLst/>
                <a:uFillTx/>
                <a:latin typeface="Lato"/>
                <a:ea typeface="Noto Sans CJK SC"/>
              </a:rPr>
              <a:t>PCB1 – 27/04/2026</a:t>
            </a:r>
            <a:r>
              <a:rPr lang="en-US" sz="2400" b="1" u="none" strike="noStrike">
                <a:solidFill>
                  <a:schemeClr val="dk1"/>
                </a:solidFill>
                <a:effectLst/>
                <a:uFillTx/>
                <a:latin typeface="Lato"/>
              </a:rPr>
              <a:t> : Test results - Hit</a:t>
            </a:r>
            <a:endParaRPr lang="fr-FR" sz="2400" b="0" u="none" strike="noStrike">
              <a:solidFill>
                <a:schemeClr val="dk1"/>
              </a:solidFill>
              <a:effectLst/>
              <a:uFillTx/>
              <a:latin typeface="Arial"/>
            </a:endParaRPr>
          </a:p>
        </p:txBody>
      </p:sp>
      <p:sp>
        <p:nvSpPr>
          <p:cNvPr id="443"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26E26E9A-D75B-4BFF-B63F-503D19123ABC}" type="slidenum">
              <a:rPr/>
              <a:pPr fontAlgn="auto">
                <a:spcBef>
                  <a:spcPts val="0"/>
                </a:spcBef>
                <a:spcAft>
                  <a:spcPts val="0"/>
                </a:spcAft>
              </a:pPr>
              <a:t>23</a:t>
            </a:fld>
            <a:endParaRPr lang="en-US" b="0">
              <a:solidFill>
                <a:srgbClr val="000000"/>
              </a:solidFill>
              <a:latin typeface="Times New Roman"/>
            </a:endParaRPr>
          </a:p>
        </p:txBody>
      </p:sp>
      <p:sp>
        <p:nvSpPr>
          <p:cNvPr id="444" name="ZoneTexte 443"/>
          <p:cNvSpPr txBox="1"/>
          <p:nvPr/>
        </p:nvSpPr>
        <p:spPr>
          <a:xfrm>
            <a:off x="3657600" y="733320"/>
            <a:ext cx="45720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ea typeface="Noto Sans CJK SC"/>
              </a:rPr>
              <a:t>S-Curve 50% vs charge</a:t>
            </a:r>
            <a:endParaRPr lang="en-US">
              <a:solidFill>
                <a:srgbClr val="000000"/>
              </a:solidFill>
              <a:latin typeface="Arial"/>
            </a:endParaRPr>
          </a:p>
        </p:txBody>
      </p:sp>
      <p:sp>
        <p:nvSpPr>
          <p:cNvPr id="445" name="ZoneTexte 444"/>
          <p:cNvSpPr txBox="1"/>
          <p:nvPr/>
        </p:nvSpPr>
        <p:spPr>
          <a:xfrm>
            <a:off x="6171840" y="1600200"/>
            <a:ext cx="4800960" cy="2057400"/>
          </a:xfrm>
          <a:prstGeom prst="rect">
            <a:avLst/>
          </a:prstGeom>
          <a:noFill/>
          <a:ln w="0">
            <a:noFill/>
          </a:ln>
        </p:spPr>
        <p:txBody>
          <a:bodyPr lIns="90000" tIns="45000" rIns="90000" bIns="45000" anchor="ctr">
            <a:spAutoFit/>
          </a:bodyPr>
          <a:lstStyle/>
          <a:p>
            <a:pPr fontAlgn="auto">
              <a:spcBef>
                <a:spcPts val="0"/>
              </a:spcBef>
              <a:spcAft>
                <a:spcPts val="0"/>
              </a:spcAft>
            </a:pPr>
            <a:r>
              <a:rPr lang="en-US" sz="1200">
                <a:solidFill>
                  <a:srgbClr val="000000"/>
                </a:solidFill>
                <a:latin typeface="Arial"/>
              </a:rPr>
              <a:t>Minimum charge detected is around 4 fC.</a:t>
            </a:r>
          </a:p>
          <a:p>
            <a:pPr fontAlgn="auto">
              <a:spcBef>
                <a:spcPts val="0"/>
              </a:spcBef>
              <a:spcAft>
                <a:spcPts val="0"/>
              </a:spcAft>
            </a:pPr>
            <a:r>
              <a:rPr lang="en-US" sz="1200">
                <a:solidFill>
                  <a:srgbClr val="000000"/>
                </a:solidFill>
                <a:latin typeface="Arial"/>
              </a:rPr>
              <a:t>The </a:t>
            </a:r>
            <a:r>
              <a:rPr lang="en-US" sz="1200">
                <a:solidFill>
                  <a:srgbClr val="000000"/>
                </a:solidFill>
                <a:latin typeface="Lato"/>
              </a:rPr>
              <a:t>noise</a:t>
            </a:r>
            <a:r>
              <a:rPr lang="en-US" sz="1200">
                <a:solidFill>
                  <a:srgbClr val="000000"/>
                </a:solidFill>
                <a:latin typeface="Arial"/>
              </a:rPr>
              <a:t> enveloppe at 1 fC is around 40 DACu (20 mV), as seen on plot (see plot under).</a:t>
            </a:r>
          </a:p>
          <a:p>
            <a:pPr fontAlgn="auto">
              <a:spcBef>
                <a:spcPts val="0"/>
              </a:spcBef>
              <a:spcAft>
                <a:spcPts val="0"/>
              </a:spcAft>
            </a:pPr>
            <a:r>
              <a:rPr lang="en-US" sz="1200">
                <a:solidFill>
                  <a:srgbClr val="000000"/>
                </a:solidFill>
                <a:latin typeface="Arial"/>
              </a:rPr>
              <a:t>Slope from 4 fC to 9 fC is around 12.2 DACu / fC, or 6.1 mV / fC</a:t>
            </a:r>
          </a:p>
        </p:txBody>
      </p:sp>
      <p:pic>
        <p:nvPicPr>
          <p:cNvPr id="446" name="Image 445"/>
          <p:cNvPicPr/>
          <p:nvPr/>
        </p:nvPicPr>
        <p:blipFill>
          <a:blip r:embed="rId2"/>
          <a:stretch/>
        </p:blipFill>
        <p:spPr>
          <a:xfrm>
            <a:off x="218160" y="1143000"/>
            <a:ext cx="5496840" cy="3525840"/>
          </a:xfrm>
          <a:prstGeom prst="rect">
            <a:avLst/>
          </a:prstGeom>
          <a:noFill/>
          <a:ln w="0">
            <a:noFill/>
          </a:ln>
        </p:spPr>
      </p:pic>
      <p:pic>
        <p:nvPicPr>
          <p:cNvPr id="447" name="Image 446"/>
          <p:cNvPicPr/>
          <p:nvPr/>
        </p:nvPicPr>
        <p:blipFill>
          <a:blip r:embed="rId3"/>
          <a:stretch/>
        </p:blipFill>
        <p:spPr>
          <a:xfrm>
            <a:off x="6858000" y="3289320"/>
            <a:ext cx="4264200" cy="3111480"/>
          </a:xfrm>
          <a:prstGeom prst="rect">
            <a:avLst/>
          </a:prstGeom>
          <a:noFill/>
          <a:ln w="0">
            <a:noFill/>
          </a:ln>
        </p:spPr>
      </p:pic>
      <p:sp>
        <p:nvSpPr>
          <p:cNvPr id="2" name="Espace réservé du pied de page 1"/>
          <p:cNvSpPr>
            <a:spLocks noGrp="1"/>
          </p:cNvSpPr>
          <p:nvPr>
            <p:ph type="ftr" idx="69"/>
          </p:nvPr>
        </p:nvSpPr>
        <p:spPr/>
        <p:txBody>
          <a:bodyPr/>
          <a:lstStyle/>
          <a:p>
            <a:r>
              <a:rPr lang="en-US" smtClean="0"/>
              <a:t>CdLT EICROC 16 july 2026</a:t>
            </a:r>
            <a:endParaRPr lang="fr-FR"/>
          </a:p>
        </p:txBody>
      </p:sp>
    </p:spTree>
    <p:extLst>
      <p:ext uri="{BB962C8B-B14F-4D97-AF65-F5344CB8AC3E}">
        <p14:creationId xmlns:p14="http://schemas.microsoft.com/office/powerpoint/2010/main" val="383500611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a:solidFill>
                  <a:schemeClr val="dk1"/>
                </a:solidFill>
                <a:effectLst/>
                <a:uFillTx/>
                <a:latin typeface="Lato"/>
                <a:ea typeface="Noto Sans CJK SC"/>
              </a:rPr>
              <a:t>PCB1 – </a:t>
            </a:r>
            <a:r>
              <a:rPr lang="en-US" sz="2400" b="1" u="none" strike="noStrike">
                <a:solidFill>
                  <a:schemeClr val="dk1"/>
                </a:solidFill>
                <a:effectLst/>
                <a:uFillTx/>
                <a:latin typeface="Lato"/>
              </a:rPr>
              <a:t>07-09/04/2026 : Test results</a:t>
            </a:r>
            <a:endParaRPr lang="fr-FR" sz="2400" b="0" u="none" strike="noStrike">
              <a:solidFill>
                <a:schemeClr val="dk1"/>
              </a:solidFill>
              <a:effectLst/>
              <a:uFillTx/>
              <a:latin typeface="Arial"/>
            </a:endParaRPr>
          </a:p>
        </p:txBody>
      </p:sp>
      <p:sp>
        <p:nvSpPr>
          <p:cNvPr id="449"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F8DE09E9-4C04-4F0F-9DBC-AFAAC10DB6FB}" type="slidenum">
              <a:rPr/>
              <a:pPr fontAlgn="auto">
                <a:spcBef>
                  <a:spcPts val="0"/>
                </a:spcBef>
                <a:spcAft>
                  <a:spcPts val="0"/>
                </a:spcAft>
              </a:pPr>
              <a:t>24</a:t>
            </a:fld>
            <a:endParaRPr lang="en-US" b="0">
              <a:solidFill>
                <a:srgbClr val="000000"/>
              </a:solidFill>
              <a:latin typeface="Times New Roman"/>
            </a:endParaRPr>
          </a:p>
        </p:txBody>
      </p:sp>
      <p:sp>
        <p:nvSpPr>
          <p:cNvPr id="450" name="ZoneTexte 449"/>
          <p:cNvSpPr txBox="1"/>
          <p:nvPr/>
        </p:nvSpPr>
        <p:spPr>
          <a:xfrm>
            <a:off x="3657600" y="733320"/>
            <a:ext cx="45720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ea typeface="Noto Sans CJK SC"/>
              </a:rPr>
              <a:t>TDC ToA for c</a:t>
            </a:r>
            <a:r>
              <a:rPr lang="en-US" baseline="-8000">
                <a:solidFill>
                  <a:srgbClr val="000000"/>
                </a:solidFill>
                <a:latin typeface="Arial"/>
                <a:ea typeface="Noto Sans CJK SC"/>
              </a:rPr>
              <a:t>D </a:t>
            </a:r>
            <a:r>
              <a:rPr lang="en-US">
                <a:solidFill>
                  <a:srgbClr val="000000"/>
                </a:solidFill>
                <a:latin typeface="Arial"/>
                <a:ea typeface="Noto Sans CJK SC"/>
              </a:rPr>
              <a:t>= 00 and </a:t>
            </a:r>
            <a:r>
              <a:rPr lang="en-US">
                <a:solidFill>
                  <a:srgbClr val="000000"/>
                </a:solidFill>
                <a:latin typeface="Arial"/>
              </a:rPr>
              <a:t>c</a:t>
            </a:r>
            <a:r>
              <a:rPr lang="en-US" baseline="-8000">
                <a:solidFill>
                  <a:srgbClr val="000000"/>
                </a:solidFill>
                <a:latin typeface="Arial"/>
              </a:rPr>
              <a:t>D </a:t>
            </a:r>
            <a:r>
              <a:rPr lang="en-US">
                <a:solidFill>
                  <a:srgbClr val="000000"/>
                </a:solidFill>
                <a:latin typeface="Arial"/>
              </a:rPr>
              <a:t>= 11</a:t>
            </a:r>
          </a:p>
        </p:txBody>
      </p:sp>
      <p:sp>
        <p:nvSpPr>
          <p:cNvPr id="451" name="ZoneTexte 450"/>
          <p:cNvSpPr txBox="1"/>
          <p:nvPr/>
        </p:nvSpPr>
        <p:spPr>
          <a:xfrm>
            <a:off x="1828800" y="1143000"/>
            <a:ext cx="27432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c</a:t>
            </a:r>
            <a:r>
              <a:rPr lang="en-US" baseline="-8000">
                <a:solidFill>
                  <a:srgbClr val="000000"/>
                </a:solidFill>
                <a:latin typeface="Arial"/>
              </a:rPr>
              <a:t>D</a:t>
            </a:r>
            <a:r>
              <a:rPr lang="en-US">
                <a:solidFill>
                  <a:srgbClr val="000000"/>
                </a:solidFill>
                <a:latin typeface="Arial"/>
              </a:rPr>
              <a:t> = 00</a:t>
            </a:r>
          </a:p>
        </p:txBody>
      </p:sp>
      <p:sp>
        <p:nvSpPr>
          <p:cNvPr id="452" name="ZoneTexte 451"/>
          <p:cNvSpPr txBox="1"/>
          <p:nvPr/>
        </p:nvSpPr>
        <p:spPr>
          <a:xfrm>
            <a:off x="7772400" y="1143000"/>
            <a:ext cx="2743200" cy="373680"/>
          </a:xfrm>
          <a:prstGeom prst="rect">
            <a:avLst/>
          </a:prstGeom>
          <a:noFill/>
          <a:ln w="0">
            <a:noFill/>
          </a:ln>
        </p:spPr>
        <p:txBody>
          <a:bodyPr lIns="90000" tIns="45000" rIns="90000" bIns="45000" anchor="t" anchorCtr="1">
            <a:spAutoFit/>
          </a:bodyPr>
          <a:lstStyle/>
          <a:p>
            <a:pPr algn="ctr" fontAlgn="auto">
              <a:spcBef>
                <a:spcPts val="0"/>
              </a:spcBef>
              <a:spcAft>
                <a:spcPts val="0"/>
              </a:spcAft>
            </a:pPr>
            <a:r>
              <a:rPr lang="en-US">
                <a:solidFill>
                  <a:srgbClr val="000000"/>
                </a:solidFill>
                <a:latin typeface="Arial"/>
              </a:rPr>
              <a:t>c</a:t>
            </a:r>
            <a:r>
              <a:rPr lang="en-US" baseline="-8000">
                <a:solidFill>
                  <a:srgbClr val="000000"/>
                </a:solidFill>
                <a:latin typeface="Arial"/>
              </a:rPr>
              <a:t>D</a:t>
            </a:r>
            <a:r>
              <a:rPr lang="en-US">
                <a:solidFill>
                  <a:srgbClr val="000000"/>
                </a:solidFill>
                <a:latin typeface="Arial"/>
              </a:rPr>
              <a:t> = 11</a:t>
            </a:r>
          </a:p>
        </p:txBody>
      </p:sp>
      <p:sp>
        <p:nvSpPr>
          <p:cNvPr id="453" name="ZoneTexte 452"/>
          <p:cNvSpPr txBox="1"/>
          <p:nvPr/>
        </p:nvSpPr>
        <p:spPr>
          <a:xfrm>
            <a:off x="1600200" y="5487840"/>
            <a:ext cx="9372600" cy="912960"/>
          </a:xfrm>
          <a:prstGeom prst="rect">
            <a:avLst/>
          </a:prstGeom>
          <a:noFill/>
          <a:ln w="0">
            <a:noFill/>
          </a:ln>
        </p:spPr>
        <p:txBody>
          <a:bodyPr lIns="90000" tIns="45000" rIns="90000" bIns="45000" anchor="t">
            <a:spAutoFit/>
          </a:bodyPr>
          <a:lstStyle/>
          <a:p>
            <a:pPr fontAlgn="auto">
              <a:spcBef>
                <a:spcPts val="0"/>
              </a:spcBef>
              <a:spcAft>
                <a:spcPts val="0"/>
              </a:spcAft>
            </a:pPr>
            <a:r>
              <a:rPr lang="en-US" sz="1400">
                <a:solidFill>
                  <a:srgbClr val="000000"/>
                </a:solidFill>
                <a:latin typeface="Arial"/>
              </a:rPr>
              <a:t>There is a visible effect of c</a:t>
            </a:r>
            <a:r>
              <a:rPr lang="en-US" sz="1400" baseline="-8000">
                <a:solidFill>
                  <a:srgbClr val="000000"/>
                </a:solidFill>
                <a:latin typeface="Arial"/>
              </a:rPr>
              <a:t>D</a:t>
            </a:r>
            <a:r>
              <a:rPr lang="en-US" sz="1400">
                <a:solidFill>
                  <a:srgbClr val="000000"/>
                </a:solidFill>
                <a:latin typeface="Arial"/>
              </a:rPr>
              <a:t> on ToA results, with the ToA being higher when the capacitance is enabled. The range is different on the plots because of the additional capacitance which restricted the “usable” charge range in the results to a smaller interval.</a:t>
            </a:r>
          </a:p>
          <a:p>
            <a:pPr fontAlgn="auto">
              <a:spcBef>
                <a:spcPts val="0"/>
              </a:spcBef>
              <a:spcAft>
                <a:spcPts val="0"/>
              </a:spcAft>
            </a:pPr>
            <a:r>
              <a:rPr lang="en-US" sz="1400">
                <a:solidFill>
                  <a:srgbClr val="000000"/>
                </a:solidFill>
                <a:latin typeface="Arial"/>
              </a:rPr>
              <a:t>In our restricted range, we find a ToA range around 500ps for c</a:t>
            </a:r>
            <a:r>
              <a:rPr lang="en-US" sz="1400" baseline="-8000">
                <a:solidFill>
                  <a:srgbClr val="000000"/>
                </a:solidFill>
                <a:latin typeface="Arial"/>
              </a:rPr>
              <a:t>D</a:t>
            </a:r>
            <a:r>
              <a:rPr lang="en-US" sz="1400">
                <a:solidFill>
                  <a:srgbClr val="000000"/>
                </a:solidFill>
                <a:latin typeface="Arial"/>
              </a:rPr>
              <a:t> = 00 and 850ps for c</a:t>
            </a:r>
            <a:r>
              <a:rPr lang="en-US" sz="1400" baseline="-8000">
                <a:solidFill>
                  <a:srgbClr val="000000"/>
                </a:solidFill>
                <a:latin typeface="Arial"/>
              </a:rPr>
              <a:t>D</a:t>
            </a:r>
            <a:r>
              <a:rPr lang="en-US" sz="1400">
                <a:solidFill>
                  <a:srgbClr val="000000"/>
                </a:solidFill>
                <a:latin typeface="Arial"/>
              </a:rPr>
              <a:t> = 11.</a:t>
            </a:r>
          </a:p>
        </p:txBody>
      </p:sp>
      <p:pic>
        <p:nvPicPr>
          <p:cNvPr id="454" name="Image 453"/>
          <p:cNvPicPr/>
          <p:nvPr/>
        </p:nvPicPr>
        <p:blipFill>
          <a:blip r:embed="rId2"/>
          <a:stretch/>
        </p:blipFill>
        <p:spPr>
          <a:xfrm>
            <a:off x="457200" y="1600200"/>
            <a:ext cx="5486400" cy="3553560"/>
          </a:xfrm>
          <a:prstGeom prst="rect">
            <a:avLst/>
          </a:prstGeom>
          <a:noFill/>
          <a:ln w="0">
            <a:noFill/>
          </a:ln>
        </p:spPr>
      </p:pic>
      <p:pic>
        <p:nvPicPr>
          <p:cNvPr id="455" name="Image 454"/>
          <p:cNvPicPr/>
          <p:nvPr/>
        </p:nvPicPr>
        <p:blipFill>
          <a:blip r:embed="rId3"/>
          <a:stretch/>
        </p:blipFill>
        <p:spPr>
          <a:xfrm>
            <a:off x="6461280" y="1600200"/>
            <a:ext cx="5425920" cy="3514320"/>
          </a:xfrm>
          <a:prstGeom prst="rect">
            <a:avLst/>
          </a:prstGeom>
          <a:noFill/>
          <a:ln w="0">
            <a:noFill/>
          </a:ln>
        </p:spPr>
      </p:pic>
      <p:sp>
        <p:nvSpPr>
          <p:cNvPr id="2" name="Espace réservé du pied de page 1"/>
          <p:cNvSpPr>
            <a:spLocks noGrp="1"/>
          </p:cNvSpPr>
          <p:nvPr>
            <p:ph type="ftr" idx="67"/>
          </p:nvPr>
        </p:nvSpPr>
        <p:spPr/>
        <p:txBody>
          <a:bodyPr/>
          <a:lstStyle/>
          <a:p>
            <a:r>
              <a:rPr lang="en-US" smtClean="0"/>
              <a:t>CdLT EICROC 16 july 2026</a:t>
            </a:r>
            <a:endParaRPr lang="fr-FR"/>
          </a:p>
        </p:txBody>
      </p:sp>
    </p:spTree>
    <p:extLst>
      <p:ext uri="{BB962C8B-B14F-4D97-AF65-F5344CB8AC3E}">
        <p14:creationId xmlns:p14="http://schemas.microsoft.com/office/powerpoint/2010/main" val="414281026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a:solidFill>
                  <a:schemeClr val="dk1"/>
                </a:solidFill>
                <a:effectLst/>
                <a:uFillTx/>
                <a:latin typeface="Lato"/>
                <a:ea typeface="Noto Sans CJK SC"/>
              </a:rPr>
              <a:t>PCB1 – </a:t>
            </a:r>
            <a:r>
              <a:rPr lang="en-US" sz="2400" b="1" u="none" strike="noStrike">
                <a:solidFill>
                  <a:schemeClr val="dk1"/>
                </a:solidFill>
                <a:effectLst/>
                <a:uFillTx/>
                <a:latin typeface="Lato"/>
              </a:rPr>
              <a:t>07-09/04/2026 : Test results</a:t>
            </a:r>
            <a:endParaRPr lang="fr-FR" sz="2400" b="0" u="none" strike="noStrike">
              <a:solidFill>
                <a:schemeClr val="dk1"/>
              </a:solidFill>
              <a:effectLst/>
              <a:uFillTx/>
              <a:latin typeface="Arial"/>
            </a:endParaRPr>
          </a:p>
        </p:txBody>
      </p:sp>
      <p:sp>
        <p:nvSpPr>
          <p:cNvPr id="457"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5770BF63-C75E-46C7-B4ED-C1C906FF001F}" type="slidenum">
              <a:rPr/>
              <a:pPr fontAlgn="auto">
                <a:spcBef>
                  <a:spcPts val="0"/>
                </a:spcBef>
                <a:spcAft>
                  <a:spcPts val="0"/>
                </a:spcAft>
              </a:pPr>
              <a:t>25</a:t>
            </a:fld>
            <a:endParaRPr lang="en-US" b="0">
              <a:solidFill>
                <a:srgbClr val="000000"/>
              </a:solidFill>
              <a:latin typeface="Times New Roman"/>
            </a:endParaRPr>
          </a:p>
        </p:txBody>
      </p:sp>
      <p:sp>
        <p:nvSpPr>
          <p:cNvPr id="458" name="ZoneTexte 457"/>
          <p:cNvSpPr txBox="1"/>
          <p:nvPr/>
        </p:nvSpPr>
        <p:spPr>
          <a:xfrm>
            <a:off x="3657600" y="733320"/>
            <a:ext cx="45720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ea typeface="Noto Sans CJK SC"/>
              </a:rPr>
              <a:t>TDC jitter for c</a:t>
            </a:r>
            <a:r>
              <a:rPr lang="en-US" baseline="-8000">
                <a:solidFill>
                  <a:srgbClr val="000000"/>
                </a:solidFill>
                <a:latin typeface="Arial"/>
                <a:ea typeface="Noto Sans CJK SC"/>
              </a:rPr>
              <a:t>D </a:t>
            </a:r>
            <a:r>
              <a:rPr lang="en-US">
                <a:solidFill>
                  <a:srgbClr val="000000"/>
                </a:solidFill>
                <a:latin typeface="Arial"/>
                <a:ea typeface="Noto Sans CJK SC"/>
              </a:rPr>
              <a:t>= 00 and </a:t>
            </a:r>
            <a:r>
              <a:rPr lang="en-US">
                <a:solidFill>
                  <a:srgbClr val="000000"/>
                </a:solidFill>
                <a:latin typeface="Arial"/>
              </a:rPr>
              <a:t>c</a:t>
            </a:r>
            <a:r>
              <a:rPr lang="en-US" baseline="-8000">
                <a:solidFill>
                  <a:srgbClr val="000000"/>
                </a:solidFill>
                <a:latin typeface="Arial"/>
              </a:rPr>
              <a:t>D </a:t>
            </a:r>
            <a:r>
              <a:rPr lang="en-US">
                <a:solidFill>
                  <a:srgbClr val="000000"/>
                </a:solidFill>
                <a:latin typeface="Arial"/>
              </a:rPr>
              <a:t>= 11</a:t>
            </a:r>
          </a:p>
        </p:txBody>
      </p:sp>
      <p:sp>
        <p:nvSpPr>
          <p:cNvPr id="459" name="ZoneTexte 458"/>
          <p:cNvSpPr txBox="1"/>
          <p:nvPr/>
        </p:nvSpPr>
        <p:spPr>
          <a:xfrm>
            <a:off x="1828800" y="1143000"/>
            <a:ext cx="2743200" cy="457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c</a:t>
            </a:r>
            <a:r>
              <a:rPr lang="en-US" baseline="-8000">
                <a:solidFill>
                  <a:srgbClr val="000000"/>
                </a:solidFill>
                <a:latin typeface="Arial"/>
              </a:rPr>
              <a:t>D</a:t>
            </a:r>
            <a:r>
              <a:rPr lang="en-US">
                <a:solidFill>
                  <a:srgbClr val="000000"/>
                </a:solidFill>
                <a:latin typeface="Arial"/>
              </a:rPr>
              <a:t> = 00</a:t>
            </a:r>
          </a:p>
        </p:txBody>
      </p:sp>
      <p:sp>
        <p:nvSpPr>
          <p:cNvPr id="460" name="ZoneTexte 459"/>
          <p:cNvSpPr txBox="1"/>
          <p:nvPr/>
        </p:nvSpPr>
        <p:spPr>
          <a:xfrm>
            <a:off x="7772400" y="1143000"/>
            <a:ext cx="2743200" cy="373680"/>
          </a:xfrm>
          <a:prstGeom prst="rect">
            <a:avLst/>
          </a:prstGeom>
          <a:noFill/>
          <a:ln w="0">
            <a:noFill/>
          </a:ln>
        </p:spPr>
        <p:txBody>
          <a:bodyPr lIns="90000" tIns="45000" rIns="90000" bIns="45000" anchor="t" anchorCtr="1">
            <a:spAutoFit/>
          </a:bodyPr>
          <a:lstStyle/>
          <a:p>
            <a:pPr algn="ctr" fontAlgn="auto">
              <a:spcBef>
                <a:spcPts val="0"/>
              </a:spcBef>
              <a:spcAft>
                <a:spcPts val="0"/>
              </a:spcAft>
            </a:pPr>
            <a:r>
              <a:rPr lang="en-US">
                <a:solidFill>
                  <a:srgbClr val="000000"/>
                </a:solidFill>
                <a:latin typeface="Arial"/>
              </a:rPr>
              <a:t>c</a:t>
            </a:r>
            <a:r>
              <a:rPr lang="en-US" baseline="-8000">
                <a:solidFill>
                  <a:srgbClr val="000000"/>
                </a:solidFill>
                <a:latin typeface="Arial"/>
              </a:rPr>
              <a:t>D</a:t>
            </a:r>
            <a:r>
              <a:rPr lang="en-US">
                <a:solidFill>
                  <a:srgbClr val="000000"/>
                </a:solidFill>
                <a:latin typeface="Arial"/>
              </a:rPr>
              <a:t> = 11</a:t>
            </a:r>
          </a:p>
        </p:txBody>
      </p:sp>
      <p:sp>
        <p:nvSpPr>
          <p:cNvPr id="461" name="ZoneTexte 460"/>
          <p:cNvSpPr txBox="1"/>
          <p:nvPr/>
        </p:nvSpPr>
        <p:spPr>
          <a:xfrm>
            <a:off x="1600200" y="5487840"/>
            <a:ext cx="9372600" cy="912960"/>
          </a:xfrm>
          <a:prstGeom prst="rect">
            <a:avLst/>
          </a:prstGeom>
          <a:noFill/>
          <a:ln w="0">
            <a:noFill/>
          </a:ln>
        </p:spPr>
        <p:txBody>
          <a:bodyPr lIns="90000" tIns="45000" rIns="90000" bIns="45000" anchor="t">
            <a:spAutoFit/>
          </a:bodyPr>
          <a:lstStyle/>
          <a:p>
            <a:pPr fontAlgn="auto">
              <a:spcBef>
                <a:spcPts val="0"/>
              </a:spcBef>
              <a:spcAft>
                <a:spcPts val="0"/>
              </a:spcAft>
            </a:pPr>
            <a:r>
              <a:rPr lang="en-US" sz="1400">
                <a:solidFill>
                  <a:srgbClr val="000000"/>
                </a:solidFill>
                <a:latin typeface="Arial"/>
              </a:rPr>
              <a:t>Jitter plots exhibit a very good jitter floor, which indicates better performance with regards to EICROC0. The “bumps” seen in the TDC values could be from an incorrect TDC configuration.</a:t>
            </a:r>
          </a:p>
        </p:txBody>
      </p:sp>
      <p:pic>
        <p:nvPicPr>
          <p:cNvPr id="462" name="Image 461"/>
          <p:cNvPicPr/>
          <p:nvPr/>
        </p:nvPicPr>
        <p:blipFill>
          <a:blip r:embed="rId2"/>
          <a:stretch/>
        </p:blipFill>
        <p:spPr>
          <a:xfrm>
            <a:off x="228600" y="1600200"/>
            <a:ext cx="5703840" cy="3657600"/>
          </a:xfrm>
          <a:prstGeom prst="rect">
            <a:avLst/>
          </a:prstGeom>
          <a:noFill/>
          <a:ln w="0">
            <a:noFill/>
          </a:ln>
        </p:spPr>
      </p:pic>
      <p:pic>
        <p:nvPicPr>
          <p:cNvPr id="463" name="Image 462"/>
          <p:cNvPicPr/>
          <p:nvPr/>
        </p:nvPicPr>
        <p:blipFill>
          <a:blip r:embed="rId3"/>
          <a:stretch/>
        </p:blipFill>
        <p:spPr>
          <a:xfrm>
            <a:off x="6172200" y="1593000"/>
            <a:ext cx="5715000" cy="3664800"/>
          </a:xfrm>
          <a:prstGeom prst="rect">
            <a:avLst/>
          </a:prstGeom>
          <a:noFill/>
          <a:ln w="0">
            <a:noFill/>
          </a:ln>
        </p:spPr>
      </p:pic>
      <p:sp>
        <p:nvSpPr>
          <p:cNvPr id="2" name="Espace réservé du pied de page 1"/>
          <p:cNvSpPr>
            <a:spLocks noGrp="1"/>
          </p:cNvSpPr>
          <p:nvPr>
            <p:ph type="ftr" idx="67"/>
          </p:nvPr>
        </p:nvSpPr>
        <p:spPr/>
        <p:txBody>
          <a:bodyPr/>
          <a:lstStyle/>
          <a:p>
            <a:r>
              <a:rPr lang="en-US" smtClean="0"/>
              <a:t>CdLT EICROC 16 july 2026</a:t>
            </a:r>
            <a:endParaRPr lang="fr-FR"/>
          </a:p>
        </p:txBody>
      </p:sp>
    </p:spTree>
    <p:extLst>
      <p:ext uri="{BB962C8B-B14F-4D97-AF65-F5344CB8AC3E}">
        <p14:creationId xmlns:p14="http://schemas.microsoft.com/office/powerpoint/2010/main" val="200510634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5D23E5-C8C8-52A7-446C-D4618F40C9AA}"/>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38C63309-459C-A841-5056-B7EB519F2394}"/>
              </a:ext>
            </a:extLst>
          </p:cNvPr>
          <p:cNvSpPr/>
          <p:nvPr/>
        </p:nvSpPr>
        <p:spPr>
          <a:xfrm>
            <a:off x="0" y="6313713"/>
            <a:ext cx="12192000" cy="544287"/>
          </a:xfrm>
          <a:prstGeom prst="rect">
            <a:avLst/>
          </a:prstGeom>
          <a:gradFill flip="none" rotWithShape="1">
            <a:gsLst>
              <a:gs pos="0">
                <a:srgbClr val="FF8B00"/>
              </a:gs>
              <a:gs pos="51000">
                <a:schemeClr val="accent2">
                  <a:lumMod val="65000"/>
                  <a:lumOff val="35000"/>
                </a:schemeClr>
              </a:gs>
              <a:gs pos="100000">
                <a:srgbClr val="FF8B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fr-FR" dirty="0"/>
              <a:t>A. Sharma &amp; D. Marchand</a:t>
            </a:r>
          </a:p>
        </p:txBody>
      </p:sp>
      <p:grpSp>
        <p:nvGrpSpPr>
          <p:cNvPr id="3" name="Groupe 2">
            <a:extLst>
              <a:ext uri="{FF2B5EF4-FFF2-40B4-BE49-F238E27FC236}">
                <a16:creationId xmlns="" xmlns:a16="http://schemas.microsoft.com/office/drawing/2014/main" id="{014AAA37-17C5-4944-3F12-EE3311390BF0}"/>
              </a:ext>
            </a:extLst>
          </p:cNvPr>
          <p:cNvGrpSpPr>
            <a:grpSpLocks noChangeAspect="1"/>
          </p:cNvGrpSpPr>
          <p:nvPr/>
        </p:nvGrpSpPr>
        <p:grpSpPr>
          <a:xfrm>
            <a:off x="10851823" y="150824"/>
            <a:ext cx="1340177" cy="553998"/>
            <a:chOff x="2383653" y="5108028"/>
            <a:chExt cx="1566909" cy="647724"/>
          </a:xfrm>
        </p:grpSpPr>
        <p:pic>
          <p:nvPicPr>
            <p:cNvPr id="6" name="Image 5">
              <a:extLst>
                <a:ext uri="{FF2B5EF4-FFF2-40B4-BE49-F238E27FC236}">
                  <a16:creationId xmlns="" xmlns:a16="http://schemas.microsoft.com/office/drawing/2014/main" id="{0AE5191B-BF1A-B746-AEE9-CE558E67D75C}"/>
                </a:ext>
              </a:extLst>
            </p:cNvPr>
            <p:cNvPicPr>
              <a:picLocks noChangeAspect="1"/>
            </p:cNvPicPr>
            <p:nvPr/>
          </p:nvPicPr>
          <p:blipFill>
            <a:blip r:embed="rId3"/>
            <a:srcRect l="4393" t="7381" r="4887" b="44117"/>
            <a:stretch/>
          </p:blipFill>
          <p:spPr>
            <a:xfrm>
              <a:off x="2383653" y="5108028"/>
              <a:ext cx="1566909" cy="631386"/>
            </a:xfrm>
            <a:prstGeom prst="rect">
              <a:avLst/>
            </a:prstGeom>
          </p:spPr>
        </p:pic>
        <p:sp>
          <p:nvSpPr>
            <p:cNvPr id="8" name="Rectangle 7">
              <a:extLst>
                <a:ext uri="{FF2B5EF4-FFF2-40B4-BE49-F238E27FC236}">
                  <a16:creationId xmlns="" xmlns:a16="http://schemas.microsoft.com/office/drawing/2014/main" id="{B2716450-9DD7-BD88-D3F4-069139B48E06}"/>
                </a:ext>
              </a:extLst>
            </p:cNvPr>
            <p:cNvSpPr/>
            <p:nvPr/>
          </p:nvSpPr>
          <p:spPr>
            <a:xfrm>
              <a:off x="2467992" y="5699464"/>
              <a:ext cx="24857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 xmlns:a16="http://schemas.microsoft.com/office/drawing/2014/main" id="{81A9913E-DF4D-C020-076F-8D6E9E567F8D}"/>
                </a:ext>
              </a:extLst>
            </p:cNvPr>
            <p:cNvSpPr/>
            <p:nvPr/>
          </p:nvSpPr>
          <p:spPr>
            <a:xfrm>
              <a:off x="2990359" y="5710033"/>
              <a:ext cx="84196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a:extLst>
              <a:ext uri="{FF2B5EF4-FFF2-40B4-BE49-F238E27FC236}">
                <a16:creationId xmlns="" xmlns:a16="http://schemas.microsoft.com/office/drawing/2014/main" id="{ADE1BF80-7B53-DB56-3C46-B86396840750}"/>
              </a:ext>
            </a:extLst>
          </p:cNvPr>
          <p:cNvPicPr>
            <a:picLocks noChangeAspect="1"/>
          </p:cNvPicPr>
          <p:nvPr/>
        </p:nvPicPr>
        <p:blipFill>
          <a:blip r:embed="rId4"/>
          <a:srcRect r="7543" b="75023"/>
          <a:stretch/>
        </p:blipFill>
        <p:spPr>
          <a:xfrm>
            <a:off x="1224643" y="0"/>
            <a:ext cx="9632622" cy="1143000"/>
          </a:xfrm>
          <a:prstGeom prst="rect">
            <a:avLst/>
          </a:prstGeom>
        </p:spPr>
      </p:pic>
      <p:sp>
        <p:nvSpPr>
          <p:cNvPr id="2" name="Espace réservé du numéro de diapositive 1">
            <a:extLst>
              <a:ext uri="{FF2B5EF4-FFF2-40B4-BE49-F238E27FC236}">
                <a16:creationId xmlns="" xmlns:a16="http://schemas.microsoft.com/office/drawing/2014/main" id="{BDC54536-CADE-C911-490A-9357C8D50C43}"/>
              </a:ext>
            </a:extLst>
          </p:cNvPr>
          <p:cNvSpPr>
            <a:spLocks noGrp="1"/>
          </p:cNvSpPr>
          <p:nvPr>
            <p:ph type="sldNum" sz="quarter" idx="4294967295"/>
          </p:nvPr>
        </p:nvSpPr>
        <p:spPr>
          <a:xfrm>
            <a:off x="9411168" y="6511779"/>
            <a:ext cx="2743200" cy="365125"/>
          </a:xfrm>
          <a:prstGeom prst="rect">
            <a:avLst/>
          </a:prstGeom>
        </p:spPr>
        <p:txBody>
          <a:bodyPr/>
          <a:lstStyle/>
          <a:p>
            <a:r>
              <a:rPr lang="fr-FR" sz="2000" b="1" dirty="0">
                <a:solidFill>
                  <a:schemeClr val="tx1"/>
                </a:solidFill>
              </a:rPr>
              <a:t>6</a:t>
            </a:r>
          </a:p>
        </p:txBody>
      </p:sp>
      <p:pic>
        <p:nvPicPr>
          <p:cNvPr id="4" name="Image 3" descr="ePIC_logo.png">
            <a:extLst>
              <a:ext uri="{FF2B5EF4-FFF2-40B4-BE49-F238E27FC236}">
                <a16:creationId xmlns="" xmlns:a16="http://schemas.microsoft.com/office/drawing/2014/main" id="{B174AE39-8396-0FE4-A6C8-BBFB5B54FC61}"/>
              </a:ext>
            </a:extLst>
          </p:cNvPr>
          <p:cNvPicPr>
            <a:picLocks noChangeAspect="1"/>
          </p:cNvPicPr>
          <p:nvPr/>
        </p:nvPicPr>
        <p:blipFill>
          <a:blip r:embed="rId5" cstate="print"/>
          <a:srcRect l="9108" t="8690" b="8760"/>
          <a:stretch>
            <a:fillRect/>
          </a:stretch>
        </p:blipFill>
        <p:spPr bwMode="auto">
          <a:xfrm>
            <a:off x="-29936" y="223594"/>
            <a:ext cx="1224643" cy="746931"/>
          </a:xfrm>
          <a:prstGeom prst="rect">
            <a:avLst/>
          </a:prstGeom>
        </p:spPr>
      </p:pic>
      <p:sp>
        <p:nvSpPr>
          <p:cNvPr id="5" name="ZoneTexte 4">
            <a:extLst>
              <a:ext uri="{FF2B5EF4-FFF2-40B4-BE49-F238E27FC236}">
                <a16:creationId xmlns="" xmlns:a16="http://schemas.microsoft.com/office/drawing/2014/main" id="{3240E3D6-5C20-655E-DD59-AF7E0A0F5425}"/>
              </a:ext>
            </a:extLst>
          </p:cNvPr>
          <p:cNvSpPr txBox="1"/>
          <p:nvPr/>
        </p:nvSpPr>
        <p:spPr>
          <a:xfrm>
            <a:off x="1197428" y="57994"/>
            <a:ext cx="9659838" cy="1477328"/>
          </a:xfrm>
          <a:prstGeom prst="rect">
            <a:avLst/>
          </a:prstGeom>
          <a:noFill/>
        </p:spPr>
        <p:txBody>
          <a:bodyPr wrap="square" lIns="0" rIns="0" rtlCol="0">
            <a:spAutoFit/>
          </a:bodyPr>
          <a:lstStyle/>
          <a:p>
            <a:pPr algn="ctr"/>
            <a:r>
              <a:rPr lang="fr-FR" sz="3000" dirty="0" err="1">
                <a:solidFill>
                  <a:srgbClr val="FFFF00"/>
                </a:solidFill>
                <a:latin typeface="Britannic Bold" panose="020B0903060703020204" pitchFamily="34" charset="0"/>
              </a:rPr>
              <a:t>Pixelated</a:t>
            </a:r>
            <a:r>
              <a:rPr lang="fr-FR" sz="3000" dirty="0">
                <a:solidFill>
                  <a:srgbClr val="FFFF00"/>
                </a:solidFill>
                <a:latin typeface="Britannic Bold" panose="020B0903060703020204" pitchFamily="34" charset="0"/>
              </a:rPr>
              <a:t> AC-LGAD </a:t>
            </a:r>
            <a:r>
              <a:rPr lang="fr-FR" sz="2800" dirty="0" err="1">
                <a:solidFill>
                  <a:srgbClr val="FFFF00"/>
                </a:solidFill>
                <a:latin typeface="Britannic Bold" panose="020B0903060703020204" pitchFamily="34" charset="0"/>
              </a:rPr>
              <a:t>read</a:t>
            </a:r>
            <a:r>
              <a:rPr lang="fr-FR" sz="2800" dirty="0">
                <a:solidFill>
                  <a:srgbClr val="FFFF00"/>
                </a:solidFill>
                <a:latin typeface="Britannic Bold" panose="020B0903060703020204" pitchFamily="34" charset="0"/>
              </a:rPr>
              <a:t>-out</a:t>
            </a:r>
            <a:r>
              <a:rPr lang="fr-FR" sz="3000" dirty="0">
                <a:solidFill>
                  <a:srgbClr val="FFFF00"/>
                </a:solidFill>
                <a:latin typeface="Britannic Bold" panose="020B0903060703020204" pitchFamily="34" charset="0"/>
              </a:rPr>
              <a:t> </a:t>
            </a:r>
            <a:r>
              <a:rPr lang="fr-FR" sz="3000" dirty="0" err="1">
                <a:solidFill>
                  <a:srgbClr val="FFFF00"/>
                </a:solidFill>
                <a:latin typeface="Britannic Bold" panose="020B0903060703020204" pitchFamily="34" charset="0"/>
              </a:rPr>
              <a:t>characterization</a:t>
            </a:r>
            <a:endParaRPr lang="fr-FR" sz="3000" dirty="0">
              <a:solidFill>
                <a:srgbClr val="FFFF00"/>
              </a:solidFill>
              <a:latin typeface="Britannic Bold" panose="020B0903060703020204" pitchFamily="34" charset="0"/>
            </a:endParaRPr>
          </a:p>
          <a:p>
            <a:pPr algn="ctr"/>
            <a:r>
              <a:rPr lang="fr-FR" sz="3000" dirty="0">
                <a:solidFill>
                  <a:schemeClr val="bg1"/>
                </a:solidFill>
                <a:latin typeface="Britannic Bold" panose="020B0903060703020204" pitchFamily="34" charset="0"/>
              </a:rPr>
              <a:t>Preliminary</a:t>
            </a:r>
            <a:r>
              <a:rPr lang="fr-FR" sz="3000" dirty="0">
                <a:solidFill>
                  <a:srgbClr val="FFB300"/>
                </a:solidFill>
                <a:latin typeface="Britannic Bold" panose="020B0903060703020204" pitchFamily="34" charset="0"/>
              </a:rPr>
              <a:t> </a:t>
            </a:r>
            <a:r>
              <a:rPr lang="fr-FR" sz="3000" dirty="0" err="1">
                <a:solidFill>
                  <a:srgbClr val="FFB300"/>
                </a:solidFill>
                <a:latin typeface="Britannic Bold" panose="020B0903060703020204" pitchFamily="34" charset="0"/>
              </a:rPr>
              <a:t>results</a:t>
            </a:r>
            <a:r>
              <a:rPr lang="fr-FR" sz="3000" dirty="0">
                <a:solidFill>
                  <a:srgbClr val="FFB300"/>
                </a:solidFill>
                <a:latin typeface="Britannic Bold" panose="020B0903060703020204" pitchFamily="34" charset="0"/>
              </a:rPr>
              <a:t> </a:t>
            </a:r>
            <a:r>
              <a:rPr lang="fr-FR" sz="3000" dirty="0" err="1">
                <a:solidFill>
                  <a:srgbClr val="FFB300"/>
                </a:solidFill>
                <a:latin typeface="Britannic Bold" panose="020B0903060703020204" pitchFamily="34" charset="0"/>
              </a:rPr>
              <a:t>with</a:t>
            </a:r>
            <a:r>
              <a:rPr lang="fr-FR" sz="3000" dirty="0">
                <a:solidFill>
                  <a:srgbClr val="FFB300"/>
                </a:solidFill>
                <a:latin typeface="Britannic Bold" panose="020B0903060703020204" pitchFamily="34" charset="0"/>
              </a:rPr>
              <a:t> </a:t>
            </a:r>
            <a:r>
              <a:rPr lang="fr-FR" sz="3000" dirty="0" err="1">
                <a:solidFill>
                  <a:srgbClr val="FFB300"/>
                </a:solidFill>
                <a:latin typeface="Britannic Bold" panose="020B0903060703020204" pitchFamily="34" charset="0"/>
              </a:rPr>
              <a:t>Infrared</a:t>
            </a:r>
            <a:r>
              <a:rPr lang="fr-FR" sz="3000" dirty="0">
                <a:solidFill>
                  <a:srgbClr val="FFB300"/>
                </a:solidFill>
                <a:latin typeface="Britannic Bold" panose="020B0903060703020204" pitchFamily="34" charset="0"/>
              </a:rPr>
              <a:t> Laser (1/2)</a:t>
            </a:r>
          </a:p>
          <a:p>
            <a:pPr algn="ctr"/>
            <a:endParaRPr lang="fr-FR" sz="3000" b="1" dirty="0">
              <a:solidFill>
                <a:srgbClr val="FFFF00"/>
              </a:solidFill>
              <a:latin typeface="Chalkboard" panose="03050602040202020205" pitchFamily="66" charset="77"/>
            </a:endParaRPr>
          </a:p>
        </p:txBody>
      </p:sp>
      <p:sp>
        <p:nvSpPr>
          <p:cNvPr id="17" name="ZoneTexte 16">
            <a:extLst>
              <a:ext uri="{FF2B5EF4-FFF2-40B4-BE49-F238E27FC236}">
                <a16:creationId xmlns="" xmlns:a16="http://schemas.microsoft.com/office/drawing/2014/main" id="{E443C165-5786-D1CF-47A6-BED0A682B713}"/>
              </a:ext>
            </a:extLst>
          </p:cNvPr>
          <p:cNvSpPr txBox="1"/>
          <p:nvPr/>
        </p:nvSpPr>
        <p:spPr>
          <a:xfrm>
            <a:off x="997766" y="1323878"/>
            <a:ext cx="10086376" cy="646331"/>
          </a:xfrm>
          <a:prstGeom prst="rect">
            <a:avLst/>
          </a:prstGeom>
          <a:noFill/>
        </p:spPr>
        <p:txBody>
          <a:bodyPr wrap="square" rtlCol="0">
            <a:spAutoFit/>
          </a:bodyPr>
          <a:lstStyle/>
          <a:p>
            <a:pPr algn="ctr"/>
            <a:r>
              <a:rPr lang="fr-FR" b="1" dirty="0">
                <a:solidFill>
                  <a:srgbClr val="0070C0"/>
                </a:solidFill>
              </a:rPr>
              <a:t>ADC </a:t>
            </a:r>
            <a:r>
              <a:rPr lang="fr-FR" b="1" dirty="0" err="1">
                <a:solidFill>
                  <a:srgbClr val="0070C0"/>
                </a:solidFill>
              </a:rPr>
              <a:t>waveforms</a:t>
            </a:r>
            <a:r>
              <a:rPr lang="fr-FR" b="1" dirty="0">
                <a:solidFill>
                  <a:srgbClr val="0070C0"/>
                </a:solidFill>
              </a:rPr>
              <a:t> </a:t>
            </a:r>
            <a:r>
              <a:rPr lang="fr-FR" dirty="0"/>
              <a:t>(8 time </a:t>
            </a:r>
            <a:r>
              <a:rPr lang="fr-FR" dirty="0" err="1"/>
              <a:t>samples</a:t>
            </a:r>
            <a:r>
              <a:rPr lang="fr-FR" dirty="0"/>
              <a:t> = 8 points/</a:t>
            </a:r>
            <a:r>
              <a:rPr lang="fr-FR" dirty="0" err="1"/>
              <a:t>event</a:t>
            </a:r>
            <a:r>
              <a:rPr lang="fr-FR" dirty="0"/>
              <a:t>): </a:t>
            </a:r>
            <a:r>
              <a:rPr lang="fr-FR" b="1" dirty="0">
                <a:solidFill>
                  <a:srgbClr val="C00000"/>
                </a:solidFill>
              </a:rPr>
              <a:t>BEFORE</a:t>
            </a:r>
            <a:r>
              <a:rPr lang="fr-FR" dirty="0"/>
              <a:t> &amp; </a:t>
            </a:r>
            <a:r>
              <a:rPr lang="fr-FR" b="1" dirty="0">
                <a:solidFill>
                  <a:srgbClr val="00B050"/>
                </a:solidFill>
              </a:rPr>
              <a:t>AFTER</a:t>
            </a:r>
            <a:r>
              <a:rPr lang="fr-FR" dirty="0"/>
              <a:t> </a:t>
            </a:r>
            <a:r>
              <a:rPr lang="fr-FR" b="1" dirty="0" err="1">
                <a:solidFill>
                  <a:srgbClr val="7030A0"/>
                </a:solidFill>
              </a:rPr>
              <a:t>pedestal</a:t>
            </a:r>
            <a:r>
              <a:rPr lang="fr-FR" b="1" dirty="0">
                <a:solidFill>
                  <a:srgbClr val="7030A0"/>
                </a:solidFill>
              </a:rPr>
              <a:t> </a:t>
            </a:r>
            <a:r>
              <a:rPr lang="fr-FR" b="1" dirty="0" err="1">
                <a:solidFill>
                  <a:srgbClr val="7030A0"/>
                </a:solidFill>
              </a:rPr>
              <a:t>subtraction</a:t>
            </a:r>
            <a:r>
              <a:rPr lang="fr-FR" b="1" dirty="0">
                <a:solidFill>
                  <a:srgbClr val="7030A0"/>
                </a:solidFill>
              </a:rPr>
              <a:t> </a:t>
            </a:r>
            <a:r>
              <a:rPr lang="fr-FR" dirty="0"/>
              <a:t>(</a:t>
            </a:r>
            <a:r>
              <a:rPr lang="fr-FR" dirty="0" err="1"/>
              <a:t>based</a:t>
            </a:r>
            <a:r>
              <a:rPr lang="fr-FR" dirty="0"/>
              <a:t> on </a:t>
            </a:r>
            <a:r>
              <a:rPr lang="fr-FR" b="1" dirty="0">
                <a:solidFill>
                  <a:srgbClr val="FF0078"/>
                </a:solidFill>
                <a:highlight>
                  <a:srgbClr val="FFFF00"/>
                </a:highlight>
              </a:rPr>
              <a:t>« far » pixel </a:t>
            </a:r>
            <a:r>
              <a:rPr lang="fr-FR" b="1" dirty="0" err="1">
                <a:solidFill>
                  <a:srgbClr val="FF0078"/>
                </a:solidFill>
                <a:highlight>
                  <a:srgbClr val="FFFF00"/>
                </a:highlight>
              </a:rPr>
              <a:t>evt</a:t>
            </a:r>
            <a:r>
              <a:rPr lang="fr-FR" b="1" dirty="0">
                <a:solidFill>
                  <a:srgbClr val="FF0078"/>
                </a:solidFill>
                <a:highlight>
                  <a:srgbClr val="FFFF00"/>
                </a:highlight>
              </a:rPr>
              <a:t> by </a:t>
            </a:r>
            <a:r>
              <a:rPr lang="fr-FR" b="1" dirty="0" err="1">
                <a:solidFill>
                  <a:srgbClr val="FF0078"/>
                </a:solidFill>
                <a:highlight>
                  <a:srgbClr val="FFFF00"/>
                </a:highlight>
              </a:rPr>
              <a:t>evt</a:t>
            </a:r>
            <a:r>
              <a:rPr lang="fr-FR" dirty="0"/>
              <a:t>)</a:t>
            </a:r>
          </a:p>
        </p:txBody>
      </p:sp>
      <p:grpSp>
        <p:nvGrpSpPr>
          <p:cNvPr id="21" name="Groupe 20">
            <a:extLst>
              <a:ext uri="{FF2B5EF4-FFF2-40B4-BE49-F238E27FC236}">
                <a16:creationId xmlns="" xmlns:a16="http://schemas.microsoft.com/office/drawing/2014/main" id="{5A74950C-5B77-CA82-FF2D-768AA41EB3DB}"/>
              </a:ext>
            </a:extLst>
          </p:cNvPr>
          <p:cNvGrpSpPr/>
          <p:nvPr/>
        </p:nvGrpSpPr>
        <p:grpSpPr>
          <a:xfrm>
            <a:off x="2319634" y="1968577"/>
            <a:ext cx="9769480" cy="4116560"/>
            <a:chOff x="-1072" y="1833695"/>
            <a:chExt cx="12155440" cy="4289036"/>
          </a:xfrm>
        </p:grpSpPr>
        <p:pic>
          <p:nvPicPr>
            <p:cNvPr id="12" name="Image 11">
              <a:extLst>
                <a:ext uri="{FF2B5EF4-FFF2-40B4-BE49-F238E27FC236}">
                  <a16:creationId xmlns="" xmlns:a16="http://schemas.microsoft.com/office/drawing/2014/main" id="{2708E46A-0E71-61C5-72A1-2ABD87DAEE3F}"/>
                </a:ext>
              </a:extLst>
            </p:cNvPr>
            <p:cNvPicPr>
              <a:picLocks noChangeAspect="1"/>
            </p:cNvPicPr>
            <p:nvPr/>
          </p:nvPicPr>
          <p:blipFill>
            <a:blip r:embed="rId6"/>
            <a:stretch>
              <a:fillRect/>
            </a:stretch>
          </p:blipFill>
          <p:spPr>
            <a:xfrm>
              <a:off x="-1072" y="1833695"/>
              <a:ext cx="6028419" cy="4278233"/>
            </a:xfrm>
            <a:prstGeom prst="rect">
              <a:avLst/>
            </a:prstGeom>
            <a:ln w="38100">
              <a:solidFill>
                <a:srgbClr val="C00000"/>
              </a:solidFill>
            </a:ln>
          </p:spPr>
        </p:pic>
        <p:pic>
          <p:nvPicPr>
            <p:cNvPr id="14" name="Image 13">
              <a:extLst>
                <a:ext uri="{FF2B5EF4-FFF2-40B4-BE49-F238E27FC236}">
                  <a16:creationId xmlns="" xmlns:a16="http://schemas.microsoft.com/office/drawing/2014/main" id="{D1B20E98-B9A0-2D62-7054-A8EF8BAA4C92}"/>
                </a:ext>
              </a:extLst>
            </p:cNvPr>
            <p:cNvPicPr>
              <a:picLocks noChangeAspect="1"/>
            </p:cNvPicPr>
            <p:nvPr/>
          </p:nvPicPr>
          <p:blipFill>
            <a:blip r:embed="rId7"/>
            <a:stretch>
              <a:fillRect/>
            </a:stretch>
          </p:blipFill>
          <p:spPr>
            <a:xfrm>
              <a:off x="6125949" y="1833695"/>
              <a:ext cx="6028419" cy="4289036"/>
            </a:xfrm>
            <a:prstGeom prst="rect">
              <a:avLst/>
            </a:prstGeom>
            <a:ln w="38100">
              <a:solidFill>
                <a:srgbClr val="00B050"/>
              </a:solidFill>
            </a:ln>
          </p:spPr>
        </p:pic>
        <p:sp>
          <p:nvSpPr>
            <p:cNvPr id="20" name="Rectangle : coins arrondis 19">
              <a:extLst>
                <a:ext uri="{FF2B5EF4-FFF2-40B4-BE49-F238E27FC236}">
                  <a16:creationId xmlns="" xmlns:a16="http://schemas.microsoft.com/office/drawing/2014/main" id="{8E938D82-D632-0D33-D154-29E50CB0FC72}"/>
                </a:ext>
              </a:extLst>
            </p:cNvPr>
            <p:cNvSpPr/>
            <p:nvPr/>
          </p:nvSpPr>
          <p:spPr>
            <a:xfrm>
              <a:off x="6164655" y="2867891"/>
              <a:ext cx="4531054" cy="2156521"/>
            </a:xfrm>
            <a:prstGeom prst="roundRect">
              <a:avLst/>
            </a:prstGeom>
            <a:noFill/>
            <a:ln w="57150">
              <a:solidFill>
                <a:srgbClr val="EF00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xmlns="" id="{A126EEAE-348C-F283-820E-50555672344B}"/>
              </a:ext>
            </a:extLst>
          </p:cNvPr>
          <p:cNvPicPr>
            <a:picLocks noChangeAspect="1"/>
          </p:cNvPicPr>
          <p:nvPr/>
        </p:nvPicPr>
        <p:blipFill rotWithShape="1">
          <a:blip r:embed="rId8"/>
          <a:srcRect l="2986" t="-722" r="32346" b="722"/>
          <a:stretch/>
        </p:blipFill>
        <p:spPr>
          <a:xfrm>
            <a:off x="0" y="2661014"/>
            <a:ext cx="3744416" cy="4030229"/>
          </a:xfrm>
          <a:prstGeom prst="rect">
            <a:avLst/>
          </a:prstGeom>
        </p:spPr>
      </p:pic>
      <p:sp>
        <p:nvSpPr>
          <p:cNvPr id="11" name="Espace réservé du pied de page 10"/>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Tree>
    <p:extLst>
      <p:ext uri="{BB962C8B-B14F-4D97-AF65-F5344CB8AC3E}">
        <p14:creationId xmlns:p14="http://schemas.microsoft.com/office/powerpoint/2010/main" val="222324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588" y="0"/>
            <a:ext cx="10055880" cy="586080"/>
          </a:xfrm>
          <a:prstGeom prst="rect">
            <a:avLst/>
          </a:prstGeom>
          <a:noFill/>
          <a:ln w="0">
            <a:noFill/>
          </a:ln>
        </p:spPr>
        <p:txBody>
          <a:bodyPr vert="horz" wrap="square" lIns="0" tIns="0" rIns="0" bIns="0" numCol="1" anchor="ctr" anchorCtr="0" compatLnSpc="1">
            <a:prstTxWarp prst="textNoShape">
              <a:avLst/>
            </a:prstTxWarp>
            <a:noAutofit/>
          </a:bodyPr>
          <a:lstStyle/>
          <a:p>
            <a:pPr marL="91440"/>
            <a:r>
              <a:rPr lang="en-US" spc="-1" dirty="0">
                <a:solidFill>
                  <a:srgbClr val="C9211E"/>
                </a:solidFill>
              </a:rPr>
              <a:t>EICROC0 Coupling investigation</a:t>
            </a:r>
          </a:p>
        </p:txBody>
      </p:sp>
      <p:sp>
        <p:nvSpPr>
          <p:cNvPr id="121" name="PlaceHolder 2"/>
          <p:cNvSpPr>
            <a:spLocks noGrp="1"/>
          </p:cNvSpPr>
          <p:nvPr>
            <p:ph/>
          </p:nvPr>
        </p:nvSpPr>
        <p:spPr>
          <a:xfrm>
            <a:off x="263352" y="901803"/>
            <a:ext cx="5352840" cy="4800600"/>
          </a:xfrm>
          <a:prstGeom prst="rect">
            <a:avLst/>
          </a:prstGeom>
          <a:noFill/>
          <a:ln w="0">
            <a:noFill/>
          </a:ln>
        </p:spPr>
        <p:txBody>
          <a:bodyPr vert="horz" wrap="square" lIns="0" tIns="0" rIns="0" bIns="0" numCol="1" anchor="t" anchorCtr="0" compatLnSpc="1">
            <a:prstTxWarp prst="textNoShape">
              <a:avLst/>
            </a:prstTxWarp>
            <a:normAutofit/>
          </a:bodyPr>
          <a:lstStyle/>
          <a:p>
            <a:pPr marL="432000" indent="-324000">
              <a:spcBef>
                <a:spcPts val="1417"/>
              </a:spcBef>
              <a:buClr>
                <a:srgbClr val="000000"/>
              </a:buClr>
              <a:buSzPct val="45000"/>
              <a:buFont typeface="Wingdings" charset="2"/>
              <a:buChar char=""/>
            </a:pPr>
            <a:r>
              <a:rPr lang="en-US" sz="2000" b="0" spc="-1" dirty="0">
                <a:solidFill>
                  <a:srgbClr val="000000"/>
                </a:solidFill>
                <a:latin typeface="+mn-lt"/>
              </a:rPr>
              <a:t>Large coupling seen on the ADC data which was completely hiding the signal up to 20 </a:t>
            </a:r>
            <a:r>
              <a:rPr lang="en-US" sz="2000" b="0" spc="-1" dirty="0" err="1">
                <a:solidFill>
                  <a:srgbClr val="000000"/>
                </a:solidFill>
                <a:latin typeface="+mn-lt"/>
              </a:rPr>
              <a:t>fC</a:t>
            </a:r>
            <a:endParaRPr lang="en-US" sz="2000" b="0" spc="-1" dirty="0">
              <a:solidFill>
                <a:srgbClr val="000000"/>
              </a:solidFill>
              <a:latin typeface="+mn-lt"/>
            </a:endParaRPr>
          </a:p>
          <a:p>
            <a:pPr marL="432000" indent="-324000">
              <a:spcBef>
                <a:spcPts val="1417"/>
              </a:spcBef>
              <a:buClr>
                <a:srgbClr val="000000"/>
              </a:buClr>
              <a:buSzPct val="45000"/>
              <a:buFont typeface="Wingdings" charset="2"/>
              <a:buChar char=""/>
            </a:pPr>
            <a:r>
              <a:rPr lang="en-US" sz="2000" b="0" spc="-1" dirty="0">
                <a:solidFill>
                  <a:srgbClr val="000000"/>
                </a:solidFill>
                <a:latin typeface="+mn-lt"/>
              </a:rPr>
              <a:t>Large coupling capacitance between local (pixel) digital block and preamp / shaper bias lines</a:t>
            </a:r>
          </a:p>
          <a:p>
            <a:pPr marL="432000" indent="-324000">
              <a:spcBef>
                <a:spcPts val="1417"/>
              </a:spcBef>
              <a:buClr>
                <a:srgbClr val="000000"/>
              </a:buClr>
              <a:buSzPct val="45000"/>
              <a:buFont typeface="Wingdings" charset="2"/>
              <a:buChar char=""/>
            </a:pPr>
            <a:r>
              <a:rPr lang="en-US" sz="2000" b="0" spc="-1" dirty="0">
                <a:solidFill>
                  <a:srgbClr val="000000"/>
                </a:solidFill>
                <a:latin typeface="+mn-lt"/>
              </a:rPr>
              <a:t>Layout </a:t>
            </a:r>
            <a:r>
              <a:rPr lang="en-US" sz="2000" b="0" spc="-1" dirty="0" smtClean="0">
                <a:solidFill>
                  <a:srgbClr val="000000"/>
                </a:solidFill>
                <a:latin typeface="+mn-lt"/>
              </a:rPr>
              <a:t>improved </a:t>
            </a:r>
            <a:r>
              <a:rPr lang="en-US" sz="2000" b="0" spc="-1" dirty="0">
                <a:solidFill>
                  <a:srgbClr val="000000"/>
                </a:solidFill>
                <a:latin typeface="+mn-lt"/>
              </a:rPr>
              <a:t>by adding exclusion zones and a shield between bias </a:t>
            </a:r>
            <a:r>
              <a:rPr lang="en-US" sz="2000" b="0" spc="-1" dirty="0" smtClean="0">
                <a:solidFill>
                  <a:srgbClr val="000000"/>
                </a:solidFill>
                <a:latin typeface="+mn-lt"/>
              </a:rPr>
              <a:t>lines and </a:t>
            </a:r>
            <a:r>
              <a:rPr lang="en-US" sz="2000" b="0" spc="-1" dirty="0">
                <a:solidFill>
                  <a:srgbClr val="000000"/>
                </a:solidFill>
                <a:latin typeface="+mn-lt"/>
              </a:rPr>
              <a:t>digital</a:t>
            </a:r>
          </a:p>
        </p:txBody>
      </p:sp>
      <p:pic>
        <p:nvPicPr>
          <p:cNvPr id="122" name="Image 121"/>
          <p:cNvPicPr/>
          <p:nvPr/>
        </p:nvPicPr>
        <p:blipFill>
          <a:blip r:embed="rId2"/>
          <a:srcRect l="36185" t="20028" r="15894" b="16633"/>
          <a:stretch/>
        </p:blipFill>
        <p:spPr>
          <a:xfrm>
            <a:off x="6402748" y="903960"/>
            <a:ext cx="5257440" cy="4343040"/>
          </a:xfrm>
          <a:prstGeom prst="rect">
            <a:avLst/>
          </a:prstGeom>
          <a:ln w="0">
            <a:noFill/>
          </a:ln>
        </p:spPr>
      </p:pic>
      <p:sp>
        <p:nvSpPr>
          <p:cNvPr id="123" name="ZoneTexte 122"/>
          <p:cNvSpPr txBox="1"/>
          <p:nvPr/>
        </p:nvSpPr>
        <p:spPr>
          <a:xfrm>
            <a:off x="6630988" y="5486400"/>
            <a:ext cx="4572000" cy="63900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rPr>
              <a:t>Bias / digital block layout in new EICROC ASICs</a:t>
            </a:r>
            <a:endParaRPr lang="en-US" spc="-1">
              <a:solidFill>
                <a:srgbClr val="000000"/>
              </a:solidFill>
              <a:latin typeface="Arial"/>
            </a:endParaRPr>
          </a:p>
        </p:txBody>
      </p:sp>
      <p:sp>
        <p:nvSpPr>
          <p:cNvPr id="5" name="PlaceHolder 4"/>
          <p:cNvSpPr>
            <a:spLocks noGrp="1"/>
          </p:cNvSpPr>
          <p:nvPr>
            <p:ph type="sldNum" idx="4294967295"/>
          </p:nvPr>
        </p:nvSpPr>
        <p:spPr>
          <a:xfrm>
            <a:off x="11352748" y="6400800"/>
            <a:ext cx="837360" cy="457200"/>
          </a:xfrm>
          <a:prstGeom prst="rect">
            <a:avLst/>
          </a:prstGeom>
        </p:spPr>
        <p:txBody>
          <a:bodyPr/>
          <a:lstStyle/>
          <a:p>
            <a:fld id="{1B3E3CD2-32DA-47D8-B5CF-82CA8280C0DB}" type="slidenum">
              <a:t>27</a:t>
            </a:fld>
            <a:endParaRPr/>
          </a:p>
        </p:txBody>
      </p:sp>
      <p:sp>
        <p:nvSpPr>
          <p:cNvPr id="2" name="Espace réservé du pied de page 1"/>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Tree>
    <p:extLst>
      <p:ext uri="{BB962C8B-B14F-4D97-AF65-F5344CB8AC3E}">
        <p14:creationId xmlns:p14="http://schemas.microsoft.com/office/powerpoint/2010/main" val="276913244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EICROC1 description</a:t>
            </a:r>
            <a:endParaRPr lang="fr-FR" dirty="0"/>
          </a:p>
        </p:txBody>
      </p:sp>
      <p:sp>
        <p:nvSpPr>
          <p:cNvPr id="3" name="Espace réservé du contenu 2"/>
          <p:cNvSpPr>
            <a:spLocks noGrp="1"/>
          </p:cNvSpPr>
          <p:nvPr>
            <p:ph idx="1"/>
          </p:nvPr>
        </p:nvSpPr>
        <p:spPr>
          <a:xfrm>
            <a:off x="84999" y="799044"/>
            <a:ext cx="10691521" cy="5265738"/>
          </a:xfrm>
        </p:spPr>
        <p:txBody>
          <a:bodyPr/>
          <a:lstStyle/>
          <a:p>
            <a:r>
              <a:rPr lang="fr-FR" dirty="0" err="1" smtClean="0"/>
              <a:t>Designed</a:t>
            </a:r>
            <a:r>
              <a:rPr lang="fr-FR" dirty="0" smtClean="0"/>
              <a:t> as 8 blocks of 4x32</a:t>
            </a:r>
          </a:p>
          <a:p>
            <a:pPr lvl="1"/>
            <a:r>
              <a:rPr lang="fr-FR" dirty="0" smtClean="0"/>
              <a:t>Read out </a:t>
            </a:r>
            <a:r>
              <a:rPr lang="fr-FR" dirty="0" err="1" smtClean="0"/>
              <a:t>sequentially</a:t>
            </a:r>
            <a:r>
              <a:rPr lang="fr-FR" dirty="0" smtClean="0"/>
              <a:t>, </a:t>
            </a:r>
            <a:r>
              <a:rPr lang="fr-FR" dirty="0" err="1" smtClean="0"/>
              <a:t>like</a:t>
            </a:r>
            <a:r>
              <a:rPr lang="fr-FR" dirty="0" smtClean="0"/>
              <a:t> EICROC0</a:t>
            </a:r>
          </a:p>
          <a:p>
            <a:pPr lvl="1"/>
            <a:r>
              <a:rPr lang="fr-FR" dirty="0" smtClean="0"/>
              <a:t>Pixel </a:t>
            </a:r>
            <a:r>
              <a:rPr lang="fr-FR" dirty="0" err="1" smtClean="0"/>
              <a:t>similar</a:t>
            </a:r>
            <a:r>
              <a:rPr lang="fr-FR" dirty="0" smtClean="0"/>
              <a:t> to EICROC0A</a:t>
            </a:r>
          </a:p>
          <a:p>
            <a:pPr lvl="1"/>
            <a:r>
              <a:rPr lang="fr-FR" dirty="0" smtClean="0"/>
              <a:t>8 CLPS outputs at 40 MHz</a:t>
            </a:r>
          </a:p>
          <a:p>
            <a:pPr lvl="1"/>
            <a:r>
              <a:rPr lang="fr-FR" dirty="0" err="1" smtClean="0"/>
              <a:t>Clock</a:t>
            </a:r>
            <a:r>
              <a:rPr lang="fr-FR" dirty="0" smtClean="0"/>
              <a:t> </a:t>
            </a:r>
            <a:r>
              <a:rPr lang="fr-FR" dirty="0" err="1" smtClean="0"/>
              <a:t>tree</a:t>
            </a:r>
            <a:r>
              <a:rPr lang="fr-FR" dirty="0" smtClean="0"/>
              <a:t> for </a:t>
            </a:r>
            <a:r>
              <a:rPr lang="fr-FR" dirty="0" err="1" smtClean="0"/>
              <a:t>isochronous</a:t>
            </a:r>
            <a:r>
              <a:rPr lang="fr-FR" dirty="0" smtClean="0"/>
              <a:t> </a:t>
            </a:r>
            <a:r>
              <a:rPr lang="fr-FR" dirty="0" err="1" smtClean="0"/>
              <a:t>calib_pulse</a:t>
            </a:r>
            <a:r>
              <a:rPr lang="fr-FR" dirty="0" smtClean="0"/>
              <a:t> distribution</a:t>
            </a:r>
          </a:p>
          <a:p>
            <a:pPr lvl="1"/>
            <a:endParaRPr lang="fr-FR" dirty="0" smtClean="0"/>
          </a:p>
          <a:p>
            <a:r>
              <a:rPr lang="fr-FR" dirty="0" smtClean="0"/>
              <a:t>Common </a:t>
            </a:r>
            <a:r>
              <a:rPr lang="fr-FR" dirty="0" err="1" smtClean="0"/>
              <a:t>balcony</a:t>
            </a:r>
            <a:r>
              <a:rPr lang="fr-FR" dirty="0" smtClean="0"/>
              <a:t> (End of </a:t>
            </a:r>
            <a:r>
              <a:rPr lang="fr-FR" dirty="0" err="1" smtClean="0"/>
              <a:t>column</a:t>
            </a:r>
            <a:r>
              <a:rPr lang="fr-FR" dirty="0" smtClean="0"/>
              <a:t>)</a:t>
            </a:r>
          </a:p>
          <a:p>
            <a:pPr lvl="1"/>
            <a:r>
              <a:rPr lang="fr-FR" dirty="0" err="1" smtClean="0"/>
              <a:t>Biases</a:t>
            </a:r>
            <a:r>
              <a:rPr lang="fr-FR" dirty="0" smtClean="0"/>
              <a:t> and slow control</a:t>
            </a:r>
          </a:p>
          <a:p>
            <a:pPr lvl="1"/>
            <a:r>
              <a:rPr lang="fr-FR" dirty="0" smtClean="0">
                <a:solidFill>
                  <a:srgbClr val="0000FF"/>
                </a:solidFill>
              </a:rPr>
              <a:t>New : </a:t>
            </a:r>
            <a:r>
              <a:rPr lang="fr-FR" dirty="0" err="1" smtClean="0">
                <a:solidFill>
                  <a:srgbClr val="0000FF"/>
                </a:solidFill>
              </a:rPr>
              <a:t>fast</a:t>
            </a:r>
            <a:r>
              <a:rPr lang="fr-FR" dirty="0" smtClean="0">
                <a:solidFill>
                  <a:srgbClr val="0000FF"/>
                </a:solidFill>
              </a:rPr>
              <a:t> command </a:t>
            </a:r>
            <a:r>
              <a:rPr lang="fr-FR" dirty="0" err="1" smtClean="0"/>
              <a:t>decoder</a:t>
            </a:r>
            <a:r>
              <a:rPr lang="fr-FR" dirty="0" smtClean="0"/>
              <a:t> (</a:t>
            </a:r>
            <a:r>
              <a:rPr lang="fr-FR" dirty="0" err="1" smtClean="0"/>
              <a:t>clock</a:t>
            </a:r>
            <a:r>
              <a:rPr lang="fr-FR" dirty="0" smtClean="0"/>
              <a:t>, </a:t>
            </a:r>
            <a:r>
              <a:rPr lang="fr-FR" dirty="0" err="1" smtClean="0"/>
              <a:t>calib_pulse</a:t>
            </a:r>
            <a:r>
              <a:rPr lang="fr-FR" dirty="0" smtClean="0"/>
              <a:t>, </a:t>
            </a:r>
            <a:r>
              <a:rPr lang="fr-FR" dirty="0" err="1" smtClean="0"/>
              <a:t>enable_acquisition</a:t>
            </a:r>
            <a:r>
              <a:rPr lang="fr-FR" dirty="0" smtClean="0"/>
              <a:t>, </a:t>
            </a:r>
            <a:r>
              <a:rPr lang="fr-FR" dirty="0" err="1" smtClean="0"/>
              <a:t>start</a:t>
            </a:r>
            <a:r>
              <a:rPr lang="fr-FR" dirty="0" err="1"/>
              <a:t>_</a:t>
            </a:r>
            <a:r>
              <a:rPr lang="fr-FR" dirty="0" err="1" smtClean="0"/>
              <a:t>readout</a:t>
            </a:r>
            <a:r>
              <a:rPr lang="fr-FR" dirty="0" smtClean="0"/>
              <a:t>)</a:t>
            </a:r>
          </a:p>
          <a:p>
            <a:pPr lvl="1"/>
            <a:r>
              <a:rPr lang="fr-FR" dirty="0" smtClean="0"/>
              <a:t>Backup </a:t>
            </a:r>
            <a:r>
              <a:rPr lang="fr-FR" dirty="0" err="1" smtClean="0"/>
              <a:t>clock</a:t>
            </a:r>
            <a:r>
              <a:rPr lang="fr-FR" dirty="0" smtClean="0"/>
              <a:t> and </a:t>
            </a:r>
            <a:r>
              <a:rPr lang="fr-FR" dirty="0" err="1" smtClean="0"/>
              <a:t>cmd_pulse</a:t>
            </a:r>
            <a:r>
              <a:rPr lang="fr-FR" dirty="0" smtClean="0"/>
              <a:t> inputs </a:t>
            </a:r>
            <a:r>
              <a:rPr lang="fr-FR" dirty="0" err="1" smtClean="0"/>
              <a:t>available</a:t>
            </a:r>
            <a:endParaRPr lang="fr-FR" dirty="0" smtClean="0"/>
          </a:p>
          <a:p>
            <a:pPr lvl="1"/>
            <a:r>
              <a:rPr lang="fr-FR" dirty="0" smtClean="0"/>
              <a:t>320 MHz </a:t>
            </a:r>
            <a:r>
              <a:rPr lang="fr-FR" dirty="0" err="1" smtClean="0"/>
              <a:t>serializer</a:t>
            </a:r>
            <a:r>
              <a:rPr lang="fr-FR" dirty="0" smtClean="0"/>
              <a:t> for 1 CLPS output : to </a:t>
            </a:r>
            <a:r>
              <a:rPr lang="fr-FR" dirty="0" err="1" smtClean="0"/>
              <a:t>be</a:t>
            </a:r>
            <a:r>
              <a:rPr lang="fr-FR" dirty="0" smtClean="0"/>
              <a:t> </a:t>
            </a:r>
            <a:r>
              <a:rPr lang="fr-FR" dirty="0" err="1" smtClean="0"/>
              <a:t>used</a:t>
            </a:r>
            <a:r>
              <a:rPr lang="fr-FR" dirty="0" smtClean="0"/>
              <a:t> for </a:t>
            </a:r>
            <a:r>
              <a:rPr lang="fr-FR" dirty="0" err="1" smtClean="0"/>
              <a:t>systèm</a:t>
            </a:r>
            <a:r>
              <a:rPr lang="fr-FR" dirty="0" smtClean="0"/>
              <a:t> tests</a:t>
            </a:r>
          </a:p>
          <a:p>
            <a:pPr lvl="1"/>
            <a:endParaRPr lang="fr-FR" dirty="0" smtClean="0"/>
          </a:p>
          <a:p>
            <a:pPr lvl="1"/>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28</a:t>
            </a:fld>
            <a:endParaRPr lang="en-US" dirty="0">
              <a:solidFill>
                <a:srgbClr val="000000"/>
              </a:solidFill>
            </a:endParaRPr>
          </a:p>
        </p:txBody>
      </p:sp>
      <p:pic>
        <p:nvPicPr>
          <p:cNvPr id="6" name="Image 5"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0536" y="799044"/>
            <a:ext cx="983721" cy="5698383"/>
          </a:xfrm>
          <a:prstGeom prst="rect">
            <a:avLst/>
          </a:prstGeom>
        </p:spPr>
      </p:pic>
    </p:spTree>
    <p:extLst>
      <p:ext uri="{BB962C8B-B14F-4D97-AF65-F5344CB8AC3E}">
        <p14:creationId xmlns:p14="http://schemas.microsoft.com/office/powerpoint/2010/main" val="19075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next</a:t>
            </a:r>
            <a:r>
              <a:rPr lang="fr-FR" dirty="0" smtClean="0"/>
              <a:t> EICROC2 (2027)</a:t>
            </a:r>
            <a:endParaRPr lang="fr-FR" dirty="0"/>
          </a:p>
        </p:txBody>
      </p:sp>
      <p:sp>
        <p:nvSpPr>
          <p:cNvPr id="3" name="Espace réservé du contenu 2"/>
          <p:cNvSpPr>
            <a:spLocks noGrp="1"/>
          </p:cNvSpPr>
          <p:nvPr>
            <p:ph idx="1"/>
          </p:nvPr>
        </p:nvSpPr>
        <p:spPr>
          <a:xfrm>
            <a:off x="191344" y="764704"/>
            <a:ext cx="11737304" cy="5265738"/>
          </a:xfrm>
        </p:spPr>
        <p:txBody>
          <a:bodyPr/>
          <a:lstStyle/>
          <a:p>
            <a:r>
              <a:rPr lang="fr-FR" dirty="0" err="1" smtClean="0"/>
              <a:t>What</a:t>
            </a:r>
            <a:r>
              <a:rPr lang="fr-FR" dirty="0" smtClean="0"/>
              <a:t> </a:t>
            </a:r>
            <a:r>
              <a:rPr lang="fr-FR" dirty="0" err="1" smtClean="0"/>
              <a:t>is</a:t>
            </a:r>
            <a:r>
              <a:rPr lang="fr-FR" dirty="0" smtClean="0"/>
              <a:t> </a:t>
            </a:r>
            <a:r>
              <a:rPr lang="fr-FR" dirty="0" err="1" smtClean="0"/>
              <a:t>missing</a:t>
            </a:r>
            <a:r>
              <a:rPr lang="fr-FR" dirty="0" smtClean="0"/>
              <a:t> in EICROC1 ?</a:t>
            </a:r>
          </a:p>
          <a:p>
            <a:pPr lvl="1"/>
            <a:r>
              <a:rPr lang="fr-FR" dirty="0" err="1" smtClean="0"/>
              <a:t>Larger</a:t>
            </a:r>
            <a:r>
              <a:rPr lang="fr-FR" dirty="0" smtClean="0"/>
              <a:t> rate compatibility ?</a:t>
            </a:r>
          </a:p>
          <a:p>
            <a:pPr lvl="1"/>
            <a:r>
              <a:rPr lang="fr-FR" dirty="0" err="1" smtClean="0">
                <a:solidFill>
                  <a:srgbClr val="0000FF"/>
                </a:solidFill>
              </a:rPr>
              <a:t>Derandomizer</a:t>
            </a:r>
            <a:r>
              <a:rPr lang="fr-FR" dirty="0" smtClean="0"/>
              <a:t> for successive </a:t>
            </a:r>
            <a:r>
              <a:rPr lang="fr-FR" dirty="0" err="1" smtClean="0"/>
              <a:t>events</a:t>
            </a:r>
            <a:r>
              <a:rPr lang="fr-FR" dirty="0" smtClean="0"/>
              <a:t> (how </a:t>
            </a:r>
            <a:r>
              <a:rPr lang="fr-FR" dirty="0" err="1" smtClean="0"/>
              <a:t>many</a:t>
            </a:r>
            <a:r>
              <a:rPr lang="fr-FR" dirty="0" smtClean="0"/>
              <a:t> ?)</a:t>
            </a:r>
          </a:p>
          <a:p>
            <a:pPr lvl="1"/>
            <a:r>
              <a:rPr lang="fr-FR" dirty="0" smtClean="0">
                <a:solidFill>
                  <a:srgbClr val="0000FF"/>
                </a:solidFill>
              </a:rPr>
              <a:t>Digital on Top </a:t>
            </a:r>
            <a:r>
              <a:rPr lang="fr-FR" dirty="0" smtClean="0"/>
              <a:t>(</a:t>
            </a:r>
            <a:r>
              <a:rPr lang="fr-FR" dirty="0" err="1" smtClean="0"/>
              <a:t>DoT</a:t>
            </a:r>
            <a:r>
              <a:rPr lang="fr-FR" dirty="0" smtClean="0"/>
              <a:t>) design for digital power </a:t>
            </a:r>
            <a:r>
              <a:rPr lang="fr-FR" dirty="0" err="1" smtClean="0"/>
              <a:t>reduction</a:t>
            </a:r>
            <a:r>
              <a:rPr lang="fr-FR" dirty="0" smtClean="0"/>
              <a:t> and timing </a:t>
            </a:r>
            <a:r>
              <a:rPr lang="fr-FR" dirty="0" err="1" smtClean="0"/>
              <a:t>verification</a:t>
            </a:r>
            <a:r>
              <a:rPr lang="fr-FR" dirty="0" smtClean="0"/>
              <a:t> on large area : more </a:t>
            </a:r>
            <a:r>
              <a:rPr lang="fr-FR" dirty="0" err="1" smtClean="0"/>
              <a:t>powerful</a:t>
            </a:r>
            <a:r>
              <a:rPr lang="fr-FR" dirty="0" smtClean="0"/>
              <a:t> </a:t>
            </a:r>
            <a:r>
              <a:rPr lang="fr-FR" dirty="0" err="1" smtClean="0"/>
              <a:t>tools</a:t>
            </a:r>
            <a:r>
              <a:rPr lang="fr-FR" dirty="0" smtClean="0"/>
              <a:t> </a:t>
            </a:r>
            <a:r>
              <a:rPr lang="fr-FR" dirty="0" err="1" smtClean="0"/>
              <a:t>available</a:t>
            </a:r>
            <a:r>
              <a:rPr lang="fr-FR" dirty="0" smtClean="0"/>
              <a:t> (UVM)</a:t>
            </a:r>
          </a:p>
          <a:p>
            <a:pPr lvl="1"/>
            <a:r>
              <a:rPr lang="fr-FR" dirty="0" smtClean="0"/>
              <a:t>Auto-trigger and </a:t>
            </a:r>
            <a:r>
              <a:rPr lang="fr-FR" dirty="0" err="1" smtClean="0"/>
              <a:t>zero_suppressed</a:t>
            </a:r>
            <a:r>
              <a:rPr lang="fr-FR" dirty="0" smtClean="0"/>
              <a:t> data</a:t>
            </a:r>
          </a:p>
          <a:p>
            <a:pPr lvl="1"/>
            <a:r>
              <a:rPr lang="fr-FR" dirty="0" smtClean="0"/>
              <a:t>Power </a:t>
            </a:r>
            <a:r>
              <a:rPr lang="fr-FR" dirty="0" err="1" smtClean="0"/>
              <a:t>reduction</a:t>
            </a:r>
            <a:r>
              <a:rPr lang="fr-FR" dirty="0" smtClean="0"/>
              <a:t> if possible below 2 mW/</a:t>
            </a:r>
            <a:r>
              <a:rPr lang="fr-FR" dirty="0" err="1" smtClean="0"/>
              <a:t>ch</a:t>
            </a:r>
            <a:endParaRPr lang="fr-FR" dirty="0" smtClean="0"/>
          </a:p>
          <a:p>
            <a:pPr lvl="1"/>
            <a:endParaRPr lang="fr-FR" dirty="0" smtClean="0"/>
          </a:p>
          <a:p>
            <a:r>
              <a:rPr lang="fr-FR" dirty="0" smtClean="0"/>
              <a:t>Clermont Ferrand </a:t>
            </a:r>
            <a:r>
              <a:rPr lang="fr-FR" dirty="0" err="1" smtClean="0"/>
              <a:t>lab</a:t>
            </a:r>
            <a:r>
              <a:rPr lang="fr-FR" dirty="0" smtClean="0"/>
              <a:t> has </a:t>
            </a:r>
            <a:r>
              <a:rPr lang="fr-FR" dirty="0" err="1" smtClean="0"/>
              <a:t>joined</a:t>
            </a:r>
            <a:r>
              <a:rPr lang="fr-FR" dirty="0" smtClean="0"/>
              <a:t> to </a:t>
            </a:r>
            <a:r>
              <a:rPr lang="fr-FR" dirty="0" err="1" smtClean="0"/>
              <a:t>take</a:t>
            </a:r>
            <a:r>
              <a:rPr lang="fr-FR" dirty="0" smtClean="0"/>
              <a:t> </a:t>
            </a:r>
            <a:r>
              <a:rPr lang="fr-FR" dirty="0" err="1" smtClean="0"/>
              <a:t>responsibility</a:t>
            </a:r>
            <a:r>
              <a:rPr lang="fr-FR" dirty="0" smtClean="0"/>
              <a:t> for the </a:t>
            </a:r>
            <a:r>
              <a:rPr lang="fr-FR" dirty="0" err="1" smtClean="0"/>
              <a:t>DoT</a:t>
            </a:r>
            <a:endParaRPr lang="fr-FR" dirty="0" smtClean="0"/>
          </a:p>
          <a:p>
            <a:pPr lvl="1"/>
            <a:r>
              <a:rPr lang="fr-FR" dirty="0" err="1" smtClean="0"/>
              <a:t>Already</a:t>
            </a:r>
            <a:r>
              <a:rPr lang="fr-FR" dirty="0" smtClean="0"/>
              <a:t> </a:t>
            </a:r>
            <a:r>
              <a:rPr lang="fr-FR" dirty="0" err="1" smtClean="0"/>
              <a:t>participated</a:t>
            </a:r>
            <a:r>
              <a:rPr lang="fr-FR" dirty="0" smtClean="0"/>
              <a:t> in ATLAS ALTIROC</a:t>
            </a:r>
          </a:p>
          <a:p>
            <a:pPr lvl="1"/>
            <a:r>
              <a:rPr lang="fr-FR" dirty="0" smtClean="0"/>
              <a:t>The design </a:t>
            </a:r>
            <a:r>
              <a:rPr lang="fr-FR" dirty="0" smtClean="0">
                <a:solidFill>
                  <a:srgbClr val="0000FF"/>
                </a:solidFill>
              </a:rPr>
              <a:t>and </a:t>
            </a:r>
            <a:r>
              <a:rPr lang="fr-FR" dirty="0" err="1" smtClean="0">
                <a:solidFill>
                  <a:srgbClr val="0000FF"/>
                </a:solidFill>
              </a:rPr>
              <a:t>verification</a:t>
            </a:r>
            <a:r>
              <a:rPr lang="fr-FR" dirty="0" smtClean="0"/>
              <a:t> </a:t>
            </a:r>
            <a:r>
              <a:rPr lang="fr-FR" dirty="0" err="1" smtClean="0"/>
              <a:t>should</a:t>
            </a:r>
            <a:r>
              <a:rPr lang="fr-FR" dirty="0" smtClean="0"/>
              <a:t> </a:t>
            </a:r>
            <a:r>
              <a:rPr lang="fr-FR" dirty="0" err="1" smtClean="0"/>
              <a:t>take</a:t>
            </a:r>
            <a:r>
              <a:rPr lang="fr-FR" dirty="0" smtClean="0"/>
              <a:t> ~9 </a:t>
            </a:r>
            <a:r>
              <a:rPr lang="fr-FR" dirty="0" err="1" smtClean="0"/>
              <a:t>months</a:t>
            </a:r>
            <a:r>
              <a:rPr lang="fr-FR" dirty="0" smtClean="0"/>
              <a:t> </a:t>
            </a:r>
            <a:r>
              <a:rPr lang="fr-FR" dirty="0" err="1" smtClean="0"/>
              <a:t>from</a:t>
            </a:r>
            <a:r>
              <a:rPr lang="fr-FR" dirty="0" smtClean="0"/>
              <a:t> now</a:t>
            </a:r>
          </a:p>
          <a:p>
            <a:pPr lvl="1"/>
            <a:endParaRPr lang="fr-FR" dirty="0"/>
          </a:p>
          <a:p>
            <a:r>
              <a:rPr lang="fr-FR" dirty="0" err="1" smtClean="0"/>
              <a:t>Technology</a:t>
            </a:r>
            <a:r>
              <a:rPr lang="fr-FR" dirty="0" smtClean="0"/>
              <a:t> </a:t>
            </a:r>
            <a:r>
              <a:rPr lang="fr-FR" dirty="0" err="1" smtClean="0"/>
              <a:t>choice</a:t>
            </a:r>
            <a:r>
              <a:rPr lang="fr-FR" dirty="0" smtClean="0"/>
              <a:t> </a:t>
            </a:r>
          </a:p>
          <a:p>
            <a:pPr lvl="1"/>
            <a:r>
              <a:rPr lang="fr-FR" dirty="0" err="1" smtClean="0"/>
              <a:t>Seems</a:t>
            </a:r>
            <a:r>
              <a:rPr lang="fr-FR" dirty="0" smtClean="0"/>
              <a:t> to converge to 130n </a:t>
            </a:r>
            <a:r>
              <a:rPr lang="fr-FR" dirty="0" err="1" smtClean="0"/>
              <a:t>provided</a:t>
            </a:r>
            <a:r>
              <a:rPr lang="fr-FR" dirty="0" smtClean="0"/>
              <a:t> rate </a:t>
            </a:r>
            <a:r>
              <a:rPr lang="fr-FR" dirty="0" err="1" smtClean="0"/>
              <a:t>remains</a:t>
            </a:r>
            <a:r>
              <a:rPr lang="fr-FR" dirty="0" smtClean="0"/>
              <a:t> </a:t>
            </a:r>
            <a:r>
              <a:rPr lang="fr-FR" dirty="0" err="1" smtClean="0"/>
              <a:t>low</a:t>
            </a:r>
            <a:r>
              <a:rPr lang="fr-FR" dirty="0" smtClean="0"/>
              <a:t> </a:t>
            </a:r>
            <a:r>
              <a:rPr lang="fr-FR" dirty="0" err="1" smtClean="0"/>
              <a:t>enough</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29</a:t>
            </a:fld>
            <a:endParaRPr lang="en-US" dirty="0">
              <a:solidFill>
                <a:srgbClr val="000000"/>
              </a:solidFill>
            </a:endParaRPr>
          </a:p>
        </p:txBody>
      </p:sp>
      <p:pic>
        <p:nvPicPr>
          <p:cNvPr id="6" name="Image 5"/>
          <p:cNvPicPr>
            <a:picLocks noChangeAspect="1"/>
          </p:cNvPicPr>
          <p:nvPr/>
        </p:nvPicPr>
        <p:blipFill>
          <a:blip r:embed="rId2"/>
          <a:stretch>
            <a:fillRect/>
          </a:stretch>
        </p:blipFill>
        <p:spPr>
          <a:xfrm>
            <a:off x="9817401" y="3573016"/>
            <a:ext cx="1892021" cy="970113"/>
          </a:xfrm>
          <a:prstGeom prst="rect">
            <a:avLst/>
          </a:prstGeom>
        </p:spPr>
      </p:pic>
    </p:spTree>
    <p:extLst>
      <p:ext uri="{BB962C8B-B14F-4D97-AF65-F5344CB8AC3E}">
        <p14:creationId xmlns:p14="http://schemas.microsoft.com/office/powerpoint/2010/main" val="1034664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EICROC0</a:t>
            </a:r>
            <a:endParaRPr lang="fr-FR" dirty="0"/>
          </a:p>
        </p:txBody>
      </p:sp>
      <p:sp>
        <p:nvSpPr>
          <p:cNvPr id="3" name="Espace réservé du contenu 2"/>
          <p:cNvSpPr>
            <a:spLocks noGrp="1"/>
          </p:cNvSpPr>
          <p:nvPr>
            <p:ph idx="1"/>
          </p:nvPr>
        </p:nvSpPr>
        <p:spPr>
          <a:xfrm>
            <a:off x="107456" y="701449"/>
            <a:ext cx="7716736" cy="5265738"/>
          </a:xfrm>
        </p:spPr>
        <p:txBody>
          <a:bodyPr/>
          <a:lstStyle/>
          <a:p>
            <a:r>
              <a:rPr lang="fr-FR" dirty="0" err="1" smtClean="0"/>
              <a:t>Analog</a:t>
            </a:r>
            <a:r>
              <a:rPr lang="fr-FR" dirty="0" smtClean="0"/>
              <a:t> </a:t>
            </a:r>
            <a:r>
              <a:rPr lang="fr-FR" dirty="0" err="1" smtClean="0"/>
              <a:t>frontend</a:t>
            </a:r>
            <a:r>
              <a:rPr lang="fr-FR" dirty="0" smtClean="0"/>
              <a:t> </a:t>
            </a:r>
            <a:r>
              <a:rPr lang="fr-FR" dirty="0" err="1" smtClean="0"/>
              <a:t>similar</a:t>
            </a:r>
            <a:r>
              <a:rPr lang="fr-FR" dirty="0" smtClean="0"/>
              <a:t> to ATLAS ALTIROC</a:t>
            </a:r>
          </a:p>
          <a:p>
            <a:pPr lvl="1"/>
            <a:r>
              <a:rPr lang="fr-FR" dirty="0" smtClean="0"/>
              <a:t>Cd = 1 pF (max 3 pF)</a:t>
            </a:r>
          </a:p>
          <a:p>
            <a:r>
              <a:rPr lang="fr-FR" dirty="0" err="1" smtClean="0">
                <a:solidFill>
                  <a:srgbClr val="0000FF"/>
                </a:solidFill>
              </a:rPr>
              <a:t>Need</a:t>
            </a:r>
            <a:r>
              <a:rPr lang="fr-FR" dirty="0" smtClean="0">
                <a:solidFill>
                  <a:srgbClr val="0000FF"/>
                </a:solidFill>
              </a:rPr>
              <a:t> ADC </a:t>
            </a:r>
            <a:r>
              <a:rPr lang="fr-FR" dirty="0" err="1" smtClean="0">
                <a:solidFill>
                  <a:srgbClr val="0000FF"/>
                </a:solidFill>
              </a:rPr>
              <a:t>instead</a:t>
            </a:r>
            <a:r>
              <a:rPr lang="fr-FR" dirty="0" smtClean="0">
                <a:solidFill>
                  <a:srgbClr val="0000FF"/>
                </a:solidFill>
              </a:rPr>
              <a:t> of </a:t>
            </a:r>
            <a:r>
              <a:rPr lang="fr-FR" dirty="0" err="1" smtClean="0">
                <a:solidFill>
                  <a:srgbClr val="0000FF"/>
                </a:solidFill>
              </a:rPr>
              <a:t>ToT</a:t>
            </a:r>
            <a:r>
              <a:rPr lang="fr-FR" dirty="0" smtClean="0">
                <a:solidFill>
                  <a:srgbClr val="0000FF"/>
                </a:solidFill>
              </a:rPr>
              <a:t> </a:t>
            </a:r>
            <a:r>
              <a:rPr lang="fr-FR" dirty="0" smtClean="0"/>
              <a:t>for charge </a:t>
            </a:r>
            <a:r>
              <a:rPr lang="fr-FR" dirty="0" err="1" smtClean="0"/>
              <a:t>measurement</a:t>
            </a:r>
            <a:r>
              <a:rPr lang="fr-FR" dirty="0" smtClean="0"/>
              <a:t> : 8bit 40 MHz </a:t>
            </a:r>
            <a:r>
              <a:rPr lang="fr-FR" dirty="0" err="1" smtClean="0"/>
              <a:t>from</a:t>
            </a:r>
            <a:r>
              <a:rPr lang="fr-FR" dirty="0" smtClean="0"/>
              <a:t> AGH Krakow</a:t>
            </a:r>
          </a:p>
          <a:p>
            <a:r>
              <a:rPr lang="fr-FR" dirty="0" smtClean="0"/>
              <a:t>TDC </a:t>
            </a:r>
            <a:r>
              <a:rPr lang="fr-FR" dirty="0" err="1" smtClean="0"/>
              <a:t>taken</a:t>
            </a:r>
            <a:r>
              <a:rPr lang="fr-FR" dirty="0" smtClean="0"/>
              <a:t> </a:t>
            </a:r>
            <a:r>
              <a:rPr lang="fr-FR" dirty="0" err="1" smtClean="0"/>
              <a:t>from</a:t>
            </a:r>
            <a:r>
              <a:rPr lang="fr-FR" dirty="0" smtClean="0"/>
              <a:t> HGCROC by CEA Saclay</a:t>
            </a:r>
          </a:p>
          <a:p>
            <a:r>
              <a:rPr lang="fr-FR" dirty="0" smtClean="0"/>
              <a:t>Simple digital </a:t>
            </a:r>
            <a:r>
              <a:rPr lang="fr-FR" dirty="0" err="1" smtClean="0"/>
              <a:t>readout</a:t>
            </a:r>
            <a:r>
              <a:rPr lang="fr-FR" dirty="0" smtClean="0"/>
              <a:t> but SEE-proof I²C slow control</a:t>
            </a:r>
          </a:p>
          <a:p>
            <a:r>
              <a:rPr lang="fr-FR" dirty="0" smtClean="0"/>
              <a:t>~2 mW/pixel</a:t>
            </a:r>
          </a:p>
          <a:p>
            <a:r>
              <a:rPr lang="fr-FR" dirty="0" err="1" smtClean="0"/>
              <a:t>Fabricated</a:t>
            </a:r>
            <a:r>
              <a:rPr lang="fr-FR" dirty="0" smtClean="0"/>
              <a:t> in </a:t>
            </a:r>
            <a:r>
              <a:rPr lang="fr-FR" dirty="0" err="1" smtClean="0"/>
              <a:t>spring</a:t>
            </a:r>
            <a:r>
              <a:rPr lang="fr-FR" dirty="0" smtClean="0"/>
              <a:t> 2022 in TSMC 130nm</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a:t>
            </a:fld>
            <a:endParaRPr lang="en-US" dirty="0">
              <a:solidFill>
                <a:srgbClr val="000000"/>
              </a:solidFill>
            </a:endParaRPr>
          </a:p>
        </p:txBody>
      </p:sp>
      <p:grpSp>
        <p:nvGrpSpPr>
          <p:cNvPr id="10" name="Groupe 9"/>
          <p:cNvGrpSpPr/>
          <p:nvPr/>
        </p:nvGrpSpPr>
        <p:grpSpPr>
          <a:xfrm>
            <a:off x="7680176" y="764703"/>
            <a:ext cx="4550098" cy="5817795"/>
            <a:chOff x="6857712" y="652166"/>
            <a:chExt cx="4891734" cy="6107993"/>
          </a:xfrm>
        </p:grpSpPr>
        <p:pic>
          <p:nvPicPr>
            <p:cNvPr id="6" name="Picture 22">
              <a:extLst>
                <a:ext uri="{FF2B5EF4-FFF2-40B4-BE49-F238E27FC236}">
                  <a16:creationId xmlns="" xmlns:a16="http://schemas.microsoft.com/office/drawing/2014/main" id="{13D9BE38-C0F8-46C5-A8DE-816F993AE5B8}"/>
                </a:ext>
              </a:extLst>
            </p:cNvPr>
            <p:cNvPicPr>
              <a:picLocks noChangeAspect="1"/>
            </p:cNvPicPr>
            <p:nvPr/>
          </p:nvPicPr>
          <p:blipFill>
            <a:blip r:embed="rId3"/>
            <a:stretch>
              <a:fillRect/>
            </a:stretch>
          </p:blipFill>
          <p:spPr>
            <a:xfrm>
              <a:off x="6857712" y="652166"/>
              <a:ext cx="4891734" cy="537544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50" y="6101564"/>
              <a:ext cx="370014" cy="623739"/>
            </a:xfrm>
            <a:prstGeom prst="rect">
              <a:avLst/>
            </a:prstGeom>
          </p:spPr>
        </p:pic>
        <p:pic>
          <p:nvPicPr>
            <p:cNvPr id="8" name="Image 7"/>
            <p:cNvPicPr>
              <a:picLocks noChangeAspect="1"/>
            </p:cNvPicPr>
            <p:nvPr/>
          </p:nvPicPr>
          <p:blipFill>
            <a:blip r:embed="rId5"/>
            <a:stretch>
              <a:fillRect/>
            </a:stretch>
          </p:blipFill>
          <p:spPr>
            <a:xfrm>
              <a:off x="10776520" y="6066710"/>
              <a:ext cx="693449" cy="693449"/>
            </a:xfrm>
            <a:prstGeom prst="rect">
              <a:avLst/>
            </a:prstGeom>
          </p:spPr>
        </p:pic>
        <p:pic>
          <p:nvPicPr>
            <p:cNvPr id="9" name="Image 8"/>
            <p:cNvPicPr>
              <a:picLocks noChangeAspect="1"/>
            </p:cNvPicPr>
            <p:nvPr/>
          </p:nvPicPr>
          <p:blipFill>
            <a:blip r:embed="rId6"/>
            <a:stretch>
              <a:fillRect/>
            </a:stretch>
          </p:blipFill>
          <p:spPr>
            <a:xfrm>
              <a:off x="7680176" y="6173564"/>
              <a:ext cx="1008112" cy="437209"/>
            </a:xfrm>
            <a:prstGeom prst="rect">
              <a:avLst/>
            </a:prstGeom>
          </p:spPr>
        </p:pic>
      </p:grpSp>
      <p:pic>
        <p:nvPicPr>
          <p:cNvPr id="11" name="Picture 1">
            <a:extLst>
              <a:ext uri="{FF2B5EF4-FFF2-40B4-BE49-F238E27FC236}">
                <a16:creationId xmlns="" xmlns:a16="http://schemas.microsoft.com/office/drawing/2014/main" id="{05BF1A84-4716-45D9-94E6-22E81C9FAB34}"/>
              </a:ext>
            </a:extLst>
          </p:cNvPr>
          <p:cNvPicPr>
            <a:picLocks noChangeAspect="1"/>
          </p:cNvPicPr>
          <p:nvPr/>
        </p:nvPicPr>
        <p:blipFill>
          <a:blip r:embed="rId7"/>
          <a:stretch>
            <a:fillRect/>
          </a:stretch>
        </p:blipFill>
        <p:spPr>
          <a:xfrm>
            <a:off x="107456" y="4101433"/>
            <a:ext cx="7477484" cy="2509998"/>
          </a:xfrm>
          <a:prstGeom prst="rect">
            <a:avLst/>
          </a:prstGeom>
        </p:spPr>
      </p:pic>
    </p:spTree>
    <p:extLst>
      <p:ext uri="{BB962C8B-B14F-4D97-AF65-F5344CB8AC3E}">
        <p14:creationId xmlns:p14="http://schemas.microsoft.com/office/powerpoint/2010/main" val="782965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ePIC</a:t>
            </a:r>
            <a:r>
              <a:rPr lang="fr-FR" dirty="0" smtClean="0"/>
              <a:t> AC-LGAD detectors</a:t>
            </a:r>
            <a:endParaRPr lang="fr-FR" dirty="0"/>
          </a:p>
        </p:txBody>
      </p:sp>
      <p:pic>
        <p:nvPicPr>
          <p:cNvPr id="6" name="Espace réservé du contenu 5" descr="Capture d’écra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713"/>
            <a:ext cx="12192000" cy="6075781"/>
          </a:xfrm>
        </p:spPr>
      </p:pic>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30</a:t>
            </a:fld>
            <a:endParaRPr lang="en-US" dirty="0">
              <a:solidFill>
                <a:srgbClr val="000000"/>
              </a:solidFill>
            </a:endParaRPr>
          </a:p>
        </p:txBody>
      </p:sp>
      <p:sp>
        <p:nvSpPr>
          <p:cNvPr id="8" name="Text Box 18"/>
          <p:cNvSpPr txBox="1">
            <a:spLocks noChangeArrowheads="1"/>
          </p:cNvSpPr>
          <p:nvPr/>
        </p:nvSpPr>
        <p:spPr bwMode="auto">
          <a:xfrm>
            <a:off x="479376" y="6125558"/>
            <a:ext cx="11521280" cy="366150"/>
          </a:xfrm>
          <a:prstGeom prst="rect">
            <a:avLst/>
          </a:prstGeom>
          <a:noFill/>
          <a:ln w="57150">
            <a:solidFill>
              <a:srgbClr val="FF0000"/>
            </a:solidFill>
            <a:miter lim="800000"/>
            <a:headEnd/>
            <a:tailEnd/>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endParaRPr lang="en-US" altLang="en-US" sz="1400" dirty="0">
              <a:solidFill>
                <a:srgbClr val="FF0000"/>
              </a:solidFill>
            </a:endParaRPr>
          </a:p>
        </p:txBody>
      </p:sp>
      <p:sp>
        <p:nvSpPr>
          <p:cNvPr id="9" name="Text Box 18"/>
          <p:cNvSpPr txBox="1">
            <a:spLocks noChangeArrowheads="1"/>
          </p:cNvSpPr>
          <p:nvPr/>
        </p:nvSpPr>
        <p:spPr bwMode="auto">
          <a:xfrm>
            <a:off x="9120716" y="1340768"/>
            <a:ext cx="1581951" cy="366150"/>
          </a:xfrm>
          <a:prstGeom prst="rect">
            <a:avLst/>
          </a:prstGeom>
          <a:noFill/>
          <a:ln w="57150">
            <a:solidFill>
              <a:srgbClr val="FF0000"/>
            </a:solidFill>
            <a:miter lim="800000"/>
            <a:headEnd/>
            <a:tailEnd/>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endParaRPr lang="en-US" altLang="en-US" sz="1400" dirty="0">
              <a:solidFill>
                <a:srgbClr val="FF0000"/>
              </a:solidFill>
            </a:endParaRPr>
          </a:p>
        </p:txBody>
      </p:sp>
    </p:spTree>
    <p:extLst>
      <p:ext uri="{BB962C8B-B14F-4D97-AF65-F5344CB8AC3E}">
        <p14:creationId xmlns:p14="http://schemas.microsoft.com/office/powerpoint/2010/main" val="2232586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955" y="923179"/>
            <a:ext cx="7434173" cy="5193729"/>
          </a:xfrm>
          <a:prstGeom prst="rect">
            <a:avLst/>
          </a:prstGeom>
          <a:no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fr-FR" sz="1700" dirty="0" smtClean="0">
                <a:solidFill>
                  <a:prstClr val="black"/>
                </a:solidFill>
                <a:latin typeface="Calibri" panose="020F0502020204030204"/>
              </a:rPr>
              <a:t>Goals</a:t>
            </a: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Less</a:t>
            </a:r>
            <a:r>
              <a:rPr lang="fr-FR" sz="1700" dirty="0" smtClean="0">
                <a:solidFill>
                  <a:prstClr val="black"/>
                </a:solidFill>
                <a:latin typeface="Calibri" panose="020F0502020204030204"/>
              </a:rPr>
              <a:t> digital </a:t>
            </a:r>
            <a:r>
              <a:rPr lang="fr-FR" sz="1700" dirty="0" err="1" smtClean="0">
                <a:solidFill>
                  <a:prstClr val="black"/>
                </a:solidFill>
                <a:latin typeface="Calibri" panose="020F0502020204030204"/>
              </a:rPr>
              <a:t>logic</a:t>
            </a:r>
            <a:r>
              <a:rPr lang="fr-FR" sz="1700" dirty="0" smtClean="0">
                <a:solidFill>
                  <a:prstClr val="black"/>
                </a:solidFill>
                <a:latin typeface="Calibri" panose="020F0502020204030204"/>
              </a:rPr>
              <a:t> possible </a:t>
            </a:r>
            <a:r>
              <a:rPr lang="fr-FR" sz="1700" dirty="0" err="1" smtClean="0">
                <a:solidFill>
                  <a:prstClr val="black"/>
                </a:solidFill>
                <a:latin typeface="Calibri" panose="020F0502020204030204"/>
              </a:rPr>
              <a:t>inside</a:t>
            </a:r>
            <a:r>
              <a:rPr lang="fr-FR" sz="1700" dirty="0" smtClean="0">
                <a:solidFill>
                  <a:prstClr val="black"/>
                </a:solidFill>
                <a:latin typeface="Calibri" panose="020F0502020204030204"/>
              </a:rPr>
              <a:t> pixel/matrix</a:t>
            </a: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Less</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signals</a:t>
            </a:r>
            <a:r>
              <a:rPr lang="fr-FR" sz="1700" dirty="0" smtClean="0">
                <a:solidFill>
                  <a:prstClr val="black"/>
                </a:solidFill>
                <a:latin typeface="Calibri" panose="020F0502020204030204"/>
              </a:rPr>
              <a:t> possible </a:t>
            </a:r>
            <a:r>
              <a:rPr lang="fr-FR" sz="1700" dirty="0" err="1" smtClean="0">
                <a:solidFill>
                  <a:prstClr val="black"/>
                </a:solidFill>
                <a:latin typeface="Calibri" panose="020F0502020204030204"/>
              </a:rPr>
              <a:t>between</a:t>
            </a:r>
            <a:r>
              <a:rPr lang="fr-FR" sz="1700" dirty="0" smtClean="0">
                <a:solidFill>
                  <a:prstClr val="black"/>
                </a:solidFill>
                <a:latin typeface="Calibri" panose="020F0502020204030204"/>
              </a:rPr>
              <a:t> matrix and </a:t>
            </a:r>
            <a:r>
              <a:rPr lang="fr-FR" sz="1700" dirty="0" err="1" smtClean="0">
                <a:solidFill>
                  <a:prstClr val="black"/>
                </a:solidFill>
                <a:latin typeface="Calibri" panose="020F0502020204030204"/>
              </a:rPr>
              <a:t>periphery</a:t>
            </a:r>
            <a:endParaRPr lang="fr-FR" sz="1700" dirty="0" smtClean="0">
              <a:solidFill>
                <a:prstClr val="black"/>
              </a:solidFill>
              <a:latin typeface="Calibri" panose="020F0502020204030204"/>
            </a:endParaRP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Triplication</a:t>
            </a:r>
            <a:r>
              <a:rPr lang="fr-FR" sz="1700" dirty="0" smtClean="0">
                <a:solidFill>
                  <a:prstClr val="black"/>
                </a:solidFill>
                <a:latin typeface="Calibri" panose="020F0502020204030204"/>
              </a:rPr>
              <a:t> of sensitive circuits (configuration </a:t>
            </a:r>
            <a:r>
              <a:rPr lang="fr-FR" sz="1700" dirty="0" err="1" smtClean="0">
                <a:solidFill>
                  <a:prstClr val="black"/>
                </a:solidFill>
                <a:latin typeface="Calibri" panose="020F0502020204030204"/>
              </a:rPr>
              <a:t>registers</a:t>
            </a:r>
            <a:r>
              <a:rPr lang="fr-FR" sz="1700" dirty="0" smtClean="0">
                <a:solidFill>
                  <a:prstClr val="black"/>
                </a:solidFill>
                <a:latin typeface="Calibri" panose="020F0502020204030204"/>
              </a:rPr>
              <a:t> for </a:t>
            </a:r>
            <a:r>
              <a:rPr lang="fr-FR" sz="1700" dirty="0" err="1" smtClean="0">
                <a:solidFill>
                  <a:prstClr val="black"/>
                </a:solidFill>
                <a:latin typeface="Calibri" panose="020F0502020204030204"/>
              </a:rPr>
              <a:t>example</a:t>
            </a:r>
            <a:r>
              <a:rPr lang="fr-FR" sz="1700" dirty="0" smtClean="0">
                <a:solidFill>
                  <a:prstClr val="black"/>
                </a:solidFill>
                <a:latin typeface="Calibri" panose="020F0502020204030204"/>
              </a:rPr>
              <a:t>)</a:t>
            </a:r>
          </a:p>
          <a:p>
            <a:pPr marL="1200150" lvl="2" indent="-285750" fontAlgn="auto">
              <a:lnSpc>
                <a:spcPct val="150000"/>
              </a:lnSpc>
              <a:spcBef>
                <a:spcPts val="0"/>
              </a:spcBef>
              <a:spcAft>
                <a:spcPts val="0"/>
              </a:spcAft>
              <a:buFont typeface="Arial" panose="020B0604020202020204" pitchFamily="34" charset="0"/>
              <a:buChar char="•"/>
            </a:pPr>
            <a:r>
              <a:rPr lang="fr-FR" sz="1700" dirty="0" smtClean="0">
                <a:solidFill>
                  <a:prstClr val="black"/>
                </a:solidFill>
                <a:latin typeface="Calibri" panose="020F0502020204030204"/>
              </a:rPr>
              <a:t>No </a:t>
            </a:r>
            <a:r>
              <a:rPr lang="fr-FR" sz="1700" dirty="0" err="1" smtClean="0">
                <a:solidFill>
                  <a:prstClr val="black"/>
                </a:solidFill>
                <a:latin typeface="Calibri" panose="020F0502020204030204"/>
              </a:rPr>
              <a:t>triplication</a:t>
            </a:r>
            <a:r>
              <a:rPr lang="fr-FR" sz="1700" dirty="0" smtClean="0">
                <a:solidFill>
                  <a:prstClr val="black"/>
                </a:solidFill>
                <a:latin typeface="Calibri" panose="020F0502020204030204"/>
              </a:rPr>
              <a:t> on data </a:t>
            </a:r>
            <a:r>
              <a:rPr lang="fr-FR" sz="1700" dirty="0" err="1" smtClean="0">
                <a:solidFill>
                  <a:prstClr val="black"/>
                </a:solidFill>
                <a:latin typeface="Calibri" panose="020F0502020204030204"/>
              </a:rPr>
              <a:t>path</a:t>
            </a:r>
            <a:r>
              <a:rPr lang="fr-FR" sz="1700" dirty="0" smtClean="0">
                <a:solidFill>
                  <a:prstClr val="black"/>
                </a:solidFill>
                <a:latin typeface="Calibri" panose="020F0502020204030204"/>
              </a:rPr>
              <a:t> </a:t>
            </a: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Complexity</a:t>
            </a:r>
            <a:r>
              <a:rPr lang="fr-FR" sz="1700" dirty="0" smtClean="0">
                <a:solidFill>
                  <a:prstClr val="black"/>
                </a:solidFill>
                <a:latin typeface="Calibri" panose="020F0502020204030204"/>
              </a:rPr>
              <a:t> on </a:t>
            </a:r>
            <a:r>
              <a:rPr lang="fr-FR" sz="1700" dirty="0" err="1" smtClean="0">
                <a:solidFill>
                  <a:prstClr val="black"/>
                </a:solidFill>
                <a:latin typeface="Calibri" panose="020F0502020204030204"/>
              </a:rPr>
              <a:t>periphery</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side</a:t>
            </a:r>
            <a:r>
              <a:rPr lang="fr-FR" sz="1700" dirty="0" smtClean="0">
                <a:solidFill>
                  <a:prstClr val="black"/>
                </a:solidFill>
                <a:latin typeface="Calibri" panose="020F0502020204030204"/>
              </a:rPr>
              <a:t>, simple </a:t>
            </a:r>
            <a:r>
              <a:rPr lang="fr-FR" sz="1700" dirty="0" err="1" smtClean="0">
                <a:solidFill>
                  <a:prstClr val="black"/>
                </a:solidFill>
                <a:latin typeface="Calibri" panose="020F0502020204030204"/>
              </a:rPr>
              <a:t>logic</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inside</a:t>
            </a:r>
            <a:r>
              <a:rPr lang="fr-FR" sz="1700" dirty="0" smtClean="0">
                <a:solidFill>
                  <a:prstClr val="black"/>
                </a:solidFill>
                <a:latin typeface="Calibri" panose="020F0502020204030204"/>
              </a:rPr>
              <a:t> pixel</a:t>
            </a:r>
          </a:p>
          <a:p>
            <a:pPr marL="742950" lvl="1" indent="-285750" fontAlgn="auto">
              <a:lnSpc>
                <a:spcPct val="150000"/>
              </a:lnSpc>
              <a:spcBef>
                <a:spcPts val="0"/>
              </a:spcBef>
              <a:spcAft>
                <a:spcPts val="0"/>
              </a:spcAft>
              <a:buFont typeface="Arial" panose="020B0604020202020204" pitchFamily="34" charset="0"/>
              <a:buChar char="•"/>
            </a:pPr>
            <a:endParaRPr lang="fr-FR" sz="1700" dirty="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Proposal</a:t>
            </a:r>
            <a:r>
              <a:rPr lang="fr-FR" sz="1700" dirty="0" smtClean="0">
                <a:solidFill>
                  <a:prstClr val="black"/>
                </a:solidFill>
                <a:latin typeface="Calibri" panose="020F0502020204030204"/>
              </a:rPr>
              <a:t> : </a:t>
            </a:r>
            <a:r>
              <a:rPr lang="fr-FR" sz="1700" b="1" dirty="0" err="1">
                <a:solidFill>
                  <a:prstClr val="black"/>
                </a:solidFill>
                <a:latin typeface="Calibri" panose="020F0502020204030204"/>
              </a:rPr>
              <a:t>Based</a:t>
            </a:r>
            <a:r>
              <a:rPr lang="fr-FR" sz="1700" b="1" dirty="0">
                <a:solidFill>
                  <a:prstClr val="black"/>
                </a:solidFill>
                <a:latin typeface="Calibri" panose="020F0502020204030204"/>
              </a:rPr>
              <a:t> on clusters of 4 </a:t>
            </a:r>
            <a:r>
              <a:rPr lang="fr-FR" sz="1700" b="1" dirty="0" smtClean="0">
                <a:solidFill>
                  <a:prstClr val="black"/>
                </a:solidFill>
                <a:latin typeface="Calibri" panose="020F0502020204030204"/>
              </a:rPr>
              <a:t>pixels, </a:t>
            </a:r>
            <a:r>
              <a:rPr lang="fr-FR" sz="1700" b="1" dirty="0" err="1" smtClean="0">
                <a:solidFill>
                  <a:prstClr val="black"/>
                </a:solidFill>
                <a:latin typeface="Calibri" panose="020F0502020204030204"/>
              </a:rPr>
              <a:t>controlled</a:t>
            </a:r>
            <a:r>
              <a:rPr lang="fr-FR" sz="1700" b="1" dirty="0" smtClean="0">
                <a:solidFill>
                  <a:prstClr val="black"/>
                </a:solidFill>
                <a:latin typeface="Calibri" panose="020F0502020204030204"/>
              </a:rPr>
              <a:t> by the </a:t>
            </a:r>
            <a:r>
              <a:rPr lang="fr-FR" sz="1700" b="1" dirty="0" err="1" smtClean="0">
                <a:solidFill>
                  <a:prstClr val="black"/>
                </a:solidFill>
                <a:latin typeface="Calibri" panose="020F0502020204030204"/>
              </a:rPr>
              <a:t>periphery</a:t>
            </a:r>
            <a:endParaRPr lang="fr-FR" sz="1700" b="1" dirty="0" smtClean="0">
              <a:solidFill>
                <a:prstClr val="black"/>
              </a:solidFill>
              <a:latin typeface="Calibri" panose="020F0502020204030204"/>
            </a:endParaRP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Some</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logic</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shared</a:t>
            </a:r>
            <a:r>
              <a:rPr lang="fr-FR" sz="1700" dirty="0" smtClean="0">
                <a:solidFill>
                  <a:prstClr val="black"/>
                </a:solidFill>
                <a:latin typeface="Calibri" panose="020F0502020204030204"/>
              </a:rPr>
              <a:t> at cluster </a:t>
            </a:r>
            <a:r>
              <a:rPr lang="fr-FR" sz="1700" dirty="0" err="1" smtClean="0">
                <a:solidFill>
                  <a:prstClr val="black"/>
                </a:solidFill>
                <a:latin typeface="Calibri" panose="020F0502020204030204"/>
              </a:rPr>
              <a:t>level</a:t>
            </a:r>
            <a:endParaRPr lang="fr-FR" sz="1700" dirty="0" smtClean="0">
              <a:solidFill>
                <a:prstClr val="black"/>
              </a:solidFill>
              <a:latin typeface="Calibri" panose="020F0502020204030204"/>
            </a:endParaRPr>
          </a:p>
          <a:p>
            <a:pPr marL="742950" lvl="1" indent="-285750" fontAlgn="auto">
              <a:lnSpc>
                <a:spcPct val="150000"/>
              </a:lnSpc>
              <a:spcBef>
                <a:spcPts val="0"/>
              </a:spcBef>
              <a:spcAft>
                <a:spcPts val="0"/>
              </a:spcAft>
              <a:buFont typeface="Arial" panose="020B0604020202020204" pitchFamily="34" charset="0"/>
              <a:buChar char="•"/>
            </a:pPr>
            <a:r>
              <a:rPr lang="fr-FR" sz="1700" dirty="0" err="1" smtClean="0">
                <a:solidFill>
                  <a:prstClr val="black"/>
                </a:solidFill>
                <a:latin typeface="Calibri" panose="020F0502020204030204"/>
              </a:rPr>
              <a:t>Shared</a:t>
            </a:r>
            <a:r>
              <a:rPr lang="fr-FR" sz="1700" dirty="0" smtClean="0">
                <a:solidFill>
                  <a:prstClr val="black"/>
                </a:solidFill>
                <a:latin typeface="Calibri" panose="020F0502020204030204"/>
              </a:rPr>
              <a:t> data bus </a:t>
            </a:r>
            <a:r>
              <a:rPr lang="fr-FR" sz="1700" dirty="0" err="1" smtClean="0">
                <a:solidFill>
                  <a:prstClr val="black"/>
                </a:solidFill>
                <a:latin typeface="Calibri" panose="020F0502020204030204"/>
              </a:rPr>
              <a:t>between</a:t>
            </a:r>
            <a:r>
              <a:rPr lang="fr-FR" sz="1700" dirty="0" smtClean="0">
                <a:solidFill>
                  <a:prstClr val="black"/>
                </a:solidFill>
                <a:latin typeface="Calibri" panose="020F0502020204030204"/>
              </a:rPr>
              <a:t> 2 </a:t>
            </a:r>
            <a:r>
              <a:rPr lang="fr-FR" sz="1700" dirty="0" err="1" smtClean="0">
                <a:solidFill>
                  <a:prstClr val="black"/>
                </a:solidFill>
                <a:latin typeface="Calibri" panose="020F0502020204030204"/>
              </a:rPr>
              <a:t>columns</a:t>
            </a:r>
            <a:endParaRPr lang="fr-FR" sz="1700" dirty="0" smtClean="0">
              <a:solidFill>
                <a:prstClr val="black"/>
              </a:solidFill>
              <a:latin typeface="Calibri" panose="020F0502020204030204"/>
            </a:endParaRPr>
          </a:p>
          <a:p>
            <a:pPr marL="742950" lvl="1" indent="-285750" fontAlgn="auto">
              <a:lnSpc>
                <a:spcPct val="150000"/>
              </a:lnSpc>
              <a:spcBef>
                <a:spcPts val="0"/>
              </a:spcBef>
              <a:spcAft>
                <a:spcPts val="0"/>
              </a:spcAft>
              <a:buFont typeface="Arial" panose="020B0604020202020204" pitchFamily="34" charset="0"/>
              <a:buChar char="•"/>
            </a:pPr>
            <a:endParaRPr lang="fr-FR" sz="1700" dirty="0">
              <a:solidFill>
                <a:prstClr val="black"/>
              </a:solidFill>
              <a:latin typeface="Calibri" panose="020F0502020204030204"/>
            </a:endParaRPr>
          </a:p>
          <a:p>
            <a:pPr fontAlgn="auto">
              <a:lnSpc>
                <a:spcPct val="150000"/>
              </a:lnSpc>
              <a:spcBef>
                <a:spcPts val="0"/>
              </a:spcBef>
              <a:spcAft>
                <a:spcPts val="0"/>
              </a:spcAft>
            </a:pPr>
            <a:r>
              <a:rPr lang="fr-FR" sz="1700" b="1" dirty="0" smtClean="0">
                <a:solidFill>
                  <a:srgbClr val="FF0000"/>
                </a:solidFill>
                <a:latin typeface="Calibri" panose="020F0502020204030204"/>
              </a:rPr>
              <a:t>First </a:t>
            </a:r>
            <a:r>
              <a:rPr lang="fr-FR" sz="1700" b="1" dirty="0" err="1" smtClean="0">
                <a:solidFill>
                  <a:srgbClr val="FF0000"/>
                </a:solidFill>
                <a:latin typeface="Calibri" panose="020F0502020204030204"/>
              </a:rPr>
              <a:t>iteration</a:t>
            </a:r>
            <a:r>
              <a:rPr lang="fr-FR" sz="1700" b="1" dirty="0" smtClean="0">
                <a:solidFill>
                  <a:srgbClr val="FF0000"/>
                </a:solidFill>
                <a:latin typeface="Calibri" panose="020F0502020204030204"/>
              </a:rPr>
              <a:t> of </a:t>
            </a:r>
            <a:r>
              <a:rPr lang="fr-FR" sz="1700" b="1" dirty="0" err="1" smtClean="0">
                <a:solidFill>
                  <a:srgbClr val="FF0000"/>
                </a:solidFill>
                <a:latin typeface="Calibri" panose="020F0502020204030204"/>
              </a:rPr>
              <a:t>this</a:t>
            </a:r>
            <a:r>
              <a:rPr lang="fr-FR" sz="1700" b="1" dirty="0" smtClean="0">
                <a:solidFill>
                  <a:srgbClr val="FF0000"/>
                </a:solidFill>
                <a:latin typeface="Calibri" panose="020F0502020204030204"/>
              </a:rPr>
              <a:t> architecture </a:t>
            </a:r>
            <a:r>
              <a:rPr lang="fr-FR" sz="1700" b="1" dirty="0" err="1" smtClean="0">
                <a:solidFill>
                  <a:srgbClr val="FF0000"/>
                </a:solidFill>
                <a:latin typeface="Calibri" panose="020F0502020204030204"/>
              </a:rPr>
              <a:t>is</a:t>
            </a:r>
            <a:r>
              <a:rPr lang="fr-FR" sz="1700" b="1" dirty="0" smtClean="0">
                <a:solidFill>
                  <a:srgbClr val="FF0000"/>
                </a:solidFill>
                <a:latin typeface="Calibri" panose="020F0502020204030204"/>
              </a:rPr>
              <a:t> </a:t>
            </a:r>
            <a:r>
              <a:rPr lang="fr-FR" sz="1700" b="1" dirty="0" err="1" smtClean="0">
                <a:solidFill>
                  <a:srgbClr val="FF0000"/>
                </a:solidFill>
                <a:latin typeface="Calibri" panose="020F0502020204030204"/>
              </a:rPr>
              <a:t>ready</a:t>
            </a:r>
            <a:r>
              <a:rPr lang="fr-FR" sz="1700" b="1" dirty="0" smtClean="0">
                <a:solidFill>
                  <a:srgbClr val="FF0000"/>
                </a:solidFill>
                <a:latin typeface="Calibri" panose="020F0502020204030204"/>
              </a:rPr>
              <a:t> at RTL </a:t>
            </a:r>
            <a:r>
              <a:rPr lang="fr-FR" sz="1700" b="1" dirty="0" err="1" smtClean="0">
                <a:solidFill>
                  <a:srgbClr val="FF0000"/>
                </a:solidFill>
                <a:latin typeface="Calibri" panose="020F0502020204030204"/>
              </a:rPr>
              <a:t>level</a:t>
            </a:r>
            <a:r>
              <a:rPr lang="fr-FR" sz="1700" b="1" dirty="0" smtClean="0">
                <a:solidFill>
                  <a:srgbClr val="FF0000"/>
                </a:solidFill>
                <a:latin typeface="Calibri" panose="020F0502020204030204"/>
              </a:rPr>
              <a:t>, </a:t>
            </a:r>
            <a:r>
              <a:rPr lang="fr-FR" sz="1700" b="1" dirty="0" err="1" smtClean="0">
                <a:solidFill>
                  <a:srgbClr val="FF0000"/>
                </a:solidFill>
                <a:latin typeface="Calibri" panose="020F0502020204030204"/>
              </a:rPr>
              <a:t>some</a:t>
            </a:r>
            <a:r>
              <a:rPr lang="fr-FR" sz="1700" b="1" dirty="0" smtClean="0">
                <a:solidFill>
                  <a:srgbClr val="FF0000"/>
                </a:solidFill>
                <a:latin typeface="Calibri" panose="020F0502020204030204"/>
              </a:rPr>
              <a:t> </a:t>
            </a:r>
            <a:r>
              <a:rPr lang="fr-FR" sz="1700" b="1" dirty="0" err="1" smtClean="0">
                <a:solidFill>
                  <a:srgbClr val="FF0000"/>
                </a:solidFill>
                <a:latin typeface="Calibri" panose="020F0502020204030204"/>
              </a:rPr>
              <a:t>debug</a:t>
            </a:r>
            <a:r>
              <a:rPr lang="fr-FR" sz="1700" b="1" dirty="0" smtClean="0">
                <a:solidFill>
                  <a:srgbClr val="FF0000"/>
                </a:solidFill>
                <a:latin typeface="Calibri" panose="020F0502020204030204"/>
              </a:rPr>
              <a:t> in </a:t>
            </a:r>
            <a:r>
              <a:rPr lang="fr-FR" sz="1700" b="1" dirty="0" err="1" smtClean="0">
                <a:solidFill>
                  <a:srgbClr val="FF0000"/>
                </a:solidFill>
                <a:latin typeface="Calibri" panose="020F0502020204030204"/>
              </a:rPr>
              <a:t>progress</a:t>
            </a:r>
            <a:endParaRPr lang="fr-FR" sz="1700" b="1" dirty="0" smtClean="0">
              <a:solidFill>
                <a:srgbClr val="FF0000"/>
              </a:solidFill>
              <a:latin typeface="Calibri" panose="020F0502020204030204"/>
            </a:endParaRPr>
          </a:p>
          <a:p>
            <a:pPr fontAlgn="auto">
              <a:lnSpc>
                <a:spcPct val="150000"/>
              </a:lnSpc>
              <a:spcBef>
                <a:spcPts val="0"/>
              </a:spcBef>
              <a:spcAft>
                <a:spcPts val="0"/>
              </a:spcAft>
            </a:pPr>
            <a:r>
              <a:rPr lang="fr-FR" sz="1700" dirty="0" smtClean="0">
                <a:solidFill>
                  <a:prstClr val="black"/>
                </a:solidFill>
                <a:latin typeface="Calibri" panose="020F0502020204030204"/>
                <a:sym typeface="Wingdings" panose="05000000000000000000" pitchFamily="2" charset="2"/>
              </a:rPr>
              <a:t> </a:t>
            </a:r>
            <a:r>
              <a:rPr lang="fr-FR" sz="1700" dirty="0" smtClean="0">
                <a:solidFill>
                  <a:prstClr val="black"/>
                </a:solidFill>
                <a:latin typeface="Calibri" panose="020F0502020204030204"/>
              </a:rPr>
              <a:t>Physical </a:t>
            </a:r>
            <a:r>
              <a:rPr lang="fr-FR" sz="1700" dirty="0" err="1" smtClean="0">
                <a:solidFill>
                  <a:prstClr val="black"/>
                </a:solidFill>
                <a:latin typeface="Calibri" panose="020F0502020204030204"/>
              </a:rPr>
              <a:t>implementation</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can</a:t>
            </a:r>
            <a:r>
              <a:rPr lang="fr-FR" sz="1700" dirty="0" smtClean="0">
                <a:solidFill>
                  <a:prstClr val="black"/>
                </a:solidFill>
                <a:latin typeface="Calibri" panose="020F0502020204030204"/>
              </a:rPr>
              <a:t> </a:t>
            </a:r>
            <a:r>
              <a:rPr lang="fr-FR" sz="1700" dirty="0" err="1" smtClean="0">
                <a:solidFill>
                  <a:prstClr val="black"/>
                </a:solidFill>
                <a:latin typeface="Calibri" panose="020F0502020204030204"/>
              </a:rPr>
              <a:t>reveal</a:t>
            </a:r>
            <a:r>
              <a:rPr lang="fr-FR" sz="1700" dirty="0" smtClean="0">
                <a:solidFill>
                  <a:prstClr val="black"/>
                </a:solidFill>
                <a:latin typeface="Calibri" panose="020F0502020204030204"/>
              </a:rPr>
              <a:t> new </a:t>
            </a:r>
            <a:r>
              <a:rPr lang="fr-FR" sz="1700" dirty="0" err="1" smtClean="0">
                <a:solidFill>
                  <a:prstClr val="black"/>
                </a:solidFill>
                <a:latin typeface="Calibri" panose="020F0502020204030204"/>
              </a:rPr>
              <a:t>constraints</a:t>
            </a:r>
            <a:r>
              <a:rPr lang="fr-FR" sz="1700" dirty="0" smtClean="0">
                <a:solidFill>
                  <a:prstClr val="black"/>
                </a:solidFill>
                <a:latin typeface="Calibri" panose="020F0502020204030204"/>
              </a:rPr>
              <a:t>, architecture </a:t>
            </a:r>
            <a:r>
              <a:rPr lang="fr-FR" sz="1700" dirty="0" err="1" smtClean="0">
                <a:solidFill>
                  <a:prstClr val="black"/>
                </a:solidFill>
                <a:latin typeface="Calibri" panose="020F0502020204030204"/>
              </a:rPr>
              <a:t>may</a:t>
            </a:r>
            <a:r>
              <a:rPr lang="fr-FR" sz="1700" dirty="0" smtClean="0">
                <a:solidFill>
                  <a:prstClr val="black"/>
                </a:solidFill>
                <a:latin typeface="Calibri" panose="020F0502020204030204"/>
              </a:rPr>
              <a:t> change</a:t>
            </a:r>
            <a:endParaRPr lang="fr-FR" sz="1700" dirty="0">
              <a:solidFill>
                <a:prstClr val="black"/>
              </a:solidFill>
              <a:latin typeface="Calibri" panose="020F0502020204030204"/>
            </a:endParaRPr>
          </a:p>
        </p:txBody>
      </p:sp>
      <p:pic>
        <p:nvPicPr>
          <p:cNvPr id="6" name="Image 5"/>
          <p:cNvPicPr>
            <a:picLocks noChangeAspect="1"/>
          </p:cNvPicPr>
          <p:nvPr/>
        </p:nvPicPr>
        <p:blipFill>
          <a:blip r:embed="rId2"/>
          <a:stretch>
            <a:fillRect/>
          </a:stretch>
        </p:blipFill>
        <p:spPr>
          <a:xfrm>
            <a:off x="7557402" y="2211594"/>
            <a:ext cx="4455648" cy="4464283"/>
          </a:xfrm>
          <a:prstGeom prst="rect">
            <a:avLst/>
          </a:prstGeom>
        </p:spPr>
      </p:pic>
      <p:sp>
        <p:nvSpPr>
          <p:cNvPr id="7" name="Ellipse 6"/>
          <p:cNvSpPr/>
          <p:nvPr/>
        </p:nvSpPr>
        <p:spPr>
          <a:xfrm>
            <a:off x="8454820" y="2832539"/>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 name="Ellipse 7"/>
          <p:cNvSpPr/>
          <p:nvPr/>
        </p:nvSpPr>
        <p:spPr>
          <a:xfrm>
            <a:off x="8601663" y="2970652"/>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 name="Ellipse 8"/>
          <p:cNvSpPr/>
          <p:nvPr/>
        </p:nvSpPr>
        <p:spPr>
          <a:xfrm>
            <a:off x="8458788" y="2970652"/>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 name="Ellipse 9"/>
          <p:cNvSpPr/>
          <p:nvPr/>
        </p:nvSpPr>
        <p:spPr>
          <a:xfrm>
            <a:off x="8596901" y="283253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1" name="Ellipse 10"/>
          <p:cNvSpPr/>
          <p:nvPr/>
        </p:nvSpPr>
        <p:spPr>
          <a:xfrm>
            <a:off x="8601663" y="2694427"/>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2" name="Ellipse 11"/>
          <p:cNvSpPr/>
          <p:nvPr/>
        </p:nvSpPr>
        <p:spPr>
          <a:xfrm>
            <a:off x="8449263" y="2694427"/>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3" name="Ellipse 12"/>
          <p:cNvSpPr/>
          <p:nvPr/>
        </p:nvSpPr>
        <p:spPr>
          <a:xfrm>
            <a:off x="8315913" y="2694427"/>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5" name="Ellipse 14"/>
          <p:cNvSpPr/>
          <p:nvPr/>
        </p:nvSpPr>
        <p:spPr>
          <a:xfrm>
            <a:off x="8323851" y="283253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6" name="Ellipse 15"/>
          <p:cNvSpPr/>
          <p:nvPr/>
        </p:nvSpPr>
        <p:spPr>
          <a:xfrm>
            <a:off x="8325438" y="2970652"/>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7" name="Rectangle 16"/>
          <p:cNvSpPr/>
          <p:nvPr/>
        </p:nvSpPr>
        <p:spPr>
          <a:xfrm>
            <a:off x="8233363" y="2611877"/>
            <a:ext cx="79375"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8" name="Rectangle 17"/>
          <p:cNvSpPr/>
          <p:nvPr/>
        </p:nvSpPr>
        <p:spPr>
          <a:xfrm>
            <a:off x="8509109" y="2611876"/>
            <a:ext cx="79375"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9" name="Rectangle 18"/>
          <p:cNvSpPr/>
          <p:nvPr/>
        </p:nvSpPr>
        <p:spPr>
          <a:xfrm>
            <a:off x="8233363" y="2884133"/>
            <a:ext cx="79375"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0" name="Rectangle 19"/>
          <p:cNvSpPr/>
          <p:nvPr/>
        </p:nvSpPr>
        <p:spPr>
          <a:xfrm>
            <a:off x="8511489" y="2884133"/>
            <a:ext cx="79375"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1" name="Ellipse 20"/>
          <p:cNvSpPr/>
          <p:nvPr/>
        </p:nvSpPr>
        <p:spPr>
          <a:xfrm>
            <a:off x="9834994" y="3377845"/>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2" name="Ellipse 21"/>
          <p:cNvSpPr/>
          <p:nvPr/>
        </p:nvSpPr>
        <p:spPr>
          <a:xfrm>
            <a:off x="9976438" y="3377845"/>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3" name="Ellipse 22"/>
          <p:cNvSpPr/>
          <p:nvPr/>
        </p:nvSpPr>
        <p:spPr>
          <a:xfrm>
            <a:off x="9695451" y="3377845"/>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4" name="Ellipse 23"/>
          <p:cNvSpPr/>
          <p:nvPr/>
        </p:nvSpPr>
        <p:spPr>
          <a:xfrm>
            <a:off x="9696245" y="35278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5" name="Ellipse 24"/>
          <p:cNvSpPr/>
          <p:nvPr/>
        </p:nvSpPr>
        <p:spPr>
          <a:xfrm>
            <a:off x="9695451" y="324568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6" name="Ellipse 25"/>
          <p:cNvSpPr/>
          <p:nvPr/>
        </p:nvSpPr>
        <p:spPr>
          <a:xfrm>
            <a:off x="9831976" y="324568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7" name="Ellipse 26"/>
          <p:cNvSpPr/>
          <p:nvPr/>
        </p:nvSpPr>
        <p:spPr>
          <a:xfrm>
            <a:off x="9976438" y="324568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8" name="Ellipse 27"/>
          <p:cNvSpPr/>
          <p:nvPr/>
        </p:nvSpPr>
        <p:spPr>
          <a:xfrm>
            <a:off x="10112963" y="324568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9" name="Ellipse 28"/>
          <p:cNvSpPr/>
          <p:nvPr/>
        </p:nvSpPr>
        <p:spPr>
          <a:xfrm>
            <a:off x="10112963" y="3377845"/>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0" name="Ellipse 29"/>
          <p:cNvSpPr/>
          <p:nvPr/>
        </p:nvSpPr>
        <p:spPr>
          <a:xfrm>
            <a:off x="10112963" y="35278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1" name="Ellipse 30"/>
          <p:cNvSpPr/>
          <p:nvPr/>
        </p:nvSpPr>
        <p:spPr>
          <a:xfrm>
            <a:off x="9976438" y="35278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2" name="Ellipse 31"/>
          <p:cNvSpPr/>
          <p:nvPr/>
        </p:nvSpPr>
        <p:spPr>
          <a:xfrm>
            <a:off x="9831976" y="35278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3" name="Rectangle 32"/>
          <p:cNvSpPr/>
          <p:nvPr/>
        </p:nvSpPr>
        <p:spPr>
          <a:xfrm>
            <a:off x="9610520" y="3159961"/>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4" name="Rectangle 33"/>
          <p:cNvSpPr/>
          <p:nvPr/>
        </p:nvSpPr>
        <p:spPr>
          <a:xfrm>
            <a:off x="9883570" y="3159961"/>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5" name="Rectangle 34"/>
          <p:cNvSpPr/>
          <p:nvPr/>
        </p:nvSpPr>
        <p:spPr>
          <a:xfrm>
            <a:off x="10156620" y="3159960"/>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6" name="Rectangle 35"/>
          <p:cNvSpPr/>
          <p:nvPr/>
        </p:nvSpPr>
        <p:spPr>
          <a:xfrm>
            <a:off x="10163211" y="343499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7" name="Rectangle 36"/>
          <p:cNvSpPr/>
          <p:nvPr/>
        </p:nvSpPr>
        <p:spPr>
          <a:xfrm>
            <a:off x="9883694" y="343499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8" name="Rectangle 37"/>
          <p:cNvSpPr/>
          <p:nvPr/>
        </p:nvSpPr>
        <p:spPr>
          <a:xfrm>
            <a:off x="9610570" y="343499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39" name="Rectangle 38"/>
          <p:cNvSpPr/>
          <p:nvPr/>
        </p:nvSpPr>
        <p:spPr>
          <a:xfrm flipH="1" flipV="1">
            <a:off x="7617336" y="1688714"/>
            <a:ext cx="146050" cy="15773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0" name="Ellipse 39"/>
          <p:cNvSpPr/>
          <p:nvPr/>
        </p:nvSpPr>
        <p:spPr>
          <a:xfrm>
            <a:off x="7620341" y="1418043"/>
            <a:ext cx="150132" cy="15013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1" name="Ellipse 40"/>
          <p:cNvSpPr/>
          <p:nvPr/>
        </p:nvSpPr>
        <p:spPr>
          <a:xfrm>
            <a:off x="7617166" y="1122865"/>
            <a:ext cx="153307" cy="15330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2" name="Rectangle 41"/>
          <p:cNvSpPr/>
          <p:nvPr/>
        </p:nvSpPr>
        <p:spPr>
          <a:xfrm>
            <a:off x="7624679" y="1966987"/>
            <a:ext cx="151946" cy="1641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3" name="ZoneTexte 42"/>
          <p:cNvSpPr txBox="1"/>
          <p:nvPr/>
        </p:nvSpPr>
        <p:spPr>
          <a:xfrm>
            <a:off x="7789863" y="1011593"/>
            <a:ext cx="2614613" cy="1200329"/>
          </a:xfrm>
          <a:prstGeom prst="rect">
            <a:avLst/>
          </a:prstGeom>
          <a:noFill/>
        </p:spPr>
        <p:txBody>
          <a:bodyPr wrap="square" rtlCol="0">
            <a:spAutoFit/>
          </a:bodyPr>
          <a:lstStyle/>
          <a:p>
            <a:pPr fontAlgn="auto">
              <a:spcBef>
                <a:spcPts val="0"/>
              </a:spcBef>
              <a:spcAft>
                <a:spcPts val="0"/>
              </a:spcAft>
            </a:pPr>
            <a:r>
              <a:rPr lang="fr-FR" dirty="0" err="1" smtClean="0">
                <a:solidFill>
                  <a:prstClr val="black"/>
                </a:solidFill>
                <a:latin typeface="Calibri" panose="020F0502020204030204"/>
              </a:rPr>
              <a:t>Triggered</a:t>
            </a:r>
            <a:r>
              <a:rPr lang="fr-FR" dirty="0" smtClean="0">
                <a:solidFill>
                  <a:prstClr val="black"/>
                </a:solidFill>
                <a:latin typeface="Calibri" panose="020F0502020204030204"/>
              </a:rPr>
              <a:t> Pixel (TP)</a:t>
            </a:r>
          </a:p>
          <a:p>
            <a:pPr fontAlgn="auto">
              <a:spcBef>
                <a:spcPts val="0"/>
              </a:spcBef>
              <a:spcAft>
                <a:spcPts val="0"/>
              </a:spcAft>
            </a:pPr>
            <a:r>
              <a:rPr lang="fr-FR" dirty="0" err="1" smtClean="0">
                <a:solidFill>
                  <a:prstClr val="black"/>
                </a:solidFill>
                <a:latin typeface="Calibri" panose="020F0502020204030204"/>
              </a:rPr>
              <a:t>Neighbor</a:t>
            </a:r>
            <a:r>
              <a:rPr lang="fr-FR" dirty="0" smtClean="0">
                <a:solidFill>
                  <a:prstClr val="black"/>
                </a:solidFill>
                <a:latin typeface="Calibri" panose="020F0502020204030204"/>
              </a:rPr>
              <a:t> pixel (TL1)</a:t>
            </a:r>
          </a:p>
          <a:p>
            <a:pPr fontAlgn="auto">
              <a:spcBef>
                <a:spcPts val="0"/>
              </a:spcBef>
              <a:spcAft>
                <a:spcPts val="0"/>
              </a:spcAft>
            </a:pPr>
            <a:r>
              <a:rPr lang="fr-FR" dirty="0" err="1" smtClean="0">
                <a:solidFill>
                  <a:prstClr val="black"/>
                </a:solidFill>
                <a:latin typeface="Calibri" panose="020F0502020204030204"/>
              </a:rPr>
              <a:t>Busy</a:t>
            </a:r>
            <a:r>
              <a:rPr lang="fr-FR" dirty="0" smtClean="0">
                <a:solidFill>
                  <a:prstClr val="black"/>
                </a:solidFill>
                <a:latin typeface="Calibri" panose="020F0502020204030204"/>
              </a:rPr>
              <a:t> cluster</a:t>
            </a:r>
          </a:p>
          <a:p>
            <a:pPr fontAlgn="auto">
              <a:spcBef>
                <a:spcPts val="0"/>
              </a:spcBef>
              <a:spcAft>
                <a:spcPts val="0"/>
              </a:spcAft>
            </a:pPr>
            <a:r>
              <a:rPr lang="fr-FR" dirty="0" smtClean="0">
                <a:solidFill>
                  <a:prstClr val="black"/>
                </a:solidFill>
                <a:latin typeface="Calibri" panose="020F0502020204030204"/>
              </a:rPr>
              <a:t>Cluster </a:t>
            </a:r>
            <a:r>
              <a:rPr lang="fr-FR" dirty="0" err="1" smtClean="0">
                <a:solidFill>
                  <a:prstClr val="black"/>
                </a:solidFill>
                <a:latin typeface="Calibri" panose="020F0502020204030204"/>
              </a:rPr>
              <a:t>waiting</a:t>
            </a:r>
            <a:r>
              <a:rPr lang="fr-FR" dirty="0" smtClean="0">
                <a:solidFill>
                  <a:prstClr val="black"/>
                </a:solidFill>
                <a:latin typeface="Calibri" panose="020F0502020204030204"/>
              </a:rPr>
              <a:t> for hit</a:t>
            </a:r>
            <a:endParaRPr lang="fr-FR" dirty="0">
              <a:solidFill>
                <a:prstClr val="black"/>
              </a:solidFill>
              <a:latin typeface="Calibri" panose="020F0502020204030204"/>
            </a:endParaRPr>
          </a:p>
        </p:txBody>
      </p:sp>
      <p:sp>
        <p:nvSpPr>
          <p:cNvPr id="44" name="Ellipse 43"/>
          <p:cNvSpPr/>
          <p:nvPr/>
        </p:nvSpPr>
        <p:spPr>
          <a:xfrm>
            <a:off x="10920844" y="4489095"/>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5" name="Ellipse 44"/>
          <p:cNvSpPr/>
          <p:nvPr/>
        </p:nvSpPr>
        <p:spPr>
          <a:xfrm>
            <a:off x="11082769" y="4489095"/>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6" name="Ellipse 45"/>
          <p:cNvSpPr/>
          <p:nvPr/>
        </p:nvSpPr>
        <p:spPr>
          <a:xfrm>
            <a:off x="10920844" y="4631866"/>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7" name="Ellipse 46"/>
          <p:cNvSpPr/>
          <p:nvPr/>
        </p:nvSpPr>
        <p:spPr>
          <a:xfrm>
            <a:off x="10795589" y="435693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8" name="Ellipse 47"/>
          <p:cNvSpPr/>
          <p:nvPr/>
        </p:nvSpPr>
        <p:spPr>
          <a:xfrm>
            <a:off x="10795589" y="4489888"/>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49" name="Ellipse 48"/>
          <p:cNvSpPr/>
          <p:nvPr/>
        </p:nvSpPr>
        <p:spPr>
          <a:xfrm>
            <a:off x="10798608" y="463186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0" name="Ellipse 49"/>
          <p:cNvSpPr/>
          <p:nvPr/>
        </p:nvSpPr>
        <p:spPr>
          <a:xfrm>
            <a:off x="10795589" y="47646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1" name="Ellipse 50"/>
          <p:cNvSpPr/>
          <p:nvPr/>
        </p:nvSpPr>
        <p:spPr>
          <a:xfrm>
            <a:off x="10923863" y="47646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2" name="Ellipse 51"/>
          <p:cNvSpPr/>
          <p:nvPr/>
        </p:nvSpPr>
        <p:spPr>
          <a:xfrm>
            <a:off x="11073560" y="463504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3" name="Ellipse 52"/>
          <p:cNvSpPr/>
          <p:nvPr/>
        </p:nvSpPr>
        <p:spPr>
          <a:xfrm>
            <a:off x="10920844" y="435665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4" name="Ellipse 53"/>
          <p:cNvSpPr/>
          <p:nvPr/>
        </p:nvSpPr>
        <p:spPr>
          <a:xfrm>
            <a:off x="11076579" y="435779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5" name="Ellipse 54"/>
          <p:cNvSpPr/>
          <p:nvPr/>
        </p:nvSpPr>
        <p:spPr>
          <a:xfrm>
            <a:off x="11206674" y="435779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6" name="Ellipse 55"/>
          <p:cNvSpPr/>
          <p:nvPr/>
        </p:nvSpPr>
        <p:spPr>
          <a:xfrm>
            <a:off x="11209773" y="4483883"/>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7" name="Ellipse 56"/>
          <p:cNvSpPr/>
          <p:nvPr/>
        </p:nvSpPr>
        <p:spPr>
          <a:xfrm>
            <a:off x="11206674" y="463186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8" name="Ellipse 57"/>
          <p:cNvSpPr/>
          <p:nvPr/>
        </p:nvSpPr>
        <p:spPr>
          <a:xfrm>
            <a:off x="11082769" y="476466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59" name="Rectangle 58"/>
          <p:cNvSpPr/>
          <p:nvPr/>
        </p:nvSpPr>
        <p:spPr>
          <a:xfrm>
            <a:off x="10710658" y="426446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0" name="Rectangle 59"/>
          <p:cNvSpPr/>
          <p:nvPr/>
        </p:nvSpPr>
        <p:spPr>
          <a:xfrm>
            <a:off x="10710658" y="4536961"/>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1" name="Rectangle 60"/>
          <p:cNvSpPr/>
          <p:nvPr/>
        </p:nvSpPr>
        <p:spPr>
          <a:xfrm>
            <a:off x="10717562" y="4814450"/>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2" name="Rectangle 61"/>
          <p:cNvSpPr/>
          <p:nvPr/>
        </p:nvSpPr>
        <p:spPr>
          <a:xfrm>
            <a:off x="10985610" y="4270814"/>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3" name="Rectangle 62"/>
          <p:cNvSpPr/>
          <p:nvPr/>
        </p:nvSpPr>
        <p:spPr>
          <a:xfrm>
            <a:off x="10993713" y="4539778"/>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4" name="Rectangle 63"/>
          <p:cNvSpPr/>
          <p:nvPr/>
        </p:nvSpPr>
        <p:spPr>
          <a:xfrm>
            <a:off x="11267675" y="4270931"/>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5" name="Rectangle 64"/>
          <p:cNvSpPr/>
          <p:nvPr/>
        </p:nvSpPr>
        <p:spPr>
          <a:xfrm>
            <a:off x="11264858" y="4539777"/>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6" name="Rectangle 65"/>
          <p:cNvSpPr/>
          <p:nvPr/>
        </p:nvSpPr>
        <p:spPr>
          <a:xfrm>
            <a:off x="10993712" y="4815347"/>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7" name="Ellipse 66"/>
          <p:cNvSpPr/>
          <p:nvPr/>
        </p:nvSpPr>
        <p:spPr>
          <a:xfrm>
            <a:off x="8874706" y="4479811"/>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8" name="Ellipse 67"/>
          <p:cNvSpPr/>
          <p:nvPr/>
        </p:nvSpPr>
        <p:spPr>
          <a:xfrm>
            <a:off x="9008056" y="4486609"/>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69" name="Ellipse 68"/>
          <p:cNvSpPr/>
          <p:nvPr/>
        </p:nvSpPr>
        <p:spPr>
          <a:xfrm>
            <a:off x="8724449" y="448660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0" name="Ellipse 69"/>
          <p:cNvSpPr/>
          <p:nvPr/>
        </p:nvSpPr>
        <p:spPr>
          <a:xfrm>
            <a:off x="8722862" y="4363580"/>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1" name="Ellipse 70"/>
          <p:cNvSpPr/>
          <p:nvPr/>
        </p:nvSpPr>
        <p:spPr>
          <a:xfrm>
            <a:off x="8874706" y="4363580"/>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2" name="Ellipse 71"/>
          <p:cNvSpPr/>
          <p:nvPr/>
        </p:nvSpPr>
        <p:spPr>
          <a:xfrm>
            <a:off x="9005831" y="436143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3" name="Ellipse 72"/>
          <p:cNvSpPr/>
          <p:nvPr/>
        </p:nvSpPr>
        <p:spPr>
          <a:xfrm>
            <a:off x="9158391" y="435665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4" name="Ellipse 73"/>
          <p:cNvSpPr/>
          <p:nvPr/>
        </p:nvSpPr>
        <p:spPr>
          <a:xfrm>
            <a:off x="9158313" y="448809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5" name="Ellipse 74"/>
          <p:cNvSpPr/>
          <p:nvPr/>
        </p:nvSpPr>
        <p:spPr>
          <a:xfrm>
            <a:off x="8722862" y="4629725"/>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6" name="Ellipse 75"/>
          <p:cNvSpPr/>
          <p:nvPr/>
        </p:nvSpPr>
        <p:spPr>
          <a:xfrm>
            <a:off x="8874706" y="4627584"/>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7" name="Ellipse 76"/>
          <p:cNvSpPr/>
          <p:nvPr/>
        </p:nvSpPr>
        <p:spPr>
          <a:xfrm>
            <a:off x="9010669" y="4629725"/>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8" name="Ellipse 77"/>
          <p:cNvSpPr/>
          <p:nvPr/>
        </p:nvSpPr>
        <p:spPr>
          <a:xfrm>
            <a:off x="9143373" y="4628377"/>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79" name="Rectangle 78"/>
          <p:cNvSpPr/>
          <p:nvPr/>
        </p:nvSpPr>
        <p:spPr>
          <a:xfrm>
            <a:off x="8781599" y="4270931"/>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0" name="Rectangle 79"/>
          <p:cNvSpPr/>
          <p:nvPr/>
        </p:nvSpPr>
        <p:spPr>
          <a:xfrm>
            <a:off x="9057346" y="426446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1" name="Rectangle 80"/>
          <p:cNvSpPr/>
          <p:nvPr/>
        </p:nvSpPr>
        <p:spPr>
          <a:xfrm>
            <a:off x="8787074" y="4543310"/>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2" name="Rectangle 81"/>
          <p:cNvSpPr/>
          <p:nvPr/>
        </p:nvSpPr>
        <p:spPr>
          <a:xfrm>
            <a:off x="9064781" y="4543759"/>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3" name="Ellipse 82"/>
          <p:cNvSpPr/>
          <p:nvPr/>
        </p:nvSpPr>
        <p:spPr>
          <a:xfrm>
            <a:off x="10779871" y="5590360"/>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4" name="Ellipse 83"/>
          <p:cNvSpPr/>
          <p:nvPr/>
        </p:nvSpPr>
        <p:spPr>
          <a:xfrm>
            <a:off x="10941796" y="5590360"/>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5" name="Ellipse 84"/>
          <p:cNvSpPr/>
          <p:nvPr/>
        </p:nvSpPr>
        <p:spPr>
          <a:xfrm>
            <a:off x="10779871" y="5733131"/>
            <a:ext cx="57150" cy="5715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6" name="Ellipse 85"/>
          <p:cNvSpPr/>
          <p:nvPr/>
        </p:nvSpPr>
        <p:spPr>
          <a:xfrm>
            <a:off x="10654616" y="545820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7" name="Ellipse 86"/>
          <p:cNvSpPr/>
          <p:nvPr/>
        </p:nvSpPr>
        <p:spPr>
          <a:xfrm>
            <a:off x="10654616" y="5591153"/>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8" name="Ellipse 87"/>
          <p:cNvSpPr/>
          <p:nvPr/>
        </p:nvSpPr>
        <p:spPr>
          <a:xfrm>
            <a:off x="10657635" y="573313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89" name="Ellipse 88"/>
          <p:cNvSpPr/>
          <p:nvPr/>
        </p:nvSpPr>
        <p:spPr>
          <a:xfrm>
            <a:off x="10654616" y="586592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0" name="Ellipse 89"/>
          <p:cNvSpPr/>
          <p:nvPr/>
        </p:nvSpPr>
        <p:spPr>
          <a:xfrm>
            <a:off x="10782890" y="586592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1" name="Ellipse 90"/>
          <p:cNvSpPr/>
          <p:nvPr/>
        </p:nvSpPr>
        <p:spPr>
          <a:xfrm>
            <a:off x="10932587" y="5736306"/>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2" name="Ellipse 91"/>
          <p:cNvSpPr/>
          <p:nvPr/>
        </p:nvSpPr>
        <p:spPr>
          <a:xfrm>
            <a:off x="10779871" y="545792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3" name="Ellipse 92"/>
          <p:cNvSpPr/>
          <p:nvPr/>
        </p:nvSpPr>
        <p:spPr>
          <a:xfrm>
            <a:off x="10935606" y="545905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4" name="Ellipse 93"/>
          <p:cNvSpPr/>
          <p:nvPr/>
        </p:nvSpPr>
        <p:spPr>
          <a:xfrm>
            <a:off x="11065701" y="545905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5" name="Ellipse 94"/>
          <p:cNvSpPr/>
          <p:nvPr/>
        </p:nvSpPr>
        <p:spPr>
          <a:xfrm>
            <a:off x="11068800" y="5585148"/>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6" name="Ellipse 95"/>
          <p:cNvSpPr/>
          <p:nvPr/>
        </p:nvSpPr>
        <p:spPr>
          <a:xfrm>
            <a:off x="11065701" y="5733131"/>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7" name="Ellipse 96"/>
          <p:cNvSpPr/>
          <p:nvPr/>
        </p:nvSpPr>
        <p:spPr>
          <a:xfrm>
            <a:off x="10941796" y="5865929"/>
            <a:ext cx="57150" cy="5715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8" name="Rectangle 97"/>
          <p:cNvSpPr/>
          <p:nvPr/>
        </p:nvSpPr>
        <p:spPr>
          <a:xfrm>
            <a:off x="10709701" y="5367330"/>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99" name="Rectangle 98"/>
          <p:cNvSpPr/>
          <p:nvPr/>
        </p:nvSpPr>
        <p:spPr>
          <a:xfrm>
            <a:off x="10709701" y="5639826"/>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0" name="Rectangle 99"/>
          <p:cNvSpPr/>
          <p:nvPr/>
        </p:nvSpPr>
        <p:spPr>
          <a:xfrm>
            <a:off x="10716605" y="5917315"/>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1" name="Rectangle 100"/>
          <p:cNvSpPr/>
          <p:nvPr/>
        </p:nvSpPr>
        <p:spPr>
          <a:xfrm>
            <a:off x="10984653" y="5373679"/>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2" name="Rectangle 101"/>
          <p:cNvSpPr/>
          <p:nvPr/>
        </p:nvSpPr>
        <p:spPr>
          <a:xfrm>
            <a:off x="10992756" y="5642643"/>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3" name="Rectangle 102"/>
          <p:cNvSpPr/>
          <p:nvPr/>
        </p:nvSpPr>
        <p:spPr>
          <a:xfrm>
            <a:off x="10992755" y="5918212"/>
            <a:ext cx="84931" cy="857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04" name="ZoneTexte 103"/>
          <p:cNvSpPr txBox="1"/>
          <p:nvPr/>
        </p:nvSpPr>
        <p:spPr>
          <a:xfrm>
            <a:off x="238702" y="285459"/>
            <a:ext cx="9531350" cy="584775"/>
          </a:xfrm>
          <a:prstGeom prst="rect">
            <a:avLst/>
          </a:prstGeom>
          <a:noFill/>
        </p:spPr>
        <p:txBody>
          <a:bodyPr wrap="square" rtlCol="0">
            <a:spAutoFit/>
          </a:bodyPr>
          <a:lstStyle/>
          <a:p>
            <a:pPr fontAlgn="auto">
              <a:spcBef>
                <a:spcPts val="0"/>
              </a:spcBef>
              <a:spcAft>
                <a:spcPts val="0"/>
              </a:spcAft>
            </a:pPr>
            <a:r>
              <a:rPr lang="fr-FR" sz="3200" dirty="0" smtClean="0">
                <a:solidFill>
                  <a:srgbClr val="ED7D31">
                    <a:lumMod val="75000"/>
                  </a:srgbClr>
                </a:solidFill>
                <a:latin typeface="Calibri" panose="020F0502020204030204"/>
              </a:rPr>
              <a:t>Architecture </a:t>
            </a:r>
            <a:r>
              <a:rPr lang="fr-FR" sz="3200" dirty="0" err="1" smtClean="0">
                <a:solidFill>
                  <a:srgbClr val="ED7D31">
                    <a:lumMod val="75000"/>
                  </a:srgbClr>
                </a:solidFill>
                <a:latin typeface="Calibri" panose="020F0502020204030204"/>
              </a:rPr>
              <a:t>proposal</a:t>
            </a:r>
            <a:r>
              <a:rPr lang="fr-FR" sz="3200" dirty="0" smtClean="0">
                <a:solidFill>
                  <a:srgbClr val="ED7D31">
                    <a:lumMod val="75000"/>
                  </a:srgbClr>
                </a:solidFill>
                <a:latin typeface="Calibri" panose="020F0502020204030204"/>
              </a:rPr>
              <a:t>		</a:t>
            </a:r>
            <a:r>
              <a:rPr lang="fr-FR" sz="2000" dirty="0" smtClean="0">
                <a:solidFill>
                  <a:srgbClr val="ED7D31">
                    <a:lumMod val="75000"/>
                  </a:srgbClr>
                </a:solidFill>
                <a:latin typeface="Calibri" panose="020F0502020204030204"/>
              </a:rPr>
              <a:t>[A. Soulier et al.]</a:t>
            </a:r>
            <a:endParaRPr lang="fr-FR" sz="3200" dirty="0">
              <a:solidFill>
                <a:srgbClr val="ED7D31">
                  <a:lumMod val="75000"/>
                </a:srgbClr>
              </a:solidFill>
              <a:latin typeface="Times New Roman" pitchFamily="18" charset="0"/>
            </a:endParaRPr>
          </a:p>
        </p:txBody>
      </p:sp>
      <p:sp>
        <p:nvSpPr>
          <p:cNvPr id="3" name="Espace réservé du numéro de diapositive 2"/>
          <p:cNvSpPr>
            <a:spLocks noGrp="1"/>
          </p:cNvSpPr>
          <p:nvPr>
            <p:ph type="sldNum" sz="quarter" idx="4"/>
          </p:nvPr>
        </p:nvSpPr>
        <p:spPr/>
        <p:txBody>
          <a:bodyPr/>
          <a:lstStyle/>
          <a:p>
            <a:pPr>
              <a:defRPr/>
            </a:pPr>
            <a:fld id="{8ECBF993-0C26-42CE-B6CC-A847CA7D06C3}"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628282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2508" y="1128157"/>
            <a:ext cx="11430000" cy="646331"/>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endParaRPr lang="fr-FR" dirty="0">
              <a:solidFill>
                <a:prstClr val="black"/>
              </a:solidFill>
              <a:latin typeface="Calibri" panose="020F0502020204030204"/>
              <a:sym typeface="Wingdings" panose="05000000000000000000" pitchFamily="2" charset="2"/>
            </a:endParaRPr>
          </a:p>
          <a:p>
            <a:pPr marL="285750" indent="-285750" fontAlgn="auto">
              <a:spcBef>
                <a:spcPts val="0"/>
              </a:spcBef>
              <a:spcAft>
                <a:spcPts val="0"/>
              </a:spcAft>
              <a:buFont typeface="Arial" panose="020B0604020202020204" pitchFamily="34" charset="0"/>
              <a:buChar char="•"/>
            </a:pPr>
            <a:endParaRPr lang="fr-FR" b="1" dirty="0">
              <a:solidFill>
                <a:prstClr val="black"/>
              </a:solidFill>
              <a:latin typeface="Calibri" panose="020F0502020204030204"/>
              <a:sym typeface="Wingdings" panose="05000000000000000000" pitchFamily="2" charset="2"/>
            </a:endParaRPr>
          </a:p>
        </p:txBody>
      </p:sp>
      <p:pic>
        <p:nvPicPr>
          <p:cNvPr id="6" name="Image 5"/>
          <p:cNvPicPr>
            <a:picLocks noChangeAspect="1"/>
          </p:cNvPicPr>
          <p:nvPr/>
        </p:nvPicPr>
        <p:blipFill>
          <a:blip r:embed="rId2"/>
          <a:stretch>
            <a:fillRect/>
          </a:stretch>
        </p:blipFill>
        <p:spPr>
          <a:xfrm>
            <a:off x="10792193" y="0"/>
            <a:ext cx="676369" cy="6049219"/>
          </a:xfrm>
          <a:prstGeom prst="rect">
            <a:avLst/>
          </a:prstGeom>
        </p:spPr>
      </p:pic>
      <p:pic>
        <p:nvPicPr>
          <p:cNvPr id="7" name="Image 6"/>
          <p:cNvPicPr>
            <a:picLocks noChangeAspect="1"/>
          </p:cNvPicPr>
          <p:nvPr/>
        </p:nvPicPr>
        <p:blipFill rotWithShape="1">
          <a:blip r:embed="rId3"/>
          <a:srcRect l="2535" r="3124"/>
          <a:stretch/>
        </p:blipFill>
        <p:spPr>
          <a:xfrm>
            <a:off x="7584500" y="1128158"/>
            <a:ext cx="2814918" cy="2843640"/>
          </a:xfrm>
          <a:prstGeom prst="rect">
            <a:avLst/>
          </a:prstGeom>
        </p:spPr>
      </p:pic>
      <p:sp>
        <p:nvSpPr>
          <p:cNvPr id="16" name="ZoneTexte 15"/>
          <p:cNvSpPr txBox="1"/>
          <p:nvPr/>
        </p:nvSpPr>
        <p:spPr>
          <a:xfrm>
            <a:off x="332508" y="1213217"/>
            <a:ext cx="9457951" cy="4247317"/>
          </a:xfrm>
          <a:prstGeom prst="rect">
            <a:avLst/>
          </a:prstGeom>
          <a:no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fr-FR" dirty="0">
                <a:solidFill>
                  <a:prstClr val="black"/>
                </a:solidFill>
                <a:latin typeface="Calibri" panose="020F0502020204030204"/>
              </a:rPr>
              <a:t>First </a:t>
            </a:r>
            <a:r>
              <a:rPr lang="fr-FR" dirty="0" err="1">
                <a:solidFill>
                  <a:prstClr val="black"/>
                </a:solidFill>
                <a:latin typeface="Calibri" panose="020F0502020204030204"/>
              </a:rPr>
              <a:t>physical</a:t>
            </a:r>
            <a:r>
              <a:rPr lang="fr-FR" dirty="0">
                <a:solidFill>
                  <a:prstClr val="black"/>
                </a:solidFill>
                <a:latin typeface="Calibri" panose="020F0502020204030204"/>
              </a:rPr>
              <a:t> </a:t>
            </a:r>
            <a:r>
              <a:rPr lang="fr-FR" dirty="0" err="1">
                <a:solidFill>
                  <a:prstClr val="black"/>
                </a:solidFill>
                <a:latin typeface="Calibri" panose="020F0502020204030204"/>
              </a:rPr>
              <a:t>implementation</a:t>
            </a:r>
            <a:r>
              <a:rPr lang="fr-FR" dirty="0">
                <a:solidFill>
                  <a:prstClr val="black"/>
                </a:solidFill>
                <a:latin typeface="Calibri" panose="020F0502020204030204"/>
              </a:rPr>
              <a:t> </a:t>
            </a:r>
            <a:r>
              <a:rPr lang="fr-FR" dirty="0" err="1">
                <a:solidFill>
                  <a:prstClr val="black"/>
                </a:solidFill>
                <a:latin typeface="Calibri" panose="020F0502020204030204"/>
              </a:rPr>
              <a:t>done</a:t>
            </a:r>
            <a:r>
              <a:rPr lang="fr-FR" dirty="0">
                <a:solidFill>
                  <a:prstClr val="black"/>
                </a:solidFill>
                <a:latin typeface="Calibri" panose="020F0502020204030204"/>
              </a:rPr>
              <a:t> in </a:t>
            </a:r>
            <a:r>
              <a:rPr lang="fr-FR" b="1" dirty="0">
                <a:solidFill>
                  <a:prstClr val="black"/>
                </a:solidFill>
                <a:latin typeface="Calibri" panose="020F0502020204030204"/>
              </a:rPr>
              <a:t>130nm</a:t>
            </a:r>
          </a:p>
          <a:p>
            <a:pPr marL="742950" lvl="1" indent="-285750" fontAlgn="auto">
              <a:lnSpc>
                <a:spcPct val="150000"/>
              </a:lnSpc>
              <a:spcBef>
                <a:spcPts val="0"/>
              </a:spcBef>
              <a:spcAft>
                <a:spcPts val="0"/>
              </a:spcAft>
              <a:buFont typeface="Arial" panose="020B0604020202020204" pitchFamily="34" charset="0"/>
              <a:buChar char="•"/>
            </a:pPr>
            <a:r>
              <a:rPr lang="fr-FR" dirty="0">
                <a:solidFill>
                  <a:prstClr val="black"/>
                </a:solidFill>
                <a:latin typeface="Calibri" panose="020F0502020204030204"/>
              </a:rPr>
              <a:t>Check if </a:t>
            </a:r>
            <a:r>
              <a:rPr lang="fr-FR" dirty="0" err="1">
                <a:solidFill>
                  <a:prstClr val="black"/>
                </a:solidFill>
                <a:latin typeface="Calibri" panose="020F0502020204030204"/>
              </a:rPr>
              <a:t>we</a:t>
            </a:r>
            <a:r>
              <a:rPr lang="fr-FR" dirty="0">
                <a:solidFill>
                  <a:prstClr val="black"/>
                </a:solidFill>
                <a:latin typeface="Calibri" panose="020F0502020204030204"/>
              </a:rPr>
              <a:t> manage to fit digital </a:t>
            </a:r>
            <a:r>
              <a:rPr lang="fr-FR" dirty="0" err="1">
                <a:solidFill>
                  <a:prstClr val="black"/>
                </a:solidFill>
                <a:latin typeface="Calibri" panose="020F0502020204030204"/>
              </a:rPr>
              <a:t>readout</a:t>
            </a:r>
            <a:r>
              <a:rPr lang="fr-FR" dirty="0">
                <a:solidFill>
                  <a:prstClr val="black"/>
                </a:solidFill>
                <a:latin typeface="Calibri" panose="020F0502020204030204"/>
              </a:rPr>
              <a:t> </a:t>
            </a:r>
            <a:r>
              <a:rPr lang="fr-FR" dirty="0" err="1">
                <a:solidFill>
                  <a:prstClr val="black"/>
                </a:solidFill>
                <a:latin typeface="Calibri" panose="020F0502020204030204"/>
              </a:rPr>
              <a:t>inside</a:t>
            </a:r>
            <a:r>
              <a:rPr lang="fr-FR" dirty="0">
                <a:solidFill>
                  <a:prstClr val="black"/>
                </a:solidFill>
                <a:latin typeface="Calibri" panose="020F0502020204030204"/>
              </a:rPr>
              <a:t> pixel</a:t>
            </a:r>
          </a:p>
          <a:p>
            <a:pPr marL="285750" indent="-285750" fontAlgn="auto">
              <a:lnSpc>
                <a:spcPct val="150000"/>
              </a:lnSpc>
              <a:spcBef>
                <a:spcPts val="0"/>
              </a:spcBef>
              <a:spcAft>
                <a:spcPts val="0"/>
              </a:spcAft>
              <a:buFont typeface="Arial" panose="020B0604020202020204" pitchFamily="34" charset="0"/>
              <a:buChar char="•"/>
            </a:pPr>
            <a:endParaRPr lang="fr-FR" dirty="0" smtClean="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r>
              <a:rPr lang="fr-FR" dirty="0" err="1" smtClean="0">
                <a:solidFill>
                  <a:prstClr val="black"/>
                </a:solidFill>
                <a:latin typeface="Calibri" panose="020F0502020204030204"/>
              </a:rPr>
              <a:t>Preliminary</a:t>
            </a:r>
            <a:r>
              <a:rPr lang="fr-FR" dirty="0" smtClean="0">
                <a:solidFill>
                  <a:prstClr val="black"/>
                </a:solidFill>
                <a:latin typeface="Calibri" panose="020F0502020204030204"/>
              </a:rPr>
              <a:t> </a:t>
            </a:r>
            <a:r>
              <a:rPr lang="fr-FR" dirty="0" err="1" smtClean="0">
                <a:solidFill>
                  <a:prstClr val="black"/>
                </a:solidFill>
                <a:latin typeface="Calibri" panose="020F0502020204030204"/>
              </a:rPr>
              <a:t>layout</a:t>
            </a:r>
            <a:r>
              <a:rPr lang="fr-FR" dirty="0" smtClean="0">
                <a:solidFill>
                  <a:prstClr val="black"/>
                </a:solidFill>
                <a:latin typeface="Calibri" panose="020F0502020204030204"/>
              </a:rPr>
              <a:t> of the cluster of 4 pixels and the </a:t>
            </a:r>
            <a:r>
              <a:rPr lang="fr-FR" dirty="0" err="1" smtClean="0">
                <a:solidFill>
                  <a:prstClr val="black"/>
                </a:solidFill>
                <a:latin typeface="Calibri" panose="020F0502020204030204"/>
              </a:rPr>
              <a:t>column</a:t>
            </a:r>
            <a:endParaRPr lang="fr-FR" dirty="0" smtClean="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endParaRPr lang="fr-FR" dirty="0" smtClean="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r>
              <a:rPr lang="fr-FR" dirty="0" err="1" smtClean="0">
                <a:solidFill>
                  <a:prstClr val="black"/>
                </a:solidFill>
                <a:latin typeface="Calibri" panose="020F0502020204030204"/>
              </a:rPr>
              <a:t>Triplication</a:t>
            </a:r>
            <a:r>
              <a:rPr lang="fr-FR" dirty="0" smtClean="0">
                <a:solidFill>
                  <a:prstClr val="black"/>
                </a:solidFill>
                <a:latin typeface="Calibri" panose="020F0502020204030204"/>
              </a:rPr>
              <a:t> of cluster (</a:t>
            </a:r>
            <a:r>
              <a:rPr lang="fr-FR" dirty="0" err="1" smtClean="0">
                <a:solidFill>
                  <a:prstClr val="black"/>
                </a:solidFill>
                <a:latin typeface="Calibri" panose="020F0502020204030204"/>
              </a:rPr>
              <a:t>probably</a:t>
            </a:r>
            <a:r>
              <a:rPr lang="fr-FR" dirty="0" smtClean="0">
                <a:solidFill>
                  <a:prstClr val="black"/>
                </a:solidFill>
                <a:latin typeface="Calibri" panose="020F0502020204030204"/>
              </a:rPr>
              <a:t> </a:t>
            </a:r>
            <a:r>
              <a:rPr lang="fr-FR" dirty="0" err="1" smtClean="0">
                <a:solidFill>
                  <a:prstClr val="black"/>
                </a:solidFill>
                <a:latin typeface="Calibri" panose="020F0502020204030204"/>
              </a:rPr>
              <a:t>need</a:t>
            </a:r>
            <a:r>
              <a:rPr lang="fr-FR" dirty="0" smtClean="0">
                <a:solidFill>
                  <a:prstClr val="black"/>
                </a:solidFill>
                <a:latin typeface="Calibri" panose="020F0502020204030204"/>
              </a:rPr>
              <a:t> </a:t>
            </a:r>
            <a:r>
              <a:rPr lang="fr-FR" dirty="0" err="1" smtClean="0">
                <a:solidFill>
                  <a:prstClr val="black"/>
                </a:solidFill>
                <a:latin typeface="Calibri" panose="020F0502020204030204"/>
              </a:rPr>
              <a:t>some</a:t>
            </a:r>
            <a:r>
              <a:rPr lang="fr-FR" dirty="0" smtClean="0">
                <a:solidFill>
                  <a:prstClr val="black"/>
                </a:solidFill>
                <a:latin typeface="Calibri" panose="020F0502020204030204"/>
              </a:rPr>
              <a:t> </a:t>
            </a:r>
            <a:r>
              <a:rPr lang="fr-FR" dirty="0" err="1" smtClean="0">
                <a:solidFill>
                  <a:prstClr val="black"/>
                </a:solidFill>
                <a:latin typeface="Calibri" panose="020F0502020204030204"/>
              </a:rPr>
              <a:t>refinement</a:t>
            </a:r>
            <a:r>
              <a:rPr lang="fr-FR" dirty="0" smtClean="0">
                <a:solidFill>
                  <a:prstClr val="black"/>
                </a:solidFill>
                <a:latin typeface="Calibri" panose="020F0502020204030204"/>
              </a:rPr>
              <a:t>)</a:t>
            </a:r>
          </a:p>
          <a:p>
            <a:pPr marL="285750" indent="-285750" fontAlgn="auto">
              <a:lnSpc>
                <a:spcPct val="150000"/>
              </a:lnSpc>
              <a:spcBef>
                <a:spcPts val="0"/>
              </a:spcBef>
              <a:spcAft>
                <a:spcPts val="0"/>
              </a:spcAft>
              <a:buFont typeface="Arial" panose="020B0604020202020204" pitchFamily="34" charset="0"/>
              <a:buChar char="•"/>
            </a:pPr>
            <a:endParaRPr lang="fr-FR" dirty="0" smtClean="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r>
              <a:rPr lang="fr-FR" dirty="0" err="1" smtClean="0">
                <a:solidFill>
                  <a:prstClr val="black"/>
                </a:solidFill>
                <a:latin typeface="Calibri" panose="020F0502020204030204"/>
              </a:rPr>
              <a:t>Using</a:t>
            </a:r>
            <a:r>
              <a:rPr lang="fr-FR" dirty="0" smtClean="0">
                <a:solidFill>
                  <a:prstClr val="black"/>
                </a:solidFill>
                <a:latin typeface="Calibri" panose="020F0502020204030204"/>
              </a:rPr>
              <a:t> a </a:t>
            </a:r>
            <a:r>
              <a:rPr lang="fr-FR" dirty="0" err="1" smtClean="0">
                <a:solidFill>
                  <a:prstClr val="black"/>
                </a:solidFill>
                <a:latin typeface="Calibri" panose="020F0502020204030204"/>
              </a:rPr>
              <a:t>pixel_analog_dummy</a:t>
            </a:r>
            <a:r>
              <a:rPr lang="fr-FR" dirty="0" smtClean="0">
                <a:solidFill>
                  <a:prstClr val="black"/>
                </a:solidFill>
                <a:latin typeface="Calibri" panose="020F0502020204030204"/>
              </a:rPr>
              <a:t> macro, not the real </a:t>
            </a:r>
            <a:r>
              <a:rPr lang="fr-FR" dirty="0" err="1" smtClean="0">
                <a:solidFill>
                  <a:prstClr val="black"/>
                </a:solidFill>
                <a:latin typeface="Calibri" panose="020F0502020204030204"/>
              </a:rPr>
              <a:t>analog</a:t>
            </a:r>
            <a:r>
              <a:rPr lang="fr-FR" dirty="0" smtClean="0">
                <a:solidFill>
                  <a:prstClr val="black"/>
                </a:solidFill>
                <a:latin typeface="Calibri" panose="020F0502020204030204"/>
              </a:rPr>
              <a:t> front-end</a:t>
            </a:r>
          </a:p>
          <a:p>
            <a:pPr marL="285750" indent="-285750" fontAlgn="auto">
              <a:lnSpc>
                <a:spcPct val="150000"/>
              </a:lnSpc>
              <a:spcBef>
                <a:spcPts val="0"/>
              </a:spcBef>
              <a:spcAft>
                <a:spcPts val="0"/>
              </a:spcAft>
              <a:buFont typeface="Arial" panose="020B0604020202020204" pitchFamily="34" charset="0"/>
              <a:buChar char="•"/>
            </a:pPr>
            <a:endParaRPr lang="fr-FR" dirty="0" smtClean="0">
              <a:solidFill>
                <a:prstClr val="black"/>
              </a:solidFill>
              <a:latin typeface="Calibri" panose="020F0502020204030204"/>
            </a:endParaRPr>
          </a:p>
          <a:p>
            <a:pPr marL="285750" indent="-285750" fontAlgn="auto">
              <a:lnSpc>
                <a:spcPct val="150000"/>
              </a:lnSpc>
              <a:spcBef>
                <a:spcPts val="0"/>
              </a:spcBef>
              <a:spcAft>
                <a:spcPts val="0"/>
              </a:spcAft>
              <a:buFont typeface="Arial" panose="020B0604020202020204" pitchFamily="34" charset="0"/>
              <a:buChar char="•"/>
            </a:pPr>
            <a:r>
              <a:rPr lang="fr-FR" b="1" dirty="0" err="1" smtClean="0">
                <a:solidFill>
                  <a:prstClr val="black"/>
                </a:solidFill>
                <a:latin typeface="Calibri" panose="020F0502020204030204"/>
              </a:rPr>
              <a:t>Need</a:t>
            </a:r>
            <a:r>
              <a:rPr lang="fr-FR" b="1" dirty="0" smtClean="0">
                <a:solidFill>
                  <a:prstClr val="black"/>
                </a:solidFill>
                <a:latin typeface="Calibri" panose="020F0502020204030204"/>
              </a:rPr>
              <a:t> more time to </a:t>
            </a:r>
            <a:r>
              <a:rPr lang="fr-FR" b="1" dirty="0" err="1" smtClean="0">
                <a:solidFill>
                  <a:prstClr val="black"/>
                </a:solidFill>
                <a:latin typeface="Calibri" panose="020F0502020204030204"/>
              </a:rPr>
              <a:t>validate</a:t>
            </a:r>
            <a:r>
              <a:rPr lang="fr-FR" b="1" dirty="0" smtClean="0">
                <a:solidFill>
                  <a:prstClr val="black"/>
                </a:solidFill>
                <a:latin typeface="Calibri" panose="020F0502020204030204"/>
              </a:rPr>
              <a:t> </a:t>
            </a:r>
            <a:r>
              <a:rPr lang="fr-FR" b="1" dirty="0" err="1" smtClean="0">
                <a:solidFill>
                  <a:prstClr val="black"/>
                </a:solidFill>
                <a:latin typeface="Calibri" panose="020F0502020204030204"/>
              </a:rPr>
              <a:t>that</a:t>
            </a:r>
            <a:r>
              <a:rPr lang="fr-FR" b="1" dirty="0" smtClean="0">
                <a:solidFill>
                  <a:prstClr val="black"/>
                </a:solidFill>
                <a:latin typeface="Calibri" panose="020F0502020204030204"/>
              </a:rPr>
              <a:t> </a:t>
            </a:r>
            <a:r>
              <a:rPr lang="fr-FR" b="1" dirty="0" err="1" smtClean="0">
                <a:solidFill>
                  <a:prstClr val="black"/>
                </a:solidFill>
                <a:latin typeface="Calibri" panose="020F0502020204030204"/>
              </a:rPr>
              <a:t>this</a:t>
            </a:r>
            <a:r>
              <a:rPr lang="fr-FR" b="1" dirty="0" smtClean="0">
                <a:solidFill>
                  <a:prstClr val="black"/>
                </a:solidFill>
                <a:latin typeface="Calibri" panose="020F0502020204030204"/>
              </a:rPr>
              <a:t> architecture </a:t>
            </a:r>
            <a:r>
              <a:rPr lang="fr-FR" b="1" dirty="0" err="1" smtClean="0">
                <a:solidFill>
                  <a:prstClr val="black"/>
                </a:solidFill>
                <a:latin typeface="Calibri" panose="020F0502020204030204"/>
              </a:rPr>
              <a:t>can</a:t>
            </a:r>
            <a:r>
              <a:rPr lang="fr-FR" b="1" dirty="0" smtClean="0">
                <a:solidFill>
                  <a:prstClr val="black"/>
                </a:solidFill>
                <a:latin typeface="Calibri" panose="020F0502020204030204"/>
              </a:rPr>
              <a:t> fit </a:t>
            </a:r>
            <a:r>
              <a:rPr lang="fr-FR" b="1" dirty="0" err="1" smtClean="0">
                <a:solidFill>
                  <a:prstClr val="black"/>
                </a:solidFill>
                <a:latin typeface="Calibri" panose="020F0502020204030204"/>
              </a:rPr>
              <a:t>using</a:t>
            </a:r>
            <a:r>
              <a:rPr lang="fr-FR" b="1" dirty="0" smtClean="0">
                <a:solidFill>
                  <a:prstClr val="black"/>
                </a:solidFill>
                <a:latin typeface="Calibri" panose="020F0502020204030204"/>
              </a:rPr>
              <a:t> 130nm </a:t>
            </a:r>
            <a:r>
              <a:rPr lang="fr-FR" b="1" dirty="0" err="1" smtClean="0">
                <a:solidFill>
                  <a:prstClr val="black"/>
                </a:solidFill>
                <a:latin typeface="Calibri" panose="020F0502020204030204"/>
              </a:rPr>
              <a:t>technology</a:t>
            </a:r>
            <a:endParaRPr lang="fr-FR" b="1" dirty="0" smtClean="0">
              <a:solidFill>
                <a:prstClr val="black"/>
              </a:solidFill>
              <a:latin typeface="Calibri" panose="020F0502020204030204"/>
            </a:endParaRPr>
          </a:p>
        </p:txBody>
      </p:sp>
      <p:cxnSp>
        <p:nvCxnSpPr>
          <p:cNvPr id="18" name="Connecteur droit 17"/>
          <p:cNvCxnSpPr/>
          <p:nvPr/>
        </p:nvCxnSpPr>
        <p:spPr>
          <a:xfrm>
            <a:off x="10399059" y="1128158"/>
            <a:ext cx="573741" cy="8978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10399059" y="2354730"/>
            <a:ext cx="573741" cy="16170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10399059" y="5988639"/>
            <a:ext cx="1631576" cy="369332"/>
          </a:xfrm>
          <a:prstGeom prst="rect">
            <a:avLst/>
          </a:prstGeom>
          <a:noFill/>
        </p:spPr>
        <p:txBody>
          <a:bodyPr wrap="square" rtlCol="0">
            <a:spAutoFit/>
          </a:bodyPr>
          <a:lstStyle/>
          <a:p>
            <a:pPr fontAlgn="auto">
              <a:spcBef>
                <a:spcPts val="0"/>
              </a:spcBef>
              <a:spcAft>
                <a:spcPts val="0"/>
              </a:spcAft>
            </a:pPr>
            <a:r>
              <a:rPr lang="fr-FR" dirty="0" smtClean="0">
                <a:solidFill>
                  <a:prstClr val="black"/>
                </a:solidFill>
                <a:latin typeface="Calibri" panose="020F0502020204030204"/>
              </a:rPr>
              <a:t>Double </a:t>
            </a:r>
            <a:r>
              <a:rPr lang="fr-FR" dirty="0" err="1" smtClean="0">
                <a:solidFill>
                  <a:prstClr val="black"/>
                </a:solidFill>
                <a:latin typeface="Calibri" panose="020F0502020204030204"/>
              </a:rPr>
              <a:t>column</a:t>
            </a:r>
            <a:endParaRPr lang="fr-FR" dirty="0">
              <a:solidFill>
                <a:prstClr val="black"/>
              </a:solidFill>
              <a:latin typeface="Calibri" panose="020F0502020204030204"/>
            </a:endParaRPr>
          </a:p>
        </p:txBody>
      </p:sp>
      <p:sp>
        <p:nvSpPr>
          <p:cNvPr id="29" name="ZoneTexte 28"/>
          <p:cNvSpPr txBox="1"/>
          <p:nvPr/>
        </p:nvSpPr>
        <p:spPr>
          <a:xfrm>
            <a:off x="8019107" y="3971798"/>
            <a:ext cx="2272375" cy="369332"/>
          </a:xfrm>
          <a:prstGeom prst="rect">
            <a:avLst/>
          </a:prstGeom>
          <a:noFill/>
        </p:spPr>
        <p:txBody>
          <a:bodyPr wrap="square" rtlCol="0">
            <a:spAutoFit/>
          </a:bodyPr>
          <a:lstStyle/>
          <a:p>
            <a:pPr fontAlgn="auto">
              <a:spcBef>
                <a:spcPts val="0"/>
              </a:spcBef>
              <a:spcAft>
                <a:spcPts val="0"/>
              </a:spcAft>
            </a:pPr>
            <a:r>
              <a:rPr lang="fr-FR" dirty="0" smtClean="0">
                <a:solidFill>
                  <a:prstClr val="black"/>
                </a:solidFill>
                <a:latin typeface="Calibri" panose="020F0502020204030204"/>
              </a:rPr>
              <a:t>Cluster of 4 pixels</a:t>
            </a:r>
            <a:endParaRPr lang="fr-FR" dirty="0">
              <a:solidFill>
                <a:prstClr val="black"/>
              </a:solidFill>
              <a:latin typeface="Calibri" panose="020F0502020204030204"/>
            </a:endParaRPr>
          </a:p>
        </p:txBody>
      </p:sp>
      <p:sp>
        <p:nvSpPr>
          <p:cNvPr id="30" name="ZoneTexte 29"/>
          <p:cNvSpPr txBox="1"/>
          <p:nvPr/>
        </p:nvSpPr>
        <p:spPr>
          <a:xfrm>
            <a:off x="238702" y="285459"/>
            <a:ext cx="9531350" cy="584775"/>
          </a:xfrm>
          <a:prstGeom prst="rect">
            <a:avLst/>
          </a:prstGeom>
          <a:noFill/>
        </p:spPr>
        <p:txBody>
          <a:bodyPr wrap="square" rtlCol="0">
            <a:spAutoFit/>
          </a:bodyPr>
          <a:lstStyle/>
          <a:p>
            <a:pPr fontAlgn="auto">
              <a:spcBef>
                <a:spcPts val="0"/>
              </a:spcBef>
              <a:spcAft>
                <a:spcPts val="0"/>
              </a:spcAft>
            </a:pPr>
            <a:r>
              <a:rPr lang="fr-FR" sz="3200" dirty="0" smtClean="0">
                <a:solidFill>
                  <a:srgbClr val="ED7D31">
                    <a:lumMod val="75000"/>
                  </a:srgbClr>
                </a:solidFill>
                <a:latin typeface="Calibri" panose="020F0502020204030204"/>
              </a:rPr>
              <a:t>Physical </a:t>
            </a:r>
            <a:r>
              <a:rPr lang="fr-FR" sz="3200" dirty="0" err="1" smtClean="0">
                <a:solidFill>
                  <a:srgbClr val="ED7D31">
                    <a:lumMod val="75000"/>
                  </a:srgbClr>
                </a:solidFill>
                <a:latin typeface="Calibri" panose="020F0502020204030204"/>
              </a:rPr>
              <a:t>implementation</a:t>
            </a:r>
            <a:endParaRPr lang="fr-FR" sz="3200" dirty="0">
              <a:solidFill>
                <a:srgbClr val="ED7D31">
                  <a:lumMod val="75000"/>
                </a:srgbClr>
              </a:solidFill>
              <a:latin typeface="Times New Roman" pitchFamily="18" charset="0"/>
            </a:endParaRPr>
          </a:p>
        </p:txBody>
      </p:sp>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1234316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Path </a:t>
            </a:r>
            <a:r>
              <a:rPr lang="fr-FR" dirty="0" err="1" smtClean="0"/>
              <a:t>towards</a:t>
            </a:r>
            <a:r>
              <a:rPr lang="fr-FR" dirty="0" smtClean="0"/>
              <a:t> production and QC</a:t>
            </a:r>
            <a:endParaRPr lang="fr-FR" dirty="0"/>
          </a:p>
        </p:txBody>
      </p:sp>
      <p:sp>
        <p:nvSpPr>
          <p:cNvPr id="3" name="Espace réservé du contenu 2"/>
          <p:cNvSpPr>
            <a:spLocks noGrp="1"/>
          </p:cNvSpPr>
          <p:nvPr>
            <p:ph idx="1"/>
          </p:nvPr>
        </p:nvSpPr>
        <p:spPr>
          <a:xfrm>
            <a:off x="118914" y="836712"/>
            <a:ext cx="11099468" cy="5265738"/>
          </a:xfrm>
        </p:spPr>
        <p:txBody>
          <a:bodyPr/>
          <a:lstStyle/>
          <a:p>
            <a:r>
              <a:rPr lang="fr-FR" dirty="0" smtClean="0"/>
              <a:t>For roman pots ~500 chips </a:t>
            </a:r>
            <a:r>
              <a:rPr lang="fr-FR" dirty="0" err="1" smtClean="0"/>
              <a:t>would</a:t>
            </a:r>
            <a:r>
              <a:rPr lang="fr-FR" dirty="0" smtClean="0"/>
              <a:t> </a:t>
            </a:r>
            <a:r>
              <a:rPr lang="fr-FR" dirty="0" err="1" smtClean="0"/>
              <a:t>be</a:t>
            </a:r>
            <a:r>
              <a:rPr lang="fr-FR" dirty="0" smtClean="0"/>
              <a:t> </a:t>
            </a:r>
            <a:r>
              <a:rPr lang="fr-FR" dirty="0" err="1" smtClean="0"/>
              <a:t>needed</a:t>
            </a:r>
            <a:r>
              <a:rPr lang="fr-FR" dirty="0" smtClean="0"/>
              <a:t> (500 k </a:t>
            </a:r>
            <a:r>
              <a:rPr lang="fr-FR" dirty="0" err="1" smtClean="0"/>
              <a:t>ch</a:t>
            </a:r>
            <a:r>
              <a:rPr lang="fr-FR" dirty="0" smtClean="0"/>
              <a:t>) = 6 wafers</a:t>
            </a:r>
          </a:p>
          <a:p>
            <a:r>
              <a:rPr lang="fr-FR" dirty="0" smtClean="0"/>
              <a:t>For </a:t>
            </a:r>
            <a:r>
              <a:rPr lang="fr-FR" dirty="0" err="1"/>
              <a:t>F</a:t>
            </a:r>
            <a:r>
              <a:rPr lang="fr-FR" dirty="0" err="1" smtClean="0"/>
              <a:t>ToF</a:t>
            </a:r>
            <a:r>
              <a:rPr lang="fr-FR" dirty="0" smtClean="0"/>
              <a:t> 10k chips  ~100 wafers</a:t>
            </a:r>
          </a:p>
          <a:p>
            <a:endParaRPr lang="fr-FR" dirty="0"/>
          </a:p>
          <a:p>
            <a:r>
              <a:rPr lang="fr-FR" dirty="0" smtClean="0"/>
              <a:t>EICROC2 </a:t>
            </a:r>
            <a:r>
              <a:rPr lang="fr-FR" dirty="0" err="1" smtClean="0"/>
              <a:t>should</a:t>
            </a:r>
            <a:r>
              <a:rPr lang="fr-FR" dirty="0" smtClean="0"/>
              <a:t> </a:t>
            </a:r>
            <a:r>
              <a:rPr lang="fr-FR" dirty="0" err="1" smtClean="0"/>
              <a:t>be</a:t>
            </a:r>
            <a:r>
              <a:rPr lang="fr-FR" dirty="0" smtClean="0"/>
              <a:t> a final version (all </a:t>
            </a:r>
            <a:r>
              <a:rPr lang="fr-FR" dirty="0" err="1" smtClean="0"/>
              <a:t>features</a:t>
            </a:r>
            <a:r>
              <a:rPr lang="fr-FR" dirty="0" smtClean="0"/>
              <a:t> </a:t>
            </a:r>
            <a:r>
              <a:rPr lang="fr-FR" dirty="0" err="1" smtClean="0"/>
              <a:t>implemented</a:t>
            </a:r>
            <a:r>
              <a:rPr lang="fr-FR" dirty="0" smtClean="0"/>
              <a:t>)</a:t>
            </a:r>
          </a:p>
          <a:p>
            <a:pPr lvl="1"/>
            <a:r>
              <a:rPr lang="fr-FR" dirty="0" smtClean="0"/>
              <a:t>Schedule </a:t>
            </a:r>
            <a:r>
              <a:rPr lang="fr-FR" dirty="0" err="1" smtClean="0"/>
              <a:t>accomodates</a:t>
            </a:r>
            <a:r>
              <a:rPr lang="fr-FR" dirty="0" smtClean="0"/>
              <a:t> a possible EICROC3 to </a:t>
            </a:r>
            <a:r>
              <a:rPr lang="fr-FR" dirty="0" err="1" smtClean="0"/>
              <a:t>fix</a:t>
            </a:r>
            <a:r>
              <a:rPr lang="fr-FR" dirty="0" smtClean="0"/>
              <a:t> bugs in EICROC2</a:t>
            </a:r>
          </a:p>
          <a:p>
            <a:pPr lvl="1"/>
            <a:r>
              <a:rPr lang="fr-FR" dirty="0" smtClean="0"/>
              <a:t>~1 </a:t>
            </a:r>
            <a:r>
              <a:rPr lang="fr-FR" dirty="0" err="1" smtClean="0"/>
              <a:t>year</a:t>
            </a:r>
            <a:r>
              <a:rPr lang="fr-FR" dirty="0" smtClean="0"/>
              <a:t> </a:t>
            </a:r>
            <a:r>
              <a:rPr lang="fr-FR" dirty="0" err="1" smtClean="0"/>
              <a:t>after</a:t>
            </a:r>
            <a:r>
              <a:rPr lang="fr-FR" dirty="0" smtClean="0"/>
              <a:t> EICROC2 tests and system tests </a:t>
            </a:r>
            <a:r>
              <a:rPr lang="fr-FR" dirty="0" err="1" smtClean="0"/>
              <a:t>complete</a:t>
            </a:r>
            <a:endParaRPr lang="fr-FR" dirty="0" smtClean="0"/>
          </a:p>
          <a:p>
            <a:pPr lvl="1"/>
            <a:endParaRPr lang="fr-FR" dirty="0"/>
          </a:p>
          <a:p>
            <a:r>
              <a:rPr lang="fr-FR" dirty="0" smtClean="0"/>
              <a:t>Wafer </a:t>
            </a:r>
            <a:r>
              <a:rPr lang="fr-FR" dirty="0" err="1" smtClean="0"/>
              <a:t>probing</a:t>
            </a:r>
            <a:r>
              <a:rPr lang="fr-FR" dirty="0" smtClean="0"/>
              <a:t> station and test setup </a:t>
            </a:r>
            <a:r>
              <a:rPr lang="fr-FR" dirty="0" err="1" smtClean="0"/>
              <a:t>will</a:t>
            </a:r>
            <a:r>
              <a:rPr lang="fr-FR" dirty="0" smtClean="0"/>
              <a:t> </a:t>
            </a:r>
            <a:r>
              <a:rPr lang="fr-FR" dirty="0" err="1" smtClean="0"/>
              <a:t>be</a:t>
            </a:r>
            <a:r>
              <a:rPr lang="fr-FR" dirty="0" smtClean="0"/>
              <a:t> </a:t>
            </a:r>
            <a:r>
              <a:rPr lang="fr-FR" dirty="0" err="1" smtClean="0"/>
              <a:t>needed</a:t>
            </a:r>
            <a:endParaRPr lang="fr-FR" dirty="0" smtClean="0"/>
          </a:p>
          <a:p>
            <a:pPr lvl="1"/>
            <a:r>
              <a:rPr lang="fr-FR" dirty="0" smtClean="0"/>
              <a:t>Can </a:t>
            </a:r>
            <a:r>
              <a:rPr lang="fr-FR" dirty="0" err="1" smtClean="0"/>
              <a:t>be</a:t>
            </a:r>
            <a:r>
              <a:rPr lang="fr-FR" dirty="0" smtClean="0"/>
              <a:t> </a:t>
            </a:r>
            <a:r>
              <a:rPr lang="fr-FR" dirty="0" err="1" smtClean="0"/>
              <a:t>inspired</a:t>
            </a:r>
            <a:r>
              <a:rPr lang="fr-FR" dirty="0" smtClean="0"/>
              <a:t> </a:t>
            </a:r>
            <a:r>
              <a:rPr lang="fr-FR" dirty="0" err="1" smtClean="0"/>
              <a:t>from</a:t>
            </a:r>
            <a:r>
              <a:rPr lang="fr-FR" dirty="0" smtClean="0"/>
              <a:t> ALTIROC setup</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33</a:t>
            </a:fld>
            <a:endParaRPr lang="en-US" dirty="0">
              <a:solidFill>
                <a:srgbClr val="00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4272" y="3224978"/>
            <a:ext cx="3279254" cy="2732712"/>
          </a:xfrm>
          <a:prstGeom prst="rect">
            <a:avLst/>
          </a:prstGeom>
        </p:spPr>
      </p:pic>
    </p:spTree>
    <p:extLst>
      <p:ext uri="{BB962C8B-B14F-4D97-AF65-F5344CB8AC3E}">
        <p14:creationId xmlns:p14="http://schemas.microsoft.com/office/powerpoint/2010/main" val="255910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prstGeom prst="rect">
            <a:avLst/>
          </a:prstGeom>
          <a:noFill/>
          <a:ln w="0">
            <a:noFill/>
          </a:ln>
        </p:spPr>
        <p:txBody>
          <a:bodyPr vert="horz" wrap="square" lIns="0" tIns="0" rIns="0" bIns="0" numCol="1" anchor="ctr" anchorCtr="0" compatLnSpc="1">
            <a:prstTxWarp prst="textNoShape">
              <a:avLst/>
            </a:prstTxWarp>
            <a:noAutofit/>
          </a:bodyPr>
          <a:lstStyle/>
          <a:p>
            <a:r>
              <a:rPr lang="en-US" spc="-1" dirty="0">
                <a:solidFill>
                  <a:srgbClr val="C9211E"/>
                </a:solidFill>
              </a:rPr>
              <a:t>EICROC0 measurements : </a:t>
            </a:r>
            <a:r>
              <a:rPr lang="en-US" spc="-1" dirty="0" smtClean="0">
                <a:solidFill>
                  <a:srgbClr val="C9211E"/>
                </a:solidFill>
              </a:rPr>
              <a:t>S-Curves	</a:t>
            </a:r>
            <a:endParaRPr lang="en-US" sz="1800" b="0" spc="-1" dirty="0">
              <a:solidFill>
                <a:srgbClr val="C9211E"/>
              </a:solidFill>
            </a:endParaRPr>
          </a:p>
        </p:txBody>
      </p:sp>
      <p:sp>
        <p:nvSpPr>
          <p:cNvPr id="2" name="Espace réservé du contenu 1"/>
          <p:cNvSpPr>
            <a:spLocks noGrp="1"/>
          </p:cNvSpPr>
          <p:nvPr>
            <p:ph idx="1"/>
          </p:nvPr>
        </p:nvSpPr>
        <p:spPr>
          <a:xfrm>
            <a:off x="191344" y="816572"/>
            <a:ext cx="11099468" cy="5265738"/>
          </a:xfrm>
        </p:spPr>
        <p:txBody>
          <a:bodyPr/>
          <a:lstStyle/>
          <a:p>
            <a:r>
              <a:rPr lang="fr-FR" dirty="0" smtClean="0"/>
              <a:t>6-bit DAC for </a:t>
            </a:r>
            <a:r>
              <a:rPr lang="fr-FR" dirty="0" err="1" smtClean="0"/>
              <a:t>channel-wise</a:t>
            </a:r>
            <a:r>
              <a:rPr lang="fr-FR" dirty="0" smtClean="0"/>
              <a:t> </a:t>
            </a:r>
            <a:r>
              <a:rPr lang="fr-FR" dirty="0" err="1" smtClean="0"/>
              <a:t>threshold</a:t>
            </a:r>
            <a:r>
              <a:rPr lang="fr-FR" dirty="0" smtClean="0"/>
              <a:t> alignement</a:t>
            </a:r>
            <a:endParaRPr lang="fr-FR" dirty="0"/>
          </a:p>
        </p:txBody>
      </p:sp>
      <p:sp>
        <p:nvSpPr>
          <p:cNvPr id="3" name="PlaceHolder 2"/>
          <p:cNvSpPr>
            <a:spLocks noGrp="1"/>
          </p:cNvSpPr>
          <p:nvPr>
            <p:ph type="ftr" sz="quarter" idx="10"/>
          </p:nvPr>
        </p:nvSpPr>
        <p:spPr/>
        <p:txBody>
          <a:bodyPr/>
          <a:lstStyle/>
          <a:p>
            <a:r>
              <a:rPr lang="en-US" smtClean="0"/>
              <a:t>CdLT EICROC 16 july 2026</a:t>
            </a:r>
            <a:endParaRPr/>
          </a:p>
        </p:txBody>
      </p:sp>
      <p:sp>
        <p:nvSpPr>
          <p:cNvPr id="4" name="PlaceHolder 3"/>
          <p:cNvSpPr>
            <a:spLocks noGrp="1"/>
          </p:cNvSpPr>
          <p:nvPr>
            <p:ph type="sldNum" sz="quarter" idx="11"/>
          </p:nvPr>
        </p:nvSpPr>
        <p:spPr/>
        <p:txBody>
          <a:bodyPr/>
          <a:lstStyle/>
          <a:p>
            <a:fld id="{49AAC864-640E-4F64-9727-378F89EB4864}" type="slidenum">
              <a:t>34</a:t>
            </a:fld>
            <a:endParaRPr/>
          </a:p>
        </p:txBody>
      </p:sp>
      <p:sp>
        <p:nvSpPr>
          <p:cNvPr id="77" name="ZoneTexte 76"/>
          <p:cNvSpPr txBox="1"/>
          <p:nvPr/>
        </p:nvSpPr>
        <p:spPr>
          <a:xfrm>
            <a:off x="3401392" y="2094392"/>
            <a:ext cx="7231112" cy="409320"/>
          </a:xfrm>
          <a:prstGeom prst="rect">
            <a:avLst/>
          </a:prstGeom>
          <a:noFill/>
          <a:ln w="0">
            <a:noFill/>
          </a:ln>
        </p:spPr>
        <p:txBody>
          <a:bodyPr lIns="90000" tIns="45000" rIns="90000" bIns="45000" anchor="t">
            <a:noAutofit/>
          </a:bodyPr>
          <a:lstStyle/>
          <a:p>
            <a:pPr algn="ctr">
              <a:lnSpc>
                <a:spcPct val="100000"/>
              </a:lnSpc>
            </a:pPr>
            <a:r>
              <a:rPr lang="en-US" spc="-1" dirty="0">
                <a:solidFill>
                  <a:srgbClr val="000000"/>
                </a:solidFill>
                <a:latin typeface="Arial"/>
                <a:ea typeface="Noto Sans CJK SC"/>
              </a:rPr>
              <a:t>Correction of channels for a charge of </a:t>
            </a:r>
            <a:r>
              <a:rPr lang="en-US" spc="-1" dirty="0" smtClean="0">
                <a:solidFill>
                  <a:srgbClr val="000000"/>
                </a:solidFill>
                <a:latin typeface="Arial"/>
                <a:ea typeface="Noto Sans CJK SC"/>
              </a:rPr>
              <a:t>5 </a:t>
            </a:r>
            <a:r>
              <a:rPr lang="en-US" spc="-1" dirty="0" err="1" smtClean="0">
                <a:solidFill>
                  <a:srgbClr val="000000"/>
                </a:solidFill>
                <a:latin typeface="Arial"/>
                <a:ea typeface="Noto Sans CJK SC"/>
              </a:rPr>
              <a:t>fC</a:t>
            </a:r>
            <a:r>
              <a:rPr lang="en-US" spc="-1" dirty="0" smtClean="0">
                <a:solidFill>
                  <a:srgbClr val="000000"/>
                </a:solidFill>
                <a:latin typeface="Arial"/>
                <a:ea typeface="Noto Sans CJK SC"/>
              </a:rPr>
              <a:t>  (ASIC alone)	</a:t>
            </a:r>
            <a:endParaRPr lang="en-US" spc="-1" dirty="0">
              <a:solidFill>
                <a:srgbClr val="000000"/>
              </a:solidFill>
              <a:latin typeface="Arial"/>
            </a:endParaRPr>
          </a:p>
        </p:txBody>
      </p:sp>
      <p:pic>
        <p:nvPicPr>
          <p:cNvPr id="78" name="Image 77"/>
          <p:cNvPicPr/>
          <p:nvPr/>
        </p:nvPicPr>
        <p:blipFill>
          <a:blip r:embed="rId2"/>
          <a:stretch/>
        </p:blipFill>
        <p:spPr>
          <a:xfrm>
            <a:off x="6023992" y="2636912"/>
            <a:ext cx="5865480" cy="3764880"/>
          </a:xfrm>
          <a:prstGeom prst="rect">
            <a:avLst/>
          </a:prstGeom>
          <a:ln w="0">
            <a:noFill/>
          </a:ln>
        </p:spPr>
      </p:pic>
      <p:pic>
        <p:nvPicPr>
          <p:cNvPr id="79" name="Image 78"/>
          <p:cNvPicPr/>
          <p:nvPr/>
        </p:nvPicPr>
        <p:blipFill>
          <a:blip r:embed="rId3"/>
          <a:stretch/>
        </p:blipFill>
        <p:spPr>
          <a:xfrm>
            <a:off x="393592" y="2661752"/>
            <a:ext cx="5826960" cy="3740040"/>
          </a:xfrm>
          <a:prstGeom prst="rect">
            <a:avLst/>
          </a:prstGeom>
          <a:ln w="0">
            <a:noFill/>
          </a:ln>
        </p:spPr>
      </p:pic>
    </p:spTree>
    <p:extLst>
      <p:ext uri="{BB962C8B-B14F-4D97-AF65-F5344CB8AC3E}">
        <p14:creationId xmlns:p14="http://schemas.microsoft.com/office/powerpoint/2010/main" val="107992337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prstGeom prst="rect">
            <a:avLst/>
          </a:prstGeom>
          <a:noFill/>
          <a:ln w="0">
            <a:noFill/>
          </a:ln>
        </p:spPr>
        <p:txBody>
          <a:bodyPr vert="horz" wrap="square" lIns="0" tIns="0" rIns="0" bIns="0" numCol="1" anchor="ctr" anchorCtr="0" compatLnSpc="1">
            <a:prstTxWarp prst="textNoShape">
              <a:avLst/>
            </a:prstTxWarp>
            <a:noAutofit/>
          </a:bodyPr>
          <a:lstStyle/>
          <a:p>
            <a:r>
              <a:rPr lang="en-US" spc="-1" dirty="0">
                <a:solidFill>
                  <a:srgbClr val="C9211E"/>
                </a:solidFill>
              </a:rPr>
              <a:t>EICROC0 measurements : TDC </a:t>
            </a:r>
            <a:r>
              <a:rPr lang="en-US" spc="-1" dirty="0" err="1" smtClean="0">
                <a:solidFill>
                  <a:srgbClr val="C9211E"/>
                </a:solidFill>
              </a:rPr>
              <a:t>ToA</a:t>
            </a:r>
            <a:r>
              <a:rPr lang="en-US" spc="-1" dirty="0" smtClean="0">
                <a:solidFill>
                  <a:srgbClr val="C9211E"/>
                </a:solidFill>
              </a:rPr>
              <a:t>	</a:t>
            </a:r>
            <a:endParaRPr lang="en-US" spc="-1" dirty="0">
              <a:solidFill>
                <a:srgbClr val="C9211E"/>
              </a:solidFill>
            </a:endParaRPr>
          </a:p>
        </p:txBody>
      </p:sp>
      <p:sp>
        <p:nvSpPr>
          <p:cNvPr id="14" name="Espace réservé du contenu 13"/>
          <p:cNvSpPr>
            <a:spLocks noGrp="1"/>
          </p:cNvSpPr>
          <p:nvPr>
            <p:ph idx="1"/>
          </p:nvPr>
        </p:nvSpPr>
        <p:spPr>
          <a:xfrm>
            <a:off x="292839" y="830086"/>
            <a:ext cx="11099468" cy="5265738"/>
          </a:xfrm>
        </p:spPr>
        <p:txBody>
          <a:bodyPr/>
          <a:lstStyle/>
          <a:p>
            <a:r>
              <a:rPr lang="fr-FR" dirty="0" smtClean="0"/>
              <a:t>Time </a:t>
            </a:r>
            <a:r>
              <a:rPr lang="fr-FR" dirty="0" err="1" smtClean="0"/>
              <a:t>walk</a:t>
            </a:r>
            <a:r>
              <a:rPr lang="fr-FR" dirty="0" smtClean="0"/>
              <a:t> </a:t>
            </a:r>
            <a:r>
              <a:rPr lang="fr-FR" dirty="0" err="1" smtClean="0"/>
              <a:t>measurement</a:t>
            </a:r>
            <a:r>
              <a:rPr lang="fr-FR" dirty="0" smtClean="0"/>
              <a:t> :~400 </a:t>
            </a:r>
            <a:r>
              <a:rPr lang="fr-FR" dirty="0" err="1" smtClean="0"/>
              <a:t>ps</a:t>
            </a:r>
            <a:endParaRPr lang="fr-FR" dirty="0"/>
          </a:p>
        </p:txBody>
      </p:sp>
      <p:sp>
        <p:nvSpPr>
          <p:cNvPr id="3" name="PlaceHolder 2"/>
          <p:cNvSpPr>
            <a:spLocks noGrp="1"/>
          </p:cNvSpPr>
          <p:nvPr>
            <p:ph type="ftr" sz="quarter" idx="10"/>
          </p:nvPr>
        </p:nvSpPr>
        <p:spPr/>
        <p:txBody>
          <a:bodyPr/>
          <a:lstStyle/>
          <a:p>
            <a:r>
              <a:rPr lang="en-US" smtClean="0"/>
              <a:t>CdLT EICROC 16 july 2026</a:t>
            </a:r>
            <a:endParaRPr/>
          </a:p>
        </p:txBody>
      </p:sp>
      <p:sp>
        <p:nvSpPr>
          <p:cNvPr id="4" name="PlaceHolder 3"/>
          <p:cNvSpPr>
            <a:spLocks noGrp="1"/>
          </p:cNvSpPr>
          <p:nvPr>
            <p:ph type="sldNum" sz="quarter" idx="11"/>
          </p:nvPr>
        </p:nvSpPr>
        <p:spPr/>
        <p:txBody>
          <a:bodyPr/>
          <a:lstStyle/>
          <a:p>
            <a:fld id="{CDF90FD9-C5D5-43B8-AC7C-4489FA107734}" type="slidenum">
              <a:t>35</a:t>
            </a:fld>
            <a:endParaRPr/>
          </a:p>
        </p:txBody>
      </p:sp>
      <p:sp>
        <p:nvSpPr>
          <p:cNvPr id="87" name="ZoneTexte 86"/>
          <p:cNvSpPr txBox="1"/>
          <p:nvPr/>
        </p:nvSpPr>
        <p:spPr>
          <a:xfrm>
            <a:off x="401168" y="2160288"/>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TDC ToA – no sensor</a:t>
            </a:r>
            <a:endParaRPr lang="en-US" spc="-1">
              <a:solidFill>
                <a:srgbClr val="000000"/>
              </a:solidFill>
              <a:latin typeface="Arial"/>
            </a:endParaRPr>
          </a:p>
        </p:txBody>
      </p:sp>
      <p:pic>
        <p:nvPicPr>
          <p:cNvPr id="88" name="Image 87"/>
          <p:cNvPicPr/>
          <p:nvPr/>
        </p:nvPicPr>
        <p:blipFill>
          <a:blip r:embed="rId2"/>
          <a:stretch/>
        </p:blipFill>
        <p:spPr>
          <a:xfrm>
            <a:off x="6168008" y="2780928"/>
            <a:ext cx="5725080" cy="3674880"/>
          </a:xfrm>
          <a:prstGeom prst="rect">
            <a:avLst/>
          </a:prstGeom>
          <a:ln w="0">
            <a:noFill/>
          </a:ln>
        </p:spPr>
      </p:pic>
      <p:sp>
        <p:nvSpPr>
          <p:cNvPr id="89" name="ZoneTexte 88"/>
          <p:cNvSpPr txBox="1"/>
          <p:nvPr/>
        </p:nvSpPr>
        <p:spPr>
          <a:xfrm>
            <a:off x="6344768" y="2160288"/>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TDC ToA – BNL Flipchip sensor</a:t>
            </a:r>
            <a:endParaRPr lang="en-US" spc="-1">
              <a:solidFill>
                <a:srgbClr val="000000"/>
              </a:solidFill>
              <a:latin typeface="Arial"/>
            </a:endParaRPr>
          </a:p>
        </p:txBody>
      </p:sp>
      <p:grpSp>
        <p:nvGrpSpPr>
          <p:cNvPr id="13" name="Groupe 12"/>
          <p:cNvGrpSpPr/>
          <p:nvPr/>
        </p:nvGrpSpPr>
        <p:grpSpPr>
          <a:xfrm>
            <a:off x="61716" y="2751876"/>
            <a:ext cx="5727600" cy="3675600"/>
            <a:chOff x="119336" y="1782468"/>
            <a:chExt cx="5727600" cy="3675600"/>
          </a:xfrm>
        </p:grpSpPr>
        <p:pic>
          <p:nvPicPr>
            <p:cNvPr id="86" name="Image 85"/>
            <p:cNvPicPr/>
            <p:nvPr/>
          </p:nvPicPr>
          <p:blipFill>
            <a:blip r:embed="rId3"/>
            <a:stretch/>
          </p:blipFill>
          <p:spPr>
            <a:xfrm>
              <a:off x="119336" y="1782468"/>
              <a:ext cx="5727600" cy="3675600"/>
            </a:xfrm>
            <a:prstGeom prst="rect">
              <a:avLst/>
            </a:prstGeom>
            <a:ln w="0">
              <a:noFill/>
            </a:ln>
          </p:spPr>
        </p:pic>
        <p:cxnSp>
          <p:nvCxnSpPr>
            <p:cNvPr id="10" name="Connecteur droit avec flèche 9"/>
            <p:cNvCxnSpPr/>
            <p:nvPr/>
          </p:nvCxnSpPr>
          <p:spPr>
            <a:xfrm>
              <a:off x="4871864" y="2399402"/>
              <a:ext cx="0" cy="25922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106886" y="3422588"/>
              <a:ext cx="800219" cy="338554"/>
            </a:xfrm>
            <a:prstGeom prst="rect">
              <a:avLst/>
            </a:prstGeom>
            <a:noFill/>
          </p:spPr>
          <p:txBody>
            <a:bodyPr wrap="none" rtlCol="0">
              <a:spAutoFit/>
            </a:bodyPr>
            <a:lstStyle/>
            <a:p>
              <a:r>
                <a:rPr lang="fr-FR" sz="1600" dirty="0" smtClean="0">
                  <a:solidFill>
                    <a:srgbClr val="FF0000"/>
                  </a:solidFill>
                </a:rPr>
                <a:t>500 </a:t>
              </a:r>
              <a:r>
                <a:rPr lang="fr-FR" sz="1600" dirty="0" err="1" smtClean="0">
                  <a:solidFill>
                    <a:srgbClr val="FF0000"/>
                  </a:solidFill>
                </a:rPr>
                <a:t>ps</a:t>
              </a:r>
              <a:endParaRPr lang="fr-FR" sz="1600" dirty="0">
                <a:solidFill>
                  <a:srgbClr val="FF0000"/>
                </a:solidFill>
              </a:endParaRPr>
            </a:p>
          </p:txBody>
        </p:sp>
      </p:grpSp>
    </p:spTree>
    <p:extLst>
      <p:ext uri="{BB962C8B-B14F-4D97-AF65-F5344CB8AC3E}">
        <p14:creationId xmlns:p14="http://schemas.microsoft.com/office/powerpoint/2010/main" val="42947393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prstGeom prst="rect">
            <a:avLst/>
          </a:prstGeom>
          <a:noFill/>
          <a:ln w="0">
            <a:noFill/>
          </a:ln>
        </p:spPr>
        <p:txBody>
          <a:bodyPr vert="horz" wrap="square" lIns="0" tIns="0" rIns="0" bIns="0" numCol="1" anchor="ctr" anchorCtr="0" compatLnSpc="1">
            <a:prstTxWarp prst="textNoShape">
              <a:avLst/>
            </a:prstTxWarp>
            <a:noAutofit/>
          </a:bodyPr>
          <a:lstStyle/>
          <a:p>
            <a:r>
              <a:rPr lang="en-US" spc="-1" dirty="0">
                <a:solidFill>
                  <a:srgbClr val="C9211E"/>
                </a:solidFill>
              </a:rPr>
              <a:t>EICROC0 measurements : TDC </a:t>
            </a:r>
            <a:r>
              <a:rPr lang="en-US" spc="-1" dirty="0" smtClean="0">
                <a:solidFill>
                  <a:srgbClr val="C9211E"/>
                </a:solidFill>
              </a:rPr>
              <a:t>jitter	</a:t>
            </a:r>
            <a:endParaRPr lang="en-US" spc="-1" dirty="0">
              <a:solidFill>
                <a:srgbClr val="C9211E"/>
              </a:solidFill>
            </a:endParaRPr>
          </a:p>
        </p:txBody>
      </p:sp>
      <p:sp>
        <p:nvSpPr>
          <p:cNvPr id="3" name="PlaceHolder 2"/>
          <p:cNvSpPr>
            <a:spLocks noGrp="1"/>
          </p:cNvSpPr>
          <p:nvPr>
            <p:ph type="ftr" sz="quarter" idx="10"/>
          </p:nvPr>
        </p:nvSpPr>
        <p:spPr/>
        <p:txBody>
          <a:bodyPr/>
          <a:lstStyle/>
          <a:p>
            <a:r>
              <a:rPr lang="en-US" smtClean="0"/>
              <a:t>CdLT EICROC 16 july 2026</a:t>
            </a:r>
            <a:endParaRPr/>
          </a:p>
        </p:txBody>
      </p:sp>
      <p:sp>
        <p:nvSpPr>
          <p:cNvPr id="4" name="PlaceHolder 3"/>
          <p:cNvSpPr>
            <a:spLocks noGrp="1"/>
          </p:cNvSpPr>
          <p:nvPr>
            <p:ph type="sldNum" sz="quarter" idx="11"/>
          </p:nvPr>
        </p:nvSpPr>
        <p:spPr/>
        <p:txBody>
          <a:bodyPr/>
          <a:lstStyle/>
          <a:p>
            <a:fld id="{377F7C32-4197-4A85-8B08-C7602535C5AE}" type="slidenum">
              <a:t>36</a:t>
            </a:fld>
            <a:endParaRPr/>
          </a:p>
        </p:txBody>
      </p:sp>
      <p:sp>
        <p:nvSpPr>
          <p:cNvPr id="97" name="ZoneTexte 96"/>
          <p:cNvSpPr txBox="1"/>
          <p:nvPr/>
        </p:nvSpPr>
        <p:spPr>
          <a:xfrm>
            <a:off x="458788" y="1190880"/>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TDC jitter – no sensor</a:t>
            </a:r>
            <a:endParaRPr lang="en-US" spc="-1">
              <a:solidFill>
                <a:srgbClr val="000000"/>
              </a:solidFill>
              <a:latin typeface="Arial"/>
            </a:endParaRPr>
          </a:p>
        </p:txBody>
      </p:sp>
      <p:sp>
        <p:nvSpPr>
          <p:cNvPr id="98" name="ZoneTexte 97"/>
          <p:cNvSpPr txBox="1"/>
          <p:nvPr/>
        </p:nvSpPr>
        <p:spPr>
          <a:xfrm>
            <a:off x="6402388" y="1190880"/>
            <a:ext cx="5257800" cy="40932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TDC jitter – BNL Flipchip sensor</a:t>
            </a:r>
            <a:endParaRPr lang="en-US" spc="-1">
              <a:solidFill>
                <a:srgbClr val="000000"/>
              </a:solidFill>
              <a:latin typeface="Arial"/>
            </a:endParaRPr>
          </a:p>
        </p:txBody>
      </p:sp>
      <p:pic>
        <p:nvPicPr>
          <p:cNvPr id="99" name="Image 98"/>
          <p:cNvPicPr/>
          <p:nvPr/>
        </p:nvPicPr>
        <p:blipFill>
          <a:blip r:embed="rId2"/>
          <a:stretch/>
        </p:blipFill>
        <p:spPr>
          <a:xfrm>
            <a:off x="6205468" y="1828800"/>
            <a:ext cx="5683320" cy="3684960"/>
          </a:xfrm>
          <a:prstGeom prst="rect">
            <a:avLst/>
          </a:prstGeom>
          <a:ln w="0">
            <a:noFill/>
          </a:ln>
        </p:spPr>
      </p:pic>
      <p:pic>
        <p:nvPicPr>
          <p:cNvPr id="100" name="Image 99"/>
          <p:cNvPicPr/>
          <p:nvPr/>
        </p:nvPicPr>
        <p:blipFill>
          <a:blip r:embed="rId3"/>
          <a:stretch/>
        </p:blipFill>
        <p:spPr>
          <a:xfrm>
            <a:off x="274828" y="1828800"/>
            <a:ext cx="5828760" cy="3778200"/>
          </a:xfrm>
          <a:prstGeom prst="rect">
            <a:avLst/>
          </a:prstGeom>
          <a:ln w="0">
            <a:noFill/>
          </a:ln>
        </p:spPr>
      </p:pic>
      <p:sp>
        <p:nvSpPr>
          <p:cNvPr id="101" name="ZoneTexte 100"/>
          <p:cNvSpPr txBox="1"/>
          <p:nvPr/>
        </p:nvSpPr>
        <p:spPr>
          <a:xfrm>
            <a:off x="1830388" y="5715000"/>
            <a:ext cx="9144000" cy="685800"/>
          </a:xfrm>
          <a:prstGeom prst="rect">
            <a:avLst/>
          </a:prstGeom>
          <a:noFill/>
          <a:ln w="0">
            <a:noFill/>
          </a:ln>
        </p:spPr>
        <p:txBody>
          <a:bodyPr lIns="90000" tIns="45000" rIns="90000" bIns="45000" anchor="t">
            <a:noAutofit/>
          </a:bodyPr>
          <a:lstStyle/>
          <a:p>
            <a:pPr algn="ctr">
              <a:lnSpc>
                <a:spcPct val="100000"/>
              </a:lnSpc>
            </a:pPr>
            <a:r>
              <a:rPr lang="en-US" spc="-1">
                <a:solidFill>
                  <a:srgbClr val="000000"/>
                </a:solidFill>
                <a:latin typeface="Lato"/>
                <a:ea typeface="Noto Sans CJK SC"/>
              </a:rPr>
              <a:t>Charge range degraded with sensor, still need to properly calibrate the TDC for each channel and remove correlated noise</a:t>
            </a:r>
            <a:endParaRPr lang="en-US" spc="-1">
              <a:solidFill>
                <a:srgbClr val="000000"/>
              </a:solidFill>
              <a:latin typeface="Arial"/>
            </a:endParaRPr>
          </a:p>
        </p:txBody>
      </p:sp>
      <p:sp>
        <p:nvSpPr>
          <p:cNvPr id="10" name="ZoneTexte 9"/>
          <p:cNvSpPr txBox="1"/>
          <p:nvPr/>
        </p:nvSpPr>
        <p:spPr>
          <a:xfrm>
            <a:off x="10128448" y="4284998"/>
            <a:ext cx="626069"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30 </a:t>
            </a:r>
            <a:r>
              <a:rPr lang="fr-FR" sz="1600" dirty="0" err="1" smtClean="0">
                <a:solidFill>
                  <a:srgbClr val="FF0000"/>
                </a:solidFill>
                <a:latin typeface="Calibri" panose="020F0502020204030204"/>
              </a:rPr>
              <a:t>ps</a:t>
            </a:r>
            <a:endParaRPr lang="fr-FR" sz="1600" dirty="0">
              <a:solidFill>
                <a:srgbClr val="FF0000"/>
              </a:solidFill>
              <a:latin typeface="Calibri" panose="020F0502020204030204"/>
            </a:endParaRPr>
          </a:p>
        </p:txBody>
      </p:sp>
      <p:sp>
        <p:nvSpPr>
          <p:cNvPr id="11" name="ZoneTexte 10"/>
          <p:cNvSpPr txBox="1"/>
          <p:nvPr/>
        </p:nvSpPr>
        <p:spPr>
          <a:xfrm>
            <a:off x="4247324" y="3933056"/>
            <a:ext cx="626069"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30 </a:t>
            </a:r>
            <a:r>
              <a:rPr lang="fr-FR" sz="1600" dirty="0" err="1" smtClean="0">
                <a:solidFill>
                  <a:srgbClr val="FF0000"/>
                </a:solidFill>
                <a:latin typeface="Calibri" panose="020F0502020204030204"/>
              </a:rPr>
              <a:t>ps</a:t>
            </a:r>
            <a:endParaRPr lang="fr-FR" sz="1600" dirty="0">
              <a:solidFill>
                <a:srgbClr val="FF0000"/>
              </a:solidFill>
              <a:latin typeface="Calibri" panose="020F0502020204030204"/>
            </a:endParaRPr>
          </a:p>
        </p:txBody>
      </p:sp>
    </p:spTree>
    <p:extLst>
      <p:ext uri="{BB962C8B-B14F-4D97-AF65-F5344CB8AC3E}">
        <p14:creationId xmlns:p14="http://schemas.microsoft.com/office/powerpoint/2010/main" val="235962853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588" y="0"/>
            <a:ext cx="10055880" cy="586080"/>
          </a:xfrm>
          <a:prstGeom prst="rect">
            <a:avLst/>
          </a:prstGeom>
          <a:noFill/>
          <a:ln w="0">
            <a:noFill/>
          </a:ln>
        </p:spPr>
        <p:txBody>
          <a:bodyPr vert="horz" wrap="square" lIns="0" tIns="0" rIns="0" bIns="0" numCol="1" anchor="ctr" anchorCtr="0" compatLnSpc="1">
            <a:prstTxWarp prst="textNoShape">
              <a:avLst/>
            </a:prstTxWarp>
            <a:noAutofit/>
          </a:bodyPr>
          <a:lstStyle/>
          <a:p>
            <a:pPr marL="91440"/>
            <a:r>
              <a:rPr lang="en-US" spc="-1" dirty="0" err="1">
                <a:solidFill>
                  <a:srgbClr val="C9211E"/>
                </a:solidFill>
              </a:rPr>
              <a:t>ePIC</a:t>
            </a:r>
            <a:r>
              <a:rPr lang="en-US" spc="-1" dirty="0">
                <a:solidFill>
                  <a:srgbClr val="C9211E"/>
                </a:solidFill>
              </a:rPr>
              <a:t> experiment far-forward </a:t>
            </a:r>
            <a:r>
              <a:rPr lang="en-US" spc="-1" dirty="0" smtClean="0">
                <a:solidFill>
                  <a:srgbClr val="C9211E"/>
                </a:solidFill>
              </a:rPr>
              <a:t>region</a:t>
            </a:r>
            <a:endParaRPr lang="en-US" spc="-1" dirty="0">
              <a:solidFill>
                <a:srgbClr val="C9211E"/>
              </a:solidFill>
            </a:endParaRPr>
          </a:p>
        </p:txBody>
      </p:sp>
      <p:sp>
        <p:nvSpPr>
          <p:cNvPr id="49" name="PlaceHolder 2"/>
          <p:cNvSpPr>
            <a:spLocks noGrp="1"/>
          </p:cNvSpPr>
          <p:nvPr>
            <p:ph/>
          </p:nvPr>
        </p:nvSpPr>
        <p:spPr>
          <a:xfrm>
            <a:off x="191344" y="271208"/>
            <a:ext cx="5152320" cy="5690880"/>
          </a:xfrm>
          <a:prstGeom prst="rect">
            <a:avLst/>
          </a:prstGeom>
          <a:noFill/>
          <a:ln w="0">
            <a:noFill/>
          </a:ln>
        </p:spPr>
        <p:txBody>
          <a:bodyPr vert="horz" wrap="square" lIns="91440" tIns="45720" rIns="91440" bIns="45720" numCol="1" spcCol="0" anchor="ctr" anchorCtr="0" compatLnSpc="1">
            <a:prstTxWarp prst="textNoShape">
              <a:avLst/>
            </a:prstTxWarp>
            <a:noAutofit/>
          </a:bodyPr>
          <a:lstStyle/>
          <a:p>
            <a:pPr marL="342900" indent="-342900">
              <a:spcBef>
                <a:spcPts val="479"/>
              </a:spcBef>
              <a:buFont typeface="Arial" panose="020B0604020202020204" pitchFamily="34" charset="0"/>
              <a:buChar char="•"/>
              <a:tabLst>
                <a:tab pos="0" algn="l"/>
              </a:tabLst>
            </a:pPr>
            <a:r>
              <a:rPr lang="fr-FR" b="0" spc="-1" dirty="0">
                <a:solidFill>
                  <a:schemeClr val="dk1"/>
                </a:solidFill>
                <a:latin typeface="+mn-lt"/>
              </a:rPr>
              <a:t>Roman Pots for </a:t>
            </a:r>
            <a:r>
              <a:rPr lang="fr-FR" b="0" spc="-1" dirty="0" err="1">
                <a:solidFill>
                  <a:schemeClr val="dk1"/>
                </a:solidFill>
                <a:latin typeface="+mn-lt"/>
              </a:rPr>
              <a:t>ePIC</a:t>
            </a:r>
            <a:r>
              <a:rPr lang="fr-FR" b="0" spc="-1" dirty="0">
                <a:solidFill>
                  <a:schemeClr val="dk1"/>
                </a:solidFill>
                <a:latin typeface="+mn-lt"/>
              </a:rPr>
              <a:t> </a:t>
            </a:r>
            <a:r>
              <a:rPr lang="fr-FR" b="0" spc="-1" dirty="0" err="1" smtClean="0">
                <a:solidFill>
                  <a:schemeClr val="dk1"/>
                </a:solidFill>
                <a:latin typeface="+mn-lt"/>
              </a:rPr>
              <a:t>experiment</a:t>
            </a:r>
            <a:endParaRPr lang="fr-FR" b="0" spc="-1" dirty="0">
              <a:solidFill>
                <a:schemeClr val="dk1"/>
              </a:solidFill>
              <a:latin typeface="+mn-lt"/>
            </a:endParaRPr>
          </a:p>
          <a:p>
            <a:pPr marL="800100" lvl="5" indent="-342900">
              <a:spcBef>
                <a:spcPts val="479"/>
              </a:spcBef>
              <a:buFont typeface="Arial" panose="020B0604020202020204" pitchFamily="34" charset="0"/>
              <a:buChar char="•"/>
              <a:tabLst>
                <a:tab pos="0" algn="l"/>
              </a:tabLst>
            </a:pPr>
            <a:r>
              <a:rPr lang="fr-FR" sz="2000" b="0" spc="-1" dirty="0" err="1" smtClean="0">
                <a:solidFill>
                  <a:schemeClr val="dk1"/>
                </a:solidFill>
                <a:latin typeface="+mn-lt"/>
              </a:rPr>
              <a:t>Used</a:t>
            </a:r>
            <a:r>
              <a:rPr lang="fr-FR" sz="2000" b="0" spc="-1" dirty="0" smtClean="0">
                <a:solidFill>
                  <a:schemeClr val="dk1"/>
                </a:solidFill>
                <a:latin typeface="+mn-lt"/>
              </a:rPr>
              <a:t> </a:t>
            </a:r>
            <a:r>
              <a:rPr lang="fr-FR" sz="2000" b="0" spc="-1" dirty="0">
                <a:solidFill>
                  <a:schemeClr val="dk1"/>
                </a:solidFill>
                <a:latin typeface="+mn-lt"/>
              </a:rPr>
              <a:t>in the far </a:t>
            </a:r>
            <a:r>
              <a:rPr lang="fr-FR" sz="2000" b="0" spc="-1" dirty="0" err="1">
                <a:solidFill>
                  <a:schemeClr val="dk1"/>
                </a:solidFill>
                <a:latin typeface="+mn-lt"/>
              </a:rPr>
              <a:t>forward</a:t>
            </a:r>
            <a:r>
              <a:rPr lang="fr-FR" sz="2000" b="0" spc="-1" dirty="0">
                <a:solidFill>
                  <a:schemeClr val="dk1"/>
                </a:solidFill>
                <a:latin typeface="+mn-lt"/>
              </a:rPr>
              <a:t> </a:t>
            </a:r>
            <a:r>
              <a:rPr lang="fr-FR" sz="2000" b="0" spc="-1" dirty="0" err="1">
                <a:solidFill>
                  <a:schemeClr val="dk1"/>
                </a:solidFill>
                <a:latin typeface="+mn-lt"/>
              </a:rPr>
              <a:t>tracking</a:t>
            </a:r>
            <a:r>
              <a:rPr lang="fr-FR" sz="2000" b="0" spc="-1" dirty="0">
                <a:solidFill>
                  <a:schemeClr val="dk1"/>
                </a:solidFill>
                <a:latin typeface="+mn-lt"/>
              </a:rPr>
              <a:t> of </a:t>
            </a:r>
            <a:r>
              <a:rPr lang="fr-FR" sz="2000" b="0" spc="-1" dirty="0" err="1">
                <a:solidFill>
                  <a:schemeClr val="dk1"/>
                </a:solidFill>
                <a:latin typeface="+mn-lt"/>
              </a:rPr>
              <a:t>particle</a:t>
            </a:r>
            <a:r>
              <a:rPr lang="fr-FR" sz="2000" b="0" spc="-1" dirty="0">
                <a:solidFill>
                  <a:schemeClr val="dk1"/>
                </a:solidFill>
                <a:latin typeface="+mn-lt"/>
              </a:rPr>
              <a:t> collisions, </a:t>
            </a:r>
            <a:r>
              <a:rPr lang="fr-FR" sz="2000" b="0" spc="-1" dirty="0" err="1">
                <a:solidFill>
                  <a:schemeClr val="dk1"/>
                </a:solidFill>
                <a:latin typeface="+mn-lt"/>
              </a:rPr>
              <a:t>mandatory</a:t>
            </a:r>
            <a:r>
              <a:rPr lang="fr-FR" sz="2000" b="0" spc="-1" dirty="0">
                <a:solidFill>
                  <a:schemeClr val="dk1"/>
                </a:solidFill>
                <a:latin typeface="+mn-lt"/>
              </a:rPr>
              <a:t> for exclusive </a:t>
            </a:r>
            <a:r>
              <a:rPr lang="fr-FR" sz="2000" b="0" spc="-1" dirty="0" err="1" smtClean="0">
                <a:solidFill>
                  <a:schemeClr val="dk1"/>
                </a:solidFill>
                <a:latin typeface="+mn-lt"/>
              </a:rPr>
              <a:t>reactions</a:t>
            </a:r>
            <a:endParaRPr lang="fr-FR" sz="2000" b="0" spc="-1" dirty="0" smtClean="0">
              <a:solidFill>
                <a:schemeClr val="dk1"/>
              </a:solidFill>
              <a:latin typeface="+mn-lt"/>
            </a:endParaRPr>
          </a:p>
          <a:p>
            <a:pPr marL="800100" lvl="5" indent="-342900">
              <a:spcBef>
                <a:spcPts val="479"/>
              </a:spcBef>
              <a:buFont typeface="Arial" panose="020B0604020202020204" pitchFamily="34" charset="0"/>
              <a:buChar char="•"/>
              <a:tabLst>
                <a:tab pos="0" algn="l"/>
              </a:tabLst>
            </a:pPr>
            <a:endParaRPr lang="en-US" sz="2000" b="0" spc="-1" dirty="0">
              <a:solidFill>
                <a:srgbClr val="000000"/>
              </a:solidFill>
              <a:latin typeface="+mn-lt"/>
            </a:endParaRPr>
          </a:p>
          <a:p>
            <a:pPr marL="343080" indent="-343080">
              <a:spcBef>
                <a:spcPts val="479"/>
              </a:spcBef>
              <a:buClr>
                <a:srgbClr val="000000"/>
              </a:buClr>
              <a:buFont typeface="Symbol" charset="2"/>
              <a:buChar char=""/>
              <a:tabLst>
                <a:tab pos="0" algn="l"/>
              </a:tabLst>
            </a:pPr>
            <a:r>
              <a:rPr lang="fr-FR" b="0" spc="-1" dirty="0">
                <a:solidFill>
                  <a:schemeClr val="dk1"/>
                </a:solidFill>
                <a:latin typeface="+mn-lt"/>
              </a:rPr>
              <a:t>2 stations ~2m </a:t>
            </a:r>
            <a:r>
              <a:rPr lang="fr-FR" b="0" spc="-1" dirty="0" err="1">
                <a:solidFill>
                  <a:schemeClr val="dk1"/>
                </a:solidFill>
                <a:latin typeface="+mn-lt"/>
              </a:rPr>
              <a:t>apart</a:t>
            </a:r>
            <a:endParaRPr lang="en-US" b="0" spc="-1" dirty="0">
              <a:solidFill>
                <a:srgbClr val="000000"/>
              </a:solidFill>
              <a:latin typeface="+mn-lt"/>
            </a:endParaRPr>
          </a:p>
          <a:p>
            <a:pPr marL="743040" lvl="1" indent="-285840">
              <a:spcBef>
                <a:spcPts val="400"/>
              </a:spcBef>
              <a:buClr>
                <a:srgbClr val="000000"/>
              </a:buClr>
              <a:buFont typeface="Symbol" charset="2"/>
              <a:buChar char=""/>
              <a:tabLst>
                <a:tab pos="0" algn="l"/>
              </a:tabLst>
            </a:pPr>
            <a:r>
              <a:rPr lang="fr-FR" sz="2000" b="0" spc="-1" dirty="0">
                <a:solidFill>
                  <a:schemeClr val="dk1"/>
                </a:solidFill>
                <a:latin typeface="+mn-lt"/>
              </a:rPr>
              <a:t>2-3 </a:t>
            </a:r>
            <a:r>
              <a:rPr lang="fr-FR" sz="2000" b="0" spc="-1" dirty="0" err="1">
                <a:solidFill>
                  <a:schemeClr val="dk1"/>
                </a:solidFill>
                <a:latin typeface="+mn-lt"/>
              </a:rPr>
              <a:t>layers</a:t>
            </a:r>
            <a:r>
              <a:rPr lang="fr-FR" sz="2000" b="0" spc="-1" dirty="0">
                <a:solidFill>
                  <a:schemeClr val="dk1"/>
                </a:solidFill>
                <a:latin typeface="+mn-lt"/>
              </a:rPr>
              <a:t> of </a:t>
            </a:r>
            <a:r>
              <a:rPr lang="fr-FR" sz="2000" b="0" spc="-1" dirty="0" err="1">
                <a:solidFill>
                  <a:schemeClr val="dk1"/>
                </a:solidFill>
                <a:latin typeface="+mn-lt"/>
              </a:rPr>
              <a:t>sensors</a:t>
            </a:r>
            <a:r>
              <a:rPr lang="fr-FR" sz="2000" b="0" spc="-1" dirty="0">
                <a:solidFill>
                  <a:schemeClr val="dk1"/>
                </a:solidFill>
                <a:latin typeface="+mn-lt"/>
              </a:rPr>
              <a:t> per station</a:t>
            </a:r>
            <a:endParaRPr lang="en-US" sz="2000" b="0" spc="-1" dirty="0">
              <a:solidFill>
                <a:srgbClr val="000000"/>
              </a:solidFill>
              <a:latin typeface="+mn-lt"/>
            </a:endParaRPr>
          </a:p>
          <a:p>
            <a:pPr marL="743040" lvl="1" indent="-285840">
              <a:spcBef>
                <a:spcPts val="400"/>
              </a:spcBef>
              <a:buClr>
                <a:srgbClr val="000000"/>
              </a:buClr>
              <a:buFont typeface="Symbol" charset="2"/>
              <a:buChar char=""/>
              <a:tabLst>
                <a:tab pos="0" algn="l"/>
              </a:tabLst>
            </a:pPr>
            <a:r>
              <a:rPr lang="fr-FR" sz="2000" b="0" spc="-1" dirty="0" smtClean="0">
                <a:solidFill>
                  <a:schemeClr val="dk1"/>
                </a:solidFill>
                <a:latin typeface="+mn-lt"/>
              </a:rPr>
              <a:t>Square pixels of (500µm)²</a:t>
            </a:r>
          </a:p>
          <a:p>
            <a:pPr marL="743040" lvl="1" indent="-285840">
              <a:spcBef>
                <a:spcPts val="400"/>
              </a:spcBef>
              <a:buClr>
                <a:srgbClr val="000000"/>
              </a:buClr>
              <a:buFont typeface="Symbol" charset="2"/>
              <a:buChar char=""/>
              <a:tabLst>
                <a:tab pos="0" algn="l"/>
              </a:tabLst>
            </a:pPr>
            <a:endParaRPr lang="en-US" sz="2000" b="0" spc="-1" dirty="0">
              <a:solidFill>
                <a:srgbClr val="000000"/>
              </a:solidFill>
              <a:latin typeface="+mn-lt"/>
            </a:endParaRPr>
          </a:p>
          <a:p>
            <a:pPr marL="343080" indent="-343080">
              <a:spcBef>
                <a:spcPts val="479"/>
              </a:spcBef>
              <a:buClr>
                <a:srgbClr val="000000"/>
              </a:buClr>
              <a:buFont typeface="Symbol" charset="2"/>
              <a:buChar char=""/>
              <a:tabLst>
                <a:tab pos="0" algn="l"/>
              </a:tabLst>
            </a:pPr>
            <a:r>
              <a:rPr lang="fr-FR" b="0" spc="-1" dirty="0" err="1">
                <a:solidFill>
                  <a:schemeClr val="dk1"/>
                </a:solidFill>
                <a:latin typeface="+mn-lt"/>
              </a:rPr>
              <a:t>Stringent</a:t>
            </a:r>
            <a:r>
              <a:rPr lang="fr-FR" b="0" spc="-1" dirty="0">
                <a:solidFill>
                  <a:schemeClr val="dk1"/>
                </a:solidFill>
                <a:latin typeface="+mn-lt"/>
              </a:rPr>
              <a:t> </a:t>
            </a:r>
            <a:r>
              <a:rPr lang="fr-FR" b="0" spc="-1" dirty="0" err="1" smtClean="0">
                <a:solidFill>
                  <a:schemeClr val="dk1"/>
                </a:solidFill>
                <a:latin typeface="+mn-lt"/>
              </a:rPr>
              <a:t>requirements</a:t>
            </a:r>
            <a:r>
              <a:rPr lang="fr-FR" b="0" spc="-1" dirty="0" smtClean="0">
                <a:solidFill>
                  <a:schemeClr val="dk1"/>
                </a:solidFill>
                <a:latin typeface="+mn-lt"/>
              </a:rPr>
              <a:t> </a:t>
            </a:r>
            <a:endParaRPr lang="en-US" b="0" spc="-1" dirty="0">
              <a:solidFill>
                <a:srgbClr val="000000"/>
              </a:solidFill>
              <a:latin typeface="+mn-lt"/>
            </a:endParaRPr>
          </a:p>
          <a:p>
            <a:pPr marL="743040" lvl="1" indent="-285840">
              <a:spcBef>
                <a:spcPts val="400"/>
              </a:spcBef>
              <a:buClr>
                <a:srgbClr val="000000"/>
              </a:buClr>
              <a:buFont typeface="Symbol" charset="2"/>
              <a:buChar char=""/>
              <a:tabLst>
                <a:tab pos="0" algn="l"/>
              </a:tabLst>
            </a:pPr>
            <a:r>
              <a:rPr lang="fr-FR" sz="2000" b="0" spc="-1" dirty="0">
                <a:solidFill>
                  <a:schemeClr val="dk1"/>
                </a:solidFill>
                <a:latin typeface="+mn-lt"/>
              </a:rPr>
              <a:t>AC-LGAD </a:t>
            </a:r>
            <a:r>
              <a:rPr lang="fr-FR" sz="2000" b="0" spc="-1" dirty="0" err="1">
                <a:solidFill>
                  <a:schemeClr val="dk1"/>
                </a:solidFill>
                <a:latin typeface="+mn-lt"/>
              </a:rPr>
              <a:t>sensors</a:t>
            </a:r>
            <a:r>
              <a:rPr lang="fr-FR" sz="2000" b="0" spc="-1" dirty="0">
                <a:solidFill>
                  <a:schemeClr val="dk1"/>
                </a:solidFill>
                <a:latin typeface="+mn-lt"/>
              </a:rPr>
              <a:t> will </a:t>
            </a:r>
            <a:r>
              <a:rPr lang="fr-FR" sz="2000" b="0" spc="-1" dirty="0" err="1">
                <a:solidFill>
                  <a:schemeClr val="dk1"/>
                </a:solidFill>
                <a:latin typeface="+mn-lt"/>
              </a:rPr>
              <a:t>be</a:t>
            </a:r>
            <a:r>
              <a:rPr lang="fr-FR" sz="2000" b="0" spc="-1" dirty="0">
                <a:solidFill>
                  <a:schemeClr val="dk1"/>
                </a:solidFill>
                <a:latin typeface="+mn-lt"/>
              </a:rPr>
              <a:t> </a:t>
            </a:r>
            <a:r>
              <a:rPr lang="fr-FR" sz="2000" b="0" spc="-1" dirty="0" err="1">
                <a:solidFill>
                  <a:schemeClr val="dk1"/>
                </a:solidFill>
                <a:latin typeface="+mn-lt"/>
              </a:rPr>
              <a:t>used</a:t>
            </a:r>
            <a:r>
              <a:rPr lang="fr-FR" sz="2000" b="0" spc="-1" dirty="0">
                <a:solidFill>
                  <a:schemeClr val="dk1"/>
                </a:solidFill>
                <a:latin typeface="+mn-lt"/>
              </a:rPr>
              <a:t> </a:t>
            </a:r>
            <a:r>
              <a:rPr lang="fr-FR" sz="2000" b="0" spc="-1" dirty="0" err="1">
                <a:solidFill>
                  <a:schemeClr val="dk1"/>
                </a:solidFill>
                <a:latin typeface="+mn-lt"/>
              </a:rPr>
              <a:t>because</a:t>
            </a:r>
            <a:r>
              <a:rPr lang="fr-FR" sz="2000" b="0" spc="-1" dirty="0">
                <a:solidFill>
                  <a:schemeClr val="dk1"/>
                </a:solidFill>
                <a:latin typeface="+mn-lt"/>
              </a:rPr>
              <a:t> of </a:t>
            </a:r>
            <a:r>
              <a:rPr lang="fr-FR" sz="2000" b="0" spc="-1" dirty="0" err="1">
                <a:solidFill>
                  <a:schemeClr val="dk1"/>
                </a:solidFill>
                <a:latin typeface="+mn-lt"/>
              </a:rPr>
              <a:t>their</a:t>
            </a:r>
            <a:r>
              <a:rPr lang="fr-FR" sz="2000" b="0" spc="-1" dirty="0">
                <a:solidFill>
                  <a:schemeClr val="dk1"/>
                </a:solidFill>
                <a:latin typeface="+mn-lt"/>
              </a:rPr>
              <a:t> </a:t>
            </a:r>
            <a:r>
              <a:rPr lang="fr-FR" sz="2000" b="0" spc="-1" dirty="0" err="1">
                <a:solidFill>
                  <a:schemeClr val="dk1"/>
                </a:solidFill>
                <a:latin typeface="+mn-lt"/>
              </a:rPr>
              <a:t>capability</a:t>
            </a:r>
            <a:r>
              <a:rPr lang="fr-FR" sz="2000" b="0" spc="-1" dirty="0">
                <a:solidFill>
                  <a:schemeClr val="dk1"/>
                </a:solidFill>
                <a:latin typeface="+mn-lt"/>
              </a:rPr>
              <a:t> to </a:t>
            </a:r>
            <a:r>
              <a:rPr lang="fr-FR" sz="2000" b="0" spc="-1" dirty="0" err="1">
                <a:solidFill>
                  <a:schemeClr val="dk1"/>
                </a:solidFill>
                <a:latin typeface="+mn-lt"/>
              </a:rPr>
              <a:t>provide</a:t>
            </a:r>
            <a:r>
              <a:rPr lang="fr-FR" sz="2000" b="0" spc="-1" dirty="0">
                <a:solidFill>
                  <a:schemeClr val="dk1"/>
                </a:solidFill>
                <a:latin typeface="+mn-lt"/>
              </a:rPr>
              <a:t> excellent </a:t>
            </a:r>
            <a:r>
              <a:rPr lang="fr-FR" sz="2000" b="0" spc="-1" dirty="0" err="1">
                <a:solidFill>
                  <a:schemeClr val="dk1"/>
                </a:solidFill>
                <a:latin typeface="+mn-lt"/>
              </a:rPr>
              <a:t>resolution</a:t>
            </a:r>
            <a:r>
              <a:rPr lang="fr-FR" sz="2000" b="0" spc="-1" dirty="0">
                <a:solidFill>
                  <a:schemeClr val="dk1"/>
                </a:solidFill>
                <a:latin typeface="+mn-lt"/>
              </a:rPr>
              <a:t> in timing and spatial </a:t>
            </a:r>
            <a:r>
              <a:rPr lang="fr-FR" sz="2000" b="0" spc="-1" dirty="0" err="1" smtClean="0">
                <a:solidFill>
                  <a:schemeClr val="dk1"/>
                </a:solidFill>
                <a:latin typeface="+mn-lt"/>
              </a:rPr>
              <a:t>resolution</a:t>
            </a:r>
            <a:r>
              <a:rPr lang="fr-FR" sz="2000" b="0" spc="-1" dirty="0" smtClean="0">
                <a:solidFill>
                  <a:schemeClr val="dk1"/>
                </a:solidFill>
                <a:latin typeface="+mn-lt"/>
              </a:rPr>
              <a:t>.</a:t>
            </a:r>
            <a:endParaRPr lang="en-US" sz="2000" b="0" spc="-1" dirty="0">
              <a:solidFill>
                <a:srgbClr val="000000"/>
              </a:solidFill>
              <a:latin typeface="+mn-lt"/>
            </a:endParaRPr>
          </a:p>
        </p:txBody>
      </p:sp>
      <p:pic>
        <p:nvPicPr>
          <p:cNvPr id="50" name="Image 7"/>
          <p:cNvPicPr/>
          <p:nvPr/>
        </p:nvPicPr>
        <p:blipFill>
          <a:blip r:embed="rId2"/>
          <a:stretch/>
        </p:blipFill>
        <p:spPr>
          <a:xfrm>
            <a:off x="5715148" y="4478040"/>
            <a:ext cx="5633640" cy="1495440"/>
          </a:xfrm>
          <a:prstGeom prst="rect">
            <a:avLst/>
          </a:prstGeom>
          <a:ln w="0">
            <a:noFill/>
          </a:ln>
        </p:spPr>
      </p:pic>
      <p:sp>
        <p:nvSpPr>
          <p:cNvPr id="51" name="ZoneTexte 3"/>
          <p:cNvSpPr/>
          <p:nvPr/>
        </p:nvSpPr>
        <p:spPr>
          <a:xfrm>
            <a:off x="7020148" y="5973480"/>
            <a:ext cx="3023280" cy="25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100" spc="-1">
                <a:solidFill>
                  <a:schemeClr val="dk1"/>
                </a:solidFill>
                <a:latin typeface="Arial"/>
              </a:rPr>
              <a:t>EIC Conceptual Design Report, 2021</a:t>
            </a:r>
            <a:endParaRPr lang="en-US" sz="1100" spc="-1">
              <a:solidFill>
                <a:srgbClr val="000000"/>
              </a:solidFill>
              <a:latin typeface="Arial"/>
            </a:endParaRPr>
          </a:p>
        </p:txBody>
      </p:sp>
      <p:pic>
        <p:nvPicPr>
          <p:cNvPr id="52" name="Image 8"/>
          <p:cNvPicPr/>
          <p:nvPr/>
        </p:nvPicPr>
        <p:blipFill>
          <a:blip r:embed="rId3"/>
          <a:stretch/>
        </p:blipFill>
        <p:spPr>
          <a:xfrm>
            <a:off x="5519668" y="802800"/>
            <a:ext cx="6258240" cy="3671280"/>
          </a:xfrm>
          <a:prstGeom prst="rect">
            <a:avLst/>
          </a:prstGeom>
          <a:ln w="0">
            <a:noFill/>
          </a:ln>
        </p:spPr>
      </p:pic>
      <p:sp>
        <p:nvSpPr>
          <p:cNvPr id="53" name="Ellipse 1"/>
          <p:cNvSpPr/>
          <p:nvPr/>
        </p:nvSpPr>
        <p:spPr>
          <a:xfrm>
            <a:off x="7463668" y="2744640"/>
            <a:ext cx="1799640" cy="1620360"/>
          </a:xfrm>
          <a:prstGeom prst="ellipse">
            <a:avLst/>
          </a:prstGeom>
          <a:noFill/>
          <a:ln w="76320">
            <a:solidFill>
              <a:srgbClr val="F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pc="-1">
              <a:solidFill>
                <a:schemeClr val="dk1"/>
              </a:solidFill>
              <a:latin typeface="Cambria"/>
            </a:endParaRPr>
          </a:p>
        </p:txBody>
      </p:sp>
      <p:sp>
        <p:nvSpPr>
          <p:cNvPr id="5" name="PlaceHolder 4"/>
          <p:cNvSpPr>
            <a:spLocks noGrp="1"/>
          </p:cNvSpPr>
          <p:nvPr>
            <p:ph type="sldNum" idx="4294967295"/>
          </p:nvPr>
        </p:nvSpPr>
        <p:spPr>
          <a:xfrm>
            <a:off x="11352748" y="6400800"/>
            <a:ext cx="837360" cy="457200"/>
          </a:xfrm>
          <a:prstGeom prst="rect">
            <a:avLst/>
          </a:prstGeom>
        </p:spPr>
        <p:txBody>
          <a:bodyPr/>
          <a:lstStyle/>
          <a:p>
            <a:fld id="{B842FD7E-73C4-40FE-8D15-C59684B313BE}" type="slidenum">
              <a:t>37</a:t>
            </a:fld>
            <a:endParaRPr/>
          </a:p>
        </p:txBody>
      </p:sp>
      <p:sp>
        <p:nvSpPr>
          <p:cNvPr id="2" name="Espace réservé du pied de page 1"/>
          <p:cNvSpPr>
            <a:spLocks noGrp="1"/>
          </p:cNvSpPr>
          <p:nvPr>
            <p:ph type="ftr" sz="quarter" idx="10"/>
          </p:nvPr>
        </p:nvSpPr>
        <p:spPr/>
        <p:txBody>
          <a:bodyPr/>
          <a:lstStyle/>
          <a:p>
            <a:r>
              <a:rPr lang="en-US" smtClean="0">
                <a:solidFill>
                  <a:srgbClr val="000000"/>
                </a:solidFill>
              </a:rPr>
              <a:t>CdLT EICROC 16 july 2026</a:t>
            </a:r>
            <a:endParaRPr lang="en-US">
              <a:solidFill>
                <a:srgbClr val="000000"/>
              </a:solidFill>
            </a:endParaRPr>
          </a:p>
        </p:txBody>
      </p:sp>
    </p:spTree>
    <p:extLst>
      <p:ext uri="{BB962C8B-B14F-4D97-AF65-F5344CB8AC3E}">
        <p14:creationId xmlns:p14="http://schemas.microsoft.com/office/powerpoint/2010/main" val="96136140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EICROC0 performance on </a:t>
            </a:r>
            <a:r>
              <a:rPr lang="fr-FR" dirty="0" err="1" smtClean="0"/>
              <a:t>testbench</a:t>
            </a:r>
            <a:endParaRPr lang="fr-FR"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38</a:t>
            </a:fld>
            <a:endParaRPr lang="en-US" dirty="0">
              <a:solidFill>
                <a:srgbClr val="000000"/>
              </a:solidFill>
            </a:endParaRPr>
          </a:p>
        </p:txBody>
      </p:sp>
      <p:sp>
        <p:nvSpPr>
          <p:cNvPr id="6" name="ZoneTexte 5">
            <a:extLst>
              <a:ext uri="{FF2B5EF4-FFF2-40B4-BE49-F238E27FC236}">
                <a16:creationId xmlns:a16="http://schemas.microsoft.com/office/drawing/2014/main" xmlns="" id="{8465BC27-A99B-C27D-87F8-6E8D86AF2DAB}"/>
              </a:ext>
            </a:extLst>
          </p:cNvPr>
          <p:cNvSpPr txBox="1"/>
          <p:nvPr/>
        </p:nvSpPr>
        <p:spPr>
          <a:xfrm>
            <a:off x="8537933" y="116632"/>
            <a:ext cx="1086459" cy="297517"/>
          </a:xfrm>
          <a:prstGeom prst="rect">
            <a:avLst/>
          </a:prstGeom>
          <a:solidFill>
            <a:srgbClr val="FFFF00"/>
          </a:solidFill>
          <a:ln w="19050">
            <a:noFill/>
          </a:ln>
        </p:spPr>
        <p:txBody>
          <a:bodyPr wrap="square" rtlCol="0">
            <a:spAutoFit/>
          </a:bodyPr>
          <a:lstStyle/>
          <a:p>
            <a:pPr algn="just" fontAlgn="auto">
              <a:lnSpc>
                <a:spcPts val="1600"/>
              </a:lnSpc>
              <a:spcBef>
                <a:spcPts val="0"/>
              </a:spcBef>
              <a:spcAft>
                <a:spcPts val="0"/>
              </a:spcAft>
            </a:pPr>
            <a:r>
              <a:rPr lang="fr-FR" sz="1600" b="1" dirty="0" smtClean="0">
                <a:solidFill>
                  <a:prstClr val="black"/>
                </a:solidFill>
                <a:latin typeface="Calibri" panose="020F0502020204030204"/>
              </a:rPr>
              <a:t>Charge #3</a:t>
            </a:r>
            <a:endParaRPr lang="fr-FR" sz="1600" b="1" i="1" dirty="0">
              <a:solidFill>
                <a:srgbClr val="C00000"/>
              </a:solidFill>
              <a:latin typeface="Calibri" panose="020F0502020204030204"/>
            </a:endParaRPr>
          </a:p>
        </p:txBody>
      </p:sp>
      <p:pic>
        <p:nvPicPr>
          <p:cNvPr id="7" name="Image 6"/>
          <p:cNvPicPr/>
          <p:nvPr/>
        </p:nvPicPr>
        <p:blipFill>
          <a:blip r:embed="rId2"/>
          <a:stretch/>
        </p:blipFill>
        <p:spPr>
          <a:xfrm>
            <a:off x="166531" y="702364"/>
            <a:ext cx="5213852" cy="2803827"/>
          </a:xfrm>
          <a:prstGeom prst="rect">
            <a:avLst/>
          </a:prstGeom>
          <a:ln w="0">
            <a:noFill/>
          </a:ln>
        </p:spPr>
      </p:pic>
      <p:pic>
        <p:nvPicPr>
          <p:cNvPr id="8" name="Image 7"/>
          <p:cNvPicPr/>
          <p:nvPr/>
        </p:nvPicPr>
        <p:blipFill>
          <a:blip r:embed="rId3"/>
          <a:stretch/>
        </p:blipFill>
        <p:spPr>
          <a:xfrm>
            <a:off x="384313" y="3675188"/>
            <a:ext cx="4996070" cy="2947455"/>
          </a:xfrm>
          <a:prstGeom prst="rect">
            <a:avLst/>
          </a:prstGeom>
          <a:ln w="0">
            <a:noFill/>
          </a:ln>
        </p:spPr>
      </p:pic>
      <p:grpSp>
        <p:nvGrpSpPr>
          <p:cNvPr id="9" name="Groupe 8"/>
          <p:cNvGrpSpPr/>
          <p:nvPr/>
        </p:nvGrpSpPr>
        <p:grpSpPr>
          <a:xfrm>
            <a:off x="6383003" y="702364"/>
            <a:ext cx="5013867" cy="2855845"/>
            <a:chOff x="119336" y="1782468"/>
            <a:chExt cx="5727600" cy="3675600"/>
          </a:xfrm>
        </p:grpSpPr>
        <p:pic>
          <p:nvPicPr>
            <p:cNvPr id="10" name="Image 9"/>
            <p:cNvPicPr/>
            <p:nvPr/>
          </p:nvPicPr>
          <p:blipFill>
            <a:blip r:embed="rId4"/>
            <a:stretch/>
          </p:blipFill>
          <p:spPr>
            <a:xfrm>
              <a:off x="119336" y="1782468"/>
              <a:ext cx="5727600" cy="3675600"/>
            </a:xfrm>
            <a:prstGeom prst="rect">
              <a:avLst/>
            </a:prstGeom>
            <a:ln w="0">
              <a:noFill/>
            </a:ln>
          </p:spPr>
        </p:pic>
        <p:cxnSp>
          <p:nvCxnSpPr>
            <p:cNvPr id="11" name="Connecteur droit avec flèche 10"/>
            <p:cNvCxnSpPr/>
            <p:nvPr/>
          </p:nvCxnSpPr>
          <p:spPr>
            <a:xfrm>
              <a:off x="4871864" y="2399402"/>
              <a:ext cx="0" cy="25922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106886" y="3422588"/>
              <a:ext cx="800219"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500 </a:t>
              </a:r>
              <a:r>
                <a:rPr lang="fr-FR" sz="1600" dirty="0" err="1" smtClean="0">
                  <a:solidFill>
                    <a:srgbClr val="FF0000"/>
                  </a:solidFill>
                  <a:latin typeface="Calibri" panose="020F0502020204030204"/>
                </a:rPr>
                <a:t>ps</a:t>
              </a:r>
              <a:endParaRPr lang="fr-FR" sz="1600" dirty="0">
                <a:solidFill>
                  <a:srgbClr val="FF0000"/>
                </a:solidFill>
                <a:latin typeface="Calibri" panose="020F0502020204030204"/>
              </a:endParaRPr>
            </a:p>
          </p:txBody>
        </p:sp>
      </p:grpSp>
      <p:pic>
        <p:nvPicPr>
          <p:cNvPr id="13" name="Image 12"/>
          <p:cNvPicPr/>
          <p:nvPr/>
        </p:nvPicPr>
        <p:blipFill>
          <a:blip r:embed="rId5"/>
          <a:stretch/>
        </p:blipFill>
        <p:spPr>
          <a:xfrm>
            <a:off x="6490097" y="3675188"/>
            <a:ext cx="4906773" cy="2837296"/>
          </a:xfrm>
          <a:prstGeom prst="rect">
            <a:avLst/>
          </a:prstGeom>
          <a:ln w="0">
            <a:noFill/>
          </a:ln>
        </p:spPr>
      </p:pic>
      <p:sp>
        <p:nvSpPr>
          <p:cNvPr id="14" name="ZoneTexte 13"/>
          <p:cNvSpPr txBox="1"/>
          <p:nvPr/>
        </p:nvSpPr>
        <p:spPr>
          <a:xfrm>
            <a:off x="10019427" y="5203599"/>
            <a:ext cx="626069"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30 </a:t>
            </a:r>
            <a:r>
              <a:rPr lang="fr-FR" sz="1600" dirty="0" err="1" smtClean="0">
                <a:solidFill>
                  <a:srgbClr val="FF0000"/>
                </a:solidFill>
                <a:latin typeface="Calibri" panose="020F0502020204030204"/>
              </a:rPr>
              <a:t>ps</a:t>
            </a:r>
            <a:endParaRPr lang="fr-FR" sz="1600" dirty="0">
              <a:solidFill>
                <a:srgbClr val="FF0000"/>
              </a:solidFill>
              <a:latin typeface="Calibri" panose="020F0502020204030204"/>
            </a:endParaRPr>
          </a:p>
        </p:txBody>
      </p:sp>
      <p:sp>
        <p:nvSpPr>
          <p:cNvPr id="15" name="ZoneTexte 14"/>
          <p:cNvSpPr txBox="1"/>
          <p:nvPr/>
        </p:nvSpPr>
        <p:spPr>
          <a:xfrm>
            <a:off x="3121671" y="1580858"/>
            <a:ext cx="994183"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Qin = 5 </a:t>
            </a:r>
            <a:r>
              <a:rPr lang="fr-FR" sz="1600" dirty="0" err="1" smtClean="0">
                <a:solidFill>
                  <a:srgbClr val="FF0000"/>
                </a:solidFill>
                <a:latin typeface="Calibri" panose="020F0502020204030204"/>
              </a:rPr>
              <a:t>fC</a:t>
            </a:r>
            <a:endParaRPr lang="fr-FR" sz="1600" dirty="0">
              <a:solidFill>
                <a:srgbClr val="FF0000"/>
              </a:solidFill>
              <a:latin typeface="Calibri" panose="020F0502020204030204"/>
            </a:endParaRPr>
          </a:p>
        </p:txBody>
      </p:sp>
      <p:sp>
        <p:nvSpPr>
          <p:cNvPr id="16" name="ZoneTexte 15"/>
          <p:cNvSpPr txBox="1"/>
          <p:nvPr/>
        </p:nvSpPr>
        <p:spPr>
          <a:xfrm>
            <a:off x="3127457" y="4863629"/>
            <a:ext cx="1249060" cy="338554"/>
          </a:xfrm>
          <a:prstGeom prst="rect">
            <a:avLst/>
          </a:prstGeom>
          <a:noFill/>
        </p:spPr>
        <p:txBody>
          <a:bodyPr wrap="none" rtlCol="0">
            <a:spAutoFit/>
          </a:bodyPr>
          <a:lstStyle/>
          <a:p>
            <a:pPr fontAlgn="auto">
              <a:spcBef>
                <a:spcPts val="0"/>
              </a:spcBef>
              <a:spcAft>
                <a:spcPts val="0"/>
              </a:spcAft>
            </a:pPr>
            <a:r>
              <a:rPr lang="fr-FR" sz="1600" dirty="0" smtClean="0">
                <a:solidFill>
                  <a:srgbClr val="FF0000"/>
                </a:solidFill>
                <a:latin typeface="Calibri" panose="020F0502020204030204"/>
              </a:rPr>
              <a:t>Noise ~1 LSB</a:t>
            </a:r>
            <a:endParaRPr lang="fr-FR" sz="1600" dirty="0">
              <a:solidFill>
                <a:srgbClr val="FF0000"/>
              </a:solidFill>
              <a:latin typeface="Calibri" panose="020F0502020204030204"/>
            </a:endParaRPr>
          </a:p>
        </p:txBody>
      </p:sp>
      <p:sp>
        <p:nvSpPr>
          <p:cNvPr id="17" name="ZoneTexte 16"/>
          <p:cNvSpPr txBox="1"/>
          <p:nvPr/>
        </p:nvSpPr>
        <p:spPr>
          <a:xfrm rot="19832760">
            <a:off x="5048784" y="2965908"/>
            <a:ext cx="1516762" cy="338554"/>
          </a:xfrm>
          <a:prstGeom prst="rect">
            <a:avLst/>
          </a:prstGeom>
          <a:noFill/>
        </p:spPr>
        <p:txBody>
          <a:bodyPr wrap="none" rtlCol="0">
            <a:spAutoFit/>
          </a:bodyPr>
          <a:lstStyle/>
          <a:p>
            <a:pPr fontAlgn="auto">
              <a:spcBef>
                <a:spcPts val="0"/>
              </a:spcBef>
              <a:spcAft>
                <a:spcPts val="0"/>
              </a:spcAft>
            </a:pPr>
            <a:r>
              <a:rPr lang="fr-FR" sz="1600" b="1" dirty="0" smtClean="0">
                <a:solidFill>
                  <a:srgbClr val="FF0000"/>
                </a:solidFill>
                <a:latin typeface="Calibri" panose="020F0502020204030204"/>
              </a:rPr>
              <a:t>More in backup</a:t>
            </a:r>
            <a:endParaRPr lang="fr-FR" sz="1600" b="1" dirty="0">
              <a:solidFill>
                <a:srgbClr val="FF0000"/>
              </a:solidFill>
              <a:latin typeface="Calibri" panose="020F0502020204030204"/>
            </a:endParaRPr>
          </a:p>
        </p:txBody>
      </p:sp>
    </p:spTree>
    <p:extLst>
      <p:ext uri="{BB962C8B-B14F-4D97-AF65-F5344CB8AC3E}">
        <p14:creationId xmlns:p14="http://schemas.microsoft.com/office/powerpoint/2010/main" val="298686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First </a:t>
            </a:r>
            <a:r>
              <a:rPr lang="fr-FR" dirty="0" err="1" smtClean="0"/>
              <a:t>measurements</a:t>
            </a:r>
            <a:r>
              <a:rPr lang="fr-FR" dirty="0" smtClean="0"/>
              <a:t> of </a:t>
            </a:r>
            <a:r>
              <a:rPr lang="fr-FR" dirty="0" smtClean="0"/>
              <a:t>EICROC0A (ASIC </a:t>
            </a:r>
            <a:r>
              <a:rPr lang="fr-FR" dirty="0" err="1" smtClean="0"/>
              <a:t>alone</a:t>
            </a:r>
            <a:r>
              <a:rPr lang="fr-FR" dirty="0" smtClean="0"/>
              <a:t>)</a:t>
            </a:r>
            <a:endParaRPr lang="fr-FR" dirty="0"/>
          </a:p>
        </p:txBody>
      </p:sp>
      <p:sp>
        <p:nvSpPr>
          <p:cNvPr id="3" name="Espace réservé du contenu 2"/>
          <p:cNvSpPr>
            <a:spLocks noGrp="1"/>
          </p:cNvSpPr>
          <p:nvPr>
            <p:ph idx="1"/>
          </p:nvPr>
        </p:nvSpPr>
        <p:spPr>
          <a:xfrm>
            <a:off x="191344" y="620714"/>
            <a:ext cx="11099468" cy="1296118"/>
          </a:xfrm>
        </p:spPr>
        <p:txBody>
          <a:bodyPr/>
          <a:lstStyle/>
          <a:p>
            <a:r>
              <a:rPr lang="fr-FR" sz="2000" dirty="0" err="1" smtClean="0"/>
              <a:t>Only</a:t>
            </a:r>
            <a:r>
              <a:rPr lang="fr-FR" sz="2000" dirty="0" smtClean="0"/>
              <a:t> partial configuration </a:t>
            </a:r>
            <a:r>
              <a:rPr lang="fr-FR" sz="2000" dirty="0" err="1" smtClean="0"/>
              <a:t>is</a:t>
            </a:r>
            <a:r>
              <a:rPr lang="fr-FR" sz="2000" dirty="0" smtClean="0"/>
              <a:t> possible : look at ADC data and s-</a:t>
            </a:r>
            <a:r>
              <a:rPr lang="fr-FR" sz="2000" dirty="0" err="1" smtClean="0"/>
              <a:t>curves</a:t>
            </a:r>
            <a:endParaRPr lang="fr-FR" sz="2000" dirty="0" smtClean="0"/>
          </a:p>
          <a:p>
            <a:pPr lvl="1"/>
            <a:r>
              <a:rPr lang="fr-FR" sz="1800" dirty="0" err="1" smtClean="0"/>
              <a:t>Improved</a:t>
            </a:r>
            <a:r>
              <a:rPr lang="fr-FR" sz="1800" dirty="0" smtClean="0"/>
              <a:t> ADC </a:t>
            </a:r>
            <a:r>
              <a:rPr lang="fr-FR" sz="1800" dirty="0" err="1" smtClean="0"/>
              <a:t>baseline</a:t>
            </a:r>
            <a:r>
              <a:rPr lang="fr-FR" sz="1800" dirty="0" smtClean="0"/>
              <a:t>, </a:t>
            </a:r>
            <a:r>
              <a:rPr lang="fr-FR" sz="1800" dirty="0" err="1" smtClean="0"/>
              <a:t>similar</a:t>
            </a:r>
            <a:r>
              <a:rPr lang="fr-FR" sz="1800" dirty="0" smtClean="0"/>
              <a:t> minimum </a:t>
            </a:r>
            <a:r>
              <a:rPr lang="fr-FR" sz="1800" dirty="0" err="1" smtClean="0"/>
              <a:t>threshold</a:t>
            </a:r>
            <a:r>
              <a:rPr lang="fr-FR" sz="1800" dirty="0" smtClean="0"/>
              <a:t> (3 </a:t>
            </a:r>
            <a:r>
              <a:rPr lang="fr-FR" sz="1800" dirty="0" err="1" smtClean="0"/>
              <a:t>fC</a:t>
            </a:r>
            <a:r>
              <a:rPr lang="fr-FR" sz="1800" dirty="0" smtClean="0"/>
              <a:t>)</a:t>
            </a:r>
            <a:endParaRPr lang="fr-FR" sz="1800" dirty="0"/>
          </a:p>
        </p:txBody>
      </p:sp>
      <p:sp>
        <p:nvSpPr>
          <p:cNvPr id="4" name="Espace réservé du pied de page 3"/>
          <p:cNvSpPr>
            <a:spLocks noGrp="1"/>
          </p:cNvSpPr>
          <p:nvPr>
            <p:ph type="ftr" sz="quarter" idx="10"/>
          </p:nvPr>
        </p:nvSpPr>
        <p:spPr/>
        <p:txBody>
          <a:bodyPr/>
          <a:lstStyle/>
          <a:p>
            <a:r>
              <a:rPr lang="en-US" smtClean="0">
                <a:solidFill>
                  <a:srgbClr val="000000"/>
                </a:solidFill>
              </a:rPr>
              <a:t>CdLT EICROC 16 july 2026</a:t>
            </a:r>
            <a:endParaRPr lang="en-US" dirty="0">
              <a:solidFill>
                <a:srgbClr val="000000"/>
              </a:solidFill>
            </a:endParaRPr>
          </a:p>
        </p:txBody>
      </p:sp>
      <p:sp>
        <p:nvSpPr>
          <p:cNvPr id="5" name="Espace réservé du numéro de diapositive 4"/>
          <p:cNvSpPr>
            <a:spLocks noGrp="1"/>
          </p:cNvSpPr>
          <p:nvPr>
            <p:ph type="sldNum" sz="quarter" idx="11"/>
          </p:nvPr>
        </p:nvSpPr>
        <p:spPr/>
        <p:txBody>
          <a:bodyPr/>
          <a:lstStyle/>
          <a:p>
            <a:fld id="{2471A504-AE2C-4488-80ED-9ED6A4A57476}" type="slidenum">
              <a:rPr lang="en-US" smtClean="0">
                <a:solidFill>
                  <a:srgbClr val="000000"/>
                </a:solidFill>
              </a:rPr>
              <a:pPr/>
              <a:t>4</a:t>
            </a:fld>
            <a:endParaRPr lang="en-US" dirty="0">
              <a:solidFill>
                <a:srgbClr val="000000"/>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728279"/>
            <a:ext cx="4249562" cy="2287088"/>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94" y="4244700"/>
            <a:ext cx="4875503" cy="2177411"/>
          </a:xfrm>
          <a:prstGeom prst="rect">
            <a:avLst/>
          </a:prstGeom>
        </p:spPr>
      </p:pic>
      <p:pic>
        <p:nvPicPr>
          <p:cNvPr id="10" name="Image 9">
            <a:extLst>
              <a:ext uri="{FF2B5EF4-FFF2-40B4-BE49-F238E27FC236}">
                <a16:creationId xmlns:a16="http://schemas.microsoft.com/office/drawing/2014/main" xmlns="" id="{A0D97882-C319-4B22-B131-8A4A39187B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754" y="1700374"/>
            <a:ext cx="4860041" cy="2430020"/>
          </a:xfrm>
          <a:prstGeom prst="rect">
            <a:avLst/>
          </a:prstGeom>
        </p:spPr>
      </p:pic>
      <p:pic>
        <p:nvPicPr>
          <p:cNvPr id="11" name="Image 10">
            <a:extLst>
              <a:ext uri="{FF2B5EF4-FFF2-40B4-BE49-F238E27FC236}">
                <a16:creationId xmlns:a16="http://schemas.microsoft.com/office/drawing/2014/main" xmlns="" id="{A0BB78EE-68DA-402E-BB60-DE04EBB5E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298" y="4455633"/>
            <a:ext cx="4716952" cy="2358476"/>
          </a:xfrm>
          <a:prstGeom prst="rect">
            <a:avLst/>
          </a:prstGeom>
        </p:spPr>
      </p:pic>
    </p:spTree>
    <p:extLst>
      <p:ext uri="{BB962C8B-B14F-4D97-AF65-F5344CB8AC3E}">
        <p14:creationId xmlns:p14="http://schemas.microsoft.com/office/powerpoint/2010/main" val="378765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pPr indent="0" algn="l">
              <a:lnSpc>
                <a:spcPct val="100000"/>
              </a:lnSpc>
              <a:buNone/>
            </a:pPr>
            <a:r>
              <a:rPr lang="en-US" sz="2400" b="1" u="none" strike="noStrike" dirty="0" smtClean="0">
                <a:solidFill>
                  <a:schemeClr val="dk1"/>
                </a:solidFill>
                <a:effectLst/>
                <a:uFillTx/>
                <a:latin typeface="Lato"/>
              </a:rPr>
              <a:t>EICROC0A + sensor </a:t>
            </a:r>
            <a:r>
              <a:rPr lang="en-US" sz="2400" b="1" u="none" strike="noStrike" dirty="0">
                <a:solidFill>
                  <a:schemeClr val="dk1"/>
                </a:solidFill>
                <a:effectLst/>
                <a:uFillTx/>
                <a:latin typeface="Lato"/>
              </a:rPr>
              <a:t>: S-Curves</a:t>
            </a:r>
            <a:endParaRPr lang="fr-FR" sz="2400" b="0" u="none" strike="noStrike" dirty="0">
              <a:solidFill>
                <a:schemeClr val="dk1"/>
              </a:solidFill>
              <a:effectLst/>
              <a:uFillTx/>
              <a:latin typeface="Arial"/>
            </a:endParaRPr>
          </a:p>
        </p:txBody>
      </p:sp>
      <p:sp>
        <p:nvSpPr>
          <p:cNvPr id="392"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223022B2-6FA1-4DC7-8759-FE5FA1DEFFA3}" type="slidenum">
              <a:rPr/>
              <a:pPr fontAlgn="auto">
                <a:spcBef>
                  <a:spcPts val="0"/>
                </a:spcBef>
                <a:spcAft>
                  <a:spcPts val="0"/>
                </a:spcAft>
              </a:pPr>
              <a:t>5</a:t>
            </a:fld>
            <a:endParaRPr lang="en-US" b="0">
              <a:solidFill>
                <a:srgbClr val="000000"/>
              </a:solidFill>
              <a:latin typeface="Times New Roman"/>
            </a:endParaRPr>
          </a:p>
        </p:txBody>
      </p:sp>
      <p:pic>
        <p:nvPicPr>
          <p:cNvPr id="393" name="Image 392"/>
          <p:cNvPicPr/>
          <p:nvPr/>
        </p:nvPicPr>
        <p:blipFill>
          <a:blip r:embed="rId2"/>
          <a:stretch/>
        </p:blipFill>
        <p:spPr>
          <a:xfrm>
            <a:off x="685800" y="1078560"/>
            <a:ext cx="5091840" cy="3264840"/>
          </a:xfrm>
          <a:prstGeom prst="rect">
            <a:avLst/>
          </a:prstGeom>
          <a:noFill/>
          <a:ln w="0">
            <a:noFill/>
          </a:ln>
        </p:spPr>
      </p:pic>
      <p:pic>
        <p:nvPicPr>
          <p:cNvPr id="394" name="Image 393"/>
          <p:cNvPicPr/>
          <p:nvPr/>
        </p:nvPicPr>
        <p:blipFill>
          <a:blip r:embed="rId3"/>
          <a:stretch/>
        </p:blipFill>
        <p:spPr>
          <a:xfrm>
            <a:off x="6338520" y="1078560"/>
            <a:ext cx="5091480" cy="3264840"/>
          </a:xfrm>
          <a:prstGeom prst="rect">
            <a:avLst/>
          </a:prstGeom>
          <a:noFill/>
          <a:ln w="0">
            <a:noFill/>
          </a:ln>
        </p:spPr>
      </p:pic>
      <p:sp>
        <p:nvSpPr>
          <p:cNvPr id="395" name="ZoneTexte 394"/>
          <p:cNvSpPr txBox="1"/>
          <p:nvPr/>
        </p:nvSpPr>
        <p:spPr>
          <a:xfrm>
            <a:off x="914400" y="4572000"/>
            <a:ext cx="4572000" cy="16002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S-Curve with 0 DACu</a:t>
            </a:r>
          </a:p>
          <a:p>
            <a:pPr algn="ctr" fontAlgn="auto">
              <a:spcBef>
                <a:spcPts val="0"/>
              </a:spcBef>
              <a:spcAft>
                <a:spcPts val="0"/>
              </a:spcAft>
            </a:pPr>
            <a:endParaRPr lang="en-US">
              <a:solidFill>
                <a:srgbClr val="000000"/>
              </a:solidFill>
              <a:latin typeface="Arial"/>
            </a:endParaRPr>
          </a:p>
        </p:txBody>
      </p:sp>
      <p:sp>
        <p:nvSpPr>
          <p:cNvPr id="396" name="ZoneTexte 395"/>
          <p:cNvSpPr txBox="1"/>
          <p:nvPr/>
        </p:nvSpPr>
        <p:spPr>
          <a:xfrm>
            <a:off x="6400800" y="4572000"/>
            <a:ext cx="4572000" cy="367878"/>
          </a:xfrm>
          <a:prstGeom prst="rect">
            <a:avLst/>
          </a:prstGeom>
          <a:noFill/>
          <a:ln w="0">
            <a:noFill/>
          </a:ln>
        </p:spPr>
        <p:txBody>
          <a:bodyPr lIns="90000" tIns="45000" rIns="90000" bIns="45000" anchor="t">
            <a:spAutoFit/>
          </a:bodyPr>
          <a:lstStyle/>
          <a:p>
            <a:pPr algn="ctr" fontAlgn="auto">
              <a:spcBef>
                <a:spcPts val="0"/>
              </a:spcBef>
              <a:spcAft>
                <a:spcPts val="0"/>
              </a:spcAft>
            </a:pPr>
            <a:r>
              <a:rPr lang="en-US" dirty="0">
                <a:solidFill>
                  <a:srgbClr val="000000"/>
                </a:solidFill>
                <a:latin typeface="Arial"/>
              </a:rPr>
              <a:t>S-Curve with 10 </a:t>
            </a:r>
            <a:r>
              <a:rPr lang="en-US" dirty="0" err="1" smtClean="0">
                <a:solidFill>
                  <a:srgbClr val="000000"/>
                </a:solidFill>
                <a:latin typeface="Arial"/>
              </a:rPr>
              <a:t>DACu</a:t>
            </a:r>
            <a:r>
              <a:rPr lang="en-US" dirty="0" smtClean="0">
                <a:solidFill>
                  <a:srgbClr val="000000"/>
                </a:solidFill>
                <a:latin typeface="Arial"/>
              </a:rPr>
              <a:t> (5 </a:t>
            </a:r>
            <a:r>
              <a:rPr lang="en-US" dirty="0" err="1" smtClean="0">
                <a:solidFill>
                  <a:srgbClr val="000000"/>
                </a:solidFill>
                <a:latin typeface="Arial"/>
              </a:rPr>
              <a:t>fC</a:t>
            </a:r>
            <a:r>
              <a:rPr lang="en-US" dirty="0" smtClean="0">
                <a:solidFill>
                  <a:srgbClr val="000000"/>
                </a:solidFill>
                <a:latin typeface="Arial"/>
              </a:rPr>
              <a:t>)</a:t>
            </a:r>
            <a:endParaRPr lang="en-US" dirty="0">
              <a:solidFill>
                <a:srgbClr val="000000"/>
              </a:solidFill>
              <a:latin typeface="Arial"/>
            </a:endParaRPr>
          </a:p>
        </p:txBody>
      </p:sp>
      <p:sp>
        <p:nvSpPr>
          <p:cNvPr id="2" name="Espace réservé du pied de page 1"/>
          <p:cNvSpPr>
            <a:spLocks noGrp="1"/>
          </p:cNvSpPr>
          <p:nvPr>
            <p:ph type="ftr" idx="55"/>
          </p:nvPr>
        </p:nvSpPr>
        <p:spPr/>
        <p:txBody>
          <a:bodyPr/>
          <a:lstStyle/>
          <a:p>
            <a:r>
              <a:rPr lang="en-US" smtClean="0"/>
              <a:t>CdLT EICROC 16 july 2026</a:t>
            </a:r>
            <a:endParaRPr lang="fr-FR"/>
          </a:p>
        </p:txBody>
      </p:sp>
    </p:spTree>
    <p:extLst>
      <p:ext uri="{BB962C8B-B14F-4D97-AF65-F5344CB8AC3E}">
        <p14:creationId xmlns:p14="http://schemas.microsoft.com/office/powerpoint/2010/main" val="64024540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r>
              <a:rPr lang="en-US" dirty="0">
                <a:solidFill>
                  <a:schemeClr val="dk1"/>
                </a:solidFill>
                <a:latin typeface="Lato"/>
              </a:rPr>
              <a:t>EICROC0A + sensor : </a:t>
            </a:r>
            <a:r>
              <a:rPr lang="en-US" sz="2400" b="1" u="none" strike="noStrike" dirty="0">
                <a:solidFill>
                  <a:schemeClr val="dk1"/>
                </a:solidFill>
                <a:effectLst/>
                <a:uFillTx/>
                <a:latin typeface="Lato"/>
              </a:rPr>
              <a:t>S-Curve 50% vs charge</a:t>
            </a:r>
            <a:endParaRPr lang="fr-FR" sz="2400" b="0" u="none" strike="noStrike" dirty="0">
              <a:solidFill>
                <a:schemeClr val="dk1"/>
              </a:solidFill>
              <a:effectLst/>
              <a:uFillTx/>
              <a:latin typeface="Arial"/>
            </a:endParaRPr>
          </a:p>
        </p:txBody>
      </p:sp>
      <p:sp>
        <p:nvSpPr>
          <p:cNvPr id="398"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FC4EA8BE-C290-412B-8241-2A8D07FE48A0}" type="slidenum">
              <a:rPr/>
              <a:pPr fontAlgn="auto">
                <a:spcBef>
                  <a:spcPts val="0"/>
                </a:spcBef>
                <a:spcAft>
                  <a:spcPts val="0"/>
                </a:spcAft>
              </a:pPr>
              <a:t>6</a:t>
            </a:fld>
            <a:endParaRPr lang="en-US" b="0">
              <a:solidFill>
                <a:srgbClr val="000000"/>
              </a:solidFill>
              <a:latin typeface="Times New Roman"/>
            </a:endParaRPr>
          </a:p>
        </p:txBody>
      </p:sp>
      <p:pic>
        <p:nvPicPr>
          <p:cNvPr id="399" name="Image 398"/>
          <p:cNvPicPr/>
          <p:nvPr/>
        </p:nvPicPr>
        <p:blipFill>
          <a:blip r:embed="rId2"/>
          <a:stretch/>
        </p:blipFill>
        <p:spPr>
          <a:xfrm>
            <a:off x="675360" y="1309320"/>
            <a:ext cx="6868440" cy="4405680"/>
          </a:xfrm>
          <a:prstGeom prst="rect">
            <a:avLst/>
          </a:prstGeom>
          <a:noFill/>
          <a:ln w="0">
            <a:noFill/>
          </a:ln>
        </p:spPr>
      </p:pic>
      <p:sp>
        <p:nvSpPr>
          <p:cNvPr id="400" name="ZoneTexte 399"/>
          <p:cNvSpPr txBox="1"/>
          <p:nvPr/>
        </p:nvSpPr>
        <p:spPr>
          <a:xfrm>
            <a:off x="8001000" y="1600200"/>
            <a:ext cx="3657600" cy="3886200"/>
          </a:xfrm>
          <a:prstGeom prst="rect">
            <a:avLst/>
          </a:prstGeom>
          <a:noFill/>
          <a:ln w="0">
            <a:noFill/>
          </a:ln>
        </p:spPr>
        <p:txBody>
          <a:bodyPr lIns="90000" tIns="45000" rIns="90000" bIns="45000" anchor="ctr">
            <a:spAutoFit/>
          </a:bodyPr>
          <a:lstStyle/>
          <a:p>
            <a:pPr fontAlgn="auto">
              <a:spcBef>
                <a:spcPts val="0"/>
              </a:spcBef>
              <a:spcAft>
                <a:spcPts val="0"/>
              </a:spcAft>
            </a:pPr>
            <a:r>
              <a:rPr lang="en-US">
                <a:solidFill>
                  <a:srgbClr val="000000"/>
                </a:solidFill>
                <a:latin typeface="Arial"/>
              </a:rPr>
              <a:t>Lowest charge detected with discriminator around 5-6 fC.</a:t>
            </a:r>
          </a:p>
          <a:p>
            <a:pPr fontAlgn="auto">
              <a:spcBef>
                <a:spcPts val="0"/>
              </a:spcBef>
              <a:spcAft>
                <a:spcPts val="0"/>
              </a:spcAft>
            </a:pPr>
            <a:r>
              <a:rPr lang="en-US">
                <a:solidFill>
                  <a:srgbClr val="000000"/>
                </a:solidFill>
                <a:latin typeface="Arial"/>
              </a:rPr>
              <a:t>Results are consistent between simultaneous and separate injections.</a:t>
            </a:r>
          </a:p>
        </p:txBody>
      </p:sp>
      <p:sp>
        <p:nvSpPr>
          <p:cNvPr id="2" name="Espace réservé du pied de page 1"/>
          <p:cNvSpPr>
            <a:spLocks noGrp="1"/>
          </p:cNvSpPr>
          <p:nvPr>
            <p:ph type="ftr" idx="57"/>
          </p:nvPr>
        </p:nvSpPr>
        <p:spPr/>
        <p:txBody>
          <a:bodyPr/>
          <a:lstStyle/>
          <a:p>
            <a:r>
              <a:rPr lang="en-US" smtClean="0"/>
              <a:t>CdLT EICROC 16 july 2026</a:t>
            </a:r>
            <a:endParaRPr lang="fr-FR"/>
          </a:p>
        </p:txBody>
      </p:sp>
    </p:spTree>
    <p:extLst>
      <p:ext uri="{BB962C8B-B14F-4D97-AF65-F5344CB8AC3E}">
        <p14:creationId xmlns:p14="http://schemas.microsoft.com/office/powerpoint/2010/main" val="379448034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r>
              <a:rPr lang="en-US" dirty="0">
                <a:solidFill>
                  <a:schemeClr val="dk1"/>
                </a:solidFill>
                <a:latin typeface="Lato"/>
              </a:rPr>
              <a:t>EICROC0A + sensor : </a:t>
            </a:r>
            <a:r>
              <a:rPr lang="en-US" sz="2400" b="1" u="none" strike="noStrike" dirty="0">
                <a:solidFill>
                  <a:schemeClr val="dk1"/>
                </a:solidFill>
                <a:effectLst/>
                <a:uFillTx/>
                <a:latin typeface="Lato"/>
              </a:rPr>
              <a:t>ADC Signal reconstruction</a:t>
            </a:r>
            <a:endParaRPr lang="fr-FR" sz="2400" b="0" u="none" strike="noStrike" dirty="0">
              <a:solidFill>
                <a:schemeClr val="dk1"/>
              </a:solidFill>
              <a:effectLst/>
              <a:uFillTx/>
              <a:latin typeface="Arial"/>
            </a:endParaRPr>
          </a:p>
        </p:txBody>
      </p:sp>
      <p:sp>
        <p:nvSpPr>
          <p:cNvPr id="408"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0392C12D-CB37-4EC4-9F71-34312835AE6E}" type="slidenum">
              <a:rPr/>
              <a:pPr fontAlgn="auto">
                <a:spcBef>
                  <a:spcPts val="0"/>
                </a:spcBef>
                <a:spcAft>
                  <a:spcPts val="0"/>
                </a:spcAft>
              </a:pPr>
              <a:t>7</a:t>
            </a:fld>
            <a:endParaRPr lang="en-US" b="0">
              <a:solidFill>
                <a:srgbClr val="000000"/>
              </a:solidFill>
              <a:latin typeface="Times New Roman"/>
            </a:endParaRPr>
          </a:p>
        </p:txBody>
      </p:sp>
      <p:pic>
        <p:nvPicPr>
          <p:cNvPr id="409" name="Image 408"/>
          <p:cNvPicPr/>
          <p:nvPr/>
        </p:nvPicPr>
        <p:blipFill>
          <a:blip r:embed="rId2"/>
          <a:stretch/>
        </p:blipFill>
        <p:spPr>
          <a:xfrm>
            <a:off x="61200" y="914400"/>
            <a:ext cx="5653800" cy="3657600"/>
          </a:xfrm>
          <a:prstGeom prst="rect">
            <a:avLst/>
          </a:prstGeom>
          <a:noFill/>
          <a:ln w="0">
            <a:noFill/>
          </a:ln>
        </p:spPr>
      </p:pic>
      <p:pic>
        <p:nvPicPr>
          <p:cNvPr id="410" name="Image 409"/>
          <p:cNvPicPr/>
          <p:nvPr/>
        </p:nvPicPr>
        <p:blipFill>
          <a:blip r:embed="rId3"/>
          <a:stretch/>
        </p:blipFill>
        <p:spPr>
          <a:xfrm>
            <a:off x="6397920" y="916920"/>
            <a:ext cx="5717880" cy="3655080"/>
          </a:xfrm>
          <a:prstGeom prst="rect">
            <a:avLst/>
          </a:prstGeom>
          <a:noFill/>
          <a:ln w="0">
            <a:noFill/>
          </a:ln>
        </p:spPr>
      </p:pic>
      <p:sp>
        <p:nvSpPr>
          <p:cNvPr id="411" name="ZoneTexte 410"/>
          <p:cNvSpPr txBox="1"/>
          <p:nvPr/>
        </p:nvSpPr>
        <p:spPr>
          <a:xfrm>
            <a:off x="1143000" y="4800600"/>
            <a:ext cx="3429000" cy="11430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Signal reconstruction at lowest charge</a:t>
            </a:r>
          </a:p>
          <a:p>
            <a:pPr algn="ctr" fontAlgn="auto">
              <a:spcBef>
                <a:spcPts val="0"/>
              </a:spcBef>
              <a:spcAft>
                <a:spcPts val="0"/>
              </a:spcAft>
            </a:pPr>
            <a:r>
              <a:rPr lang="en-US">
                <a:solidFill>
                  <a:srgbClr val="000000"/>
                </a:solidFill>
                <a:latin typeface="Arial"/>
              </a:rPr>
              <a:t>Same signal as ASIC alone</a:t>
            </a:r>
          </a:p>
        </p:txBody>
      </p:sp>
      <p:sp>
        <p:nvSpPr>
          <p:cNvPr id="412" name="ZoneTexte 411"/>
          <p:cNvSpPr txBox="1"/>
          <p:nvPr/>
        </p:nvSpPr>
        <p:spPr>
          <a:xfrm>
            <a:off x="7543800" y="4800600"/>
            <a:ext cx="3429000" cy="11430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Signal reconstruction at highest charge</a:t>
            </a:r>
          </a:p>
          <a:p>
            <a:pPr algn="ctr" fontAlgn="auto">
              <a:spcBef>
                <a:spcPts val="0"/>
              </a:spcBef>
              <a:spcAft>
                <a:spcPts val="0"/>
              </a:spcAft>
            </a:pPr>
            <a:r>
              <a:rPr lang="en-US">
                <a:solidFill>
                  <a:srgbClr val="000000"/>
                </a:solidFill>
                <a:latin typeface="Arial"/>
              </a:rPr>
              <a:t>Same signal as ASIC alone</a:t>
            </a:r>
          </a:p>
        </p:txBody>
      </p:sp>
      <p:sp>
        <p:nvSpPr>
          <p:cNvPr id="413" name="ZoneTexte 412"/>
          <p:cNvSpPr txBox="1"/>
          <p:nvPr/>
        </p:nvSpPr>
        <p:spPr>
          <a:xfrm>
            <a:off x="3657600" y="6027120"/>
            <a:ext cx="5257800" cy="60228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Tests done with </a:t>
            </a:r>
            <a:r>
              <a:rPr lang="en-US" b="1">
                <a:solidFill>
                  <a:srgbClr val="000000"/>
                </a:solidFill>
                <a:latin typeface="Arial"/>
              </a:rPr>
              <a:t>no threshold writing </a:t>
            </a:r>
            <a:r>
              <a:rPr lang="en-US">
                <a:solidFill>
                  <a:srgbClr val="000000"/>
                </a:solidFill>
                <a:latin typeface="Arial"/>
              </a:rPr>
              <a:t>to avoid ADC signal errors (probably a software issue)</a:t>
            </a:r>
          </a:p>
        </p:txBody>
      </p:sp>
      <p:sp>
        <p:nvSpPr>
          <p:cNvPr id="2" name="Espace réservé du pied de page 1"/>
          <p:cNvSpPr>
            <a:spLocks noGrp="1"/>
          </p:cNvSpPr>
          <p:nvPr>
            <p:ph type="ftr" idx="59"/>
          </p:nvPr>
        </p:nvSpPr>
        <p:spPr/>
        <p:txBody>
          <a:bodyPr/>
          <a:lstStyle/>
          <a:p>
            <a:r>
              <a:rPr lang="en-US" smtClean="0"/>
              <a:t>CdLT EICROC 16 july 2026</a:t>
            </a:r>
            <a:endParaRPr lang="fr-FR"/>
          </a:p>
        </p:txBody>
      </p:sp>
    </p:spTree>
    <p:extLst>
      <p:ext uri="{BB962C8B-B14F-4D97-AF65-F5344CB8AC3E}">
        <p14:creationId xmlns:p14="http://schemas.microsoft.com/office/powerpoint/2010/main" val="168954756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r>
              <a:rPr lang="en-US" dirty="0">
                <a:solidFill>
                  <a:schemeClr val="dk1"/>
                </a:solidFill>
                <a:latin typeface="Lato"/>
              </a:rPr>
              <a:t>EICROC0A + sensor : </a:t>
            </a:r>
            <a:r>
              <a:rPr lang="en-US" sz="2400" b="1" u="none" strike="noStrike" dirty="0">
                <a:solidFill>
                  <a:schemeClr val="dk1"/>
                </a:solidFill>
                <a:effectLst/>
                <a:uFillTx/>
                <a:latin typeface="Lato"/>
              </a:rPr>
              <a:t>ADC linearity</a:t>
            </a:r>
            <a:endParaRPr lang="fr-FR" sz="2400" b="0" u="none" strike="noStrike" dirty="0">
              <a:solidFill>
                <a:schemeClr val="dk1"/>
              </a:solidFill>
              <a:effectLst/>
              <a:uFillTx/>
              <a:latin typeface="Arial"/>
            </a:endParaRPr>
          </a:p>
        </p:txBody>
      </p:sp>
      <p:sp>
        <p:nvSpPr>
          <p:cNvPr id="402"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EF937BE6-76F4-4AAA-8A3E-313964D1C37D}" type="slidenum">
              <a:rPr/>
              <a:pPr fontAlgn="auto">
                <a:spcBef>
                  <a:spcPts val="0"/>
                </a:spcBef>
                <a:spcAft>
                  <a:spcPts val="0"/>
                </a:spcAft>
              </a:pPr>
              <a:t>8</a:t>
            </a:fld>
            <a:endParaRPr lang="en-US" b="0">
              <a:solidFill>
                <a:srgbClr val="000000"/>
              </a:solidFill>
              <a:latin typeface="Times New Roman"/>
            </a:endParaRPr>
          </a:p>
        </p:txBody>
      </p:sp>
      <p:pic>
        <p:nvPicPr>
          <p:cNvPr id="403" name="Image 402"/>
          <p:cNvPicPr/>
          <p:nvPr/>
        </p:nvPicPr>
        <p:blipFill>
          <a:blip r:embed="rId2"/>
          <a:stretch/>
        </p:blipFill>
        <p:spPr>
          <a:xfrm>
            <a:off x="6629400" y="914400"/>
            <a:ext cx="5257800" cy="3147120"/>
          </a:xfrm>
          <a:prstGeom prst="rect">
            <a:avLst/>
          </a:prstGeom>
          <a:noFill/>
          <a:ln w="0">
            <a:noFill/>
          </a:ln>
        </p:spPr>
      </p:pic>
      <p:pic>
        <p:nvPicPr>
          <p:cNvPr id="404" name="Image 403"/>
          <p:cNvPicPr/>
          <p:nvPr/>
        </p:nvPicPr>
        <p:blipFill>
          <a:blip r:embed="rId3"/>
          <a:stretch/>
        </p:blipFill>
        <p:spPr>
          <a:xfrm>
            <a:off x="181440" y="739080"/>
            <a:ext cx="6219360" cy="4061520"/>
          </a:xfrm>
          <a:prstGeom prst="rect">
            <a:avLst/>
          </a:prstGeom>
          <a:noFill/>
          <a:ln w="0">
            <a:noFill/>
          </a:ln>
        </p:spPr>
      </p:pic>
      <p:sp>
        <p:nvSpPr>
          <p:cNvPr id="405" name="ZoneTexte 404"/>
          <p:cNvSpPr txBox="1"/>
          <p:nvPr/>
        </p:nvSpPr>
        <p:spPr>
          <a:xfrm>
            <a:off x="685800" y="5029200"/>
            <a:ext cx="4343400" cy="1371600"/>
          </a:xfrm>
          <a:prstGeom prst="rect">
            <a:avLst/>
          </a:prstGeom>
          <a:noFill/>
          <a:ln w="0">
            <a:noFill/>
          </a:ln>
        </p:spPr>
        <p:txBody>
          <a:bodyPr lIns="90000" tIns="45000" rIns="90000" bIns="45000" anchor="t">
            <a:spAutoFit/>
          </a:bodyPr>
          <a:lstStyle/>
          <a:p>
            <a:pPr algn="ctr" fontAlgn="auto">
              <a:spcBef>
                <a:spcPts val="0"/>
              </a:spcBef>
              <a:spcAft>
                <a:spcPts val="0"/>
              </a:spcAft>
            </a:pPr>
            <a:r>
              <a:rPr lang="en-US">
                <a:solidFill>
                  <a:srgbClr val="000000"/>
                </a:solidFill>
                <a:latin typeface="Arial"/>
              </a:rPr>
              <a:t>Non-linearity is similar to ASIC alone + c</a:t>
            </a:r>
            <a:r>
              <a:rPr lang="en-US" baseline="-8000">
                <a:solidFill>
                  <a:srgbClr val="000000"/>
                </a:solidFill>
                <a:latin typeface="Arial"/>
              </a:rPr>
              <a:t>D</a:t>
            </a:r>
            <a:r>
              <a:rPr lang="en-US">
                <a:solidFill>
                  <a:srgbClr val="000000"/>
                </a:solidFill>
                <a:latin typeface="Arial"/>
              </a:rPr>
              <a:t> = 11; difference to linear regression between +/- 2.5%</a:t>
            </a:r>
          </a:p>
        </p:txBody>
      </p:sp>
      <p:sp>
        <p:nvSpPr>
          <p:cNvPr id="406" name="ZoneTexte 405"/>
          <p:cNvSpPr txBox="1"/>
          <p:nvPr/>
        </p:nvSpPr>
        <p:spPr>
          <a:xfrm>
            <a:off x="6858000" y="4343400"/>
            <a:ext cx="4343400" cy="13716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Zoom on channel 5, RMS of 1.8 ADCu</a:t>
            </a:r>
          </a:p>
        </p:txBody>
      </p:sp>
      <p:sp>
        <p:nvSpPr>
          <p:cNvPr id="2" name="Espace réservé du pied de page 1"/>
          <p:cNvSpPr>
            <a:spLocks noGrp="1"/>
          </p:cNvSpPr>
          <p:nvPr>
            <p:ph type="ftr" idx="61"/>
          </p:nvPr>
        </p:nvSpPr>
        <p:spPr/>
        <p:txBody>
          <a:bodyPr/>
          <a:lstStyle/>
          <a:p>
            <a:r>
              <a:rPr lang="en-US" smtClean="0"/>
              <a:t>CdLT EICROC 16 july 2026</a:t>
            </a:r>
            <a:endParaRPr lang="fr-FR"/>
          </a:p>
        </p:txBody>
      </p:sp>
    </p:spTree>
    <p:extLst>
      <p:ext uri="{BB962C8B-B14F-4D97-AF65-F5344CB8AC3E}">
        <p14:creationId xmlns:p14="http://schemas.microsoft.com/office/powerpoint/2010/main" val="327494638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0" y="0"/>
            <a:ext cx="9744120" cy="637920"/>
          </a:xfrm>
          <a:prstGeom prst="rect">
            <a:avLst/>
          </a:prstGeom>
          <a:noFill/>
          <a:ln w="0">
            <a:noFill/>
          </a:ln>
        </p:spPr>
        <p:txBody>
          <a:bodyPr lIns="91440" tIns="45720" rIns="91440" bIns="45720" numCol="1" spcCol="0" anchor="ctr">
            <a:noAutofit/>
          </a:bodyPr>
          <a:lstStyle/>
          <a:p>
            <a:r>
              <a:rPr lang="en-US" dirty="0">
                <a:solidFill>
                  <a:schemeClr val="dk1"/>
                </a:solidFill>
                <a:latin typeface="Lato"/>
              </a:rPr>
              <a:t>EICROC0A + sensor : </a:t>
            </a:r>
            <a:r>
              <a:rPr lang="en-US" sz="2400" b="1" u="none" strike="noStrike" dirty="0">
                <a:solidFill>
                  <a:schemeClr val="dk1"/>
                </a:solidFill>
                <a:effectLst/>
                <a:uFillTx/>
                <a:latin typeface="Lato"/>
              </a:rPr>
              <a:t>TDC </a:t>
            </a:r>
            <a:r>
              <a:rPr lang="en-US" sz="2400" b="1" u="none" strike="noStrike" dirty="0" err="1">
                <a:solidFill>
                  <a:schemeClr val="dk1"/>
                </a:solidFill>
                <a:effectLst/>
                <a:uFillTx/>
                <a:latin typeface="Lato"/>
              </a:rPr>
              <a:t>ToA</a:t>
            </a:r>
            <a:endParaRPr lang="fr-FR" sz="2400" b="0" u="none" strike="noStrike" dirty="0">
              <a:solidFill>
                <a:schemeClr val="dk1"/>
              </a:solidFill>
              <a:effectLst/>
              <a:uFillTx/>
              <a:latin typeface="Arial"/>
            </a:endParaRPr>
          </a:p>
        </p:txBody>
      </p:sp>
      <p:sp>
        <p:nvSpPr>
          <p:cNvPr id="415" name="PlaceHolder 2"/>
          <p:cNvSpPr>
            <a:spLocks noGrp="1"/>
          </p:cNvSpPr>
          <p:nvPr>
            <p:ph type="sldNum" idx="4294967295"/>
          </p:nvPr>
        </p:nvSpPr>
        <p:spPr>
          <a:xfrm>
            <a:off x="11184480" y="6608880"/>
            <a:ext cx="1007280" cy="248760"/>
          </a:xfrm>
          <a:prstGeom prst="rect">
            <a:avLst/>
          </a:prstGeom>
          <a:noFill/>
          <a:ln w="0">
            <a:noFill/>
          </a:ln>
        </p:spPr>
        <p:txBody>
          <a:bodyPr lIns="91440" tIns="45720" rIns="91440" bIns="45720" numCol="1" spcCol="0" anchor="t">
            <a:noAutofit/>
          </a:bodyPr>
          <a:lstStyle>
            <a:lvl1pPr indent="0" algn="r">
              <a:lnSpc>
                <a:spcPct val="100000"/>
              </a:lnSpc>
              <a:buNone/>
              <a:defRPr lang="fr-FR" sz="1400" b="1" u="none" strike="noStrike">
                <a:solidFill>
                  <a:srgbClr val="D20012"/>
                </a:solidFill>
                <a:effectLst/>
                <a:uFillTx/>
                <a:latin typeface="Calibri"/>
              </a:defRPr>
            </a:lvl1pPr>
          </a:lstStyle>
          <a:p>
            <a:pPr fontAlgn="auto">
              <a:spcBef>
                <a:spcPts val="0"/>
              </a:spcBef>
              <a:spcAft>
                <a:spcPts val="0"/>
              </a:spcAft>
            </a:pPr>
            <a:fld id="{2D292A1A-F52A-4C4F-AECA-9527138E9218}" type="slidenum">
              <a:rPr/>
              <a:pPr fontAlgn="auto">
                <a:spcBef>
                  <a:spcPts val="0"/>
                </a:spcBef>
                <a:spcAft>
                  <a:spcPts val="0"/>
                </a:spcAft>
              </a:pPr>
              <a:t>9</a:t>
            </a:fld>
            <a:endParaRPr lang="en-US" b="0">
              <a:solidFill>
                <a:srgbClr val="000000"/>
              </a:solidFill>
              <a:latin typeface="Times New Roman"/>
            </a:endParaRPr>
          </a:p>
        </p:txBody>
      </p:sp>
      <p:pic>
        <p:nvPicPr>
          <p:cNvPr id="416" name="Image 415"/>
          <p:cNvPicPr/>
          <p:nvPr/>
        </p:nvPicPr>
        <p:blipFill>
          <a:blip r:embed="rId2"/>
          <a:stretch/>
        </p:blipFill>
        <p:spPr>
          <a:xfrm>
            <a:off x="228600" y="916920"/>
            <a:ext cx="5573520" cy="4112280"/>
          </a:xfrm>
          <a:prstGeom prst="rect">
            <a:avLst/>
          </a:prstGeom>
          <a:noFill/>
          <a:ln w="0">
            <a:noFill/>
          </a:ln>
        </p:spPr>
      </p:pic>
      <p:pic>
        <p:nvPicPr>
          <p:cNvPr id="417" name="Image 416"/>
          <p:cNvPicPr/>
          <p:nvPr/>
        </p:nvPicPr>
        <p:blipFill>
          <a:blip r:embed="rId3"/>
          <a:stretch/>
        </p:blipFill>
        <p:spPr>
          <a:xfrm>
            <a:off x="6172200" y="916920"/>
            <a:ext cx="5573520" cy="4112280"/>
          </a:xfrm>
          <a:prstGeom prst="rect">
            <a:avLst/>
          </a:prstGeom>
          <a:noFill/>
          <a:ln w="0">
            <a:noFill/>
          </a:ln>
        </p:spPr>
      </p:pic>
      <p:sp>
        <p:nvSpPr>
          <p:cNvPr id="418" name="ZoneTexte 417"/>
          <p:cNvSpPr txBox="1"/>
          <p:nvPr/>
        </p:nvSpPr>
        <p:spPr>
          <a:xfrm>
            <a:off x="1371600" y="5257800"/>
            <a:ext cx="3657600" cy="6858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Injection only in channel 5</a:t>
            </a:r>
          </a:p>
        </p:txBody>
      </p:sp>
      <p:sp>
        <p:nvSpPr>
          <p:cNvPr id="419" name="ZoneTexte 418"/>
          <p:cNvSpPr txBox="1"/>
          <p:nvPr/>
        </p:nvSpPr>
        <p:spPr>
          <a:xfrm>
            <a:off x="7086600" y="5257800"/>
            <a:ext cx="3657600" cy="1114200"/>
          </a:xfrm>
          <a:prstGeom prst="rect">
            <a:avLst/>
          </a:prstGeom>
          <a:noFill/>
          <a:ln w="0">
            <a:noFill/>
          </a:ln>
        </p:spPr>
        <p:txBody>
          <a:bodyPr lIns="90000" tIns="45000" rIns="90000" bIns="45000" anchor="t">
            <a:spAutoFit/>
          </a:bodyPr>
          <a:lstStyle/>
          <a:p>
            <a:pPr fontAlgn="auto">
              <a:spcBef>
                <a:spcPts val="0"/>
              </a:spcBef>
              <a:spcAft>
                <a:spcPts val="0"/>
              </a:spcAft>
            </a:pPr>
            <a:r>
              <a:rPr lang="en-US">
                <a:solidFill>
                  <a:srgbClr val="000000"/>
                </a:solidFill>
                <a:latin typeface="Arial"/>
              </a:rPr>
              <a:t>Injection only in channel 5 with all other discriminators disabled</a:t>
            </a:r>
          </a:p>
          <a:p>
            <a:pPr fontAlgn="auto">
              <a:spcBef>
                <a:spcPts val="0"/>
              </a:spcBef>
              <a:spcAft>
                <a:spcPts val="0"/>
              </a:spcAft>
            </a:pPr>
            <a:r>
              <a:rPr lang="en-US">
                <a:solidFill>
                  <a:srgbClr val="000000"/>
                </a:solidFill>
                <a:latin typeface="Arial"/>
              </a:rPr>
              <a:t>Range is 1 charge value smaller than plot on the left</a:t>
            </a:r>
          </a:p>
        </p:txBody>
      </p:sp>
      <p:sp>
        <p:nvSpPr>
          <p:cNvPr id="2" name="Espace réservé du pied de page 1"/>
          <p:cNvSpPr>
            <a:spLocks noGrp="1"/>
          </p:cNvSpPr>
          <p:nvPr>
            <p:ph type="ftr" idx="63"/>
          </p:nvPr>
        </p:nvSpPr>
        <p:spPr/>
        <p:txBody>
          <a:bodyPr/>
          <a:lstStyle/>
          <a:p>
            <a:r>
              <a:rPr lang="en-US" smtClean="0"/>
              <a:t>CdLT EICROC 16 july 2026</a:t>
            </a:r>
            <a:endParaRPr lang="fr-FR"/>
          </a:p>
        </p:txBody>
      </p:sp>
    </p:spTree>
    <p:extLst>
      <p:ext uri="{BB962C8B-B14F-4D97-AF65-F5344CB8AC3E}">
        <p14:creationId xmlns:p14="http://schemas.microsoft.com/office/powerpoint/2010/main" val="69920621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3.xml><?xml version="1.0" encoding="utf-8"?>
<a:theme xmlns:a="http://schemas.openxmlformats.org/drawingml/2006/main" name="13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4.xml><?xml version="1.0" encoding="utf-8"?>
<a:theme xmlns:a="http://schemas.openxmlformats.org/drawingml/2006/main" name="14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5.xml><?xml version="1.0" encoding="utf-8"?>
<a:theme xmlns:a="http://schemas.openxmlformats.org/drawingml/2006/main" name="15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6.xml><?xml version="1.0" encoding="utf-8"?>
<a:theme xmlns:a="http://schemas.openxmlformats.org/drawingml/2006/main" name="16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7.xml><?xml version="1.0" encoding="utf-8"?>
<a:theme xmlns:a="http://schemas.openxmlformats.org/drawingml/2006/main" name="17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8.xml><?xml version="1.0" encoding="utf-8"?>
<a:theme xmlns:a="http://schemas.openxmlformats.org/drawingml/2006/main" name="18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9.xml><?xml version="1.0" encoding="utf-8"?>
<a:theme xmlns:a="http://schemas.openxmlformats.org/drawingml/2006/main" name="19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1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omega2013</Template>
  <TotalTime>170586</TotalTime>
  <Words>2079</Words>
  <Application>Microsoft Office PowerPoint</Application>
  <PresentationFormat>Grand écran</PresentationFormat>
  <Paragraphs>343</Paragraphs>
  <Slides>38</Slides>
  <Notes>5</Notes>
  <HiddenSlides>0</HiddenSlides>
  <MMClips>0</MMClips>
  <ScaleCrop>false</ScaleCrop>
  <HeadingPairs>
    <vt:vector size="6" baseType="variant">
      <vt:variant>
        <vt:lpstr>Polices utilisées</vt:lpstr>
      </vt:variant>
      <vt:variant>
        <vt:i4>14</vt:i4>
      </vt:variant>
      <vt:variant>
        <vt:lpstr>Thème</vt:lpstr>
      </vt:variant>
      <vt:variant>
        <vt:i4>19</vt:i4>
      </vt:variant>
      <vt:variant>
        <vt:lpstr>Titres des diapositives</vt:lpstr>
      </vt:variant>
      <vt:variant>
        <vt:i4>38</vt:i4>
      </vt:variant>
    </vt:vector>
  </HeadingPairs>
  <TitlesOfParts>
    <vt:vector size="71" baseType="lpstr">
      <vt:lpstr>Arial</vt:lpstr>
      <vt:lpstr>Britannic Bold</vt:lpstr>
      <vt:lpstr>Bryant Medium Compressed</vt:lpstr>
      <vt:lpstr>Calibri</vt:lpstr>
      <vt:lpstr>Calibri Light</vt:lpstr>
      <vt:lpstr>Cambria</vt:lpstr>
      <vt:lpstr>Chalkboard</vt:lpstr>
      <vt:lpstr>DejaVu Sans</vt:lpstr>
      <vt:lpstr>Helvetica Neue</vt:lpstr>
      <vt:lpstr>Lato</vt:lpstr>
      <vt:lpstr>Noto Sans CJK SC</vt:lpstr>
      <vt:lpstr>Symbol</vt:lpstr>
      <vt:lpstr>Times New Roman</vt:lpstr>
      <vt:lpstr>Wingdings</vt:lpstr>
      <vt:lpstr>OMEGA</vt:lpstr>
      <vt:lpstr>1_OMEGA</vt:lpstr>
      <vt:lpstr>2_OMEGA</vt:lpstr>
      <vt:lpstr>3_OMEGA</vt:lpstr>
      <vt:lpstr>4_OMEGA</vt:lpstr>
      <vt:lpstr>5_OMEGA</vt:lpstr>
      <vt:lpstr>6_OMEGA</vt:lpstr>
      <vt:lpstr>7_OMEGA</vt:lpstr>
      <vt:lpstr>8_OMEGA</vt:lpstr>
      <vt:lpstr>Office Theme</vt:lpstr>
      <vt:lpstr>11_OMEGA</vt:lpstr>
      <vt:lpstr>12_OMEGA</vt:lpstr>
      <vt:lpstr>13_OMEGA</vt:lpstr>
      <vt:lpstr>14_OMEGA</vt:lpstr>
      <vt:lpstr>15_OMEGA</vt:lpstr>
      <vt:lpstr>16_OMEGA</vt:lpstr>
      <vt:lpstr>17_OMEGA</vt:lpstr>
      <vt:lpstr>18_OMEGA</vt:lpstr>
      <vt:lpstr>19_OMEGA</vt:lpstr>
      <vt:lpstr>  EICROC      update </vt:lpstr>
      <vt:lpstr>EICROC prototypes</vt:lpstr>
      <vt:lpstr>EICROC0</vt:lpstr>
      <vt:lpstr>First measurements of EICROC0A (ASIC alone)</vt:lpstr>
      <vt:lpstr>EICROC0A + sensor : S-Curves</vt:lpstr>
      <vt:lpstr>EICROC0A + sensor : S-Curve 50% vs charge</vt:lpstr>
      <vt:lpstr>EICROC0A + sensor : ADC Signal reconstruction</vt:lpstr>
      <vt:lpstr>EICROC0A + sensor : ADC linearity</vt:lpstr>
      <vt:lpstr>EICROC0A + sensor : TDC ToA</vt:lpstr>
      <vt:lpstr>EICROC0A + sensor : TDC Jitter</vt:lpstr>
      <vt:lpstr>EICROC1</vt:lpstr>
      <vt:lpstr>First measurements of EICROC1 ADC&amp;TDC</vt:lpstr>
      <vt:lpstr>EICROC0 measurements : ADC linearity </vt:lpstr>
      <vt:lpstr>Présentation PowerPoint</vt:lpstr>
      <vt:lpstr>EICROC1 TDC TOA and jitter pixel 0 vs 31</vt:lpstr>
      <vt:lpstr>TDC uniformity</vt:lpstr>
      <vt:lpstr>Next steps</vt:lpstr>
      <vt:lpstr>summary</vt:lpstr>
      <vt:lpstr>backup</vt:lpstr>
      <vt:lpstr>Technology choice</vt:lpstr>
      <vt:lpstr>PCB1 – 10/04/2026 : Test results</vt:lpstr>
      <vt:lpstr>PCB1 – 27/04/2026 : Test results - ADC</vt:lpstr>
      <vt:lpstr>PCB1 – 27/04/2026 : Test results - Hit</vt:lpstr>
      <vt:lpstr>PCB1 – 07-09/04/2026 : Test results</vt:lpstr>
      <vt:lpstr>PCB1 – 07-09/04/2026 : Test results</vt:lpstr>
      <vt:lpstr>Présentation PowerPoint</vt:lpstr>
      <vt:lpstr>EICROC0 Coupling investigation</vt:lpstr>
      <vt:lpstr>EICROC1 description</vt:lpstr>
      <vt:lpstr>next EICROC2 (2027)</vt:lpstr>
      <vt:lpstr>ePIC AC-LGAD detectors</vt:lpstr>
      <vt:lpstr>Présentation PowerPoint</vt:lpstr>
      <vt:lpstr>Présentation PowerPoint</vt:lpstr>
      <vt:lpstr>Path towards production and QC</vt:lpstr>
      <vt:lpstr>EICROC0 measurements : S-Curves </vt:lpstr>
      <vt:lpstr>EICROC0 measurements : TDC ToA </vt:lpstr>
      <vt:lpstr>EICROC0 measurements : TDC jitter </vt:lpstr>
      <vt:lpstr>ePIC experiment far-forward region</vt:lpstr>
      <vt:lpstr>EICROC0 performance on testbench</vt:lpstr>
    </vt:vector>
  </TitlesOfParts>
  <Company>LAL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OMEGA</dc:creator>
  <cp:lastModifiedBy>Compte Microsoft</cp:lastModifiedBy>
  <cp:revision>1976</cp:revision>
  <cp:lastPrinted>2025-12-10T08:15:05Z</cp:lastPrinted>
  <dcterms:created xsi:type="dcterms:W3CDTF">2013-06-17T16:24:05Z</dcterms:created>
  <dcterms:modified xsi:type="dcterms:W3CDTF">2026-07-16T09:30:37Z</dcterms:modified>
</cp:coreProperties>
</file>