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555" r:id="rId2"/>
    <p:sldId id="600" r:id="rId3"/>
    <p:sldId id="776" r:id="rId4"/>
    <p:sldId id="775" r:id="rId5"/>
    <p:sldId id="749" r:id="rId6"/>
    <p:sldId id="761" r:id="rId7"/>
    <p:sldId id="762" r:id="rId8"/>
    <p:sldId id="763" r:id="rId9"/>
    <p:sldId id="735" r:id="rId10"/>
    <p:sldId id="772" r:id="rId11"/>
    <p:sldId id="773" r:id="rId12"/>
    <p:sldId id="774" r:id="rId13"/>
    <p:sldId id="608" r:id="rId14"/>
    <p:sldId id="757" r:id="rId15"/>
    <p:sldId id="720" r:id="rId16"/>
    <p:sldId id="758" r:id="rId17"/>
    <p:sldId id="740" r:id="rId18"/>
    <p:sldId id="755" r:id="rId19"/>
    <p:sldId id="765" r:id="rId20"/>
    <p:sldId id="759" r:id="rId21"/>
    <p:sldId id="766" r:id="rId22"/>
    <p:sldId id="767" r:id="rId23"/>
    <p:sldId id="768" r:id="rId24"/>
    <p:sldId id="760" r:id="rId25"/>
    <p:sldId id="769" r:id="rId26"/>
    <p:sldId id="770" r:id="rId27"/>
    <p:sldId id="583" r:id="rId28"/>
    <p:sldId id="764" r:id="rId29"/>
    <p:sldId id="737" r:id="rId30"/>
    <p:sldId id="756" r:id="rId31"/>
    <p:sldId id="744" r:id="rId32"/>
    <p:sldId id="742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7D6"/>
    <a:srgbClr val="FF9300"/>
    <a:srgbClr val="FD1208"/>
    <a:srgbClr val="2A9E8E"/>
    <a:srgbClr val="E66F50"/>
    <a:srgbClr val="F3A261"/>
    <a:srgbClr val="254553"/>
    <a:srgbClr val="EAC46B"/>
    <a:srgbClr val="E1242E"/>
    <a:srgbClr val="E22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59"/>
    <p:restoredTop sz="97030"/>
  </p:normalViewPr>
  <p:slideViewPr>
    <p:cSldViewPr snapToGrid="0">
      <p:cViewPr>
        <p:scale>
          <a:sx n="80" d="100"/>
          <a:sy n="80" d="100"/>
        </p:scale>
        <p:origin x="600" y="1208"/>
      </p:cViewPr>
      <p:guideLst/>
    </p:cSldViewPr>
  </p:slideViewPr>
  <p:outlineViewPr>
    <p:cViewPr>
      <p:scale>
        <a:sx n="33" d="100"/>
        <a:sy n="33" d="100"/>
      </p:scale>
      <p:origin x="0" y="-5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EB1A-E6A4-B24C-9D10-513BE24FC150}" type="datetimeFigureOut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FFD72-C36C-E94F-82C2-9022EB93DE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2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FFD72-C36C-E94F-82C2-9022EB93DEF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89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611630-D19A-3318-A480-081E91C8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DB923D0-29DB-EB7F-0975-B6832C953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CF07B-D44D-51BE-BE2A-9E4C64A1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84223883-73D9-A747-AE2D-1A713BA4CD68}" type="datetime1">
              <a:rPr lang="ja-JP" altLang="en-US" smtClean="0"/>
              <a:pPr/>
              <a:t>2026/7/14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747D41-3BC2-CDD4-DE92-1262B402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60A815-BF63-E601-48A9-FE3D51E2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502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B4636-D4E1-701B-89ED-CAC7825F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7FA0EC-3DE3-5FEC-A041-2AF3B4E64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36FD9F-D710-7C77-2F8F-40CE0DCA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8502-5169-CE4E-9EB3-01E38E239784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446F01-15BB-13D8-6F9F-EA8CEC46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29BFCD-A8E8-3D4A-984D-18D06D11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75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8AB90DD-B226-7CEF-D692-DE5C36721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3D6768-E958-2F07-4AE8-E23AA3079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65BF9B-0B9F-09BD-6023-5AF5DA47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03F1-8B50-AC4A-B269-55D29FD34519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B25E99-F993-D989-3BF5-7CCF22FD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2B7BEE-96B0-9569-8860-6AD59D8D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54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B8922-7B8C-7967-58A5-CB622037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11F96A-52A2-42AA-6A72-15EAF6197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1FBCD-2BC2-BBF7-E1AD-949B09F9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fld id="{3839DFA5-B658-DF46-ADCB-7B0AEC59A0B0}" type="datetime1">
              <a:rPr lang="ja-JP" altLang="en-US" smtClean="0"/>
              <a:pPr/>
              <a:t>2026/7/14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AE61C8-EE0D-F9CA-ACBC-2F60F4BC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A924D7-FD40-68C0-CD8B-BF8A1B31A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9634" y="183389"/>
            <a:ext cx="1558700" cy="1558700"/>
          </a:xfrm>
          <a:prstGeom prst="rect">
            <a:avLst/>
          </a:prstGeom>
        </p:spPr>
      </p:pic>
      <p:sp>
        <p:nvSpPr>
          <p:cNvPr id="8" name="円/楕円 7">
            <a:extLst>
              <a:ext uri="{FF2B5EF4-FFF2-40B4-BE49-F238E27FC236}">
                <a16:creationId xmlns:a16="http://schemas.microsoft.com/office/drawing/2014/main" id="{6C98174D-30D4-E0B5-E1CC-4B6764669BD0}"/>
              </a:ext>
            </a:extLst>
          </p:cNvPr>
          <p:cNvSpPr/>
          <p:nvPr userDrawn="1"/>
        </p:nvSpPr>
        <p:spPr>
          <a:xfrm>
            <a:off x="10939152" y="697579"/>
            <a:ext cx="576000" cy="5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EFE357-C86C-42BD-689D-7F4C84FB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954" y="803192"/>
            <a:ext cx="974971" cy="365125"/>
          </a:xfrm>
        </p:spPr>
        <p:txBody>
          <a:bodyPr/>
          <a:lstStyle>
            <a:lvl1pPr>
              <a:defRPr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80D560-75F5-74B7-DD99-5CFDA43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136524-E3A3-530B-110E-833B9ADB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39DD99-9B00-F2B4-7401-A23DECE8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D930-3653-7C40-AB33-8F59B547B6CE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AE09F7-D216-B48D-B7B7-9CCE17EC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F04B5C-3FB2-C6F6-E4FA-6C4A7736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20F176-0C12-B8A5-2A26-E03F5FC2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7D54F1-A5C9-ED09-F2D7-8095019B6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B63DB7-C02A-A5B3-5074-5B513C573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DFBC19D-6239-2B84-412F-5F42B24B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CA67-6F30-F84A-BA55-FC2C527104FA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9EADF6-EB5A-E031-D324-3B45C7D8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CA85BF-E9A2-7134-999A-43AABE26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71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1DC355-7C9C-45AF-8815-4B699A70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5B5BF1-3F80-6B30-B474-39E30E130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AA8D50-05E7-48B6-305A-EF86D3011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0C829A-E31B-97DC-89DD-B48289626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00DCC4F-510F-7389-9869-753029CA3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752165-3B13-B8EE-AEB5-872DA9C6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162A-92B9-CB41-9D92-198F9643E4AE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110F55-C238-019A-E0D7-C4E7FBA3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514E80E-5C86-F2CD-5F9C-41455653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4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240E36-0CF4-49F8-E532-036632CF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68A6A6-5B7E-7935-06A4-D01A94A2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FB3F-7505-3E43-A01A-DF668105CC5E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6FF199-6894-1E57-3494-2E0076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73AC0B-F944-881C-C5CF-CE125DAE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8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DFE428A-4B8A-1D67-E8FA-D9776416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D0C-6049-7441-90F5-DA50E3FA5B12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CDC713E-80C4-FDDF-282D-5B3EBFFC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9BB94E-9EBC-3C5A-65D4-C44D4489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84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F3512-E245-106C-4DD1-6EDD2F34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DC360A-C2F4-4208-A285-F15376A0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1C622F-5C89-8759-6C6F-0BCEE5117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2DAA34-5184-CD2D-6285-C9EC381A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AEE1-6249-A840-BC5F-0020A79F4739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B220D6-2575-12F9-FF67-DE6FCDA9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82A30B-EA19-8E39-3536-90633F91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0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0250-7895-12AE-D47E-A110FD56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DAF4ED8-603C-5DAE-57CE-87D9519B5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AA943F-B7B4-A032-11F2-0739502EA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D075C7-63A8-A317-7B1A-3D33B4F0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EA6F-B5B8-2E49-BCEA-257F2FF52E59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B50AC9-A0B0-44C8-E37B-28ABCABD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9BFAED-4D2B-142F-2C56-6D66875C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8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614595D-0C4B-81CD-806A-E17968FB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ADE3DE-6ED0-4B02-E191-9497B114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6EC947-9FC4-2F3E-E401-1E4671B40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83EB2-F445-BB41-B8BF-608EAF17B04C}" type="datetime1">
              <a:rPr kumimoji="1" lang="ja-JP" altLang="en-US" smtClean="0"/>
              <a:t>2026/7/14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247D90-58EA-99BE-935E-FA195BCB9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39E822-4D97-E4A2-F184-4E72C88F5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5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2EBF6-85B2-9A3C-A5F3-E5FEDC5B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F77E7A-B54F-7AA5-9C35-0412425E4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555" y="2462613"/>
            <a:ext cx="11316877" cy="1641257"/>
          </a:xfrm>
        </p:spPr>
        <p:txBody>
          <a:bodyPr>
            <a:noAutofit/>
          </a:bodyPr>
          <a:lstStyle/>
          <a:p>
            <a:r>
              <a:rPr lang="en-US" altLang="ja-JP" sz="4000" dirty="0">
                <a:latin typeface="Hiragino Kaku Gothic Pro W3" panose="020B0300000000000000" pitchFamily="34" charset="-128"/>
              </a:rPr>
              <a:t>Strip-Type AC-LGAD</a:t>
            </a:r>
            <a:br>
              <a:rPr lang="en-US" altLang="ja-JP" sz="4000" dirty="0">
                <a:latin typeface="Hiragino Kaku Gothic Pro W3" panose="020B0300000000000000" pitchFamily="34" charset="-128"/>
              </a:rPr>
            </a:br>
            <a:r>
              <a:rPr lang="en-US" altLang="ja-JP" sz="4000" dirty="0">
                <a:latin typeface="Hiragino Kaku Gothic Pro W3" panose="020B0300000000000000" pitchFamily="34" charset="-128"/>
              </a:rPr>
              <a:t>Test, Status, and Plan</a:t>
            </a:r>
            <a:endParaRPr kumimoji="1" lang="ja-JP" altLang="en-US" sz="4000" b="1">
              <a:latin typeface="Hiragino Kaku Gothic Pro W3" panose="020B03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942E819-B2E2-C9EB-A0C5-EE4D5DD75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4497" y="4638453"/>
            <a:ext cx="9263006" cy="1016579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Hiragino Kaku Gothic Pro W3" panose="020B0300000000000000" pitchFamily="34" charset="-128"/>
              </a:rPr>
              <a:t>Satoshi YANO</a:t>
            </a:r>
          </a:p>
          <a:p>
            <a:r>
              <a:rPr lang="en-US" altLang="ja-JP" sz="2000" dirty="0">
                <a:latin typeface="Hiragino Kaku Gothic Pro W3" panose="020B0300000000000000" pitchFamily="34" charset="-128"/>
              </a:rPr>
              <a:t>Hiroshima University and RIKEN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6D6A1A4-366D-D912-8F44-8CE69B55C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40" y="72848"/>
            <a:ext cx="1273513" cy="2015473"/>
          </a:xfrm>
          <a:prstGeom prst="rect">
            <a:avLst/>
          </a:prstGeom>
        </p:spPr>
      </p:pic>
      <p:pic>
        <p:nvPicPr>
          <p:cNvPr id="6150" name="Picture 6" descr="基礎量子科学研究プログラム">
            <a:extLst>
              <a:ext uri="{FF2B5EF4-FFF2-40B4-BE49-F238E27FC236}">
                <a16:creationId xmlns:a16="http://schemas.microsoft.com/office/drawing/2014/main" id="{EBB01597-005B-8E1E-325E-2E42DBA94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6" t="30480" r="24178" b="30962"/>
          <a:stretch>
            <a:fillRect/>
          </a:stretch>
        </p:blipFill>
        <p:spPr bwMode="auto">
          <a:xfrm>
            <a:off x="3201041" y="919624"/>
            <a:ext cx="1930890" cy="74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16620C86-55D8-9548-6EFC-5BC30611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13" y="755949"/>
            <a:ext cx="689954" cy="11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F1FEF5B-6DCA-04D5-098F-26AE431BC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03" y="818410"/>
            <a:ext cx="2215091" cy="944875"/>
          </a:xfrm>
          <a:prstGeom prst="rect">
            <a:avLst/>
          </a:prstGeom>
        </p:spPr>
      </p:pic>
      <p:pic>
        <p:nvPicPr>
          <p:cNvPr id="24" name="図 23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A6478CD5-AB25-94AD-0450-2AA8DBAE5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706" y="818410"/>
            <a:ext cx="3141480" cy="1047160"/>
          </a:xfrm>
          <a:prstGeom prst="rect">
            <a:avLst/>
          </a:prstGeom>
        </p:spPr>
      </p:pic>
      <p:sp>
        <p:nvSpPr>
          <p:cNvPr id="4" name="字幕 2">
            <a:extLst>
              <a:ext uri="{FF2B5EF4-FFF2-40B4-BE49-F238E27FC236}">
                <a16:creationId xmlns:a16="http://schemas.microsoft.com/office/drawing/2014/main" id="{4730B605-8389-78C7-D464-8AB173922814}"/>
              </a:ext>
            </a:extLst>
          </p:cNvPr>
          <p:cNvSpPr txBox="1">
            <a:spLocks/>
          </p:cNvSpPr>
          <p:nvPr/>
        </p:nvSpPr>
        <p:spPr>
          <a:xfrm>
            <a:off x="3259979" y="6247422"/>
            <a:ext cx="5672027" cy="445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Hiragino Kaku Gothic Pro W3" panose="020B0300000000000000" pitchFamily="34" charset="-128"/>
              </a:rPr>
              <a:t>The </a:t>
            </a:r>
            <a:r>
              <a:rPr lang="en-US" altLang="ja-JP" sz="1600" dirty="0" err="1">
                <a:latin typeface="Hiragino Kaku Gothic Pro W3" panose="020B0300000000000000" pitchFamily="34" charset="-128"/>
              </a:rPr>
              <a:t>ePIC</a:t>
            </a:r>
            <a:r>
              <a:rPr lang="en-US" altLang="ja-JP" sz="1600" dirty="0">
                <a:latin typeface="Hiragino Kaku Gothic Pro W3" panose="020B0300000000000000" pitchFamily="34" charset="-128"/>
              </a:rPr>
              <a:t> Collaboration meeting @ Glasgow</a:t>
            </a:r>
          </a:p>
        </p:txBody>
      </p:sp>
    </p:spTree>
    <p:extLst>
      <p:ext uri="{BB962C8B-B14F-4D97-AF65-F5344CB8AC3E}">
        <p14:creationId xmlns:p14="http://schemas.microsoft.com/office/powerpoint/2010/main" val="909898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941F9-E230-F213-9970-664EE294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FFC2993-6FD2-8631-CD53-A398F3B4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848"/>
          <a:stretch>
            <a:fillRect/>
          </a:stretch>
        </p:blipFill>
        <p:spPr>
          <a:xfrm>
            <a:off x="227301" y="2121405"/>
            <a:ext cx="11938526" cy="28528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BA24A1B-2AA8-9E86-20BA-43166C3DF33C}"/>
              </a:ext>
            </a:extLst>
          </p:cNvPr>
          <p:cNvSpPr txBox="1"/>
          <p:nvPr/>
        </p:nvSpPr>
        <p:spPr>
          <a:xfrm>
            <a:off x="3064389" y="4419204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E-Type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B61D4B-887C-AB20-0A4A-42BE5B5894B0}"/>
              </a:ext>
            </a:extLst>
          </p:cNvPr>
          <p:cNvSpPr txBox="1"/>
          <p:nvPr/>
        </p:nvSpPr>
        <p:spPr>
          <a:xfrm>
            <a:off x="3064389" y="4647806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E-Type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451B5B-2F03-AD8D-8E48-BA4860F7098C}"/>
              </a:ext>
            </a:extLst>
          </p:cNvPr>
          <p:cNvSpPr txBox="1"/>
          <p:nvPr/>
        </p:nvSpPr>
        <p:spPr>
          <a:xfrm>
            <a:off x="235134" y="1578550"/>
            <a:ext cx="5159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Result of 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E11F37-AD3B-0033-7DA6-0852D3485A47}"/>
              </a:ext>
            </a:extLst>
          </p:cNvPr>
          <p:cNvSpPr txBox="1"/>
          <p:nvPr/>
        </p:nvSpPr>
        <p:spPr>
          <a:xfrm>
            <a:off x="3064389" y="3941894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C-Type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D1B5D0-371F-4306-87FA-18D17228EBA5}"/>
              </a:ext>
            </a:extLst>
          </p:cNvPr>
          <p:cNvSpPr txBox="1"/>
          <p:nvPr/>
        </p:nvSpPr>
        <p:spPr>
          <a:xfrm>
            <a:off x="3064389" y="4151740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C-Type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1811E59-73E3-29A1-040E-5E8F40637D13}"/>
              </a:ext>
            </a:extLst>
          </p:cNvPr>
          <p:cNvSpPr/>
          <p:nvPr/>
        </p:nvSpPr>
        <p:spPr>
          <a:xfrm>
            <a:off x="227301" y="4414145"/>
            <a:ext cx="11817217" cy="462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8BE6B5C2-DDDA-866D-4FDD-37219FE9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Sensor Design Strategy in </a:t>
            </a:r>
            <a:r>
              <a:rPr lang="en-US" altLang="ja-JP" dirty="0"/>
              <a:t>JFY25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68BFDAF-A8CA-649A-5882-598DD8939244}"/>
              </a:ext>
            </a:extLst>
          </p:cNvPr>
          <p:cNvSpPr/>
          <p:nvPr/>
        </p:nvSpPr>
        <p:spPr>
          <a:xfrm>
            <a:off x="3928443" y="4455303"/>
            <a:ext cx="521635" cy="182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098D23-2FD8-12EB-98BB-B2F09ABB0B16}"/>
              </a:ext>
            </a:extLst>
          </p:cNvPr>
          <p:cNvSpPr/>
          <p:nvPr/>
        </p:nvSpPr>
        <p:spPr>
          <a:xfrm>
            <a:off x="3928443" y="4673018"/>
            <a:ext cx="521635" cy="182012"/>
          </a:xfrm>
          <a:prstGeom prst="rect">
            <a:avLst/>
          </a:prstGeom>
          <a:noFill/>
          <a:ln>
            <a:solidFill>
              <a:srgbClr val="383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27139BB3-2909-B65D-41D1-24B1ADA3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996" y="803192"/>
            <a:ext cx="974971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lang="ja-JP" altLang="en-US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7C5B4855-B576-6D0D-8025-9708694B6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34" y="5161417"/>
            <a:ext cx="11120028" cy="176657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No capacitance of oxide layer dependence</a:t>
            </a:r>
          </a:p>
          <a:p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Thick oxide layer was preferred because we faced sensor damage by wire-bonding</a:t>
            </a:r>
          </a:p>
          <a:p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Assume 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SiO</a:t>
            </a:r>
            <a:r>
              <a:rPr lang="ja-JP" altLang="ja-JP" baseline="-2500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 50nm + SiN 200nm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 (240 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 is the same performance as 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SiO</a:t>
            </a:r>
            <a:r>
              <a:rPr lang="ja-JP" altLang="ja-JP" baseline="-2500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 50nm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 (600pF/mm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Detector capacitance: 12 pF (240pF/mm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 </a:t>
            </a:r>
            <a:r>
              <a:rPr lang="en-US" altLang="ja-JP" dirty="0" err="1">
                <a:solidFill>
                  <a:schemeClr val="bg1"/>
                </a:solidFill>
                <a:latin typeface="Hiragino Kaku Gothic Pro W3" panose="020B0300000000000000" pitchFamily="34" charset="-128"/>
              </a:rPr>
              <a:t>v.s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. 12.4 pF (600pF/mm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4980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C8698-163A-09AF-898D-7F1430F7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AF44F9B-92E4-4876-3A67-FDD7320E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848"/>
          <a:stretch>
            <a:fillRect/>
          </a:stretch>
        </p:blipFill>
        <p:spPr>
          <a:xfrm>
            <a:off x="227301" y="2121405"/>
            <a:ext cx="11938526" cy="28528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A0DF5E-5B22-636E-2E93-9F0613EC1449}"/>
              </a:ext>
            </a:extLst>
          </p:cNvPr>
          <p:cNvSpPr txBox="1"/>
          <p:nvPr/>
        </p:nvSpPr>
        <p:spPr>
          <a:xfrm>
            <a:off x="3064389" y="4419204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E-Type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B18F003-8954-3900-82C9-295C23464464}"/>
              </a:ext>
            </a:extLst>
          </p:cNvPr>
          <p:cNvSpPr txBox="1"/>
          <p:nvPr/>
        </p:nvSpPr>
        <p:spPr>
          <a:xfrm>
            <a:off x="3064389" y="4647806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E-Type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7C93A9-06AF-89B6-4259-69A357448278}"/>
              </a:ext>
            </a:extLst>
          </p:cNvPr>
          <p:cNvSpPr txBox="1"/>
          <p:nvPr/>
        </p:nvSpPr>
        <p:spPr>
          <a:xfrm>
            <a:off x="235134" y="1578550"/>
            <a:ext cx="5159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Result of 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35046C-0677-D99E-A3A0-EDF4C30966B2}"/>
              </a:ext>
            </a:extLst>
          </p:cNvPr>
          <p:cNvSpPr txBox="1"/>
          <p:nvPr/>
        </p:nvSpPr>
        <p:spPr>
          <a:xfrm>
            <a:off x="3064389" y="3941894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C-Type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7CDD3-BF23-DBF4-74BF-2A6963AD6500}"/>
              </a:ext>
            </a:extLst>
          </p:cNvPr>
          <p:cNvSpPr txBox="1"/>
          <p:nvPr/>
        </p:nvSpPr>
        <p:spPr>
          <a:xfrm>
            <a:off x="3064389" y="4151740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C-Type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A83C447-B7DA-B469-C7C3-F911C530B89F}"/>
              </a:ext>
            </a:extLst>
          </p:cNvPr>
          <p:cNvSpPr/>
          <p:nvPr/>
        </p:nvSpPr>
        <p:spPr>
          <a:xfrm>
            <a:off x="227301" y="4414145"/>
            <a:ext cx="11817217" cy="462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4F5E43AF-366E-B0A1-97F2-CA7AF0B6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Sensor Design Strategy in </a:t>
            </a:r>
            <a:r>
              <a:rPr lang="en-US" altLang="ja-JP" dirty="0"/>
              <a:t>JFY25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CC5354B-99DC-E682-CE5E-4490727D128F}"/>
              </a:ext>
            </a:extLst>
          </p:cNvPr>
          <p:cNvSpPr/>
          <p:nvPr/>
        </p:nvSpPr>
        <p:spPr>
          <a:xfrm>
            <a:off x="3928443" y="4455303"/>
            <a:ext cx="521635" cy="182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00CCBE-1DE0-1E48-9C42-CBD647006F67}"/>
              </a:ext>
            </a:extLst>
          </p:cNvPr>
          <p:cNvSpPr/>
          <p:nvPr/>
        </p:nvSpPr>
        <p:spPr>
          <a:xfrm>
            <a:off x="3928443" y="4673018"/>
            <a:ext cx="521635" cy="182012"/>
          </a:xfrm>
          <a:prstGeom prst="rect">
            <a:avLst/>
          </a:prstGeom>
          <a:noFill/>
          <a:ln>
            <a:solidFill>
              <a:srgbClr val="383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267B8B5D-9DA4-0999-164D-0816DE68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996" y="803192"/>
            <a:ext cx="974971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lang="ja-JP" altLang="en-US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AAA4C601-6E99-185A-1A52-1CE312F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34" y="5161417"/>
            <a:ext cx="11120028" cy="176657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No capacitance of oxide layer dependence</a:t>
            </a:r>
          </a:p>
          <a:p>
            <a:r>
              <a:rPr lang="en-US" altLang="ja-JP" dirty="0">
                <a:latin typeface="Hiragino Kaku Gothic Pro W3" panose="020B0300000000000000" pitchFamily="34" charset="-128"/>
              </a:rPr>
              <a:t>Thick oxide layer was preferred because we faced sensor damage by wire-bonding</a:t>
            </a:r>
          </a:p>
          <a:p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Assume 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SiO</a:t>
            </a:r>
            <a:r>
              <a:rPr lang="ja-JP" altLang="ja-JP" baseline="-2500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 50nm + SiN 200nm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 (240 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 is the same performance as 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SiO</a:t>
            </a:r>
            <a:r>
              <a:rPr lang="ja-JP" altLang="ja-JP" baseline="-2500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ja-JP" altLang="ja-JP">
                <a:solidFill>
                  <a:schemeClr val="bg1"/>
                </a:solidFill>
                <a:latin typeface="Hiragino Kaku Gothic Pro W3" panose="020B0300000000000000" pitchFamily="34" charset="-128"/>
              </a:rPr>
              <a:t> 50nm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 (600pF/mm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Detector capacitance: 12 pF (240pF/mm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 </a:t>
            </a:r>
            <a:r>
              <a:rPr lang="en-US" altLang="ja-JP" dirty="0" err="1">
                <a:solidFill>
                  <a:schemeClr val="bg1"/>
                </a:solidFill>
                <a:latin typeface="Hiragino Kaku Gothic Pro W3" panose="020B0300000000000000" pitchFamily="34" charset="-128"/>
              </a:rPr>
              <a:t>v.s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. 12.4 pF (600pF/mm</a:t>
            </a:r>
            <a:r>
              <a:rPr lang="en-US" altLang="ja-JP" baseline="30000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1643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41C0F-E464-2C7D-841B-72B8A1ED9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3A2F447-42C2-C1E3-6A24-06A03EB307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848"/>
          <a:stretch>
            <a:fillRect/>
          </a:stretch>
        </p:blipFill>
        <p:spPr>
          <a:xfrm>
            <a:off x="227301" y="2121405"/>
            <a:ext cx="11938526" cy="2852840"/>
          </a:xfrm>
          <a:prstGeom prst="rect">
            <a:avLst/>
          </a:prstGeom>
        </p:spPr>
      </p:pic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E301F29E-BB91-532E-CB67-2D2188C62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34" y="5161417"/>
            <a:ext cx="11120028" cy="176657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No capacitance of oxide layer dependence</a:t>
            </a:r>
          </a:p>
          <a:p>
            <a:r>
              <a:rPr lang="en-US" altLang="ja-JP" dirty="0">
                <a:latin typeface="Hiragino Kaku Gothic Pro W3" panose="020B0300000000000000" pitchFamily="34" charset="-128"/>
              </a:rPr>
              <a:t>Thick oxide layer was preferred because we faced sensor damage by wire-bonding</a:t>
            </a:r>
          </a:p>
          <a:p>
            <a:r>
              <a:rPr lang="en-US" altLang="ja-JP" dirty="0">
                <a:latin typeface="Hiragino Kaku Gothic Pro W3" panose="020B0300000000000000" pitchFamily="34" charset="-128"/>
              </a:rPr>
              <a:t>Assume </a:t>
            </a:r>
            <a:r>
              <a:rPr lang="ja-JP" altLang="ja-JP">
                <a:latin typeface="Hiragino Kaku Gothic Pro W3" panose="020B0300000000000000" pitchFamily="34" charset="-128"/>
              </a:rPr>
              <a:t>SiO</a:t>
            </a:r>
            <a:r>
              <a:rPr lang="ja-JP" altLang="ja-JP" baseline="-25000">
                <a:latin typeface="Hiragino Kaku Gothic Pro W3" panose="020B0300000000000000" pitchFamily="34" charset="-128"/>
              </a:rPr>
              <a:t>2</a:t>
            </a:r>
            <a:r>
              <a:rPr lang="ja-JP" altLang="ja-JP">
                <a:latin typeface="Hiragino Kaku Gothic Pro W3" panose="020B0300000000000000" pitchFamily="34" charset="-128"/>
              </a:rPr>
              <a:t> 50nm + SiN 200nm</a:t>
            </a:r>
            <a:r>
              <a:rPr lang="en-US" altLang="ja-JP" dirty="0">
                <a:latin typeface="Hiragino Kaku Gothic Pro W3" panose="020B0300000000000000" pitchFamily="34" charset="-128"/>
              </a:rPr>
              <a:t> (240 pF/mm</a:t>
            </a:r>
            <a:r>
              <a:rPr lang="en-US" altLang="ja-JP" baseline="30000" dirty="0"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latin typeface="Hiragino Kaku Gothic Pro W3" panose="020B0300000000000000" pitchFamily="34" charset="-128"/>
              </a:rPr>
              <a:t>) is the same performance as </a:t>
            </a:r>
            <a:r>
              <a:rPr lang="ja-JP" altLang="ja-JP">
                <a:latin typeface="Hiragino Kaku Gothic Pro W3" panose="020B0300000000000000" pitchFamily="34" charset="-128"/>
              </a:rPr>
              <a:t>SiO</a:t>
            </a:r>
            <a:r>
              <a:rPr lang="ja-JP" altLang="ja-JP" baseline="-25000">
                <a:latin typeface="Hiragino Kaku Gothic Pro W3" panose="020B0300000000000000" pitchFamily="34" charset="-128"/>
              </a:rPr>
              <a:t>2</a:t>
            </a:r>
            <a:r>
              <a:rPr lang="ja-JP" altLang="ja-JP">
                <a:latin typeface="Hiragino Kaku Gothic Pro W3" panose="020B0300000000000000" pitchFamily="34" charset="-128"/>
              </a:rPr>
              <a:t> 50nm</a:t>
            </a:r>
            <a:r>
              <a:rPr lang="en-US" altLang="ja-JP" dirty="0">
                <a:latin typeface="Hiragino Kaku Gothic Pro W3" panose="020B0300000000000000" pitchFamily="34" charset="-128"/>
              </a:rPr>
              <a:t> (600pF/mm</a:t>
            </a:r>
            <a:r>
              <a:rPr lang="en-US" altLang="ja-JP" baseline="30000" dirty="0"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latin typeface="Hiragino Kaku Gothic Pro W3" panose="020B0300000000000000" pitchFamily="34" charset="-128"/>
              </a:rPr>
              <a:t>)</a:t>
            </a:r>
          </a:p>
          <a:p>
            <a:pPr lvl="1"/>
            <a:r>
              <a:rPr lang="en-US" altLang="ja-JP" dirty="0">
                <a:latin typeface="Hiragino Kaku Gothic Pro W3" panose="020B0300000000000000" pitchFamily="34" charset="-128"/>
              </a:rPr>
              <a:t>Detector capacitance: 12 pF (240pF/mm</a:t>
            </a:r>
            <a:r>
              <a:rPr lang="en-US" altLang="ja-JP" baseline="30000" dirty="0"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latin typeface="Hiragino Kaku Gothic Pro W3" panose="020B0300000000000000" pitchFamily="34" charset="-128"/>
              </a:rPr>
              <a:t>) </a:t>
            </a:r>
            <a:r>
              <a:rPr lang="en-US" altLang="ja-JP" dirty="0" err="1">
                <a:latin typeface="Hiragino Kaku Gothic Pro W3" panose="020B0300000000000000" pitchFamily="34" charset="-128"/>
              </a:rPr>
              <a:t>v.s</a:t>
            </a:r>
            <a:r>
              <a:rPr lang="en-US" altLang="ja-JP" dirty="0">
                <a:latin typeface="Hiragino Kaku Gothic Pro W3" panose="020B0300000000000000" pitchFamily="34" charset="-128"/>
              </a:rPr>
              <a:t>. 12.4 pF (600pF/mm</a:t>
            </a:r>
            <a:r>
              <a:rPr lang="en-US" altLang="ja-JP" baseline="30000" dirty="0">
                <a:latin typeface="Hiragino Kaku Gothic Pro W3" panose="020B0300000000000000" pitchFamily="34" charset="-128"/>
              </a:rPr>
              <a:t>2</a:t>
            </a:r>
            <a:r>
              <a:rPr lang="en-US" altLang="ja-JP" dirty="0">
                <a:latin typeface="Hiragino Kaku Gothic Pro W3" panose="020B0300000000000000" pitchFamily="34" charset="-128"/>
              </a:rPr>
              <a:t>) 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39445C-81F7-C553-97EF-79C268A30C85}"/>
              </a:ext>
            </a:extLst>
          </p:cNvPr>
          <p:cNvSpPr txBox="1"/>
          <p:nvPr/>
        </p:nvSpPr>
        <p:spPr>
          <a:xfrm>
            <a:off x="3064389" y="4419204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E-Type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49A2E5-2D3B-2782-69F4-43E4B59F1F1A}"/>
              </a:ext>
            </a:extLst>
          </p:cNvPr>
          <p:cNvSpPr txBox="1"/>
          <p:nvPr/>
        </p:nvSpPr>
        <p:spPr>
          <a:xfrm>
            <a:off x="3064389" y="4647806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E-Type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7D5B59-E8EA-97FE-F8E9-EEE626CB138E}"/>
              </a:ext>
            </a:extLst>
          </p:cNvPr>
          <p:cNvSpPr txBox="1"/>
          <p:nvPr/>
        </p:nvSpPr>
        <p:spPr>
          <a:xfrm>
            <a:off x="235134" y="1578550"/>
            <a:ext cx="5159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Result of 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131882-138D-C749-110F-EAD7BD1F8DA5}"/>
              </a:ext>
            </a:extLst>
          </p:cNvPr>
          <p:cNvSpPr txBox="1"/>
          <p:nvPr/>
        </p:nvSpPr>
        <p:spPr>
          <a:xfrm>
            <a:off x="3064389" y="3941894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C-Type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F6CCF4-DD39-31AE-3449-610A39518EF7}"/>
              </a:ext>
            </a:extLst>
          </p:cNvPr>
          <p:cNvSpPr txBox="1"/>
          <p:nvPr/>
        </p:nvSpPr>
        <p:spPr>
          <a:xfrm>
            <a:off x="3064389" y="4151740"/>
            <a:ext cx="72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C-Type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2476A5-7B91-309B-80AF-C85AEF9FAFFF}"/>
              </a:ext>
            </a:extLst>
          </p:cNvPr>
          <p:cNvSpPr/>
          <p:nvPr/>
        </p:nvSpPr>
        <p:spPr>
          <a:xfrm>
            <a:off x="227301" y="4414145"/>
            <a:ext cx="11817217" cy="462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486269DB-3074-097D-68D1-B61558A47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Sensor Design Strategy in </a:t>
            </a:r>
            <a:r>
              <a:rPr lang="en-US" altLang="ja-JP" dirty="0"/>
              <a:t>JFY25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F2820EB-6EBC-B362-7067-B7D7FF1D722D}"/>
              </a:ext>
            </a:extLst>
          </p:cNvPr>
          <p:cNvSpPr/>
          <p:nvPr/>
        </p:nvSpPr>
        <p:spPr>
          <a:xfrm>
            <a:off x="3928443" y="4455303"/>
            <a:ext cx="521635" cy="182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A5CFC9F-422F-FC8F-521E-9EA863FD28FF}"/>
              </a:ext>
            </a:extLst>
          </p:cNvPr>
          <p:cNvSpPr/>
          <p:nvPr/>
        </p:nvSpPr>
        <p:spPr>
          <a:xfrm>
            <a:off x="3928443" y="4673018"/>
            <a:ext cx="521635" cy="182012"/>
          </a:xfrm>
          <a:prstGeom prst="rect">
            <a:avLst/>
          </a:prstGeom>
          <a:noFill/>
          <a:ln>
            <a:solidFill>
              <a:srgbClr val="383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CDB8B7AC-7BC6-9515-C756-DE5E6366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996" y="803192"/>
            <a:ext cx="974971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249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9C339-EBE9-56AB-0911-1F6DF2CDE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65BC68-C78F-C524-F949-13DDA2684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9144"/>
            <a:ext cx="10515600" cy="4667235"/>
          </a:xfrm>
        </p:spPr>
        <p:txBody>
          <a:bodyPr>
            <a:normAutofit fontScale="85000" lnSpcReduction="20000"/>
          </a:bodyPr>
          <a:lstStyle/>
          <a:p>
            <a:r>
              <a:rPr lang="ja-JP" altLang="ja-JP" b="1">
                <a:latin typeface="Hiragino Kaku Gothic Pro W3" panose="020B0300000000000000" pitchFamily="34" charset="-128"/>
              </a:rPr>
              <a:t>DESY, Germany (Dec. 15–21, 2025)</a:t>
            </a:r>
            <a:endParaRPr lang="en-US" altLang="ja-JP" b="1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Electron beam (up to 5.6 GeV)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Position resolution measurement using the DESY telescope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endParaRPr lang="ja-JP" altLang="ja-JP">
              <a:latin typeface="Hiragino Kaku Gothic Pro W3" panose="020B0300000000000000" pitchFamily="34" charset="-128"/>
            </a:endParaRPr>
          </a:p>
          <a:p>
            <a:r>
              <a:rPr lang="ja-JP" altLang="ja-JP" b="1">
                <a:latin typeface="Hiragino Kaku Gothic Pro W3" panose="020B0300000000000000" pitchFamily="34" charset="-128"/>
              </a:rPr>
              <a:t>KEK PF-AR, Japan (Feb. 19–25, 2026)</a:t>
            </a:r>
            <a:endParaRPr lang="en-US" altLang="ja-JP" b="1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Electron beam (below </a:t>
            </a:r>
            <a:r>
              <a:rPr lang="en-US" altLang="ja-JP" dirty="0">
                <a:latin typeface="Hiragino Kaku Gothic Pro W3" panose="020B0300000000000000" pitchFamily="34" charset="-128"/>
              </a:rPr>
              <a:t>5.8</a:t>
            </a:r>
            <a:r>
              <a:rPr lang="ja-JP" altLang="ja-JP">
                <a:latin typeface="Hiragino Kaku Gothic Pro W3" panose="020B0300000000000000" pitchFamily="34" charset="-128"/>
              </a:rPr>
              <a:t> GeV)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Timing resolution measurement </a:t>
            </a:r>
            <a:r>
              <a:rPr lang="en-US" altLang="ja-JP" dirty="0">
                <a:latin typeface="Hiragino Kaku Gothic Pro W3" panose="020B0300000000000000" pitchFamily="34" charset="-128"/>
              </a:rPr>
              <a:t>of baseline sensor</a:t>
            </a:r>
          </a:p>
          <a:p>
            <a:pPr lvl="1"/>
            <a:endParaRPr lang="en-US" altLang="ja-JP" dirty="0">
              <a:latin typeface="Hiragino Kaku Gothic Pro W3" panose="020B0300000000000000" pitchFamily="34" charset="-128"/>
            </a:endParaRPr>
          </a:p>
          <a:p>
            <a:r>
              <a:rPr lang="ja-JP" altLang="ja-JP" b="1">
                <a:latin typeface="Hiragino Kaku Gothic Pro W3" panose="020B0300000000000000" pitchFamily="34" charset="-128"/>
              </a:rPr>
              <a:t>RARiS, Tohoku University, Japan (Mar. 3–6, 2026)</a:t>
            </a:r>
            <a:endParaRPr lang="en-US" altLang="ja-JP" b="1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1 GeV electron beam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Timing resolution measurement </a:t>
            </a:r>
            <a:r>
              <a:rPr lang="en-US" altLang="ja-JP" dirty="0">
                <a:latin typeface="Hiragino Kaku Gothic Pro W3" panose="020B0300000000000000" pitchFamily="34" charset="-128"/>
              </a:rPr>
              <a:t>of alternative sensors</a:t>
            </a:r>
          </a:p>
          <a:p>
            <a:endParaRPr lang="en-US" altLang="ja-JP" dirty="0">
              <a:latin typeface="Hiragino Kaku Gothic Pro W3" panose="020B0300000000000000" pitchFamily="34" charset="-128"/>
            </a:endParaRPr>
          </a:p>
          <a:p>
            <a:r>
              <a:rPr lang="ja-JP" altLang="ja-JP" b="1">
                <a:latin typeface="Hiragino Kaku Gothic Pro W3" panose="020B0300000000000000" pitchFamily="34" charset="-128"/>
              </a:rPr>
              <a:t>KEK PF-AR, Japan (</a:t>
            </a:r>
            <a:r>
              <a:rPr lang="en-US" altLang="ja-JP" b="1" dirty="0">
                <a:latin typeface="Hiragino Kaku Gothic Pro W3" panose="020B0300000000000000" pitchFamily="34" charset="-128"/>
              </a:rPr>
              <a:t>June 1</a:t>
            </a:r>
            <a:r>
              <a:rPr lang="ja-JP" altLang="ja-JP" b="1">
                <a:latin typeface="Hiragino Kaku Gothic Pro W3" panose="020B0300000000000000" pitchFamily="34" charset="-128"/>
              </a:rPr>
              <a:t>, 2026)</a:t>
            </a:r>
            <a:endParaRPr lang="en-US" altLang="ja-JP" b="1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Electron beam (below </a:t>
            </a:r>
            <a:r>
              <a:rPr lang="en-US" altLang="ja-JP" dirty="0">
                <a:latin typeface="Hiragino Kaku Gothic Pro W3" panose="020B0300000000000000" pitchFamily="34" charset="-128"/>
              </a:rPr>
              <a:t>5.8</a:t>
            </a:r>
            <a:r>
              <a:rPr lang="ja-JP" altLang="ja-JP">
                <a:latin typeface="Hiragino Kaku Gothic Pro W3" panose="020B0300000000000000" pitchFamily="34" charset="-128"/>
              </a:rPr>
              <a:t> GeV)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r>
              <a:rPr lang="en-US" altLang="ja-JP" dirty="0">
                <a:latin typeface="Hiragino Kaku Gothic Pro W3" panose="020B0300000000000000" pitchFamily="34" charset="-128"/>
              </a:rPr>
              <a:t>Temperature dependence of timing performance (baseline sensor)</a:t>
            </a:r>
          </a:p>
          <a:p>
            <a:pPr lvl="1"/>
            <a:endParaRPr lang="en-US" altLang="ja-JP" dirty="0">
              <a:latin typeface="Hiragino Kaku Gothic Pro W3" panose="020B0300000000000000" pitchFamily="34" charset="-128"/>
            </a:endParaRPr>
          </a:p>
          <a:p>
            <a:endParaRPr lang="en-US" altLang="ja-JP" dirty="0">
              <a:latin typeface="Hiragino Kaku Gothic Pro W3" panose="020B0300000000000000" pitchFamily="34" charset="-128"/>
            </a:endParaRP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083E35CE-01FA-0CBB-6932-A4EDFC57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>
                <a:latin typeface="Hiragino Kaku Gothic Pro W3" panose="020B0300000000000000" pitchFamily="34" charset="-128"/>
              </a:rPr>
              <a:t>Japan-Led Test Beam Campaigns JFY25</a:t>
            </a:r>
            <a:r>
              <a:rPr lang="en-US" altLang="ja-JP" dirty="0">
                <a:latin typeface="Hiragino Kaku Gothic Pro W3" panose="020B0300000000000000" pitchFamily="34" charset="-128"/>
              </a:rPr>
              <a:t>+JFY26</a:t>
            </a:r>
            <a:endParaRPr lang="ja-JP" altLang="ja-JP">
              <a:latin typeface="Hiragino Kaku Gothic Pro W3" panose="020B0300000000000000" pitchFamily="34" charset="-128"/>
            </a:endParaRP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E1CCD03A-2FDB-4D68-B3BE-A7764830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996" y="803192"/>
            <a:ext cx="974971" cy="365125"/>
          </a:xfrm>
        </p:spPr>
        <p:txBody>
          <a:bodyPr/>
          <a:lstStyle/>
          <a:p>
            <a:r>
              <a:rPr lang="en-US" altLang="ja-JP" dirty="0"/>
              <a:t>5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473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18A3A-ECDC-BFE8-4BEB-14DCDEC40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941128-C683-382C-46DA-03CC1D640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9144"/>
            <a:ext cx="10515600" cy="4667235"/>
          </a:xfrm>
        </p:spPr>
        <p:txBody>
          <a:bodyPr>
            <a:normAutofit fontScale="85000" lnSpcReduction="20000"/>
          </a:bodyPr>
          <a:lstStyle/>
          <a:p>
            <a:r>
              <a:rPr lang="ja-JP" altLang="ja-JP" b="1">
                <a:latin typeface="Hiragino Kaku Gothic Pro W3" panose="020B0300000000000000" pitchFamily="34" charset="-128"/>
              </a:rPr>
              <a:t>DESY, Germany (Dec. 15–21, 2025)</a:t>
            </a:r>
            <a:endParaRPr lang="en-US" altLang="ja-JP" b="1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Electron beam (up to 5.6 GeV)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Position resolution measurement using the DESY telescope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endParaRPr lang="ja-JP" altLang="ja-JP">
              <a:latin typeface="Hiragino Kaku Gothic Pro W3" panose="020B0300000000000000" pitchFamily="34" charset="-128"/>
            </a:endParaRPr>
          </a:p>
          <a:p>
            <a:r>
              <a:rPr lang="ja-JP" altLang="ja-JP" b="1">
                <a:latin typeface="Hiragino Kaku Gothic Pro W3" panose="020B0300000000000000" pitchFamily="34" charset="-128"/>
              </a:rPr>
              <a:t>KEK PF-AR, Japan (Feb. 19–25, 2026)</a:t>
            </a:r>
            <a:endParaRPr lang="en-US" altLang="ja-JP" b="1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Electron beam (below </a:t>
            </a:r>
            <a:r>
              <a:rPr lang="en-US" altLang="ja-JP" dirty="0">
                <a:latin typeface="Hiragino Kaku Gothic Pro W3" panose="020B0300000000000000" pitchFamily="34" charset="-128"/>
              </a:rPr>
              <a:t>5.8</a:t>
            </a:r>
            <a:r>
              <a:rPr lang="ja-JP" altLang="ja-JP">
                <a:latin typeface="Hiragino Kaku Gothic Pro W3" panose="020B0300000000000000" pitchFamily="34" charset="-128"/>
              </a:rPr>
              <a:t> GeV)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Timing resolution measurement </a:t>
            </a:r>
            <a:r>
              <a:rPr lang="en-US" altLang="ja-JP" dirty="0">
                <a:latin typeface="Hiragino Kaku Gothic Pro W3" panose="020B0300000000000000" pitchFamily="34" charset="-128"/>
              </a:rPr>
              <a:t>of baseline sensor</a:t>
            </a:r>
          </a:p>
          <a:p>
            <a:pPr lvl="1"/>
            <a:endParaRPr lang="en-US" altLang="ja-JP" dirty="0">
              <a:solidFill>
                <a:schemeClr val="bg1">
                  <a:lumMod val="50000"/>
                </a:schemeClr>
              </a:solidFill>
              <a:latin typeface="Hiragino Kaku Gothic Pro W3" panose="020B0300000000000000" pitchFamily="34" charset="-128"/>
            </a:endParaRPr>
          </a:p>
          <a:p>
            <a:r>
              <a:rPr lang="ja-JP" altLang="ja-JP" b="1">
                <a:solidFill>
                  <a:schemeClr val="bg1">
                    <a:lumMod val="75000"/>
                  </a:schemeClr>
                </a:solidFill>
                <a:latin typeface="Hiragino Kaku Gothic Pro W3" panose="020B0300000000000000" pitchFamily="34" charset="-128"/>
              </a:rPr>
              <a:t>RARiS, Tohoku University, Japan (Mar. 3–6, 2026)</a:t>
            </a:r>
            <a:endParaRPr lang="en-US" altLang="ja-JP" b="1" dirty="0">
              <a:solidFill>
                <a:schemeClr val="bg1">
                  <a:lumMod val="75000"/>
                </a:schemeClr>
              </a:solidFill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solidFill>
                  <a:schemeClr val="bg1">
                    <a:lumMod val="75000"/>
                  </a:schemeClr>
                </a:solidFill>
                <a:latin typeface="Hiragino Kaku Gothic Pro W3" panose="020B0300000000000000" pitchFamily="34" charset="-128"/>
              </a:rPr>
              <a:t>1 GeV electron beam</a:t>
            </a:r>
            <a:endParaRPr lang="en-US" altLang="ja-JP" dirty="0">
              <a:solidFill>
                <a:schemeClr val="bg1">
                  <a:lumMod val="75000"/>
                </a:schemeClr>
              </a:solidFill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solidFill>
                  <a:schemeClr val="bg1">
                    <a:lumMod val="75000"/>
                  </a:schemeClr>
                </a:solidFill>
                <a:latin typeface="Hiragino Kaku Gothic Pro W3" panose="020B0300000000000000" pitchFamily="34" charset="-128"/>
              </a:rPr>
              <a:t>Timing resolution measurement 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latin typeface="Hiragino Kaku Gothic Pro W3" panose="020B0300000000000000" pitchFamily="34" charset="-128"/>
              </a:rPr>
              <a:t>of alternative sensors</a:t>
            </a:r>
          </a:p>
          <a:p>
            <a:endParaRPr lang="en-US" altLang="ja-JP" dirty="0">
              <a:latin typeface="Hiragino Kaku Gothic Pro W3" panose="020B0300000000000000" pitchFamily="34" charset="-128"/>
            </a:endParaRPr>
          </a:p>
          <a:p>
            <a:r>
              <a:rPr lang="ja-JP" altLang="ja-JP" b="1">
                <a:latin typeface="Hiragino Kaku Gothic Pro W3" panose="020B0300000000000000" pitchFamily="34" charset="-128"/>
              </a:rPr>
              <a:t>KEK PF-AR, Japan (</a:t>
            </a:r>
            <a:r>
              <a:rPr lang="en-US" altLang="ja-JP" b="1" dirty="0">
                <a:latin typeface="Hiragino Kaku Gothic Pro W3" panose="020B0300000000000000" pitchFamily="34" charset="-128"/>
              </a:rPr>
              <a:t>June 1</a:t>
            </a:r>
            <a:r>
              <a:rPr lang="ja-JP" altLang="ja-JP" b="1">
                <a:latin typeface="Hiragino Kaku Gothic Pro W3" panose="020B0300000000000000" pitchFamily="34" charset="-128"/>
              </a:rPr>
              <a:t>, 2026)</a:t>
            </a:r>
            <a:endParaRPr lang="en-US" altLang="ja-JP" b="1" dirty="0">
              <a:latin typeface="Hiragino Kaku Gothic Pro W3" panose="020B0300000000000000" pitchFamily="34" charset="-128"/>
            </a:endParaRPr>
          </a:p>
          <a:p>
            <a:pPr lvl="1"/>
            <a:r>
              <a:rPr lang="ja-JP" altLang="ja-JP">
                <a:latin typeface="Hiragino Kaku Gothic Pro W3" panose="020B0300000000000000" pitchFamily="34" charset="-128"/>
              </a:rPr>
              <a:t>Electron beam (below </a:t>
            </a:r>
            <a:r>
              <a:rPr lang="en-US" altLang="ja-JP" dirty="0">
                <a:latin typeface="Hiragino Kaku Gothic Pro W3" panose="020B0300000000000000" pitchFamily="34" charset="-128"/>
              </a:rPr>
              <a:t>5.8</a:t>
            </a:r>
            <a:r>
              <a:rPr lang="ja-JP" altLang="ja-JP">
                <a:latin typeface="Hiragino Kaku Gothic Pro W3" panose="020B0300000000000000" pitchFamily="34" charset="-128"/>
              </a:rPr>
              <a:t> GeV)</a:t>
            </a:r>
            <a:endParaRPr lang="en-US" altLang="ja-JP" dirty="0">
              <a:latin typeface="Hiragino Kaku Gothic Pro W3" panose="020B0300000000000000" pitchFamily="34" charset="-128"/>
            </a:endParaRPr>
          </a:p>
          <a:p>
            <a:pPr lvl="1"/>
            <a:r>
              <a:rPr lang="en-US" altLang="ja-JP" dirty="0">
                <a:latin typeface="Hiragino Kaku Gothic Pro W3" panose="020B0300000000000000" pitchFamily="34" charset="-128"/>
              </a:rPr>
              <a:t>Temperature dependence of timing performance (baseline sensor)</a:t>
            </a:r>
          </a:p>
          <a:p>
            <a:pPr lvl="1"/>
            <a:endParaRPr lang="en-US" altLang="ja-JP" dirty="0">
              <a:latin typeface="Hiragino Kaku Gothic Pro W3" panose="020B0300000000000000" pitchFamily="34" charset="-128"/>
            </a:endParaRPr>
          </a:p>
          <a:p>
            <a:endParaRPr lang="en-US" altLang="ja-JP" dirty="0">
              <a:latin typeface="Hiragino Kaku Gothic Pro W3" panose="020B0300000000000000" pitchFamily="34" charset="-128"/>
            </a:endParaRP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6DA027F7-E6AE-55E9-1018-6D208748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>
                <a:latin typeface="Hiragino Kaku Gothic Pro W3" panose="020B0300000000000000" pitchFamily="34" charset="-128"/>
              </a:rPr>
              <a:t>Japan-Led Test Beam Campaigns JFY25</a:t>
            </a:r>
            <a:r>
              <a:rPr lang="en-US" altLang="ja-JP" dirty="0">
                <a:latin typeface="Hiragino Kaku Gothic Pro W3" panose="020B0300000000000000" pitchFamily="34" charset="-128"/>
              </a:rPr>
              <a:t>+JFY26</a:t>
            </a:r>
            <a:endParaRPr lang="ja-JP" altLang="ja-JP">
              <a:latin typeface="Hiragino Kaku Gothic Pro W3" panose="020B0300000000000000" pitchFamily="34" charset="-128"/>
            </a:endParaRP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5B8328F9-B287-2443-87B7-AB5B73BA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996" y="803192"/>
            <a:ext cx="974971" cy="365125"/>
          </a:xfrm>
        </p:spPr>
        <p:txBody>
          <a:bodyPr/>
          <a:lstStyle/>
          <a:p>
            <a:r>
              <a:rPr lang="en-US" altLang="ja-JP" dirty="0"/>
              <a:t>5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7418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49F55-7968-F435-EB91-31877C0EA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C859466F-71F6-AEA4-8954-2C7B251B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6" t="11712" r="3933" b="5390"/>
          <a:stretch>
            <a:fillRect/>
          </a:stretch>
        </p:blipFill>
        <p:spPr>
          <a:xfrm>
            <a:off x="6988141" y="3200398"/>
            <a:ext cx="4541473" cy="36281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CAAEB8-8C6E-06A2-C871-B62FAA2B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Hit Position Resolution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EC79DF50-F9AF-9F54-2299-616BFC445CF8}"/>
              </a:ext>
            </a:extLst>
          </p:cNvPr>
          <p:cNvSpPr txBox="1">
            <a:spLocks/>
          </p:cNvSpPr>
          <p:nvPr/>
        </p:nvSpPr>
        <p:spPr>
          <a:xfrm>
            <a:off x="838200" y="1790801"/>
            <a:ext cx="10515600" cy="1409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Hiragino Kaku Gothic Pro W3" panose="020B0300000000000000" pitchFamily="34" charset="-128"/>
              </a:rPr>
              <a:t>Similar or better positioning resolution than eRD112 FY23 sensor</a:t>
            </a:r>
          </a:p>
          <a:p>
            <a:pPr lvl="1"/>
            <a:r>
              <a:rPr lang="en-US" altLang="ja-JP" dirty="0">
                <a:latin typeface="Hiragino Kaku Gothic Pro W3" panose="020B0300000000000000" pitchFamily="34" charset="-128"/>
              </a:rPr>
              <a:t>Different algorithm is used </a:t>
            </a: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55CB6A60-7501-4D1B-2E09-46719DA7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6177" y="803192"/>
            <a:ext cx="974971" cy="365125"/>
          </a:xfrm>
        </p:spPr>
        <p:txBody>
          <a:bodyPr/>
          <a:lstStyle/>
          <a:p>
            <a:r>
              <a:rPr lang="en-US" altLang="ja-JP" dirty="0"/>
              <a:t>6</a:t>
            </a:r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1A658D-82E1-FAF4-E195-C8C2ED73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85" y="3200399"/>
            <a:ext cx="4525581" cy="362810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F7A99C-D1C2-1EE6-ABB8-01924FD1C071}"/>
              </a:ext>
            </a:extLst>
          </p:cNvPr>
          <p:cNvSpPr txBox="1"/>
          <p:nvPr/>
        </p:nvSpPr>
        <p:spPr>
          <a:xfrm>
            <a:off x="1341785" y="3089241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eRD112 FY23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1E9A8B-84C0-220D-36D1-F0C816811DED}"/>
              </a:ext>
            </a:extLst>
          </p:cNvPr>
          <p:cNvSpPr txBox="1"/>
          <p:nvPr/>
        </p:nvSpPr>
        <p:spPr>
          <a:xfrm>
            <a:off x="6988141" y="3006320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EIC-JPN JFY25</a:t>
            </a:r>
          </a:p>
        </p:txBody>
      </p:sp>
    </p:spTree>
    <p:extLst>
      <p:ext uri="{BB962C8B-B14F-4D97-AF65-F5344CB8AC3E}">
        <p14:creationId xmlns:p14="http://schemas.microsoft.com/office/powerpoint/2010/main" val="1846951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F5DB8-B0EF-5770-CB61-3044B2AF3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C5596B4-67FE-EC82-9149-1218048D9CD8}"/>
              </a:ext>
            </a:extLst>
          </p:cNvPr>
          <p:cNvGrpSpPr/>
          <p:nvPr/>
        </p:nvGrpSpPr>
        <p:grpSpPr>
          <a:xfrm>
            <a:off x="1386484" y="1713428"/>
            <a:ext cx="5257010" cy="3774109"/>
            <a:chOff x="1417656" y="1754593"/>
            <a:chExt cx="5257010" cy="3774109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F434EEEA-62D6-67A7-D255-E7921FA9088E}"/>
                </a:ext>
              </a:extLst>
            </p:cNvPr>
            <p:cNvGrpSpPr/>
            <p:nvPr/>
          </p:nvGrpSpPr>
          <p:grpSpPr>
            <a:xfrm>
              <a:off x="1417656" y="1754593"/>
              <a:ext cx="5257010" cy="3774109"/>
              <a:chOff x="1127941" y="1532418"/>
              <a:chExt cx="5257010" cy="3774109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20BE06F9-1C92-B85C-C797-B9C627F8B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7941" y="1690688"/>
                <a:ext cx="5257010" cy="3615839"/>
              </a:xfrm>
              <a:prstGeom prst="rect">
                <a:avLst/>
              </a:prstGeom>
            </p:spPr>
          </p:pic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F49920B2-C20E-4DF5-CDB5-2DE68A908FC3}"/>
                  </a:ext>
                </a:extLst>
              </p:cNvPr>
              <p:cNvSpPr txBox="1"/>
              <p:nvPr/>
            </p:nvSpPr>
            <p:spPr>
              <a:xfrm rot="16200000">
                <a:off x="-464365" y="3133238"/>
                <a:ext cx="35709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Leading – MCPPMT time [</a:t>
                </a:r>
                <a:r>
                  <a:rPr kumimoji="1" lang="en-US" altLang="ja-JP" dirty="0" err="1"/>
                  <a:t>ps</a:t>
                </a:r>
                <a:r>
                  <a:rPr kumimoji="1" lang="en-US" altLang="ja-JP" dirty="0"/>
                  <a:t>]</a:t>
                </a:r>
                <a:endParaRPr kumimoji="1" lang="ja-JP" altLang="en-US"/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DA5681DA-C821-D83A-9335-75E70FF00556}"/>
                </a:ext>
              </a:extLst>
            </p:cNvPr>
            <p:cNvSpPr/>
            <p:nvPr/>
          </p:nvSpPr>
          <p:spPr>
            <a:xfrm>
              <a:off x="2173357" y="1935303"/>
              <a:ext cx="3921853" cy="2489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A5FCBC1-80BF-6A9F-5412-7DD62663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Hiragino Kaku Gothic Pro W3" panose="020B0300000000000000" pitchFamily="34" charset="-128"/>
              </a:rPr>
              <a:t>Signal Propagation Time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FE5635-8E00-7B5C-3639-19961C0D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0056" y="820777"/>
            <a:ext cx="974971" cy="365125"/>
          </a:xfrm>
        </p:spPr>
        <p:txBody>
          <a:bodyPr/>
          <a:lstStyle/>
          <a:p>
            <a:r>
              <a:rPr lang="en-US" altLang="ja-JP" dirty="0"/>
              <a:t>7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F890A2-BDCC-234B-F312-FA12440822B9}"/>
              </a:ext>
            </a:extLst>
          </p:cNvPr>
          <p:cNvSpPr/>
          <p:nvPr/>
        </p:nvSpPr>
        <p:spPr>
          <a:xfrm>
            <a:off x="8206992" y="2809959"/>
            <a:ext cx="238539" cy="17255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A629CF-4BB7-0A55-2DAA-DFFFF073BA63}"/>
              </a:ext>
            </a:extLst>
          </p:cNvPr>
          <p:cNvSpPr txBox="1"/>
          <p:nvPr/>
        </p:nvSpPr>
        <p:spPr>
          <a:xfrm>
            <a:off x="7781499" y="2500386"/>
            <a:ext cx="108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Strip#1</a:t>
            </a:r>
            <a:endParaRPr kumimoji="1" lang="ja-JP" altLang="en-US" sz="14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3CF4DA-6316-FD75-1865-B1ABBC35DDAD}"/>
              </a:ext>
            </a:extLst>
          </p:cNvPr>
          <p:cNvSpPr txBox="1"/>
          <p:nvPr/>
        </p:nvSpPr>
        <p:spPr>
          <a:xfrm>
            <a:off x="9965337" y="2500386"/>
            <a:ext cx="108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Strip#2</a:t>
            </a:r>
            <a:endParaRPr kumimoji="1" lang="ja-JP" altLang="en-US" sz="14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66EEC79-2525-8330-867C-6AE39C766322}"/>
              </a:ext>
            </a:extLst>
          </p:cNvPr>
          <p:cNvCxnSpPr>
            <a:cxnSpLocks/>
            <a:stCxn id="7" idx="3"/>
            <a:endCxn id="31" idx="10"/>
          </p:cNvCxnSpPr>
          <p:nvPr/>
        </p:nvCxnSpPr>
        <p:spPr>
          <a:xfrm flipV="1">
            <a:off x="8445531" y="3664589"/>
            <a:ext cx="662570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C39321F-5834-0E66-05AF-2FB58D3C02AA}"/>
              </a:ext>
            </a:extLst>
          </p:cNvPr>
          <p:cNvCxnSpPr>
            <a:cxnSpLocks/>
            <a:stCxn id="31" idx="2"/>
          </p:cNvCxnSpPr>
          <p:nvPr/>
        </p:nvCxnSpPr>
        <p:spPr>
          <a:xfrm flipV="1">
            <a:off x="9415878" y="3663266"/>
            <a:ext cx="974952" cy="132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2C388D5-D114-B511-E459-0811846E6EE8}"/>
              </a:ext>
            </a:extLst>
          </p:cNvPr>
          <p:cNvSpPr txBox="1"/>
          <p:nvPr/>
        </p:nvSpPr>
        <p:spPr>
          <a:xfrm>
            <a:off x="8619700" y="3319768"/>
            <a:ext cx="804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Δt</a:t>
            </a:r>
            <a:r>
              <a:rPr kumimoji="1" lang="en-US" altLang="ja-JP" sz="14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1</a:t>
            </a:r>
            <a:endParaRPr kumimoji="1" lang="ja-JP" altLang="en-US" sz="1400" baseline="-250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0934D41-E500-CB32-AB60-B530D9615727}"/>
              </a:ext>
            </a:extLst>
          </p:cNvPr>
          <p:cNvSpPr txBox="1"/>
          <p:nvPr/>
        </p:nvSpPr>
        <p:spPr>
          <a:xfrm>
            <a:off x="9705497" y="3314267"/>
            <a:ext cx="804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Δt</a:t>
            </a:r>
            <a:r>
              <a:rPr kumimoji="1" lang="en-US" altLang="ja-JP" sz="14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2</a:t>
            </a:r>
            <a:endParaRPr kumimoji="1" lang="ja-JP" altLang="en-US" sz="1400" baseline="-250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F267589-3EB6-6F27-6CFB-D3ABA4C4CAC8}"/>
              </a:ext>
            </a:extLst>
          </p:cNvPr>
          <p:cNvSpPr txBox="1"/>
          <p:nvPr/>
        </p:nvSpPr>
        <p:spPr>
          <a:xfrm>
            <a:off x="7520596" y="4654927"/>
            <a:ext cx="161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T</a:t>
            </a:r>
            <a:r>
              <a:rPr kumimoji="1" lang="en-US" altLang="ja-JP" sz="16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s1</a:t>
            </a:r>
            <a:r>
              <a:rPr kumimoji="1" lang="en-US" altLang="ja-JP" sz="16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 = t</a:t>
            </a:r>
            <a:r>
              <a:rPr kumimoji="1" lang="en-US" altLang="ja-JP" sz="16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hit</a:t>
            </a:r>
            <a:r>
              <a:rPr kumimoji="1" lang="en-US" altLang="ja-JP" sz="16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 + Δt</a:t>
            </a:r>
            <a:r>
              <a:rPr kumimoji="1" lang="en-US" altLang="ja-JP" sz="16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1</a:t>
            </a:r>
            <a:endParaRPr kumimoji="1" lang="ja-JP" altLang="en-US" sz="1600" baseline="-250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F3A05B-8B94-7018-1132-527599D51229}"/>
              </a:ext>
            </a:extLst>
          </p:cNvPr>
          <p:cNvSpPr txBox="1"/>
          <p:nvPr/>
        </p:nvSpPr>
        <p:spPr>
          <a:xfrm>
            <a:off x="9742471" y="4656978"/>
            <a:ext cx="1611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T</a:t>
            </a:r>
            <a:r>
              <a:rPr kumimoji="1" lang="en-US" altLang="ja-JP" sz="16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s2</a:t>
            </a:r>
            <a:r>
              <a:rPr kumimoji="1" lang="en-US" altLang="ja-JP" sz="16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 = t</a:t>
            </a:r>
            <a:r>
              <a:rPr kumimoji="1" lang="en-US" altLang="ja-JP" sz="16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hit</a:t>
            </a:r>
            <a:r>
              <a:rPr kumimoji="1" lang="en-US" altLang="ja-JP" sz="16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 + Δt</a:t>
            </a:r>
            <a:r>
              <a:rPr lang="en-US" altLang="ja-JP" sz="16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2</a:t>
            </a:r>
            <a:endParaRPr kumimoji="1" lang="ja-JP" altLang="en-US" sz="1600" baseline="-250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5BCB1BC4-AA31-9F7F-54E4-4D84E43D7094}"/>
              </a:ext>
            </a:extLst>
          </p:cNvPr>
          <p:cNvSpPr>
            <a:spLocks noChangeAspect="1"/>
          </p:cNvSpPr>
          <p:nvPr/>
        </p:nvSpPr>
        <p:spPr>
          <a:xfrm>
            <a:off x="8566176" y="4600760"/>
            <a:ext cx="458982" cy="458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31" name="星 16 30">
            <a:extLst>
              <a:ext uri="{FF2B5EF4-FFF2-40B4-BE49-F238E27FC236}">
                <a16:creationId xmlns:a16="http://schemas.microsoft.com/office/drawing/2014/main" id="{01A21F27-C0A5-DFBD-2D74-764724DB9F63}"/>
              </a:ext>
            </a:extLst>
          </p:cNvPr>
          <p:cNvSpPr>
            <a:spLocks noChangeAspect="1"/>
          </p:cNvSpPr>
          <p:nvPr/>
        </p:nvSpPr>
        <p:spPr>
          <a:xfrm>
            <a:off x="9108101" y="3510700"/>
            <a:ext cx="307777" cy="307777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F316CB0D-5653-704B-BD7A-6A0BFC7EE0E2}"/>
              </a:ext>
            </a:extLst>
          </p:cNvPr>
          <p:cNvSpPr>
            <a:spLocks noChangeAspect="1"/>
          </p:cNvSpPr>
          <p:nvPr/>
        </p:nvSpPr>
        <p:spPr>
          <a:xfrm>
            <a:off x="10792027" y="4597546"/>
            <a:ext cx="458982" cy="458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4117A85-BD47-9C01-7B59-ED4300BB6C55}"/>
              </a:ext>
            </a:extLst>
          </p:cNvPr>
          <p:cNvSpPr/>
          <p:nvPr/>
        </p:nvSpPr>
        <p:spPr>
          <a:xfrm>
            <a:off x="10390829" y="2809959"/>
            <a:ext cx="238539" cy="17255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B54DB0B-3923-F7F1-6D7F-2630FFBBAB8C}"/>
              </a:ext>
            </a:extLst>
          </p:cNvPr>
          <p:cNvSpPr txBox="1"/>
          <p:nvPr/>
        </p:nvSpPr>
        <p:spPr>
          <a:xfrm>
            <a:off x="8533148" y="3841201"/>
            <a:ext cx="1893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True hit time </a:t>
            </a:r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t</a:t>
            </a:r>
            <a:r>
              <a:rPr kumimoji="1" lang="en-US" altLang="ja-JP" sz="1400" baseline="-250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hit</a:t>
            </a:r>
            <a:endParaRPr kumimoji="1" lang="ja-JP" altLang="en-US" sz="1400" baseline="-250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42" name="コンテンツ プレースホルダー 2">
            <a:extLst>
              <a:ext uri="{FF2B5EF4-FFF2-40B4-BE49-F238E27FC236}">
                <a16:creationId xmlns:a16="http://schemas.microsoft.com/office/drawing/2014/main" id="{537FA138-B8B2-F75E-A5DB-5B425CC66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60253"/>
            <a:ext cx="10515600" cy="1430745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/>
              <a:t>Hit position accuracy connects to timing resolution via </a:t>
            </a:r>
            <a:r>
              <a:rPr lang="en-US" altLang="ja-JP" dirty="0" err="1">
                <a:solidFill>
                  <a:srgbClr val="FF0000"/>
                </a:solidFill>
              </a:rPr>
              <a:t>σ</a:t>
            </a:r>
            <a:r>
              <a:rPr lang="en-US" altLang="ja-JP" baseline="-25000" dirty="0" err="1">
                <a:solidFill>
                  <a:srgbClr val="FF0000"/>
                </a:solidFill>
              </a:rPr>
              <a:t>delay</a:t>
            </a:r>
            <a:r>
              <a:rPr lang="en-US" altLang="ja-JP" baseline="-25000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~ </a:t>
            </a:r>
            <a:r>
              <a:rPr lang="en-US" altLang="ja-JP" dirty="0" err="1">
                <a:solidFill>
                  <a:srgbClr val="FF0000"/>
                </a:solidFill>
              </a:rPr>
              <a:t>σ</a:t>
            </a:r>
            <a:r>
              <a:rPr lang="en-US" altLang="ja-JP" baseline="-25000" dirty="0" err="1">
                <a:solidFill>
                  <a:srgbClr val="FF0000"/>
                </a:solidFill>
              </a:rPr>
              <a:t>pos</a:t>
            </a:r>
            <a:r>
              <a:rPr lang="en-US" altLang="ja-JP" dirty="0">
                <a:solidFill>
                  <a:srgbClr val="FF0000"/>
                </a:solidFill>
              </a:rPr>
              <a:t>/</a:t>
            </a:r>
            <a:r>
              <a:rPr lang="en-US" altLang="ja-JP" dirty="0" err="1">
                <a:solidFill>
                  <a:srgbClr val="FF0000"/>
                </a:solidFill>
              </a:rPr>
              <a:t>v</a:t>
            </a:r>
            <a:r>
              <a:rPr lang="en-US" altLang="ja-JP" baseline="-25000" dirty="0" err="1">
                <a:solidFill>
                  <a:srgbClr val="FF0000"/>
                </a:solidFill>
              </a:rPr>
              <a:t>eff</a:t>
            </a:r>
            <a:endParaRPr lang="ja-JP" altLang="en-US" baseline="-25000">
              <a:solidFill>
                <a:srgbClr val="FF0000"/>
              </a:solidFill>
            </a:endParaRP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delay</a:t>
            </a:r>
            <a:r>
              <a:rPr lang="en-US" altLang="ja-JP" dirty="0"/>
              <a:t> = </a:t>
            </a:r>
            <a:r>
              <a:rPr lang="ja-JP" altLang="ja-JP"/>
              <a:t>5</a:t>
            </a:r>
            <a:r>
              <a:rPr lang="en-US" altLang="ja-JP" dirty="0"/>
              <a:t> ~ 16 </a:t>
            </a:r>
            <a:r>
              <a:rPr lang="en-US" altLang="ja-JP" dirty="0" err="1"/>
              <a:t>ps</a:t>
            </a:r>
            <a:r>
              <a:rPr lang="en-US" altLang="ja-JP" dirty="0"/>
              <a:t> @ </a:t>
            </a:r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= 5 ~ 15 </a:t>
            </a:r>
            <a:r>
              <a:rPr lang="en-US" altLang="ja-JP" dirty="0" err="1"/>
              <a:t>μm</a:t>
            </a:r>
            <a:r>
              <a:rPr lang="en-US" altLang="ja-JP" dirty="0"/>
              <a:t> (self determination)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delay</a:t>
            </a:r>
            <a:r>
              <a:rPr lang="en-US" altLang="ja-JP" dirty="0"/>
              <a:t> =        33 </a:t>
            </a:r>
            <a:r>
              <a:rPr lang="en-US" altLang="ja-JP" dirty="0" err="1"/>
              <a:t>ps</a:t>
            </a:r>
            <a:r>
              <a:rPr lang="en-US" altLang="ja-JP" dirty="0"/>
              <a:t> @ </a:t>
            </a:r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= 30 </a:t>
            </a:r>
            <a:r>
              <a:rPr lang="en-US" altLang="ja-JP" dirty="0" err="1"/>
              <a:t>μm</a:t>
            </a:r>
            <a:r>
              <a:rPr lang="en-US" altLang="ja-JP" dirty="0"/>
              <a:t> (5-bit ADC scenario)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delay</a:t>
            </a:r>
            <a:r>
              <a:rPr lang="en-US" altLang="ja-JP" dirty="0"/>
              <a:t> =      109 </a:t>
            </a:r>
            <a:r>
              <a:rPr lang="en-US" altLang="ja-JP" dirty="0" err="1"/>
              <a:t>ps</a:t>
            </a:r>
            <a:r>
              <a:rPr lang="en-US" altLang="ja-JP" dirty="0"/>
              <a:t> @ </a:t>
            </a:r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= 100 </a:t>
            </a:r>
            <a:r>
              <a:rPr lang="en-US" altLang="ja-JP" dirty="0" err="1"/>
              <a:t>μm</a:t>
            </a:r>
            <a:r>
              <a:rPr lang="en-US" altLang="ja-JP" dirty="0"/>
              <a:t> (track information)</a:t>
            </a:r>
          </a:p>
          <a:p>
            <a:pPr marL="457200" lvl="1" indent="0">
              <a:buNone/>
            </a:pPr>
            <a:endParaRPr lang="ja-JP" altLang="ja-JP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7F65E44-2F38-E3BB-D4D1-072B62401BA3}"/>
              </a:ext>
            </a:extLst>
          </p:cNvPr>
          <p:cNvSpPr txBox="1"/>
          <p:nvPr/>
        </p:nvSpPr>
        <p:spPr>
          <a:xfrm>
            <a:off x="4177144" y="2376786"/>
            <a:ext cx="217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 err="1">
                <a:solidFill>
                  <a:srgbClr val="FF0000"/>
                </a:solidFill>
              </a:rPr>
              <a:t>V</a:t>
            </a:r>
            <a:r>
              <a:rPr lang="en-US" altLang="ja-JP" b="1" baseline="-25000" dirty="0" err="1">
                <a:solidFill>
                  <a:srgbClr val="FF0000"/>
                </a:solidFill>
              </a:rPr>
              <a:t>eff</a:t>
            </a:r>
            <a:r>
              <a:rPr lang="en-US" altLang="ja-JP" b="1" dirty="0">
                <a:solidFill>
                  <a:srgbClr val="FF0000"/>
                </a:solidFill>
              </a:rPr>
              <a:t> ~ </a:t>
            </a:r>
            <a:r>
              <a:rPr kumimoji="1" lang="en-US" altLang="ja-JP" b="1" dirty="0">
                <a:solidFill>
                  <a:srgbClr val="FF0000"/>
                </a:solidFill>
              </a:rPr>
              <a:t>0.92 um/</a:t>
            </a:r>
            <a:r>
              <a:rPr kumimoji="1" lang="en-US" altLang="ja-JP" b="1" dirty="0" err="1">
                <a:solidFill>
                  <a:srgbClr val="FF0000"/>
                </a:solidFill>
              </a:rPr>
              <a:t>ps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478483-2CE3-32F7-23AF-0EBC4D3784A9}"/>
              </a:ext>
            </a:extLst>
          </p:cNvPr>
          <p:cNvSpPr txBox="1"/>
          <p:nvPr/>
        </p:nvSpPr>
        <p:spPr>
          <a:xfrm>
            <a:off x="1840521" y="1464799"/>
            <a:ext cx="850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total 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=σ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jitter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Landau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tw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delay</a:t>
            </a:r>
            <a:endParaRPr lang="ja-JP" altLang="en-US" sz="28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B1DCC8-FB02-7806-4837-D02240DA2B88}"/>
              </a:ext>
            </a:extLst>
          </p:cNvPr>
          <p:cNvSpPr/>
          <p:nvPr/>
        </p:nvSpPr>
        <p:spPr>
          <a:xfrm>
            <a:off x="8533148" y="1494779"/>
            <a:ext cx="1172349" cy="523220"/>
          </a:xfrm>
          <a:custGeom>
            <a:avLst/>
            <a:gdLst>
              <a:gd name="csX0" fmla="*/ 0 w 1172349"/>
              <a:gd name="csY0" fmla="*/ 0 h 523220"/>
              <a:gd name="csX1" fmla="*/ 574451 w 1172349"/>
              <a:gd name="csY1" fmla="*/ 0 h 523220"/>
              <a:gd name="csX2" fmla="*/ 1172349 w 1172349"/>
              <a:gd name="csY2" fmla="*/ 0 h 523220"/>
              <a:gd name="csX3" fmla="*/ 1172349 w 1172349"/>
              <a:gd name="csY3" fmla="*/ 523220 h 523220"/>
              <a:gd name="csX4" fmla="*/ 586175 w 1172349"/>
              <a:gd name="csY4" fmla="*/ 523220 h 523220"/>
              <a:gd name="csX5" fmla="*/ 0 w 1172349"/>
              <a:gd name="csY5" fmla="*/ 523220 h 523220"/>
              <a:gd name="csX6" fmla="*/ 0 w 1172349"/>
              <a:gd name="csY6" fmla="*/ 0 h 523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172349" h="523220" extrusionOk="0">
                <a:moveTo>
                  <a:pt x="0" y="0"/>
                </a:moveTo>
                <a:cubicBezTo>
                  <a:pt x="148723" y="-26190"/>
                  <a:pt x="395381" y="13462"/>
                  <a:pt x="574451" y="0"/>
                </a:cubicBezTo>
                <a:cubicBezTo>
                  <a:pt x="753521" y="-13462"/>
                  <a:pt x="1051525" y="11715"/>
                  <a:pt x="1172349" y="0"/>
                </a:cubicBezTo>
                <a:cubicBezTo>
                  <a:pt x="1151059" y="234827"/>
                  <a:pt x="1178867" y="416135"/>
                  <a:pt x="1172349" y="523220"/>
                </a:cubicBezTo>
                <a:cubicBezTo>
                  <a:pt x="958606" y="524586"/>
                  <a:pt x="769993" y="546381"/>
                  <a:pt x="586175" y="523220"/>
                </a:cubicBezTo>
                <a:cubicBezTo>
                  <a:pt x="402357" y="500059"/>
                  <a:pt x="171111" y="512288"/>
                  <a:pt x="0" y="523220"/>
                </a:cubicBezTo>
                <a:cubicBezTo>
                  <a:pt x="10330" y="391675"/>
                  <a:pt x="-1194" y="239160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075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EE2B3C4A-A467-5049-A074-35A252FF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2160626"/>
            <a:ext cx="4454265" cy="367281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5C8E282-7ED9-B506-FA45-861AD916D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872"/>
          <a:stretch>
            <a:fillRect/>
          </a:stretch>
        </p:blipFill>
        <p:spPr>
          <a:xfrm>
            <a:off x="6335857" y="2272186"/>
            <a:ext cx="5074474" cy="3465118"/>
          </a:xfrm>
          <a:prstGeom prst="rect">
            <a:avLst/>
          </a:prstGeom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2FAEDC9-DF5D-034B-52FB-190A11642653}"/>
              </a:ext>
            </a:extLst>
          </p:cNvPr>
          <p:cNvCxnSpPr>
            <a:cxnSpLocks/>
          </p:cNvCxnSpPr>
          <p:nvPr/>
        </p:nvCxnSpPr>
        <p:spPr>
          <a:xfrm>
            <a:off x="1824992" y="5018988"/>
            <a:ext cx="8933900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2C621D-ECC3-AE25-C3EA-8E947BA1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Hiragino Kaku Gothic Pro W3" panose="020B0300000000000000" pitchFamily="34" charset="-128"/>
              </a:rPr>
              <a:t>Jitter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5AFE28-4B69-7AA4-6921-4CE86EE10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58491"/>
            <a:ext cx="10515600" cy="100773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Jitter definition: </a:t>
            </a:r>
            <a:r>
              <a:rPr kumimoji="1" lang="en-US" altLang="ja-JP" dirty="0" err="1"/>
              <a:t>σ</a:t>
            </a:r>
            <a:r>
              <a:rPr kumimoji="1" lang="en-US" altLang="ja-JP" baseline="-25000" dirty="0" err="1"/>
              <a:t>jitter</a:t>
            </a:r>
            <a:r>
              <a:rPr kumimoji="1" lang="en-US" altLang="ja-JP" dirty="0"/>
              <a:t> </a:t>
            </a:r>
            <a:r>
              <a:rPr lang="en-US" altLang="ja-JP" dirty="0"/>
              <a:t>= </a:t>
            </a:r>
            <a:r>
              <a:rPr lang="en-US" altLang="ja-JP" dirty="0" err="1"/>
              <a:t>σ</a:t>
            </a:r>
            <a:r>
              <a:rPr lang="en-US" altLang="ja-JP" baseline="-25000" dirty="0" err="1"/>
              <a:t>noise</a:t>
            </a:r>
            <a:r>
              <a:rPr lang="en-US" altLang="ja-JP" dirty="0"/>
              <a:t> / (</a:t>
            </a:r>
            <a:r>
              <a:rPr lang="en-US" altLang="ja-JP" dirty="0" err="1"/>
              <a:t>dV</a:t>
            </a:r>
            <a:r>
              <a:rPr lang="en-US" altLang="ja-JP" dirty="0"/>
              <a:t>/dt)</a:t>
            </a:r>
            <a:endParaRPr kumimoji="1" lang="en-US" altLang="ja-JP" dirty="0"/>
          </a:p>
          <a:p>
            <a:r>
              <a:rPr kumimoji="1" lang="en-US" altLang="ja-JP" dirty="0"/>
              <a:t>EIC-JPN JFY25</a:t>
            </a:r>
            <a:r>
              <a:rPr lang="en-US" altLang="ja-JP" dirty="0"/>
              <a:t> result is the same as </a:t>
            </a:r>
            <a:r>
              <a:rPr kumimoji="1" lang="en-US" altLang="ja-JP" dirty="0"/>
              <a:t>eRD112 FY23, 15~20 </a:t>
            </a:r>
            <a:r>
              <a:rPr kumimoji="1" lang="en-US" altLang="ja-JP" dirty="0" err="1"/>
              <a:t>ps</a:t>
            </a:r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9D7F05-C387-F6B5-DA4E-2DC656A35327}"/>
              </a:ext>
            </a:extLst>
          </p:cNvPr>
          <p:cNvSpPr txBox="1"/>
          <p:nvPr/>
        </p:nvSpPr>
        <p:spPr>
          <a:xfrm>
            <a:off x="7140136" y="2580660"/>
            <a:ext cx="225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Weighted</a:t>
            </a:r>
            <a:r>
              <a:rPr lang="ja-JP" altLang="en-US" sz="1200" b="1"/>
              <a:t> </a:t>
            </a:r>
            <a:endParaRPr lang="en-US" altLang="ja-JP" sz="1200" b="1" dirty="0"/>
          </a:p>
          <a:p>
            <a:r>
              <a:rPr lang="en-US" altLang="ja-JP" sz="1200" b="1" dirty="0"/>
              <a:t>(leading &amp; </a:t>
            </a:r>
            <a:r>
              <a:rPr lang="en-US" altLang="ja-JP" sz="1200" b="1" dirty="0" err="1"/>
              <a:t>subleading</a:t>
            </a:r>
            <a:r>
              <a:rPr lang="en-US" altLang="ja-JP" sz="1200" b="1" dirty="0"/>
              <a:t>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DB26A5B-F51E-BA08-0E2C-72EBC2FC50F9}"/>
              </a:ext>
            </a:extLst>
          </p:cNvPr>
          <p:cNvSpPr txBox="1"/>
          <p:nvPr/>
        </p:nvSpPr>
        <p:spPr>
          <a:xfrm>
            <a:off x="6291942" y="2009238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EIC-JPN JFY25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B4B27D-9A90-1A18-2FB3-E6974828DFF6}"/>
              </a:ext>
            </a:extLst>
          </p:cNvPr>
          <p:cNvSpPr txBox="1"/>
          <p:nvPr/>
        </p:nvSpPr>
        <p:spPr>
          <a:xfrm>
            <a:off x="1230086" y="1961577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eRD112 FY23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86202EF5-8B21-4930-6570-453CBBC7F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135" y="3648325"/>
            <a:ext cx="2986819" cy="8606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212EA6-6364-E862-2FCE-FF52FAD574DD}"/>
              </a:ext>
            </a:extLst>
          </p:cNvPr>
          <p:cNvSpPr txBox="1"/>
          <p:nvPr/>
        </p:nvSpPr>
        <p:spPr>
          <a:xfrm>
            <a:off x="1824992" y="1353545"/>
            <a:ext cx="850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total 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=σ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jitter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Landau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tw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delay</a:t>
            </a:r>
            <a:endParaRPr lang="ja-JP" altLang="en-US" sz="28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97ABE8-272F-8EA7-85E2-1088F70FB4EB}"/>
              </a:ext>
            </a:extLst>
          </p:cNvPr>
          <p:cNvSpPr/>
          <p:nvPr/>
        </p:nvSpPr>
        <p:spPr>
          <a:xfrm>
            <a:off x="3901188" y="1393943"/>
            <a:ext cx="1120518" cy="523220"/>
          </a:xfrm>
          <a:custGeom>
            <a:avLst/>
            <a:gdLst>
              <a:gd name="csX0" fmla="*/ 0 w 1120518"/>
              <a:gd name="csY0" fmla="*/ 0 h 523220"/>
              <a:gd name="csX1" fmla="*/ 549054 w 1120518"/>
              <a:gd name="csY1" fmla="*/ 0 h 523220"/>
              <a:gd name="csX2" fmla="*/ 1120518 w 1120518"/>
              <a:gd name="csY2" fmla="*/ 0 h 523220"/>
              <a:gd name="csX3" fmla="*/ 1120518 w 1120518"/>
              <a:gd name="csY3" fmla="*/ 523220 h 523220"/>
              <a:gd name="csX4" fmla="*/ 560259 w 1120518"/>
              <a:gd name="csY4" fmla="*/ 523220 h 523220"/>
              <a:gd name="csX5" fmla="*/ 0 w 1120518"/>
              <a:gd name="csY5" fmla="*/ 523220 h 523220"/>
              <a:gd name="csX6" fmla="*/ 0 w 1120518"/>
              <a:gd name="csY6" fmla="*/ 0 h 523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120518" h="523220" extrusionOk="0">
                <a:moveTo>
                  <a:pt x="0" y="0"/>
                </a:moveTo>
                <a:cubicBezTo>
                  <a:pt x="125666" y="19691"/>
                  <a:pt x="438766" y="-19035"/>
                  <a:pt x="549054" y="0"/>
                </a:cubicBezTo>
                <a:cubicBezTo>
                  <a:pt x="659342" y="19035"/>
                  <a:pt x="909795" y="27743"/>
                  <a:pt x="1120518" y="0"/>
                </a:cubicBezTo>
                <a:cubicBezTo>
                  <a:pt x="1099228" y="234827"/>
                  <a:pt x="1127036" y="416135"/>
                  <a:pt x="1120518" y="523220"/>
                </a:cubicBezTo>
                <a:cubicBezTo>
                  <a:pt x="991970" y="525870"/>
                  <a:pt x="720258" y="525707"/>
                  <a:pt x="560259" y="523220"/>
                </a:cubicBezTo>
                <a:cubicBezTo>
                  <a:pt x="400260" y="520733"/>
                  <a:pt x="151656" y="504752"/>
                  <a:pt x="0" y="523220"/>
                </a:cubicBezTo>
                <a:cubicBezTo>
                  <a:pt x="10330" y="391675"/>
                  <a:pt x="-1194" y="239160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E2977E49-3459-6D3D-34CE-4738D094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0056" y="820777"/>
            <a:ext cx="974971" cy="365125"/>
          </a:xfrm>
        </p:spPr>
        <p:txBody>
          <a:bodyPr/>
          <a:lstStyle/>
          <a:p>
            <a:r>
              <a:rPr lang="en-US" altLang="ja-JP" dirty="0"/>
              <a:t>8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238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CBE3762A-C658-6DDA-E233-DC1CB2F4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92" t="27734" r="22501" b="18234"/>
          <a:stretch>
            <a:fillRect/>
          </a:stretch>
        </p:blipFill>
        <p:spPr>
          <a:xfrm>
            <a:off x="5793600" y="1820333"/>
            <a:ext cx="5281019" cy="365059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E0A3878-E6D1-A5D9-4EDB-478276F8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Total </a:t>
            </a:r>
            <a:r>
              <a:rPr lang="en-US" altLang="ja-JP"/>
              <a:t>Timing Resolution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4BC88EC-63B8-D9D3-C3F4-F13A7FE2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44" y="1802404"/>
            <a:ext cx="4810647" cy="391374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B15C140-3E53-CD70-F69F-711E167EA634}"/>
              </a:ext>
            </a:extLst>
          </p:cNvPr>
          <p:cNvSpPr txBox="1"/>
          <p:nvPr/>
        </p:nvSpPr>
        <p:spPr>
          <a:xfrm>
            <a:off x="1412604" y="5499286"/>
            <a:ext cx="9492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total 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=σ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jitter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Landau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tw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σ</a:t>
            </a:r>
            <a:r>
              <a:rPr lang="en-US" altLang="ja-JP" sz="28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delay</a:t>
            </a:r>
            <a:r>
              <a:rPr lang="en-US" altLang="ja-JP" sz="2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+ </a:t>
            </a:r>
            <a:r>
              <a:rPr lang="en-US" altLang="ja-JP" sz="2800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σ</a:t>
            </a:r>
            <a:r>
              <a:rPr lang="en-US" altLang="ja-JP" sz="2800" baseline="30000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en-US" altLang="ja-JP" sz="2800" baseline="-25000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unknown</a:t>
            </a:r>
            <a:endParaRPr lang="ja-JP" altLang="en-US" sz="2800">
              <a:solidFill>
                <a:srgbClr val="FF000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50FB92-2772-445D-2CC9-9AD7B3B278D6}"/>
              </a:ext>
            </a:extLst>
          </p:cNvPr>
          <p:cNvSpPr txBox="1"/>
          <p:nvPr/>
        </p:nvSpPr>
        <p:spPr>
          <a:xfrm>
            <a:off x="2751436" y="6023496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15</a:t>
            </a:r>
            <a:r>
              <a:rPr kumimoji="1" lang="en-US" altLang="ja-JP" dirty="0"/>
              <a:t>~20 </a:t>
            </a:r>
            <a:r>
              <a:rPr kumimoji="1" lang="en-US" altLang="ja-JP" dirty="0" err="1"/>
              <a:t>ps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50A55F2-B87C-257A-F17F-5CE42B17D3CE}"/>
              </a:ext>
            </a:extLst>
          </p:cNvPr>
          <p:cNvSpPr txBox="1"/>
          <p:nvPr/>
        </p:nvSpPr>
        <p:spPr>
          <a:xfrm>
            <a:off x="7375647" y="6023496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~10 </a:t>
            </a:r>
            <a:r>
              <a:rPr kumimoji="1" lang="en-US" altLang="ja-JP" dirty="0" err="1"/>
              <a:t>ps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505592-169A-DC1F-17C2-456D265BB911}"/>
              </a:ext>
            </a:extLst>
          </p:cNvPr>
          <p:cNvSpPr txBox="1"/>
          <p:nvPr/>
        </p:nvSpPr>
        <p:spPr>
          <a:xfrm>
            <a:off x="4378354" y="6023496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25~30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ps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C93CF2-A7EC-A5D4-4429-6C687C882C08}"/>
              </a:ext>
            </a:extLst>
          </p:cNvPr>
          <p:cNvSpPr txBox="1"/>
          <p:nvPr/>
        </p:nvSpPr>
        <p:spPr>
          <a:xfrm>
            <a:off x="6027387" y="6023496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~</a:t>
            </a:r>
            <a:r>
              <a:rPr lang="en-US" altLang="ja-JP" dirty="0"/>
              <a:t>5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ps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CC9F3CD-C2E3-22F2-2DF9-64717BCBD823}"/>
              </a:ext>
            </a:extLst>
          </p:cNvPr>
          <p:cNvSpPr txBox="1"/>
          <p:nvPr/>
        </p:nvSpPr>
        <p:spPr>
          <a:xfrm>
            <a:off x="1353745" y="6023496"/>
            <a:ext cx="16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60~70 </a:t>
            </a:r>
            <a:r>
              <a:rPr kumimoji="1" lang="en-US" altLang="ja-JP" dirty="0" err="1"/>
              <a:t>ps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37D8522-37FE-7770-FE12-EAC34E1F176B}"/>
              </a:ext>
            </a:extLst>
          </p:cNvPr>
          <p:cNvSpPr txBox="1"/>
          <p:nvPr/>
        </p:nvSpPr>
        <p:spPr>
          <a:xfrm>
            <a:off x="6186071" y="1629958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EIC-JPN JFY25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AD41CA-EC7C-1D12-AC2D-7B1BA00593A0}"/>
              </a:ext>
            </a:extLst>
          </p:cNvPr>
          <p:cNvSpPr txBox="1"/>
          <p:nvPr/>
        </p:nvSpPr>
        <p:spPr>
          <a:xfrm>
            <a:off x="1207811" y="1706267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eRD112 FY23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DD58139-ADDC-0F89-D207-13C5BC215C51}"/>
              </a:ext>
            </a:extLst>
          </p:cNvPr>
          <p:cNvCxnSpPr>
            <a:cxnSpLocks/>
          </p:cNvCxnSpPr>
          <p:nvPr/>
        </p:nvCxnSpPr>
        <p:spPr>
          <a:xfrm>
            <a:off x="1612547" y="4254376"/>
            <a:ext cx="9307055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70CE4BE-CCBA-7A17-4F10-BAFD59891D07}"/>
              </a:ext>
            </a:extLst>
          </p:cNvPr>
          <p:cNvSpPr txBox="1"/>
          <p:nvPr/>
        </p:nvSpPr>
        <p:spPr>
          <a:xfrm>
            <a:off x="9028843" y="6023496"/>
            <a:ext cx="16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45</a:t>
            </a:r>
            <a:r>
              <a:rPr kumimoji="1" lang="en-US" altLang="ja-JP" dirty="0">
                <a:solidFill>
                  <a:srgbClr val="FF0000"/>
                </a:solidFill>
              </a:rPr>
              <a:t>~58 </a:t>
            </a:r>
            <a:r>
              <a:rPr kumimoji="1" lang="en-US" altLang="ja-JP" dirty="0" err="1">
                <a:solidFill>
                  <a:srgbClr val="FF0000"/>
                </a:solidFill>
              </a:rPr>
              <a:t>ps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8" name="スライド番号プレースホルダー 3">
            <a:extLst>
              <a:ext uri="{FF2B5EF4-FFF2-40B4-BE49-F238E27FC236}">
                <a16:creationId xmlns:a16="http://schemas.microsoft.com/office/drawing/2014/main" id="{5E913EAE-6F87-4B68-543A-9DF22CCB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0056" y="820777"/>
            <a:ext cx="974971" cy="365125"/>
          </a:xfrm>
        </p:spPr>
        <p:txBody>
          <a:bodyPr/>
          <a:lstStyle/>
          <a:p>
            <a:r>
              <a:rPr lang="en-US" altLang="ja-JP" dirty="0"/>
              <a:t>9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3992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C60D6-2230-76D3-47CB-9403DCA73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AA59C1-6C88-1AB2-C566-6ED5EF81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of Test </a:t>
            </a:r>
            <a:r>
              <a:rPr lang="en-US" altLang="ja-JP" dirty="0"/>
              <a:t>B</a:t>
            </a:r>
            <a:r>
              <a:rPr kumimoji="1" lang="en-US" altLang="ja-JP" dirty="0"/>
              <a:t>eam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27C4D7-B0EE-C380-3A8E-FCB1613C9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35" y="1825625"/>
            <a:ext cx="11066929" cy="466725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Hit position can be measure very precisely 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~ 7.6 </a:t>
            </a:r>
            <a:r>
              <a:rPr lang="en-US" altLang="ja-JP" dirty="0" err="1"/>
              <a:t>μm</a:t>
            </a:r>
            <a:r>
              <a:rPr lang="en-US" altLang="ja-JP" dirty="0"/>
              <a:t> in average</a:t>
            </a:r>
          </a:p>
          <a:p>
            <a:pPr lvl="1"/>
            <a:endParaRPr lang="en-US" altLang="ja-JP" dirty="0"/>
          </a:p>
          <a:p>
            <a:r>
              <a:rPr lang="en-US" altLang="ja-JP" dirty="0">
                <a:solidFill>
                  <a:schemeClr val="bg1"/>
                </a:solidFill>
              </a:rPr>
              <a:t>Non-negligible s</a:t>
            </a:r>
            <a:r>
              <a:rPr kumimoji="1" lang="en-US" altLang="ja-JP" dirty="0">
                <a:solidFill>
                  <a:schemeClr val="bg1"/>
                </a:solidFill>
              </a:rPr>
              <a:t>ignal propagation time </a:t>
            </a:r>
            <a:r>
              <a:rPr lang="en-US" altLang="ja-JP" dirty="0">
                <a:solidFill>
                  <a:schemeClr val="bg1"/>
                </a:solidFill>
              </a:rPr>
              <a:t>has been observed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err="1">
                <a:solidFill>
                  <a:schemeClr val="bg1"/>
                </a:solidFill>
              </a:rPr>
              <a:t>v</a:t>
            </a:r>
            <a:r>
              <a:rPr lang="en-US" altLang="ja-JP" baseline="-25000" dirty="0" err="1">
                <a:solidFill>
                  <a:schemeClr val="bg1"/>
                </a:solidFill>
              </a:rPr>
              <a:t>eff</a:t>
            </a:r>
            <a:r>
              <a:rPr lang="en-US" altLang="ja-JP" dirty="0">
                <a:solidFill>
                  <a:schemeClr val="bg1"/>
                </a:solidFill>
              </a:rPr>
              <a:t> ~ 0.92 </a:t>
            </a:r>
            <a:r>
              <a:rPr lang="en-US" altLang="ja-JP" dirty="0" err="1">
                <a:solidFill>
                  <a:schemeClr val="bg1"/>
                </a:solidFill>
              </a:rPr>
              <a:t>μm</a:t>
            </a:r>
            <a:r>
              <a:rPr lang="en-US" altLang="ja-JP" dirty="0">
                <a:solidFill>
                  <a:schemeClr val="bg1"/>
                </a:solidFill>
              </a:rPr>
              <a:t>/</a:t>
            </a:r>
            <a:r>
              <a:rPr lang="en-US" altLang="ja-JP" dirty="0" err="1">
                <a:solidFill>
                  <a:schemeClr val="bg1"/>
                </a:solidFill>
              </a:rPr>
              <a:t>ps</a:t>
            </a:r>
            <a:endParaRPr lang="en-US" altLang="ja-JP" dirty="0">
              <a:solidFill>
                <a:schemeClr val="bg1"/>
              </a:solidFill>
            </a:endParaRPr>
          </a:p>
          <a:p>
            <a:pPr lvl="1"/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Accuracy of hit position estimation affects on timing resolution, but it can be controlled 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Hit position resolution of tracking O(100) </a:t>
            </a:r>
            <a:r>
              <a:rPr lang="en-US" altLang="ja-JP" dirty="0" err="1">
                <a:solidFill>
                  <a:schemeClr val="bg1"/>
                </a:solidFill>
              </a:rPr>
              <a:t>μm</a:t>
            </a:r>
            <a:r>
              <a:rPr lang="en-US" altLang="ja-JP" dirty="0">
                <a:solidFill>
                  <a:schemeClr val="bg1"/>
                </a:solidFill>
              </a:rPr>
              <a:t> is insufficient to get a few tens of </a:t>
            </a:r>
            <a:r>
              <a:rPr lang="en-US" altLang="ja-JP" dirty="0" err="1">
                <a:solidFill>
                  <a:schemeClr val="bg1"/>
                </a:solidFill>
              </a:rPr>
              <a:t>ps</a:t>
            </a:r>
            <a:r>
              <a:rPr lang="en-US" altLang="ja-JP" dirty="0">
                <a:solidFill>
                  <a:schemeClr val="bg1"/>
                </a:solidFill>
              </a:rPr>
              <a:t> timing resolution</a:t>
            </a: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Jitter result is the same as the previous eRD112 prototype 15~20ps, but the total timing resolution is 60~70ps due to unknown source of  ~50ps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It may come from timing reference reconstruction (MCP-PMT)</a:t>
            </a:r>
          </a:p>
          <a:p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Excellent results have been measured by TCT-scan (see next presentation)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We are investigating the “unknown” source by the new weapon</a:t>
            </a:r>
          </a:p>
          <a:p>
            <a:pPr lvl="1"/>
            <a:endParaRPr kumimoji="1" lang="en-US" altLang="ja-JP" dirty="0">
              <a:solidFill>
                <a:schemeClr val="bg1"/>
              </a:solidFill>
            </a:endParaRP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endParaRPr kumimoji="1" lang="ja-JP" altLang="en-US"/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157D3F87-9C7A-96D8-8E31-280CA3F7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0266" y="820777"/>
            <a:ext cx="974971" cy="365125"/>
          </a:xfrm>
        </p:spPr>
        <p:txBody>
          <a:bodyPr/>
          <a:lstStyle/>
          <a:p>
            <a:r>
              <a:rPr lang="en-US" altLang="ja-JP" dirty="0"/>
              <a:t>10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109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598DE-D611-62C4-305B-DE7448365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518509-FEA8-EE0D-2831-440DF72D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”Required” Sensor Performance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" name="スライド番号プレースホルダー 29">
            <a:extLst>
              <a:ext uri="{FF2B5EF4-FFF2-40B4-BE49-F238E27FC236}">
                <a16:creationId xmlns:a16="http://schemas.microsoft.com/office/drawing/2014/main" id="{1B366343-C84F-4347-09FB-4EC2C4A4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858" y="803192"/>
            <a:ext cx="974971" cy="365125"/>
          </a:xfrm>
        </p:spPr>
        <p:txBody>
          <a:bodyPr/>
          <a:lstStyle/>
          <a:p>
            <a:r>
              <a:rPr lang="en-US" altLang="ja-JP" dirty="0"/>
              <a:t>2</a:t>
            </a:r>
            <a:endParaRPr lang="ja-JP" altLang="en-US"/>
          </a:p>
        </p:txBody>
      </p:sp>
      <p:pic>
        <p:nvPicPr>
          <p:cNvPr id="17" name="図 16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CF676642-CF56-D041-B8D7-B95AB8A6E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32" y="3559495"/>
            <a:ext cx="3336180" cy="3336180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40BA70C-A8CD-D063-9703-78DAEA32C8E9}"/>
              </a:ext>
            </a:extLst>
          </p:cNvPr>
          <p:cNvGrpSpPr>
            <a:grpSpLocks noChangeAspect="1"/>
          </p:cNvGrpSpPr>
          <p:nvPr/>
        </p:nvGrpSpPr>
        <p:grpSpPr>
          <a:xfrm>
            <a:off x="2843322" y="3750244"/>
            <a:ext cx="1474224" cy="2683772"/>
            <a:chOff x="9766215" y="471158"/>
            <a:chExt cx="1544084" cy="2810949"/>
          </a:xfrm>
        </p:grpSpPr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8928B492-FE0A-11DF-2F0F-239A846C0F96}"/>
                </a:ext>
              </a:extLst>
            </p:cNvPr>
            <p:cNvSpPr/>
            <p:nvPr/>
          </p:nvSpPr>
          <p:spPr>
            <a:xfrm>
              <a:off x="9766215" y="471163"/>
              <a:ext cx="986829" cy="2511229"/>
            </a:xfrm>
            <a:custGeom>
              <a:avLst/>
              <a:gdLst>
                <a:gd name="connsiteX0" fmla="*/ 0 w 890025"/>
                <a:gd name="connsiteY0" fmla="*/ 0 h 3091068"/>
                <a:gd name="connsiteX1" fmla="*/ 890025 w 890025"/>
                <a:gd name="connsiteY1" fmla="*/ 0 h 3091068"/>
                <a:gd name="connsiteX2" fmla="*/ 890025 w 890025"/>
                <a:gd name="connsiteY2" fmla="*/ 3091068 h 3091068"/>
                <a:gd name="connsiteX3" fmla="*/ 621672 w 890025"/>
                <a:gd name="connsiteY3" fmla="*/ 3091068 h 3091068"/>
                <a:gd name="connsiteX4" fmla="*/ 441111 w 890025"/>
                <a:gd name="connsiteY4" fmla="*/ 3045349 h 3091068"/>
                <a:gd name="connsiteX5" fmla="*/ 260550 w 890025"/>
                <a:gd name="connsiteY5" fmla="*/ 3091068 h 3091068"/>
                <a:gd name="connsiteX6" fmla="*/ 0 w 890025"/>
                <a:gd name="connsiteY6" fmla="*/ 3091068 h 3091068"/>
                <a:gd name="connsiteX7" fmla="*/ 0 w 890025"/>
                <a:gd name="connsiteY7" fmla="*/ 0 h 309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025" h="3091068">
                  <a:moveTo>
                    <a:pt x="0" y="0"/>
                  </a:moveTo>
                  <a:lnTo>
                    <a:pt x="890025" y="0"/>
                  </a:lnTo>
                  <a:lnTo>
                    <a:pt x="890025" y="3091068"/>
                  </a:lnTo>
                  <a:lnTo>
                    <a:pt x="621672" y="3091068"/>
                  </a:lnTo>
                  <a:lnTo>
                    <a:pt x="441111" y="3045349"/>
                  </a:lnTo>
                  <a:lnTo>
                    <a:pt x="260550" y="3091068"/>
                  </a:lnTo>
                  <a:lnTo>
                    <a:pt x="0" y="3091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52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7BFBFF14-040F-5785-1642-EB9E88607F6B}"/>
                </a:ext>
              </a:extLst>
            </p:cNvPr>
            <p:cNvSpPr/>
            <p:nvPr/>
          </p:nvSpPr>
          <p:spPr>
            <a:xfrm>
              <a:off x="9878520" y="2277503"/>
              <a:ext cx="874343" cy="869285"/>
            </a:xfrm>
            <a:custGeom>
              <a:avLst/>
              <a:gdLst>
                <a:gd name="connsiteX0" fmla="*/ 0 w 888364"/>
                <a:gd name="connsiteY0" fmla="*/ 0 h 883224"/>
                <a:gd name="connsiteX1" fmla="*/ 4320 w 888364"/>
                <a:gd name="connsiteY1" fmla="*/ 0 h 883224"/>
                <a:gd name="connsiteX2" fmla="*/ 4278 w 888364"/>
                <a:gd name="connsiteY2" fmla="*/ 327 h 883224"/>
                <a:gd name="connsiteX3" fmla="*/ 447078 w 888364"/>
                <a:gd name="connsiteY3" fmla="*/ 353944 h 883224"/>
                <a:gd name="connsiteX4" fmla="*/ 880882 w 888364"/>
                <a:gd name="connsiteY4" fmla="*/ 71593 h 883224"/>
                <a:gd name="connsiteX5" fmla="*/ 888364 w 888364"/>
                <a:gd name="connsiteY5" fmla="*/ 12321 h 883224"/>
                <a:gd name="connsiteX6" fmla="*/ 888364 w 888364"/>
                <a:gd name="connsiteY6" fmla="*/ 883224 h 883224"/>
                <a:gd name="connsiteX7" fmla="*/ 0 w 888364"/>
                <a:gd name="connsiteY7" fmla="*/ 883224 h 883224"/>
                <a:gd name="connsiteX8" fmla="*/ 0 w 888364"/>
                <a:gd name="connsiteY8" fmla="*/ 0 h 88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364" h="883224">
                  <a:moveTo>
                    <a:pt x="0" y="0"/>
                  </a:moveTo>
                  <a:lnTo>
                    <a:pt x="4320" y="0"/>
                  </a:lnTo>
                  <a:lnTo>
                    <a:pt x="4278" y="327"/>
                  </a:lnTo>
                  <a:cubicBezTo>
                    <a:pt x="4278" y="195624"/>
                    <a:pt x="202526" y="353944"/>
                    <a:pt x="447078" y="353944"/>
                  </a:cubicBezTo>
                  <a:cubicBezTo>
                    <a:pt x="661061" y="353944"/>
                    <a:pt x="839593" y="232730"/>
                    <a:pt x="880882" y="71593"/>
                  </a:cubicBezTo>
                  <a:lnTo>
                    <a:pt x="888364" y="12321"/>
                  </a:lnTo>
                  <a:lnTo>
                    <a:pt x="888364" y="883224"/>
                  </a:lnTo>
                  <a:lnTo>
                    <a:pt x="0" y="88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45CFC255-D005-90DD-5D2C-593049BEFA2F}"/>
                </a:ext>
              </a:extLst>
            </p:cNvPr>
            <p:cNvSpPr/>
            <p:nvPr/>
          </p:nvSpPr>
          <p:spPr>
            <a:xfrm>
              <a:off x="10723958" y="471158"/>
              <a:ext cx="518437" cy="186342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19778"/>
              </a:schemeClr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26E45660-A7EE-C38E-15FF-BB81A4D25142}"/>
                </a:ext>
              </a:extLst>
            </p:cNvPr>
            <p:cNvSpPr/>
            <p:nvPr/>
          </p:nvSpPr>
          <p:spPr>
            <a:xfrm>
              <a:off x="10791862" y="1891837"/>
              <a:ext cx="518437" cy="1390270"/>
            </a:xfrm>
            <a:custGeom>
              <a:avLst/>
              <a:gdLst>
                <a:gd name="connsiteX0" fmla="*/ 0 w 518437"/>
                <a:gd name="connsiteY0" fmla="*/ 0 h 1390270"/>
                <a:gd name="connsiteX1" fmla="*/ 518437 w 518437"/>
                <a:gd name="connsiteY1" fmla="*/ 0 h 1390270"/>
                <a:gd name="connsiteX2" fmla="*/ 518437 w 518437"/>
                <a:gd name="connsiteY2" fmla="*/ 1124809 h 1390270"/>
                <a:gd name="connsiteX3" fmla="*/ 10317 w 518437"/>
                <a:gd name="connsiteY3" fmla="*/ 1390270 h 1390270"/>
                <a:gd name="connsiteX4" fmla="*/ 0 w 518437"/>
                <a:gd name="connsiteY4" fmla="*/ 1390270 h 139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7" h="1390270">
                  <a:moveTo>
                    <a:pt x="0" y="0"/>
                  </a:moveTo>
                  <a:lnTo>
                    <a:pt x="518437" y="0"/>
                  </a:lnTo>
                  <a:lnTo>
                    <a:pt x="518437" y="1124809"/>
                  </a:lnTo>
                  <a:lnTo>
                    <a:pt x="10317" y="1390270"/>
                  </a:lnTo>
                  <a:lnTo>
                    <a:pt x="0" y="1390270"/>
                  </a:ln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F2A7A4D-EB8C-619D-29EA-30679B3604FC}"/>
              </a:ext>
            </a:extLst>
          </p:cNvPr>
          <p:cNvSpPr txBox="1"/>
          <p:nvPr/>
        </p:nvSpPr>
        <p:spPr>
          <a:xfrm>
            <a:off x="2559742" y="3962013"/>
            <a:ext cx="1477057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rgbClr val="0070C0"/>
                </a:solidFill>
                <a:latin typeface="Avenir Next" panose="020B0503020202020204" pitchFamily="34" charset="0"/>
              </a:rPr>
              <a:t>hpDIRC</a:t>
            </a:r>
            <a:endParaRPr lang="en-US" altLang="ja-JP" sz="1200" b="1" dirty="0">
              <a:solidFill>
                <a:srgbClr val="0070C0"/>
              </a:solidFill>
              <a:latin typeface="Avenir Next" panose="020B0503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6C0F530-4A0D-29A4-4377-5229B4F9EA18}"/>
              </a:ext>
            </a:extLst>
          </p:cNvPr>
          <p:cNvSpPr txBox="1"/>
          <p:nvPr/>
        </p:nvSpPr>
        <p:spPr>
          <a:xfrm>
            <a:off x="2627013" y="5831694"/>
            <a:ext cx="1477057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venir Next" panose="020B0503020202020204" pitchFamily="34" charset="0"/>
              </a:rPr>
              <a:t>BTOF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7AC200F-788F-291D-5464-9EFB5ADF1804}"/>
              </a:ext>
            </a:extLst>
          </p:cNvPr>
          <p:cNvSpPr txBox="1"/>
          <p:nvPr/>
        </p:nvSpPr>
        <p:spPr>
          <a:xfrm>
            <a:off x="3608525" y="3962739"/>
            <a:ext cx="1114622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dRICH</a:t>
            </a:r>
            <a:endParaRPr lang="en-US" altLang="ja-JP" sz="1200" b="1" dirty="0">
              <a:solidFill>
                <a:schemeClr val="accent5">
                  <a:lumMod val="60000"/>
                  <a:lumOff val="4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D8E4E0-90ED-D2EE-E29A-FD478934F3AE}"/>
              </a:ext>
            </a:extLst>
          </p:cNvPr>
          <p:cNvSpPr txBox="1"/>
          <p:nvPr/>
        </p:nvSpPr>
        <p:spPr>
          <a:xfrm>
            <a:off x="3508489" y="5595459"/>
            <a:ext cx="1114622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92D050"/>
                </a:solidFill>
                <a:latin typeface="Avenir Next" panose="020B0503020202020204" pitchFamily="34" charset="0"/>
              </a:rPr>
              <a:t>FTOF</a:t>
            </a:r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C8791B17-6B62-FD9B-C6EB-D9CAB75351C2}"/>
              </a:ext>
            </a:extLst>
          </p:cNvPr>
          <p:cNvSpPr/>
          <p:nvPr/>
        </p:nvSpPr>
        <p:spPr>
          <a:xfrm flipH="1">
            <a:off x="2294686" y="5744595"/>
            <a:ext cx="575182" cy="625732"/>
          </a:xfrm>
          <a:custGeom>
            <a:avLst/>
            <a:gdLst>
              <a:gd name="csX0" fmla="*/ 438231 w 438231"/>
              <a:gd name="csY0" fmla="*/ 0 h 553991"/>
              <a:gd name="csX1" fmla="*/ 0 w 438231"/>
              <a:gd name="csY1" fmla="*/ 0 h 553991"/>
              <a:gd name="csX2" fmla="*/ 0 w 438231"/>
              <a:gd name="csY2" fmla="*/ 553991 h 553991"/>
              <a:gd name="csX3" fmla="*/ 7589 w 438231"/>
              <a:gd name="csY3" fmla="*/ 553991 h 553991"/>
              <a:gd name="csX4" fmla="*/ 7590 w 438231"/>
              <a:gd name="csY4" fmla="*/ 553990 h 553991"/>
              <a:gd name="csX5" fmla="*/ 7591 w 438231"/>
              <a:gd name="csY5" fmla="*/ 553990 h 553991"/>
              <a:gd name="csX6" fmla="*/ 438231 w 438231"/>
              <a:gd name="csY6" fmla="*/ 193158 h 553991"/>
              <a:gd name="csX7" fmla="*/ 438231 w 438231"/>
              <a:gd name="csY7" fmla="*/ 193157 h 5539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38231" h="553991">
                <a:moveTo>
                  <a:pt x="438231" y="0"/>
                </a:moveTo>
                <a:lnTo>
                  <a:pt x="0" y="0"/>
                </a:lnTo>
                <a:lnTo>
                  <a:pt x="0" y="553991"/>
                </a:lnTo>
                <a:lnTo>
                  <a:pt x="7589" y="553991"/>
                </a:lnTo>
                <a:lnTo>
                  <a:pt x="7590" y="553990"/>
                </a:lnTo>
                <a:lnTo>
                  <a:pt x="7591" y="553990"/>
                </a:lnTo>
                <a:lnTo>
                  <a:pt x="438231" y="193158"/>
                </a:lnTo>
                <a:lnTo>
                  <a:pt x="438231" y="193157"/>
                </a:lnTo>
                <a:close/>
              </a:path>
            </a:pathLst>
          </a:custGeom>
          <a:solidFill>
            <a:srgbClr val="3837D6">
              <a:alpha val="25000"/>
            </a:srgbClr>
          </a:solidFill>
          <a:ln w="3175">
            <a:solidFill>
              <a:srgbClr val="383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BD5E8ED1-93C2-0CA9-4A6C-2A853D88C89F}"/>
              </a:ext>
            </a:extLst>
          </p:cNvPr>
          <p:cNvSpPr/>
          <p:nvPr/>
        </p:nvSpPr>
        <p:spPr>
          <a:xfrm>
            <a:off x="2294515" y="3750244"/>
            <a:ext cx="575593" cy="2102515"/>
          </a:xfrm>
          <a:prstGeom prst="rect">
            <a:avLst/>
          </a:prstGeom>
          <a:solidFill>
            <a:srgbClr val="FFC000">
              <a:alpha val="19778"/>
            </a:srgb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2FD999A-C0B3-74BA-1B4F-7A4917EDB300}"/>
              </a:ext>
            </a:extLst>
          </p:cNvPr>
          <p:cNvSpPr txBox="1"/>
          <p:nvPr/>
        </p:nvSpPr>
        <p:spPr>
          <a:xfrm>
            <a:off x="1963131" y="5932558"/>
            <a:ext cx="846336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3837D6"/>
                </a:solidFill>
                <a:latin typeface="Avenir Next" panose="020B0503020202020204" pitchFamily="34" charset="0"/>
              </a:rPr>
              <a:t>HRPPD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F907E6A-F55F-202C-02DF-AC694A791F27}"/>
              </a:ext>
            </a:extLst>
          </p:cNvPr>
          <p:cNvSpPr txBox="1"/>
          <p:nvPr/>
        </p:nvSpPr>
        <p:spPr>
          <a:xfrm>
            <a:off x="1980061" y="4467638"/>
            <a:ext cx="846336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rgbClr val="FFC000"/>
                </a:solidFill>
                <a:latin typeface="Avenir Next" panose="020B0503020202020204" pitchFamily="34" charset="0"/>
              </a:rPr>
              <a:t>pfRICH</a:t>
            </a:r>
            <a:endParaRPr lang="en-US" altLang="ja-JP" sz="1200" b="1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A6BAAF6-53A3-A0FA-B381-BCBB6FB690A9}"/>
              </a:ext>
            </a:extLst>
          </p:cNvPr>
          <p:cNvSpPr txBox="1"/>
          <p:nvPr/>
        </p:nvSpPr>
        <p:spPr>
          <a:xfrm>
            <a:off x="-329974" y="6670019"/>
            <a:ext cx="3336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Avenir Next" panose="020B0503020202020204" pitchFamily="34" charset="0"/>
              </a:rPr>
              <a:t>Decay products </a:t>
            </a:r>
            <a:r>
              <a:rPr lang="en-US" altLang="ja-JP" sz="700" dirty="0">
                <a:latin typeface="Avenir Next" panose="020B0503020202020204" pitchFamily="34" charset="0"/>
              </a:rPr>
              <a:t>from D-meson in ep DIS @ √s = 141 GeV </a:t>
            </a:r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3B7092D0-29CD-7A4F-5643-A5354CEE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57" y="1653257"/>
            <a:ext cx="10515600" cy="1888123"/>
          </a:xfrm>
        </p:spPr>
        <p:txBody>
          <a:bodyPr>
            <a:normAutofit fontScale="77500" lnSpcReduction="20000"/>
          </a:bodyPr>
          <a:lstStyle/>
          <a:p>
            <a:r>
              <a:rPr lang="en" altLang="ja-JP" dirty="0"/>
              <a:t>BTOF PID focuses on low-momentum particles at mid-rapidity</a:t>
            </a:r>
          </a:p>
          <a:p>
            <a:r>
              <a:rPr lang="en" altLang="ja-JP" dirty="0">
                <a:solidFill>
                  <a:schemeClr val="bg1"/>
                </a:solidFill>
              </a:rPr>
              <a:t>Continuous PID coverage requires seamless operation in conjunction with other PID detectors, avoiding PID gaps</a:t>
            </a:r>
          </a:p>
          <a:p>
            <a:pPr lvl="1"/>
            <a:r>
              <a:rPr lang="en" altLang="ja-JP" dirty="0">
                <a:solidFill>
                  <a:schemeClr val="bg1"/>
                </a:solidFill>
              </a:rPr>
              <a:t>Minimum timing required for the sensor to eliminate the PID gap is ~95 </a:t>
            </a:r>
            <a:r>
              <a:rPr lang="en" altLang="ja-JP" dirty="0" err="1">
                <a:solidFill>
                  <a:schemeClr val="bg1"/>
                </a:solidFill>
              </a:rPr>
              <a:t>ps</a:t>
            </a:r>
            <a:endParaRPr lang="en" altLang="ja-JP" dirty="0">
              <a:solidFill>
                <a:schemeClr val="bg1"/>
              </a:solidFill>
            </a:endParaRPr>
          </a:p>
          <a:p>
            <a:r>
              <a:rPr lang="en" altLang="ja-JP" dirty="0">
                <a:solidFill>
                  <a:schemeClr val="bg1"/>
                </a:solidFill>
              </a:rPr>
              <a:t>A stretch goal of sensor ~40 </a:t>
            </a:r>
            <a:r>
              <a:rPr lang="en" altLang="ja-JP" dirty="0" err="1">
                <a:solidFill>
                  <a:schemeClr val="bg1"/>
                </a:solidFill>
              </a:rPr>
              <a:t>ps</a:t>
            </a:r>
            <a:r>
              <a:rPr lang="en" altLang="ja-JP" dirty="0">
                <a:solidFill>
                  <a:schemeClr val="bg1"/>
                </a:solidFill>
              </a:rPr>
              <a:t> would provide substantial overlap (</a:t>
            </a:r>
            <a:r>
              <a:rPr lang="el-GR" altLang="ja-JP" dirty="0">
                <a:solidFill>
                  <a:schemeClr val="bg1"/>
                </a:solidFill>
              </a:rPr>
              <a:t>Δ</a:t>
            </a:r>
            <a:r>
              <a:rPr lang="en" altLang="ja-JP" dirty="0">
                <a:solidFill>
                  <a:schemeClr val="bg1"/>
                </a:solidFill>
              </a:rPr>
              <a:t>p ≈ 0.5 GeV/c) for robust cross-calibration</a:t>
            </a:r>
          </a:p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9684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D1B415-B5CB-9C9B-AB7B-789CB913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of Test </a:t>
            </a:r>
            <a:r>
              <a:rPr lang="en-US" altLang="ja-JP" dirty="0"/>
              <a:t>B</a:t>
            </a:r>
            <a:r>
              <a:rPr kumimoji="1" lang="en-US" altLang="ja-JP" dirty="0"/>
              <a:t>eam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F935DB-0122-F238-D6EC-53DEE9CB4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35" y="1825625"/>
            <a:ext cx="11066929" cy="466725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Hit position can be measure very precisely 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~ 7.6 </a:t>
            </a:r>
            <a:r>
              <a:rPr lang="en-US" altLang="ja-JP" dirty="0" err="1"/>
              <a:t>μm</a:t>
            </a:r>
            <a:r>
              <a:rPr lang="en-US" altLang="ja-JP" dirty="0"/>
              <a:t> in average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Non-negligible s</a:t>
            </a:r>
            <a:r>
              <a:rPr kumimoji="1" lang="en-US" altLang="ja-JP" dirty="0"/>
              <a:t>ignal propagation time </a:t>
            </a:r>
            <a:r>
              <a:rPr lang="en-US" altLang="ja-JP" dirty="0"/>
              <a:t>has been observed</a:t>
            </a:r>
          </a:p>
          <a:p>
            <a:pPr lvl="1"/>
            <a:r>
              <a:rPr lang="en-US" altLang="ja-JP" dirty="0"/>
              <a:t> 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eff</a:t>
            </a:r>
            <a:r>
              <a:rPr lang="en-US" altLang="ja-JP" dirty="0"/>
              <a:t> ~ 0.92 </a:t>
            </a:r>
            <a:r>
              <a:rPr lang="en-US" altLang="ja-JP" dirty="0" err="1"/>
              <a:t>μm</a:t>
            </a:r>
            <a:r>
              <a:rPr lang="en-US" altLang="ja-JP" dirty="0"/>
              <a:t>/</a:t>
            </a:r>
            <a:r>
              <a:rPr lang="en-US" altLang="ja-JP" dirty="0" err="1"/>
              <a:t>ps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r>
              <a:rPr lang="en-US" altLang="ja-JP" dirty="0">
                <a:solidFill>
                  <a:schemeClr val="bg1"/>
                </a:solidFill>
              </a:rPr>
              <a:t>Accuracy of hit position estimation affects on timing resolution, but it can be controlled 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Hit position resolution of tracking O(100) </a:t>
            </a:r>
            <a:r>
              <a:rPr lang="en-US" altLang="ja-JP" dirty="0" err="1">
                <a:solidFill>
                  <a:schemeClr val="bg1"/>
                </a:solidFill>
              </a:rPr>
              <a:t>μm</a:t>
            </a:r>
            <a:r>
              <a:rPr lang="en-US" altLang="ja-JP" dirty="0">
                <a:solidFill>
                  <a:schemeClr val="bg1"/>
                </a:solidFill>
              </a:rPr>
              <a:t> is insufficient to get a few tens of </a:t>
            </a:r>
            <a:r>
              <a:rPr lang="en-US" altLang="ja-JP" dirty="0" err="1">
                <a:solidFill>
                  <a:schemeClr val="bg1"/>
                </a:solidFill>
              </a:rPr>
              <a:t>ps</a:t>
            </a:r>
            <a:r>
              <a:rPr lang="en-US" altLang="ja-JP" dirty="0">
                <a:solidFill>
                  <a:schemeClr val="bg1"/>
                </a:solidFill>
              </a:rPr>
              <a:t> timing resolution</a:t>
            </a: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Jitter result is the same as the previous eRD112 prototype 15~20ps, but the total timing resolution is 60~70ps due to unknown source of  ~50ps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It may come from timing reference reconstruction (MCP-PMT)</a:t>
            </a:r>
          </a:p>
          <a:p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Excellent results have been measured by TCT-scan (see next presentation)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We are investigating the “unknown” source by the new weapon</a:t>
            </a:r>
          </a:p>
          <a:p>
            <a:pPr lvl="1"/>
            <a:endParaRPr kumimoji="1" lang="en-US" altLang="ja-JP" dirty="0">
              <a:solidFill>
                <a:schemeClr val="bg1"/>
              </a:solidFill>
            </a:endParaRPr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FEB8A9C4-5A94-0B83-314E-FB63AD27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0266" y="820777"/>
            <a:ext cx="974971" cy="365125"/>
          </a:xfrm>
        </p:spPr>
        <p:txBody>
          <a:bodyPr/>
          <a:lstStyle/>
          <a:p>
            <a:r>
              <a:rPr lang="en-US" altLang="ja-JP" dirty="0"/>
              <a:t>10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4426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3B463-D235-1706-4FFE-9EBC5541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DD76CF-F6B0-E448-1166-5C8DF27AC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of Test </a:t>
            </a:r>
            <a:r>
              <a:rPr lang="en-US" altLang="ja-JP" dirty="0"/>
              <a:t>B</a:t>
            </a:r>
            <a:r>
              <a:rPr kumimoji="1" lang="en-US" altLang="ja-JP" dirty="0"/>
              <a:t>eam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5238A4-2D50-257C-CDD6-48B91B2C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35" y="1825625"/>
            <a:ext cx="11066929" cy="466725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Hit position can be measure very precisely 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~ 7.6 </a:t>
            </a:r>
            <a:r>
              <a:rPr lang="en-US" altLang="ja-JP" dirty="0" err="1"/>
              <a:t>μm</a:t>
            </a:r>
            <a:r>
              <a:rPr lang="en-US" altLang="ja-JP" dirty="0"/>
              <a:t> in average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Non-negligible s</a:t>
            </a:r>
            <a:r>
              <a:rPr kumimoji="1" lang="en-US" altLang="ja-JP" dirty="0"/>
              <a:t>ignal propagation time </a:t>
            </a:r>
            <a:r>
              <a:rPr lang="en-US" altLang="ja-JP" dirty="0"/>
              <a:t>has been observed</a:t>
            </a:r>
          </a:p>
          <a:p>
            <a:pPr lvl="1"/>
            <a:r>
              <a:rPr lang="en-US" altLang="ja-JP" dirty="0"/>
              <a:t> 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eff</a:t>
            </a:r>
            <a:r>
              <a:rPr lang="en-US" altLang="ja-JP" dirty="0"/>
              <a:t> ~ 0.92 </a:t>
            </a:r>
            <a:r>
              <a:rPr lang="en-US" altLang="ja-JP" dirty="0" err="1"/>
              <a:t>μm</a:t>
            </a:r>
            <a:r>
              <a:rPr lang="en-US" altLang="ja-JP" dirty="0"/>
              <a:t>/</a:t>
            </a:r>
            <a:r>
              <a:rPr lang="en-US" altLang="ja-JP" dirty="0" err="1"/>
              <a:t>ps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r>
              <a:rPr lang="en-US" altLang="ja-JP" dirty="0"/>
              <a:t>Accuracy of hit position affects on timing resolution, but it can be controlled </a:t>
            </a:r>
          </a:p>
          <a:p>
            <a:pPr lvl="1"/>
            <a:r>
              <a:rPr lang="en-US" altLang="ja-JP" dirty="0"/>
              <a:t>Hit position resolution of tracking O(100) </a:t>
            </a:r>
            <a:r>
              <a:rPr lang="en-US" altLang="ja-JP" dirty="0" err="1"/>
              <a:t>μm</a:t>
            </a:r>
            <a:r>
              <a:rPr lang="en-US" altLang="ja-JP" dirty="0"/>
              <a:t> is insufficient to get a few tens of </a:t>
            </a:r>
            <a:r>
              <a:rPr lang="en-US" altLang="ja-JP" dirty="0" err="1"/>
              <a:t>ps</a:t>
            </a:r>
            <a:r>
              <a:rPr lang="en-US" altLang="ja-JP" dirty="0"/>
              <a:t> timing resolution</a:t>
            </a: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Jitter result is the same as the previous eRD112 prototype 15~20ps, but the total timing resolution is 60~70ps due to unknown source of  ~50ps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It may come from timing reference reconstruction (MCP-PMT)</a:t>
            </a:r>
          </a:p>
          <a:p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Excellent results have been measured by TCT-scan (see next presentation)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We are investigating the “unknown” source by the new weapon</a:t>
            </a:r>
          </a:p>
          <a:p>
            <a:pPr lvl="1"/>
            <a:endParaRPr kumimoji="1" lang="en-US" altLang="ja-JP" dirty="0">
              <a:solidFill>
                <a:schemeClr val="bg1"/>
              </a:solidFill>
            </a:endParaRP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endParaRPr kumimoji="1" lang="ja-JP" altLang="en-US"/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BAA49F6-17D6-D402-ECC4-ECEE6DA5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0266" y="820777"/>
            <a:ext cx="974971" cy="365125"/>
          </a:xfrm>
        </p:spPr>
        <p:txBody>
          <a:bodyPr/>
          <a:lstStyle/>
          <a:p>
            <a:r>
              <a:rPr lang="en-US" altLang="ja-JP" dirty="0"/>
              <a:t>10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752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FCC7E-FCEC-B382-3123-5CE93F1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EC8961-EE24-9E8D-1747-BC50AF25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of Test </a:t>
            </a:r>
            <a:r>
              <a:rPr lang="en-US" altLang="ja-JP" dirty="0"/>
              <a:t>B</a:t>
            </a:r>
            <a:r>
              <a:rPr kumimoji="1" lang="en-US" altLang="ja-JP" dirty="0"/>
              <a:t>eam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C1ED5-D8E7-4329-3F69-4ACD11C29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35" y="1825625"/>
            <a:ext cx="11066929" cy="466725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Hit position can be measure very precisely 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~ 7.6 </a:t>
            </a:r>
            <a:r>
              <a:rPr lang="en-US" altLang="ja-JP" dirty="0" err="1"/>
              <a:t>μm</a:t>
            </a:r>
            <a:r>
              <a:rPr lang="en-US" altLang="ja-JP" dirty="0"/>
              <a:t> in average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Non-negligible s</a:t>
            </a:r>
            <a:r>
              <a:rPr kumimoji="1" lang="en-US" altLang="ja-JP" dirty="0"/>
              <a:t>ignal propagation time </a:t>
            </a:r>
            <a:r>
              <a:rPr lang="en-US" altLang="ja-JP" dirty="0"/>
              <a:t>has been observed</a:t>
            </a:r>
          </a:p>
          <a:p>
            <a:pPr lvl="1"/>
            <a:r>
              <a:rPr lang="en-US" altLang="ja-JP" dirty="0"/>
              <a:t> 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eff</a:t>
            </a:r>
            <a:r>
              <a:rPr lang="en-US" altLang="ja-JP" dirty="0"/>
              <a:t> ~ 0.92 </a:t>
            </a:r>
            <a:r>
              <a:rPr lang="en-US" altLang="ja-JP" dirty="0" err="1"/>
              <a:t>μm</a:t>
            </a:r>
            <a:r>
              <a:rPr lang="en-US" altLang="ja-JP" dirty="0"/>
              <a:t>/</a:t>
            </a:r>
            <a:r>
              <a:rPr lang="en-US" altLang="ja-JP" dirty="0" err="1"/>
              <a:t>ps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r>
              <a:rPr lang="en-US" altLang="ja-JP" dirty="0"/>
              <a:t>Accuracy of hit position affects on timing resolution, but it can be controlled </a:t>
            </a:r>
          </a:p>
          <a:p>
            <a:pPr lvl="1"/>
            <a:r>
              <a:rPr lang="en-US" altLang="ja-JP" dirty="0"/>
              <a:t>Hit position resolution of tracking O(100) </a:t>
            </a:r>
            <a:r>
              <a:rPr lang="en-US" altLang="ja-JP" dirty="0" err="1"/>
              <a:t>μm</a:t>
            </a:r>
            <a:r>
              <a:rPr lang="en-US" altLang="ja-JP" dirty="0"/>
              <a:t> is insufficient to get a few tens of </a:t>
            </a:r>
            <a:r>
              <a:rPr lang="en-US" altLang="ja-JP" dirty="0" err="1"/>
              <a:t>ps</a:t>
            </a:r>
            <a:r>
              <a:rPr lang="en-US" altLang="ja-JP" dirty="0"/>
              <a:t> timing resolution</a:t>
            </a:r>
          </a:p>
          <a:p>
            <a:endParaRPr kumimoji="1" lang="en-US" altLang="ja-JP" dirty="0"/>
          </a:p>
          <a:p>
            <a:r>
              <a:rPr lang="en-US" altLang="ja-JP" dirty="0"/>
              <a:t>Jitter result is the same as the previous eRD112 prototype 15~20ps, but the total timing resolution is 60~70ps due to unknown source of  ~50ps</a:t>
            </a:r>
          </a:p>
          <a:p>
            <a:pPr lvl="1"/>
            <a:r>
              <a:rPr lang="en-US" altLang="ja-JP" dirty="0"/>
              <a:t>It may come from timing reference reconstruction (MCP-PMT)</a:t>
            </a:r>
          </a:p>
          <a:p>
            <a:endParaRPr lang="en-US" altLang="ja-JP" dirty="0"/>
          </a:p>
          <a:p>
            <a:r>
              <a:rPr lang="en-US" altLang="ja-JP" dirty="0">
                <a:solidFill>
                  <a:schemeClr val="bg1"/>
                </a:solidFill>
              </a:rPr>
              <a:t>Excellent results have been measured by TCT-scan (see next presentation)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We are investigating the “unknown” source by the new weapon</a:t>
            </a:r>
          </a:p>
          <a:p>
            <a:pPr lvl="1"/>
            <a:endParaRPr kumimoji="1" lang="en-US" altLang="ja-JP" dirty="0">
              <a:solidFill>
                <a:schemeClr val="bg1"/>
              </a:solidFill>
            </a:endParaRPr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1D30863C-5F1C-217C-DBB1-B40D5FBD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0266" y="820777"/>
            <a:ext cx="974971" cy="365125"/>
          </a:xfrm>
        </p:spPr>
        <p:txBody>
          <a:bodyPr/>
          <a:lstStyle/>
          <a:p>
            <a:r>
              <a:rPr lang="en-US" altLang="ja-JP" dirty="0"/>
              <a:t>10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90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2369D-4CD4-63B4-2144-FA5B9AA14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8E139E-B90C-0D7C-6111-7D0678F70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of Test </a:t>
            </a:r>
            <a:r>
              <a:rPr lang="en-US" altLang="ja-JP" dirty="0"/>
              <a:t>B</a:t>
            </a:r>
            <a:r>
              <a:rPr kumimoji="1" lang="en-US" altLang="ja-JP" dirty="0"/>
              <a:t>eam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D1B62D-35EF-B4CA-5F3A-AA554F2F1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35" y="1825625"/>
            <a:ext cx="11066929" cy="466725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Hit position can be measure very precisely 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baseline="-25000" dirty="0" err="1"/>
              <a:t>pos</a:t>
            </a:r>
            <a:r>
              <a:rPr lang="en-US" altLang="ja-JP" dirty="0"/>
              <a:t> ~ 7.6 </a:t>
            </a:r>
            <a:r>
              <a:rPr lang="en-US" altLang="ja-JP" dirty="0" err="1"/>
              <a:t>μm</a:t>
            </a:r>
            <a:r>
              <a:rPr lang="en-US" altLang="ja-JP" dirty="0"/>
              <a:t> in average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Non-negligible s</a:t>
            </a:r>
            <a:r>
              <a:rPr kumimoji="1" lang="en-US" altLang="ja-JP" dirty="0"/>
              <a:t>ignal propagation time </a:t>
            </a:r>
            <a:r>
              <a:rPr lang="en-US" altLang="ja-JP" dirty="0"/>
              <a:t>has been observed</a:t>
            </a:r>
          </a:p>
          <a:p>
            <a:pPr lvl="1"/>
            <a:r>
              <a:rPr lang="en-US" altLang="ja-JP" dirty="0"/>
              <a:t> 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eff</a:t>
            </a:r>
            <a:r>
              <a:rPr lang="en-US" altLang="ja-JP" dirty="0"/>
              <a:t> ~ 0.92 </a:t>
            </a:r>
            <a:r>
              <a:rPr lang="en-US" altLang="ja-JP" dirty="0" err="1"/>
              <a:t>μm</a:t>
            </a:r>
            <a:r>
              <a:rPr lang="en-US" altLang="ja-JP" dirty="0"/>
              <a:t>/</a:t>
            </a:r>
            <a:r>
              <a:rPr lang="en-US" altLang="ja-JP" dirty="0" err="1"/>
              <a:t>ps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r>
              <a:rPr lang="en-US" altLang="ja-JP" dirty="0"/>
              <a:t>Accuracy of hit position affects on timing resolution, but it can be controlled </a:t>
            </a:r>
          </a:p>
          <a:p>
            <a:pPr lvl="1"/>
            <a:r>
              <a:rPr lang="en-US" altLang="ja-JP" dirty="0"/>
              <a:t>Hit position resolution of tracking O(100) </a:t>
            </a:r>
            <a:r>
              <a:rPr lang="en-US" altLang="ja-JP" dirty="0" err="1"/>
              <a:t>μm</a:t>
            </a:r>
            <a:r>
              <a:rPr lang="en-US" altLang="ja-JP" dirty="0"/>
              <a:t> is insufficient to get a few tens of </a:t>
            </a:r>
            <a:r>
              <a:rPr lang="en-US" altLang="ja-JP" dirty="0" err="1"/>
              <a:t>ps</a:t>
            </a:r>
            <a:r>
              <a:rPr lang="en-US" altLang="ja-JP" dirty="0"/>
              <a:t> timing resolution</a:t>
            </a:r>
          </a:p>
          <a:p>
            <a:endParaRPr kumimoji="1" lang="en-US" altLang="ja-JP" dirty="0"/>
          </a:p>
          <a:p>
            <a:r>
              <a:rPr lang="en-US" altLang="ja-JP" dirty="0"/>
              <a:t>Jitter result is the same as the previous eRD112 prototype 15~20ps, but the total timing resolution is 60~70ps due to unknown source of  ~50ps</a:t>
            </a:r>
          </a:p>
          <a:p>
            <a:pPr lvl="1"/>
            <a:r>
              <a:rPr lang="en-US" altLang="ja-JP" dirty="0"/>
              <a:t>It may come from timing reference reconstruction (MCP-PMT)</a:t>
            </a:r>
          </a:p>
          <a:p>
            <a:endParaRPr lang="en-US" altLang="ja-JP" dirty="0"/>
          </a:p>
          <a:p>
            <a:r>
              <a:rPr lang="en-US" altLang="ja-JP" dirty="0"/>
              <a:t>Excellent results have been measured by TCT-scan (see next presentation)</a:t>
            </a:r>
          </a:p>
          <a:p>
            <a:pPr lvl="1"/>
            <a:r>
              <a:rPr lang="en-US" altLang="ja-JP" dirty="0"/>
              <a:t>We are investigating the “unknown” source by the new weapon</a:t>
            </a:r>
          </a:p>
          <a:p>
            <a:pPr lvl="1"/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FD0370B-6F03-AB0A-DAFF-E6B2D95B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0266" y="820777"/>
            <a:ext cx="974971" cy="365125"/>
          </a:xfrm>
        </p:spPr>
        <p:txBody>
          <a:bodyPr/>
          <a:lstStyle/>
          <a:p>
            <a:r>
              <a:rPr lang="en-US" altLang="ja-JP" dirty="0"/>
              <a:t>10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8461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4C0B-FB73-D436-3719-2335584EB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40E326-93AB-BD99-63B2-EA9D98A0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Plan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2C2BAF-45E0-C8B8-1FA9-04457A978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/>
              <a:t>Short-term:</a:t>
            </a:r>
          </a:p>
          <a:p>
            <a:pPr lvl="1"/>
            <a:r>
              <a:rPr kumimoji="1" lang="en-US" altLang="ja-JP" dirty="0"/>
              <a:t>Main event is the next review which will be held on Oct. to Dec. 2026</a:t>
            </a:r>
            <a:endParaRPr lang="en-US" altLang="ja-JP" dirty="0"/>
          </a:p>
          <a:p>
            <a:pPr lvl="1"/>
            <a:r>
              <a:rPr lang="en-US" altLang="ja-JP" dirty="0"/>
              <a:t>U</a:t>
            </a:r>
            <a:r>
              <a:rPr kumimoji="1" lang="en-US" altLang="ja-JP" dirty="0"/>
              <a:t>nknown source existing in the only test beam must be understood </a:t>
            </a:r>
          </a:p>
          <a:p>
            <a:pPr lvl="2"/>
            <a:r>
              <a:rPr lang="en-US" altLang="ja-JP" dirty="0"/>
              <a:t>No test beam before the review</a:t>
            </a:r>
          </a:p>
          <a:p>
            <a:pPr lvl="2"/>
            <a:r>
              <a:rPr kumimoji="1" lang="en-US" altLang="ja-JP" dirty="0"/>
              <a:t>Building a block with the test beam,</a:t>
            </a:r>
            <a:r>
              <a:rPr lang="en-US" altLang="ja-JP" dirty="0"/>
              <a:t> </a:t>
            </a:r>
            <a:r>
              <a:rPr kumimoji="1" lang="en-US" altLang="ja-JP" dirty="0"/>
              <a:t>TCT-scan, and Sr90 results to convince reviewers</a:t>
            </a:r>
          </a:p>
          <a:p>
            <a:pPr lvl="2"/>
            <a:endParaRPr lang="en-US" altLang="ja-JP" dirty="0"/>
          </a:p>
          <a:p>
            <a:r>
              <a:rPr kumimoji="1" lang="en-US" altLang="ja-JP" dirty="0">
                <a:solidFill>
                  <a:schemeClr val="bg1"/>
                </a:solidFill>
              </a:rPr>
              <a:t>Middle-term: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Test beam for compatibility with FCFDv1.2 will be planned at Nov. to Dec. 2026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EIC-JPN JFY25 sensor detector capacitance is expected to be 12 pF @ 1GHz (eRD112 FY23 sensor is 12.4 pF @ 1GHz)</a:t>
            </a:r>
          </a:p>
          <a:p>
            <a:pPr lvl="1"/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Long-term: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Strategy of sensor production in JFY26 (until March 2027) should be fixed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The deadline for finalizing design is August to receive sensors in the JFY26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The sensor will be used for several tests planed in 2027</a:t>
            </a:r>
          </a:p>
          <a:p>
            <a:pPr lvl="1"/>
            <a:endParaRPr kumimoji="1" lang="en-US" altLang="ja-JP" dirty="0">
              <a:solidFill>
                <a:schemeClr val="bg1"/>
              </a:solidFill>
            </a:endParaRPr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ja-JP" altLang="en-US"/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FF090FC8-9364-26BF-9CEA-BBBC0A78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2350" y="820777"/>
            <a:ext cx="974971" cy="365125"/>
          </a:xfrm>
        </p:spPr>
        <p:txBody>
          <a:bodyPr/>
          <a:lstStyle/>
          <a:p>
            <a:r>
              <a:rPr lang="en-US" altLang="ja-JP" dirty="0"/>
              <a:t>11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686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EF6E0-4382-9016-77FD-90E0ABBDD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151CE2-A253-38CC-463E-24D996A9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Plan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BFC7A6-2833-0E91-0117-5F3C55AF2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/>
              <a:t>Short-term:</a:t>
            </a:r>
          </a:p>
          <a:p>
            <a:pPr lvl="1"/>
            <a:r>
              <a:rPr kumimoji="1" lang="en-US" altLang="ja-JP" dirty="0"/>
              <a:t>Main event is the next review which will be held on Oct. to Dec. 2026</a:t>
            </a:r>
            <a:endParaRPr lang="en-US" altLang="ja-JP" dirty="0"/>
          </a:p>
          <a:p>
            <a:pPr lvl="1"/>
            <a:r>
              <a:rPr lang="en-US" altLang="ja-JP" dirty="0"/>
              <a:t>U</a:t>
            </a:r>
            <a:r>
              <a:rPr kumimoji="1" lang="en-US" altLang="ja-JP" dirty="0"/>
              <a:t>nknown source existing in the only test beam must be understood </a:t>
            </a:r>
          </a:p>
          <a:p>
            <a:pPr lvl="2"/>
            <a:r>
              <a:rPr lang="en-US" altLang="ja-JP" dirty="0"/>
              <a:t>No test beam before the review</a:t>
            </a:r>
          </a:p>
          <a:p>
            <a:pPr lvl="2"/>
            <a:r>
              <a:rPr kumimoji="1" lang="en-US" altLang="ja-JP" dirty="0"/>
              <a:t>Building a block with the test beam,</a:t>
            </a:r>
            <a:r>
              <a:rPr lang="en-US" altLang="ja-JP" dirty="0"/>
              <a:t> </a:t>
            </a:r>
            <a:r>
              <a:rPr kumimoji="1" lang="en-US" altLang="ja-JP" dirty="0"/>
              <a:t>TCT-scan, and Sr90 results to convince reviewers</a:t>
            </a:r>
          </a:p>
          <a:p>
            <a:pPr lvl="2"/>
            <a:endParaRPr lang="en-US" altLang="ja-JP" dirty="0"/>
          </a:p>
          <a:p>
            <a:r>
              <a:rPr kumimoji="1" lang="en-US" altLang="ja-JP" dirty="0"/>
              <a:t>Middle-term:</a:t>
            </a:r>
          </a:p>
          <a:p>
            <a:pPr lvl="1"/>
            <a:r>
              <a:rPr lang="en-US" altLang="ja-JP" dirty="0"/>
              <a:t>Test beam for compatibility with FCFDv1.2 will be planned on Nov. to Dec. 2026 @ KEK</a:t>
            </a:r>
          </a:p>
          <a:p>
            <a:pPr lvl="1"/>
            <a:r>
              <a:rPr lang="en-US" altLang="ja-JP" dirty="0"/>
              <a:t>EIC-JPN JFY25 sensor detector capacitance is expected to be 12 pF @ 1GHz (eRD112 FY23 sensor is 12.4 pF @ 1GHz)</a:t>
            </a:r>
          </a:p>
          <a:p>
            <a:pPr lvl="1"/>
            <a:endParaRPr lang="en-US" altLang="ja-JP" dirty="0"/>
          </a:p>
          <a:p>
            <a:r>
              <a:rPr lang="en-US" altLang="ja-JP" dirty="0">
                <a:solidFill>
                  <a:schemeClr val="bg1"/>
                </a:solidFill>
              </a:rPr>
              <a:t>Long-term: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Strategy of sensor production in JFY26 (until March 2027) should be fixed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The deadline for finalizing design is August to receive sensors in the JFY26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The sensor will be used for several tests planed in 2027</a:t>
            </a:r>
          </a:p>
          <a:p>
            <a:pPr lvl="1"/>
            <a:endParaRPr kumimoji="1" lang="en-US" altLang="ja-JP" dirty="0">
              <a:solidFill>
                <a:schemeClr val="bg1"/>
              </a:solidFill>
            </a:endParaRPr>
          </a:p>
          <a:p>
            <a:endParaRPr lang="en-US" altLang="ja-JP" dirty="0">
              <a:solidFill>
                <a:schemeClr val="bg1"/>
              </a:solidFill>
            </a:endParaRPr>
          </a:p>
          <a:p>
            <a:endParaRPr lang="en-US" altLang="ja-JP" dirty="0"/>
          </a:p>
          <a:p>
            <a:endParaRPr kumimoji="1" lang="ja-JP" altLang="en-US"/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E0CDE021-ECBC-695D-B57A-0C799074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2350" y="820777"/>
            <a:ext cx="974971" cy="365125"/>
          </a:xfrm>
        </p:spPr>
        <p:txBody>
          <a:bodyPr/>
          <a:lstStyle/>
          <a:p>
            <a:r>
              <a:rPr lang="en-US" altLang="ja-JP" dirty="0"/>
              <a:t>11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3598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7E3DC-3432-A33E-66A4-12ED8CBAD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FDBE33-CB73-19FA-F266-93F5AD271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Plan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20783C-489E-F44B-497C-62EB6E4C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/>
              <a:t>Short-term:</a:t>
            </a:r>
          </a:p>
          <a:p>
            <a:pPr lvl="1"/>
            <a:r>
              <a:rPr kumimoji="1" lang="en-US" altLang="ja-JP" dirty="0"/>
              <a:t>Main event is the next review which will be held on Oct. to Dec. 2026</a:t>
            </a:r>
            <a:endParaRPr lang="en-US" altLang="ja-JP" dirty="0"/>
          </a:p>
          <a:p>
            <a:pPr lvl="1"/>
            <a:r>
              <a:rPr lang="en-US" altLang="ja-JP" dirty="0"/>
              <a:t>U</a:t>
            </a:r>
            <a:r>
              <a:rPr kumimoji="1" lang="en-US" altLang="ja-JP" dirty="0"/>
              <a:t>nknown source existing in the only test beam must be understood </a:t>
            </a:r>
          </a:p>
          <a:p>
            <a:pPr lvl="2"/>
            <a:r>
              <a:rPr lang="en-US" altLang="ja-JP" dirty="0"/>
              <a:t>No test beam before the review</a:t>
            </a:r>
          </a:p>
          <a:p>
            <a:pPr lvl="2"/>
            <a:r>
              <a:rPr kumimoji="1" lang="en-US" altLang="ja-JP" dirty="0"/>
              <a:t>Building a block with the test beam,</a:t>
            </a:r>
            <a:r>
              <a:rPr lang="en-US" altLang="ja-JP" dirty="0"/>
              <a:t> </a:t>
            </a:r>
            <a:r>
              <a:rPr kumimoji="1" lang="en-US" altLang="ja-JP" dirty="0"/>
              <a:t>TCT-scan, and Sr90 results to convince reviewers</a:t>
            </a:r>
          </a:p>
          <a:p>
            <a:pPr lvl="2"/>
            <a:endParaRPr lang="en-US" altLang="ja-JP" dirty="0"/>
          </a:p>
          <a:p>
            <a:r>
              <a:rPr kumimoji="1" lang="en-US" altLang="ja-JP" dirty="0"/>
              <a:t>Middle-term:</a:t>
            </a:r>
          </a:p>
          <a:p>
            <a:pPr lvl="1"/>
            <a:r>
              <a:rPr lang="en-US" altLang="ja-JP" dirty="0"/>
              <a:t>Test beam for compatibility with FCFDv1.2 will be planned at Nov. to Dec. </a:t>
            </a:r>
            <a:r>
              <a:rPr lang="en-US" altLang="ja-JP"/>
              <a:t>2026 @ KEK</a:t>
            </a:r>
            <a:endParaRPr lang="en-US" altLang="ja-JP" dirty="0"/>
          </a:p>
          <a:p>
            <a:pPr lvl="1"/>
            <a:r>
              <a:rPr lang="en-US" altLang="ja-JP" dirty="0"/>
              <a:t>EIC-JPN JFY25 sensor detector capacitance is expected to be 12 pF @ 1GHz (eRD112 FY23 sensor is 12.4 pF @ 1GHz)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Long-term:</a:t>
            </a:r>
          </a:p>
          <a:p>
            <a:pPr lvl="1"/>
            <a:r>
              <a:rPr lang="en-US" altLang="ja-JP" dirty="0"/>
              <a:t>Strategy of sensor production in JFY26 (until March 2027) should be fixed</a:t>
            </a:r>
          </a:p>
          <a:p>
            <a:pPr lvl="1"/>
            <a:r>
              <a:rPr lang="en-US" altLang="ja-JP" dirty="0"/>
              <a:t>The deadline for finalizing design is August to receive sensors in the JFY26</a:t>
            </a:r>
          </a:p>
          <a:p>
            <a:pPr lvl="1"/>
            <a:r>
              <a:rPr lang="en-US" altLang="ja-JP" dirty="0"/>
              <a:t>The sensor will be used for several tests planed in 2027</a:t>
            </a:r>
          </a:p>
          <a:p>
            <a:pPr lvl="1"/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ja-JP" altLang="en-US"/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357413F1-2E49-EEDE-A2A9-AFE32F52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2350" y="820777"/>
            <a:ext cx="974971" cy="365125"/>
          </a:xfrm>
        </p:spPr>
        <p:txBody>
          <a:bodyPr/>
          <a:lstStyle/>
          <a:p>
            <a:r>
              <a:rPr lang="en-US" altLang="ja-JP" dirty="0"/>
              <a:t>11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7139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49C777-E3AE-6BC3-B970-D11B697A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6EA5AC-8E43-3B01-621F-CD5134FFE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27</a:t>
            </a:fld>
            <a:endParaRPr lang="ja-JP" altLang="en-US"/>
          </a:p>
        </p:txBody>
      </p:sp>
      <p:pic>
        <p:nvPicPr>
          <p:cNvPr id="5" name="図 4" descr="回路, 空気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34020F9-1060-F5EA-B01E-2F81D968F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131" y="-1310358"/>
            <a:ext cx="12558262" cy="837503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C3A3C8-10B7-645D-C855-35FE6815DDAD}"/>
              </a:ext>
            </a:extLst>
          </p:cNvPr>
          <p:cNvSpPr txBox="1"/>
          <p:nvPr/>
        </p:nvSpPr>
        <p:spPr>
          <a:xfrm>
            <a:off x="1528001" y="1690688"/>
            <a:ext cx="91359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bg1"/>
                </a:solidFill>
                <a:latin typeface="Avenir Next" panose="020B0503020202020204" pitchFamily="34" charset="0"/>
              </a:rPr>
              <a:t>Extra</a:t>
            </a:r>
            <a:endParaRPr kumimoji="1" lang="ja-JP" altLang="en-US" sz="11500" b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44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0775CE9-3BD7-4ACA-BBEE-D95E3EC0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82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1DFBBA-E749-4F89-671B-B1F5AF652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Signal Strength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9537D1-A923-B353-1CE5-05EE38317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606383"/>
            <a:ext cx="10929257" cy="1727319"/>
          </a:xfrm>
        </p:spPr>
        <p:txBody>
          <a:bodyPr>
            <a:normAutofit/>
          </a:bodyPr>
          <a:lstStyle/>
          <a:p>
            <a:r>
              <a:rPr lang="en-US" altLang="ja-JP" dirty="0"/>
              <a:t>Readout board designed by FNAL and UCSC was used</a:t>
            </a:r>
          </a:p>
          <a:p>
            <a:r>
              <a:rPr lang="en-US" altLang="ja-JP" dirty="0"/>
              <a:t>EIC-JPN JFY25 sensor should be the same as SH4/5 but it looks similar to SH2/3</a:t>
            </a:r>
          </a:p>
          <a:p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682D87-AFF6-3BD0-67BB-3831E362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29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3641A9-7FB2-B253-6CA2-8160310C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04" t="17411" r="11717" b="10204"/>
          <a:stretch>
            <a:fillRect/>
          </a:stretch>
        </p:blipFill>
        <p:spPr>
          <a:xfrm>
            <a:off x="88493" y="3252508"/>
            <a:ext cx="3910448" cy="288354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AB9D4AD-4413-77DB-CD6F-68BE878B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927" y="3130272"/>
            <a:ext cx="4048991" cy="330185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5702C34-B858-D0ED-27CA-0B2B998719AB}"/>
              </a:ext>
            </a:extLst>
          </p:cNvPr>
          <p:cNvSpPr txBox="1"/>
          <p:nvPr/>
        </p:nvSpPr>
        <p:spPr>
          <a:xfrm>
            <a:off x="755981" y="3448451"/>
            <a:ext cx="136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EIC-JPN JFY25</a:t>
            </a:r>
          </a:p>
          <a:p>
            <a:r>
              <a:rPr lang="en-US" altLang="ja-JP" sz="1200" b="1" dirty="0"/>
              <a:t>HV= - 185 V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B523677-29A6-24EE-45BB-BEC02163FF9D}"/>
              </a:ext>
            </a:extLst>
          </p:cNvPr>
          <p:cNvSpPr txBox="1"/>
          <p:nvPr/>
        </p:nvSpPr>
        <p:spPr>
          <a:xfrm>
            <a:off x="8512176" y="3018505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eRD112 FY23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1DA20B8-2463-BBEC-72A5-CE7B2FA462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57" t="17411" r="10362" b="10408"/>
          <a:stretch>
            <a:fillRect/>
          </a:stretch>
        </p:blipFill>
        <p:spPr>
          <a:xfrm>
            <a:off x="4094880" y="3252508"/>
            <a:ext cx="4048990" cy="289894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1472C4-6513-E2D0-0F21-082EA211E91A}"/>
              </a:ext>
            </a:extLst>
          </p:cNvPr>
          <p:cNvSpPr txBox="1"/>
          <p:nvPr/>
        </p:nvSpPr>
        <p:spPr>
          <a:xfrm>
            <a:off x="437979" y="6166980"/>
            <a:ext cx="1136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ja-JP" sz="2400" dirty="0"/>
              <a:t>EIC-JPN JFY25 signal strength is about half the height of the eRD112 FY23</a:t>
            </a:r>
            <a:endParaRPr lang="en-US" altLang="ja-JP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6E08C1-367D-DEB8-D8CC-84002C948078}"/>
              </a:ext>
            </a:extLst>
          </p:cNvPr>
          <p:cNvSpPr txBox="1"/>
          <p:nvPr/>
        </p:nvSpPr>
        <p:spPr>
          <a:xfrm>
            <a:off x="6498314" y="3448451"/>
            <a:ext cx="136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EIC-JPN JFY25</a:t>
            </a:r>
          </a:p>
          <a:p>
            <a:r>
              <a:rPr lang="en-US" altLang="ja-JP" sz="1200" b="1" dirty="0"/>
              <a:t>HV= - 185 V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18BA74F-95A7-1FCC-CE55-E9007626FF2E}"/>
              </a:ext>
            </a:extLst>
          </p:cNvPr>
          <p:cNvCxnSpPr>
            <a:cxnSpLocks/>
          </p:cNvCxnSpPr>
          <p:nvPr/>
        </p:nvCxnSpPr>
        <p:spPr>
          <a:xfrm flipH="1">
            <a:off x="4309763" y="4413438"/>
            <a:ext cx="4552785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30C3362-7B3C-1FB7-3191-EB98CF22EA42}"/>
              </a:ext>
            </a:extLst>
          </p:cNvPr>
          <p:cNvCxnSpPr>
            <a:cxnSpLocks/>
          </p:cNvCxnSpPr>
          <p:nvPr/>
        </p:nvCxnSpPr>
        <p:spPr>
          <a:xfrm flipH="1">
            <a:off x="4309763" y="5087213"/>
            <a:ext cx="4915250" cy="0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DE60C2-8342-61B3-ED65-A51C6D30C591}"/>
              </a:ext>
            </a:extLst>
          </p:cNvPr>
          <p:cNvSpPr txBox="1"/>
          <p:nvPr/>
        </p:nvSpPr>
        <p:spPr>
          <a:xfrm>
            <a:off x="11168176" y="3526035"/>
            <a:ext cx="795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- 204 V</a:t>
            </a:r>
          </a:p>
          <a:p>
            <a:r>
              <a:rPr lang="en-US" altLang="ja-JP" sz="1200" b="1" dirty="0"/>
              <a:t>- 200 V</a:t>
            </a:r>
          </a:p>
          <a:p>
            <a:r>
              <a:rPr lang="en-US" altLang="ja-JP" sz="1200" b="1" dirty="0"/>
              <a:t>- 180 V</a:t>
            </a:r>
          </a:p>
          <a:p>
            <a:r>
              <a:rPr lang="en-US" altLang="ja-JP" sz="1200" b="1" dirty="0"/>
              <a:t>- 190 V</a:t>
            </a:r>
          </a:p>
        </p:txBody>
      </p:sp>
    </p:spTree>
    <p:extLst>
      <p:ext uri="{BB962C8B-B14F-4D97-AF65-F5344CB8AC3E}">
        <p14:creationId xmlns:p14="http://schemas.microsoft.com/office/powerpoint/2010/main" val="3660438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12EB1-1582-1B46-D79E-8C778FF8C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196D60-7DEF-A3C8-F06C-57F2F5D4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”Required” Sensor Performance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" name="スライド番号プレースホルダー 29">
            <a:extLst>
              <a:ext uri="{FF2B5EF4-FFF2-40B4-BE49-F238E27FC236}">
                <a16:creationId xmlns:a16="http://schemas.microsoft.com/office/drawing/2014/main" id="{78B0F322-E0F3-99C6-7F03-85D14E5B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858" y="803192"/>
            <a:ext cx="974971" cy="365125"/>
          </a:xfrm>
        </p:spPr>
        <p:txBody>
          <a:bodyPr/>
          <a:lstStyle/>
          <a:p>
            <a:r>
              <a:rPr lang="en-US" altLang="ja-JP" dirty="0"/>
              <a:t>2</a:t>
            </a:r>
            <a:endParaRPr lang="ja-JP" altLang="en-US"/>
          </a:p>
        </p:txBody>
      </p:sp>
      <p:pic>
        <p:nvPicPr>
          <p:cNvPr id="17" name="図 16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5FFE4CD-CCAB-6439-AE93-0F077177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32" y="3559495"/>
            <a:ext cx="3336180" cy="3336180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EECE8B1-954C-6057-C3AA-2200EDDA2030}"/>
              </a:ext>
            </a:extLst>
          </p:cNvPr>
          <p:cNvGrpSpPr>
            <a:grpSpLocks noChangeAspect="1"/>
          </p:cNvGrpSpPr>
          <p:nvPr/>
        </p:nvGrpSpPr>
        <p:grpSpPr>
          <a:xfrm>
            <a:off x="2843322" y="3750244"/>
            <a:ext cx="1474224" cy="2683772"/>
            <a:chOff x="9766215" y="471158"/>
            <a:chExt cx="1544084" cy="2810949"/>
          </a:xfrm>
        </p:grpSpPr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FF4E30C8-A8DE-25C0-7F1B-FE21D2E36BD2}"/>
                </a:ext>
              </a:extLst>
            </p:cNvPr>
            <p:cNvSpPr/>
            <p:nvPr/>
          </p:nvSpPr>
          <p:spPr>
            <a:xfrm>
              <a:off x="9766215" y="471163"/>
              <a:ext cx="986829" cy="2511229"/>
            </a:xfrm>
            <a:custGeom>
              <a:avLst/>
              <a:gdLst>
                <a:gd name="connsiteX0" fmla="*/ 0 w 890025"/>
                <a:gd name="connsiteY0" fmla="*/ 0 h 3091068"/>
                <a:gd name="connsiteX1" fmla="*/ 890025 w 890025"/>
                <a:gd name="connsiteY1" fmla="*/ 0 h 3091068"/>
                <a:gd name="connsiteX2" fmla="*/ 890025 w 890025"/>
                <a:gd name="connsiteY2" fmla="*/ 3091068 h 3091068"/>
                <a:gd name="connsiteX3" fmla="*/ 621672 w 890025"/>
                <a:gd name="connsiteY3" fmla="*/ 3091068 h 3091068"/>
                <a:gd name="connsiteX4" fmla="*/ 441111 w 890025"/>
                <a:gd name="connsiteY4" fmla="*/ 3045349 h 3091068"/>
                <a:gd name="connsiteX5" fmla="*/ 260550 w 890025"/>
                <a:gd name="connsiteY5" fmla="*/ 3091068 h 3091068"/>
                <a:gd name="connsiteX6" fmla="*/ 0 w 890025"/>
                <a:gd name="connsiteY6" fmla="*/ 3091068 h 3091068"/>
                <a:gd name="connsiteX7" fmla="*/ 0 w 890025"/>
                <a:gd name="connsiteY7" fmla="*/ 0 h 309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025" h="3091068">
                  <a:moveTo>
                    <a:pt x="0" y="0"/>
                  </a:moveTo>
                  <a:lnTo>
                    <a:pt x="890025" y="0"/>
                  </a:lnTo>
                  <a:lnTo>
                    <a:pt x="890025" y="3091068"/>
                  </a:lnTo>
                  <a:lnTo>
                    <a:pt x="621672" y="3091068"/>
                  </a:lnTo>
                  <a:lnTo>
                    <a:pt x="441111" y="3045349"/>
                  </a:lnTo>
                  <a:lnTo>
                    <a:pt x="260550" y="3091068"/>
                  </a:lnTo>
                  <a:lnTo>
                    <a:pt x="0" y="3091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52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D8214EFA-40EC-B76A-7BBE-BEB0EB2AFF33}"/>
                </a:ext>
              </a:extLst>
            </p:cNvPr>
            <p:cNvSpPr/>
            <p:nvPr/>
          </p:nvSpPr>
          <p:spPr>
            <a:xfrm>
              <a:off x="9878520" y="2277503"/>
              <a:ext cx="874343" cy="869285"/>
            </a:xfrm>
            <a:custGeom>
              <a:avLst/>
              <a:gdLst>
                <a:gd name="connsiteX0" fmla="*/ 0 w 888364"/>
                <a:gd name="connsiteY0" fmla="*/ 0 h 883224"/>
                <a:gd name="connsiteX1" fmla="*/ 4320 w 888364"/>
                <a:gd name="connsiteY1" fmla="*/ 0 h 883224"/>
                <a:gd name="connsiteX2" fmla="*/ 4278 w 888364"/>
                <a:gd name="connsiteY2" fmla="*/ 327 h 883224"/>
                <a:gd name="connsiteX3" fmla="*/ 447078 w 888364"/>
                <a:gd name="connsiteY3" fmla="*/ 353944 h 883224"/>
                <a:gd name="connsiteX4" fmla="*/ 880882 w 888364"/>
                <a:gd name="connsiteY4" fmla="*/ 71593 h 883224"/>
                <a:gd name="connsiteX5" fmla="*/ 888364 w 888364"/>
                <a:gd name="connsiteY5" fmla="*/ 12321 h 883224"/>
                <a:gd name="connsiteX6" fmla="*/ 888364 w 888364"/>
                <a:gd name="connsiteY6" fmla="*/ 883224 h 883224"/>
                <a:gd name="connsiteX7" fmla="*/ 0 w 888364"/>
                <a:gd name="connsiteY7" fmla="*/ 883224 h 883224"/>
                <a:gd name="connsiteX8" fmla="*/ 0 w 888364"/>
                <a:gd name="connsiteY8" fmla="*/ 0 h 88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364" h="883224">
                  <a:moveTo>
                    <a:pt x="0" y="0"/>
                  </a:moveTo>
                  <a:lnTo>
                    <a:pt x="4320" y="0"/>
                  </a:lnTo>
                  <a:lnTo>
                    <a:pt x="4278" y="327"/>
                  </a:lnTo>
                  <a:cubicBezTo>
                    <a:pt x="4278" y="195624"/>
                    <a:pt x="202526" y="353944"/>
                    <a:pt x="447078" y="353944"/>
                  </a:cubicBezTo>
                  <a:cubicBezTo>
                    <a:pt x="661061" y="353944"/>
                    <a:pt x="839593" y="232730"/>
                    <a:pt x="880882" y="71593"/>
                  </a:cubicBezTo>
                  <a:lnTo>
                    <a:pt x="888364" y="12321"/>
                  </a:lnTo>
                  <a:lnTo>
                    <a:pt x="888364" y="883224"/>
                  </a:lnTo>
                  <a:lnTo>
                    <a:pt x="0" y="88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C3650F5B-A6C4-ED32-E753-7FE124BD202E}"/>
                </a:ext>
              </a:extLst>
            </p:cNvPr>
            <p:cNvSpPr/>
            <p:nvPr/>
          </p:nvSpPr>
          <p:spPr>
            <a:xfrm>
              <a:off x="10723958" y="471158"/>
              <a:ext cx="518437" cy="186342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19778"/>
              </a:schemeClr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0F79CE7C-96F3-3F62-855E-89144D79501C}"/>
                </a:ext>
              </a:extLst>
            </p:cNvPr>
            <p:cNvSpPr/>
            <p:nvPr/>
          </p:nvSpPr>
          <p:spPr>
            <a:xfrm>
              <a:off x="10791862" y="1891837"/>
              <a:ext cx="518437" cy="1390270"/>
            </a:xfrm>
            <a:custGeom>
              <a:avLst/>
              <a:gdLst>
                <a:gd name="connsiteX0" fmla="*/ 0 w 518437"/>
                <a:gd name="connsiteY0" fmla="*/ 0 h 1390270"/>
                <a:gd name="connsiteX1" fmla="*/ 518437 w 518437"/>
                <a:gd name="connsiteY1" fmla="*/ 0 h 1390270"/>
                <a:gd name="connsiteX2" fmla="*/ 518437 w 518437"/>
                <a:gd name="connsiteY2" fmla="*/ 1124809 h 1390270"/>
                <a:gd name="connsiteX3" fmla="*/ 10317 w 518437"/>
                <a:gd name="connsiteY3" fmla="*/ 1390270 h 1390270"/>
                <a:gd name="connsiteX4" fmla="*/ 0 w 518437"/>
                <a:gd name="connsiteY4" fmla="*/ 1390270 h 139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7" h="1390270">
                  <a:moveTo>
                    <a:pt x="0" y="0"/>
                  </a:moveTo>
                  <a:lnTo>
                    <a:pt x="518437" y="0"/>
                  </a:lnTo>
                  <a:lnTo>
                    <a:pt x="518437" y="1124809"/>
                  </a:lnTo>
                  <a:lnTo>
                    <a:pt x="10317" y="1390270"/>
                  </a:lnTo>
                  <a:lnTo>
                    <a:pt x="0" y="1390270"/>
                  </a:ln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0505DB-322B-6E42-8BF6-B797423EFBCE}"/>
              </a:ext>
            </a:extLst>
          </p:cNvPr>
          <p:cNvSpPr txBox="1"/>
          <p:nvPr/>
        </p:nvSpPr>
        <p:spPr>
          <a:xfrm>
            <a:off x="2559742" y="3962013"/>
            <a:ext cx="1477057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rgbClr val="0070C0"/>
                </a:solidFill>
                <a:latin typeface="Avenir Next" panose="020B0503020202020204" pitchFamily="34" charset="0"/>
              </a:rPr>
              <a:t>hpDIRC</a:t>
            </a:r>
            <a:endParaRPr lang="en-US" altLang="ja-JP" sz="1200" b="1" dirty="0">
              <a:solidFill>
                <a:srgbClr val="0070C0"/>
              </a:solidFill>
              <a:latin typeface="Avenir Next" panose="020B0503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B8A38C-58B9-055B-0124-C58E5015E9EF}"/>
              </a:ext>
            </a:extLst>
          </p:cNvPr>
          <p:cNvSpPr txBox="1"/>
          <p:nvPr/>
        </p:nvSpPr>
        <p:spPr>
          <a:xfrm>
            <a:off x="2627013" y="5831694"/>
            <a:ext cx="1477057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venir Next" panose="020B0503020202020204" pitchFamily="34" charset="0"/>
              </a:rPr>
              <a:t>BTOF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9E1D10-EDB8-1DE2-A15D-8737B6FD90C1}"/>
              </a:ext>
            </a:extLst>
          </p:cNvPr>
          <p:cNvSpPr txBox="1"/>
          <p:nvPr/>
        </p:nvSpPr>
        <p:spPr>
          <a:xfrm>
            <a:off x="3608525" y="3962739"/>
            <a:ext cx="1114622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dRICH</a:t>
            </a:r>
            <a:endParaRPr lang="en-US" altLang="ja-JP" sz="1200" b="1" dirty="0">
              <a:solidFill>
                <a:schemeClr val="accent5">
                  <a:lumMod val="60000"/>
                  <a:lumOff val="4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B5422B8-10F6-D150-0774-C0AED0188E8B}"/>
              </a:ext>
            </a:extLst>
          </p:cNvPr>
          <p:cNvSpPr txBox="1"/>
          <p:nvPr/>
        </p:nvSpPr>
        <p:spPr>
          <a:xfrm>
            <a:off x="3508489" y="5595459"/>
            <a:ext cx="1114622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92D050"/>
                </a:solidFill>
                <a:latin typeface="Avenir Next" panose="020B0503020202020204" pitchFamily="34" charset="0"/>
              </a:rPr>
              <a:t>FTOF</a:t>
            </a:r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F04C2A95-5C68-73C9-5866-D9E264DC867C}"/>
              </a:ext>
            </a:extLst>
          </p:cNvPr>
          <p:cNvSpPr/>
          <p:nvPr/>
        </p:nvSpPr>
        <p:spPr>
          <a:xfrm flipH="1">
            <a:off x="2294686" y="5744595"/>
            <a:ext cx="575182" cy="625732"/>
          </a:xfrm>
          <a:custGeom>
            <a:avLst/>
            <a:gdLst>
              <a:gd name="csX0" fmla="*/ 438231 w 438231"/>
              <a:gd name="csY0" fmla="*/ 0 h 553991"/>
              <a:gd name="csX1" fmla="*/ 0 w 438231"/>
              <a:gd name="csY1" fmla="*/ 0 h 553991"/>
              <a:gd name="csX2" fmla="*/ 0 w 438231"/>
              <a:gd name="csY2" fmla="*/ 553991 h 553991"/>
              <a:gd name="csX3" fmla="*/ 7589 w 438231"/>
              <a:gd name="csY3" fmla="*/ 553991 h 553991"/>
              <a:gd name="csX4" fmla="*/ 7590 w 438231"/>
              <a:gd name="csY4" fmla="*/ 553990 h 553991"/>
              <a:gd name="csX5" fmla="*/ 7591 w 438231"/>
              <a:gd name="csY5" fmla="*/ 553990 h 553991"/>
              <a:gd name="csX6" fmla="*/ 438231 w 438231"/>
              <a:gd name="csY6" fmla="*/ 193158 h 553991"/>
              <a:gd name="csX7" fmla="*/ 438231 w 438231"/>
              <a:gd name="csY7" fmla="*/ 193157 h 5539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38231" h="553991">
                <a:moveTo>
                  <a:pt x="438231" y="0"/>
                </a:moveTo>
                <a:lnTo>
                  <a:pt x="0" y="0"/>
                </a:lnTo>
                <a:lnTo>
                  <a:pt x="0" y="553991"/>
                </a:lnTo>
                <a:lnTo>
                  <a:pt x="7589" y="553991"/>
                </a:lnTo>
                <a:lnTo>
                  <a:pt x="7590" y="553990"/>
                </a:lnTo>
                <a:lnTo>
                  <a:pt x="7591" y="553990"/>
                </a:lnTo>
                <a:lnTo>
                  <a:pt x="438231" y="193158"/>
                </a:lnTo>
                <a:lnTo>
                  <a:pt x="438231" y="193157"/>
                </a:lnTo>
                <a:close/>
              </a:path>
            </a:pathLst>
          </a:custGeom>
          <a:solidFill>
            <a:srgbClr val="3837D6">
              <a:alpha val="25000"/>
            </a:srgbClr>
          </a:solidFill>
          <a:ln w="3175">
            <a:solidFill>
              <a:srgbClr val="383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78A8CC5-48D7-FA60-2387-2F6FA37506CF}"/>
              </a:ext>
            </a:extLst>
          </p:cNvPr>
          <p:cNvSpPr/>
          <p:nvPr/>
        </p:nvSpPr>
        <p:spPr>
          <a:xfrm>
            <a:off x="2294515" y="3750244"/>
            <a:ext cx="575593" cy="2102515"/>
          </a:xfrm>
          <a:prstGeom prst="rect">
            <a:avLst/>
          </a:prstGeom>
          <a:solidFill>
            <a:srgbClr val="FFC000">
              <a:alpha val="19778"/>
            </a:srgb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4373C2A-1FB2-52C4-19A1-48F61E8ADD76}"/>
              </a:ext>
            </a:extLst>
          </p:cNvPr>
          <p:cNvSpPr txBox="1"/>
          <p:nvPr/>
        </p:nvSpPr>
        <p:spPr>
          <a:xfrm>
            <a:off x="1963131" y="5932558"/>
            <a:ext cx="846336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3837D6"/>
                </a:solidFill>
                <a:latin typeface="Avenir Next" panose="020B0503020202020204" pitchFamily="34" charset="0"/>
              </a:rPr>
              <a:t>HRPPD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FA0384F-6FBF-80EC-8B5F-A807B0144901}"/>
              </a:ext>
            </a:extLst>
          </p:cNvPr>
          <p:cNvSpPr txBox="1"/>
          <p:nvPr/>
        </p:nvSpPr>
        <p:spPr>
          <a:xfrm>
            <a:off x="1980061" y="4467638"/>
            <a:ext cx="846336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rgbClr val="FFC000"/>
                </a:solidFill>
                <a:latin typeface="Avenir Next" panose="020B0503020202020204" pitchFamily="34" charset="0"/>
              </a:rPr>
              <a:t>pfRICH</a:t>
            </a:r>
            <a:endParaRPr lang="en-US" altLang="ja-JP" sz="1200" b="1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BC8857-0B47-80DB-BD69-AB4BDB9A3E59}"/>
              </a:ext>
            </a:extLst>
          </p:cNvPr>
          <p:cNvSpPr txBox="1"/>
          <p:nvPr/>
        </p:nvSpPr>
        <p:spPr>
          <a:xfrm>
            <a:off x="-329974" y="6670019"/>
            <a:ext cx="3336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Avenir Next" panose="020B0503020202020204" pitchFamily="34" charset="0"/>
              </a:rPr>
              <a:t>Decay products </a:t>
            </a:r>
            <a:r>
              <a:rPr lang="en-US" altLang="ja-JP" sz="700" dirty="0">
                <a:latin typeface="Avenir Next" panose="020B0503020202020204" pitchFamily="34" charset="0"/>
              </a:rPr>
              <a:t>from D-meson in ep DIS @ √s = 141 GeV </a:t>
            </a:r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2EF4FF79-C7FF-409E-B9F5-3CB92C2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57" y="1653257"/>
            <a:ext cx="10515600" cy="1888123"/>
          </a:xfrm>
        </p:spPr>
        <p:txBody>
          <a:bodyPr>
            <a:normAutofit fontScale="77500" lnSpcReduction="20000"/>
          </a:bodyPr>
          <a:lstStyle/>
          <a:p>
            <a:r>
              <a:rPr lang="en" altLang="ja-JP" dirty="0"/>
              <a:t>BTOF PID focuses on low-momentum particles at mid-rapidity</a:t>
            </a:r>
          </a:p>
          <a:p>
            <a:r>
              <a:rPr lang="en" altLang="ja-JP" dirty="0"/>
              <a:t>Continuous PID coverage requires seamless operation in conjunction with other PID detectors, avoiding PID gaps</a:t>
            </a:r>
          </a:p>
          <a:p>
            <a:pPr lvl="1"/>
            <a:r>
              <a:rPr lang="en" altLang="ja-JP" dirty="0"/>
              <a:t>Minimum timing required for the sensor to eliminate the PID gap is ~95 </a:t>
            </a:r>
            <a:r>
              <a:rPr lang="en" altLang="ja-JP" dirty="0" err="1"/>
              <a:t>ps</a:t>
            </a:r>
            <a:endParaRPr lang="en" altLang="ja-JP" dirty="0"/>
          </a:p>
          <a:p>
            <a:r>
              <a:rPr lang="en" altLang="ja-JP" dirty="0">
                <a:solidFill>
                  <a:schemeClr val="bg1"/>
                </a:solidFill>
              </a:rPr>
              <a:t>A stretch goal of sensor ~40 </a:t>
            </a:r>
            <a:r>
              <a:rPr lang="en" altLang="ja-JP" dirty="0" err="1">
                <a:solidFill>
                  <a:schemeClr val="bg1"/>
                </a:solidFill>
              </a:rPr>
              <a:t>ps</a:t>
            </a:r>
            <a:r>
              <a:rPr lang="en" altLang="ja-JP" dirty="0">
                <a:solidFill>
                  <a:schemeClr val="bg1"/>
                </a:solidFill>
              </a:rPr>
              <a:t> would provide substantial overlap (</a:t>
            </a:r>
            <a:r>
              <a:rPr lang="el-GR" altLang="ja-JP" dirty="0">
                <a:solidFill>
                  <a:schemeClr val="bg1"/>
                </a:solidFill>
              </a:rPr>
              <a:t>Δ</a:t>
            </a:r>
            <a:r>
              <a:rPr lang="en" altLang="ja-JP" dirty="0">
                <a:solidFill>
                  <a:schemeClr val="bg1"/>
                </a:solidFill>
              </a:rPr>
              <a:t>p ≈ 0.5 GeV/c) for robust cross-calibration</a:t>
            </a:r>
          </a:p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85613A-51D1-1E73-4096-AF9EA490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4" t="10759" r="8270" b="9100"/>
          <a:stretch>
            <a:fillRect/>
          </a:stretch>
        </p:blipFill>
        <p:spPr>
          <a:xfrm>
            <a:off x="6266479" y="3415688"/>
            <a:ext cx="3500596" cy="34350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5EB64E-8543-7599-C2BF-30351169F2C1}"/>
              </a:ext>
            </a:extLst>
          </p:cNvPr>
          <p:cNvSpPr txBox="1"/>
          <p:nvPr/>
        </p:nvSpPr>
        <p:spPr>
          <a:xfrm>
            <a:off x="10523318" y="3848141"/>
            <a:ext cx="14862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Avenir Next" panose="020B0503020202020204" pitchFamily="34" charset="0"/>
              </a:rPr>
              <a:t>σ</a:t>
            </a:r>
            <a:r>
              <a:rPr lang="en-US" altLang="ja-JP" baseline="-25000" dirty="0" err="1">
                <a:latin typeface="Avenir Next" panose="020B0503020202020204" pitchFamily="34" charset="0"/>
              </a:rPr>
              <a:t>elec</a:t>
            </a:r>
            <a:r>
              <a:rPr lang="en-US" altLang="ja-JP" dirty="0">
                <a:latin typeface="Avenir Next" panose="020B0503020202020204" pitchFamily="34" charset="0"/>
              </a:rPr>
              <a:t> = 20ps</a:t>
            </a:r>
          </a:p>
          <a:p>
            <a:r>
              <a:rPr lang="en-US" altLang="ja-JP" dirty="0">
                <a:latin typeface="Avenir Next" panose="020B0503020202020204" pitchFamily="34" charset="0"/>
              </a:rPr>
              <a:t>σ</a:t>
            </a:r>
            <a:r>
              <a:rPr lang="en-US" altLang="ja-JP" baseline="-25000" dirty="0">
                <a:latin typeface="Avenir Next" panose="020B0503020202020204" pitchFamily="34" charset="0"/>
              </a:rPr>
              <a:t>T0</a:t>
            </a:r>
            <a:r>
              <a:rPr lang="en-US" altLang="ja-JP" dirty="0">
                <a:latin typeface="Avenir Next" panose="020B0503020202020204" pitchFamily="34" charset="0"/>
              </a:rPr>
              <a:t>   = 25ps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5CF218-9C78-B785-BAA0-5294405CFFFA}"/>
              </a:ext>
            </a:extLst>
          </p:cNvPr>
          <p:cNvSpPr txBox="1"/>
          <p:nvPr/>
        </p:nvSpPr>
        <p:spPr>
          <a:xfrm>
            <a:off x="9664771" y="4993106"/>
            <a:ext cx="1156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>
                <a:solidFill>
                  <a:srgbClr val="4B8BC0"/>
                </a:solidFill>
                <a:latin typeface="Avenir Next" panose="020B0503020202020204" pitchFamily="34" charset="0"/>
              </a:rPr>
              <a:t>hpDIRC</a:t>
            </a:r>
            <a:r>
              <a:rPr lang="en-US" altLang="ja-JP" sz="1100" b="1" dirty="0">
                <a:solidFill>
                  <a:srgbClr val="4B8BC0"/>
                </a:solidFill>
                <a:latin typeface="Avenir Next" panose="020B0503020202020204" pitchFamily="34" charset="0"/>
              </a:rPr>
              <a:t> limit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520093-9ACD-923B-3C3D-D8863AE2574F}"/>
              </a:ext>
            </a:extLst>
          </p:cNvPr>
          <p:cNvSpPr txBox="1"/>
          <p:nvPr/>
        </p:nvSpPr>
        <p:spPr>
          <a:xfrm>
            <a:off x="9664771" y="5812143"/>
            <a:ext cx="1156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>
                <a:solidFill>
                  <a:srgbClr val="45AC43"/>
                </a:solidFill>
                <a:latin typeface="Avenir Next" panose="020B0503020202020204" pitchFamily="34" charset="0"/>
              </a:rPr>
              <a:t>hpDIRC</a:t>
            </a:r>
            <a:r>
              <a:rPr lang="en-US" altLang="ja-JP" sz="1100" b="1" dirty="0">
                <a:solidFill>
                  <a:srgbClr val="45AC43"/>
                </a:solidFill>
                <a:latin typeface="Avenir Next" panose="020B0503020202020204" pitchFamily="34" charset="0"/>
              </a:rPr>
              <a:t> limit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82B5393-4001-B604-80A5-B02D06A2A4E1}"/>
              </a:ext>
            </a:extLst>
          </p:cNvPr>
          <p:cNvCxnSpPr>
            <a:cxnSpLocks/>
          </p:cNvCxnSpPr>
          <p:nvPr/>
        </p:nvCxnSpPr>
        <p:spPr>
          <a:xfrm flipV="1">
            <a:off x="7630896" y="3782731"/>
            <a:ext cx="0" cy="264192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円/楕円 8">
            <a:extLst>
              <a:ext uri="{FF2B5EF4-FFF2-40B4-BE49-F238E27FC236}">
                <a16:creationId xmlns:a16="http://schemas.microsoft.com/office/drawing/2014/main" id="{17FBCB05-7427-1B9A-095E-5F69F964C90C}"/>
              </a:ext>
            </a:extLst>
          </p:cNvPr>
          <p:cNvSpPr>
            <a:spLocks noChangeAspect="1"/>
          </p:cNvSpPr>
          <p:nvPr/>
        </p:nvSpPr>
        <p:spPr>
          <a:xfrm>
            <a:off x="8735605" y="4983990"/>
            <a:ext cx="288000" cy="255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AE1F50A8-4444-174E-B570-AAAE0E94F4C2}"/>
              </a:ext>
            </a:extLst>
          </p:cNvPr>
          <p:cNvSpPr/>
          <p:nvPr/>
        </p:nvSpPr>
        <p:spPr>
          <a:xfrm>
            <a:off x="7432861" y="4563691"/>
            <a:ext cx="150394" cy="540000"/>
          </a:xfrm>
          <a:prstGeom prst="leftBrace">
            <a:avLst>
              <a:gd name="adj1" fmla="val 2948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8C789418-E6F5-596D-69AF-ABD548EFB1AB}"/>
              </a:ext>
            </a:extLst>
          </p:cNvPr>
          <p:cNvSpPr/>
          <p:nvPr/>
        </p:nvSpPr>
        <p:spPr>
          <a:xfrm>
            <a:off x="7458670" y="5469149"/>
            <a:ext cx="150394" cy="449870"/>
          </a:xfrm>
          <a:prstGeom prst="leftBrace">
            <a:avLst>
              <a:gd name="adj1" fmla="val 2948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2E6BB5-EDC7-4BB0-0339-72E06F26BA5C}"/>
              </a:ext>
            </a:extLst>
          </p:cNvPr>
          <p:cNvSpPr txBox="1"/>
          <p:nvPr/>
        </p:nvSpPr>
        <p:spPr>
          <a:xfrm>
            <a:off x="8197579" y="4605800"/>
            <a:ext cx="13745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  <a:latin typeface="Avenir Book" panose="02000503020000020003" pitchFamily="2" charset="0"/>
              </a:rPr>
              <a:t>Overlap disappear </a:t>
            </a:r>
          </a:p>
          <a:p>
            <a:pPr algn="ctr"/>
            <a:r>
              <a:rPr lang="en-US" altLang="ja-JP" sz="1050" dirty="0">
                <a:solidFill>
                  <a:srgbClr val="FF0000"/>
                </a:solidFill>
                <a:latin typeface="Avenir Book" panose="02000503020000020003" pitchFamily="2" charset="0"/>
              </a:rPr>
              <a:t>point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0DE9F62-93C5-A08D-9110-21D6158B70EB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8879604" y="5239648"/>
            <a:ext cx="1" cy="1185003"/>
          </a:xfrm>
          <a:prstGeom prst="line">
            <a:avLst/>
          </a:prstGeom>
          <a:ln>
            <a:solidFill>
              <a:srgbClr val="FF0000"/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C96FDA-3FC0-0437-8DBD-38C495369D85}"/>
              </a:ext>
            </a:extLst>
          </p:cNvPr>
          <p:cNvSpPr txBox="1"/>
          <p:nvPr/>
        </p:nvSpPr>
        <p:spPr>
          <a:xfrm>
            <a:off x="6725554" y="4664414"/>
            <a:ext cx="817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0000"/>
                </a:solidFill>
                <a:latin typeface="Avenir Book" panose="02000503020000020003" pitchFamily="2" charset="0"/>
              </a:rPr>
              <a:t>Overlap</a:t>
            </a:r>
          </a:p>
          <a:p>
            <a:pPr algn="ctr"/>
            <a:r>
              <a:rPr lang="en-US" altLang="ja-JP" sz="700" dirty="0">
                <a:solidFill>
                  <a:srgbClr val="FF0000"/>
                </a:solidFill>
                <a:latin typeface="Avenir Book" panose="02000503020000020003" pitchFamily="2" charset="0"/>
              </a:rPr>
              <a:t>~ 0.5 GeV/c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CDF2C-414A-BFAC-9957-47A08C2EA941}"/>
              </a:ext>
            </a:extLst>
          </p:cNvPr>
          <p:cNvSpPr txBox="1"/>
          <p:nvPr/>
        </p:nvSpPr>
        <p:spPr>
          <a:xfrm flipH="1">
            <a:off x="8789957" y="6123721"/>
            <a:ext cx="666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  <a:latin typeface="Avenir Book" panose="02000503020000020003" pitchFamily="2" charset="0"/>
              </a:rPr>
              <a:t>~95 </a:t>
            </a:r>
            <a:r>
              <a:rPr lang="en-US" altLang="ja-JP" sz="1050" dirty="0" err="1">
                <a:solidFill>
                  <a:srgbClr val="FF0000"/>
                </a:solidFill>
                <a:latin typeface="Avenir Book" panose="02000503020000020003" pitchFamily="2" charset="0"/>
              </a:rPr>
              <a:t>ps</a:t>
            </a:r>
            <a:endParaRPr lang="en-US" altLang="ja-JP" sz="105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C1A9E2D-978F-087B-4986-17819D51D273}"/>
              </a:ext>
            </a:extLst>
          </p:cNvPr>
          <p:cNvSpPr txBox="1"/>
          <p:nvPr/>
        </p:nvSpPr>
        <p:spPr>
          <a:xfrm>
            <a:off x="6768789" y="5511130"/>
            <a:ext cx="817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0000"/>
                </a:solidFill>
                <a:latin typeface="Avenir Book" panose="02000503020000020003" pitchFamily="2" charset="0"/>
              </a:rPr>
              <a:t>Overlap</a:t>
            </a:r>
          </a:p>
          <a:p>
            <a:pPr algn="ctr"/>
            <a:r>
              <a:rPr lang="en-US" altLang="ja-JP" sz="700" dirty="0">
                <a:solidFill>
                  <a:srgbClr val="FF0000"/>
                </a:solidFill>
                <a:latin typeface="Avenir Book" panose="02000503020000020003" pitchFamily="2" charset="0"/>
              </a:rPr>
              <a:t>~ 0.5 GeV/c</a:t>
            </a:r>
          </a:p>
        </p:txBody>
      </p:sp>
    </p:spTree>
    <p:extLst>
      <p:ext uri="{BB962C8B-B14F-4D97-AF65-F5344CB8AC3E}">
        <p14:creationId xmlns:p14="http://schemas.microsoft.com/office/powerpoint/2010/main" val="3565148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C8704-FFBA-7646-1918-88523E05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74B6FBE9-121E-9124-C79B-E7D0F8F5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9" t="7078" r="11945"/>
          <a:stretch>
            <a:fillRect/>
          </a:stretch>
        </p:blipFill>
        <p:spPr>
          <a:xfrm>
            <a:off x="1356942" y="1571194"/>
            <a:ext cx="5430059" cy="426689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1987EAC-DCE5-70F2-64CA-F495288F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Hiragino Kaku Gothic Pro W3" panose="020B0300000000000000" pitchFamily="34" charset="-128"/>
              </a:rPr>
              <a:t>信号</a:t>
            </a:r>
            <a:r>
              <a:rPr kumimoji="1" lang="ja-JP" altLang="en-US">
                <a:latin typeface="Hiragino Kaku Gothic Pro W3" panose="020B0300000000000000" pitchFamily="34" charset="-128"/>
              </a:rPr>
              <a:t>伝搬速度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29A154-E052-57C7-E723-CE2612D7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394" y="820777"/>
            <a:ext cx="974971" cy="365125"/>
          </a:xfrm>
        </p:spPr>
        <p:txBody>
          <a:bodyPr/>
          <a:lstStyle/>
          <a:p>
            <a:r>
              <a:rPr lang="en-US" altLang="ja-JP" dirty="0"/>
              <a:t>11</a:t>
            </a:r>
            <a:endParaRPr lang="ja-JP" altLang="en-US"/>
          </a:p>
        </p:txBody>
      </p:sp>
      <p:sp>
        <p:nvSpPr>
          <p:cNvPr id="42" name="コンテンツ プレースホルダー 2">
            <a:extLst>
              <a:ext uri="{FF2B5EF4-FFF2-40B4-BE49-F238E27FC236}">
                <a16:creationId xmlns:a16="http://schemas.microsoft.com/office/drawing/2014/main" id="{7350F08C-1C1F-FF04-AAD0-EADDADED2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9610"/>
            <a:ext cx="10515600" cy="571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/>
              <a:t>ストリップ方向への遅延が生じているが速く伝搬する</a:t>
            </a:r>
            <a:endParaRPr lang="en-US" altLang="ja-JP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0015EBD-001B-C416-56F9-D600A7F31E24}"/>
              </a:ext>
            </a:extLst>
          </p:cNvPr>
          <p:cNvSpPr txBox="1"/>
          <p:nvPr/>
        </p:nvSpPr>
        <p:spPr>
          <a:xfrm>
            <a:off x="3809441" y="1928689"/>
            <a:ext cx="217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 err="1"/>
              <a:t>V</a:t>
            </a:r>
            <a:r>
              <a:rPr lang="en-US" altLang="ja-JP" b="1" baseline="-25000" dirty="0" err="1"/>
              <a:t>eff</a:t>
            </a:r>
            <a:r>
              <a:rPr lang="en-US" altLang="ja-JP" b="1" dirty="0"/>
              <a:t> ~ 100</a:t>
            </a:r>
            <a:r>
              <a:rPr kumimoji="1" lang="en-US" altLang="ja-JP" b="1" dirty="0"/>
              <a:t> um/</a:t>
            </a:r>
            <a:r>
              <a:rPr kumimoji="1" lang="en-US" altLang="ja-JP" b="1" dirty="0" err="1"/>
              <a:t>ps</a:t>
            </a:r>
            <a:endParaRPr kumimoji="1" lang="ja-JP" altLang="en-US" b="1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F5BA9E8-9C8A-6E16-7C37-8A3987226EDF}"/>
              </a:ext>
            </a:extLst>
          </p:cNvPr>
          <p:cNvSpPr/>
          <p:nvPr/>
        </p:nvSpPr>
        <p:spPr>
          <a:xfrm>
            <a:off x="9251972" y="2189649"/>
            <a:ext cx="238539" cy="2258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0BB2DA0E-1B45-8D40-99EF-198B7CC191F5}"/>
              </a:ext>
            </a:extLst>
          </p:cNvPr>
          <p:cNvSpPr/>
          <p:nvPr/>
        </p:nvSpPr>
        <p:spPr>
          <a:xfrm>
            <a:off x="8799464" y="2626277"/>
            <a:ext cx="307778" cy="705763"/>
          </a:xfrm>
          <a:custGeom>
            <a:avLst/>
            <a:gdLst>
              <a:gd name="csX0" fmla="*/ 0 w 334297"/>
              <a:gd name="csY0" fmla="*/ 511278 h 511278"/>
              <a:gd name="csX1" fmla="*/ 275303 w 334297"/>
              <a:gd name="csY1" fmla="*/ 393291 h 511278"/>
              <a:gd name="csX2" fmla="*/ 334297 w 334297"/>
              <a:gd name="csY2" fmla="*/ 0 h 5112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34297" h="511278">
                <a:moveTo>
                  <a:pt x="0" y="511278"/>
                </a:moveTo>
                <a:cubicBezTo>
                  <a:pt x="109793" y="494891"/>
                  <a:pt x="219587" y="478504"/>
                  <a:pt x="275303" y="393291"/>
                </a:cubicBezTo>
                <a:cubicBezTo>
                  <a:pt x="331019" y="308078"/>
                  <a:pt x="332658" y="154039"/>
                  <a:pt x="334297" y="0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16 7">
            <a:extLst>
              <a:ext uri="{FF2B5EF4-FFF2-40B4-BE49-F238E27FC236}">
                <a16:creationId xmlns:a16="http://schemas.microsoft.com/office/drawing/2014/main" id="{30F4A175-19D3-7A87-94E2-F565057ACF86}"/>
              </a:ext>
            </a:extLst>
          </p:cNvPr>
          <p:cNvSpPr>
            <a:spLocks noChangeAspect="1"/>
          </p:cNvSpPr>
          <p:nvPr/>
        </p:nvSpPr>
        <p:spPr>
          <a:xfrm>
            <a:off x="8629417" y="3163272"/>
            <a:ext cx="307777" cy="307777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3F10D1CC-5D91-8B09-CA06-579C81D63027}"/>
              </a:ext>
            </a:extLst>
          </p:cNvPr>
          <p:cNvSpPr/>
          <p:nvPr/>
        </p:nvSpPr>
        <p:spPr>
          <a:xfrm>
            <a:off x="9645610" y="2607194"/>
            <a:ext cx="432619" cy="2575469"/>
          </a:xfrm>
          <a:custGeom>
            <a:avLst/>
            <a:gdLst>
              <a:gd name="csX0" fmla="*/ 432619 w 432619"/>
              <a:gd name="csY0" fmla="*/ 1720645 h 1727709"/>
              <a:gd name="csX1" fmla="*/ 108155 w 432619"/>
              <a:gd name="csY1" fmla="*/ 1465006 h 1727709"/>
              <a:gd name="csX2" fmla="*/ 0 w 432619"/>
              <a:gd name="csY2" fmla="*/ 0 h 17277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32619" h="1727709">
                <a:moveTo>
                  <a:pt x="432619" y="1720645"/>
                </a:moveTo>
                <a:cubicBezTo>
                  <a:pt x="306438" y="1736212"/>
                  <a:pt x="180258" y="1751780"/>
                  <a:pt x="108155" y="1465006"/>
                </a:cubicBezTo>
                <a:cubicBezTo>
                  <a:pt x="36052" y="1178232"/>
                  <a:pt x="18026" y="589116"/>
                  <a:pt x="0" y="0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16 10">
            <a:extLst>
              <a:ext uri="{FF2B5EF4-FFF2-40B4-BE49-F238E27FC236}">
                <a16:creationId xmlns:a16="http://schemas.microsoft.com/office/drawing/2014/main" id="{1D63CC8C-583C-F721-DF5D-342E59F5370E}"/>
              </a:ext>
            </a:extLst>
          </p:cNvPr>
          <p:cNvSpPr>
            <a:spLocks noChangeAspect="1"/>
          </p:cNvSpPr>
          <p:nvPr/>
        </p:nvSpPr>
        <p:spPr>
          <a:xfrm>
            <a:off x="9973193" y="5051976"/>
            <a:ext cx="307777" cy="307777"/>
          </a:xfrm>
          <a:prstGeom prst="star1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D76E40D-7AD0-42CE-5F88-D911EE692C4E}"/>
              </a:ext>
            </a:extLst>
          </p:cNvPr>
          <p:cNvSpPr txBox="1"/>
          <p:nvPr/>
        </p:nvSpPr>
        <p:spPr>
          <a:xfrm>
            <a:off x="9502404" y="2139309"/>
            <a:ext cx="173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Readout pad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606D6BCE-D6CC-9C8C-4B44-BEBF9A8CAB8D}"/>
              </a:ext>
            </a:extLst>
          </p:cNvPr>
          <p:cNvSpPr/>
          <p:nvPr/>
        </p:nvSpPr>
        <p:spPr>
          <a:xfrm>
            <a:off x="9251972" y="2554675"/>
            <a:ext cx="238539" cy="2784895"/>
          </a:xfrm>
          <a:custGeom>
            <a:avLst/>
            <a:gdLst>
              <a:gd name="csX0" fmla="*/ 0 w 238539"/>
              <a:gd name="csY0" fmla="*/ 0 h 2784895"/>
              <a:gd name="csX1" fmla="*/ 59634 w 238539"/>
              <a:gd name="csY1" fmla="*/ 0 h 2784895"/>
              <a:gd name="csX2" fmla="*/ 178904 w 238539"/>
              <a:gd name="csY2" fmla="*/ 0 h 2784895"/>
              <a:gd name="csX3" fmla="*/ 238539 w 238539"/>
              <a:gd name="csY3" fmla="*/ 0 h 2784895"/>
              <a:gd name="csX4" fmla="*/ 238539 w 238539"/>
              <a:gd name="csY4" fmla="*/ 225879 h 2784895"/>
              <a:gd name="csX5" fmla="*/ 178904 w 238539"/>
              <a:gd name="csY5" fmla="*/ 225879 h 2784895"/>
              <a:gd name="csX6" fmla="*/ 178904 w 238539"/>
              <a:gd name="csY6" fmla="*/ 2784895 h 2784895"/>
              <a:gd name="csX7" fmla="*/ 59634 w 238539"/>
              <a:gd name="csY7" fmla="*/ 2784895 h 2784895"/>
              <a:gd name="csX8" fmla="*/ 59634 w 238539"/>
              <a:gd name="csY8" fmla="*/ 225879 h 2784895"/>
              <a:gd name="csX9" fmla="*/ 0 w 238539"/>
              <a:gd name="csY9" fmla="*/ 225879 h 27848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38539" h="2784895">
                <a:moveTo>
                  <a:pt x="0" y="0"/>
                </a:moveTo>
                <a:lnTo>
                  <a:pt x="59634" y="0"/>
                </a:lnTo>
                <a:lnTo>
                  <a:pt x="178904" y="0"/>
                </a:lnTo>
                <a:lnTo>
                  <a:pt x="238539" y="0"/>
                </a:lnTo>
                <a:lnTo>
                  <a:pt x="238539" y="225879"/>
                </a:lnTo>
                <a:lnTo>
                  <a:pt x="178904" y="225879"/>
                </a:lnTo>
                <a:lnTo>
                  <a:pt x="178904" y="2784895"/>
                </a:lnTo>
                <a:lnTo>
                  <a:pt x="59634" y="2784895"/>
                </a:lnTo>
                <a:lnTo>
                  <a:pt x="59634" y="225879"/>
                </a:lnTo>
                <a:lnTo>
                  <a:pt x="0" y="2258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A701032-F4BC-115C-FD6F-CB71006544A7}"/>
              </a:ext>
            </a:extLst>
          </p:cNvPr>
          <p:cNvCxnSpPr>
            <a:cxnSpLocks/>
          </p:cNvCxnSpPr>
          <p:nvPr/>
        </p:nvCxnSpPr>
        <p:spPr>
          <a:xfrm flipV="1">
            <a:off x="9371242" y="2269858"/>
            <a:ext cx="0" cy="43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31E5F04-2D3B-1CEA-213E-6C34C7B626DB}"/>
              </a:ext>
            </a:extLst>
          </p:cNvPr>
          <p:cNvSpPr txBox="1"/>
          <p:nvPr/>
        </p:nvSpPr>
        <p:spPr>
          <a:xfrm rot="16200000">
            <a:off x="-525285" y="3081824"/>
            <a:ext cx="3570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Leading – MCPPMT time [</a:t>
            </a:r>
            <a:r>
              <a:rPr kumimoji="1" lang="en-US" altLang="ja-JP" dirty="0" err="1"/>
              <a:t>ps</a:t>
            </a:r>
            <a:r>
              <a:rPr kumimoji="1" lang="en-US" altLang="ja-JP" dirty="0"/>
              <a:t>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861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910F0-D208-7150-F638-6DE9EE8B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タイムウォーク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695D24-FBF0-85BC-FA3E-D6B65897A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79344" cy="1809434"/>
          </a:xfrm>
        </p:spPr>
        <p:txBody>
          <a:bodyPr>
            <a:normAutofit/>
          </a:bodyPr>
          <a:lstStyle/>
          <a:p>
            <a:r>
              <a:rPr lang="en-US" altLang="ja-JP" dirty="0"/>
              <a:t>CFD</a:t>
            </a:r>
            <a:r>
              <a:rPr lang="ja-JP" altLang="en-US"/>
              <a:t>でも</a:t>
            </a:r>
            <a:r>
              <a:rPr lang="en-US" altLang="ja-JP" dirty="0"/>
              <a:t>arrival</a:t>
            </a:r>
            <a:r>
              <a:rPr lang="ja-JP" altLang="en-US"/>
              <a:t>時間の信号高依存性を確認</a:t>
            </a:r>
            <a:endParaRPr lang="en-US" altLang="ja-JP" dirty="0"/>
          </a:p>
          <a:p>
            <a:pPr lvl="1"/>
            <a:r>
              <a:rPr lang="ja-JP" altLang="en-US"/>
              <a:t>波形が同じ場合のみ</a:t>
            </a:r>
            <a:r>
              <a:rPr lang="en-US" altLang="ja-JP" dirty="0"/>
              <a:t>CFD</a:t>
            </a:r>
            <a:r>
              <a:rPr lang="ja-JP" altLang="en-US"/>
              <a:t>時間は同じ</a:t>
            </a:r>
            <a:endParaRPr lang="en-US" altLang="ja-JP" dirty="0"/>
          </a:p>
          <a:p>
            <a:pPr lvl="1"/>
            <a:r>
              <a:rPr lang="en-US" altLang="ja-JP" dirty="0"/>
              <a:t>CDF</a:t>
            </a:r>
            <a:r>
              <a:rPr lang="ja-JP" altLang="en-US"/>
              <a:t>で残留タイムウォークがある＝波形が一定ではない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F0EFBC-135F-CA32-3966-24618965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294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E4F94A4-BDDB-AF92-BEF9-89DB3CA17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82" y="3635058"/>
            <a:ext cx="4714162" cy="324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C4758C0-BFB4-68C3-B5CF-1BA4E2E45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558" y="3618000"/>
            <a:ext cx="4714161" cy="32400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4A5FF09-5786-699B-6ABF-03A2EAEF3076}"/>
              </a:ext>
            </a:extLst>
          </p:cNvPr>
          <p:cNvSpPr/>
          <p:nvPr/>
        </p:nvSpPr>
        <p:spPr>
          <a:xfrm>
            <a:off x="8325850" y="1757515"/>
            <a:ext cx="238539" cy="17255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FBC531-3B39-AAB5-5378-9F23D8C65443}"/>
              </a:ext>
            </a:extLst>
          </p:cNvPr>
          <p:cNvSpPr txBox="1"/>
          <p:nvPr/>
        </p:nvSpPr>
        <p:spPr>
          <a:xfrm>
            <a:off x="7900357" y="1447942"/>
            <a:ext cx="108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Strip#1</a:t>
            </a:r>
            <a:endParaRPr kumimoji="1" lang="ja-JP" altLang="en-US" sz="14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519233-7343-FEFB-6C8B-2973383B723A}"/>
              </a:ext>
            </a:extLst>
          </p:cNvPr>
          <p:cNvSpPr txBox="1"/>
          <p:nvPr/>
        </p:nvSpPr>
        <p:spPr>
          <a:xfrm>
            <a:off x="10084195" y="1447942"/>
            <a:ext cx="108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Strip#2</a:t>
            </a:r>
            <a:endParaRPr kumimoji="1" lang="ja-JP" altLang="en-US" sz="14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D079B2-1FF0-6BF5-E789-EF7797DB368E}"/>
              </a:ext>
            </a:extLst>
          </p:cNvPr>
          <p:cNvSpPr/>
          <p:nvPr/>
        </p:nvSpPr>
        <p:spPr>
          <a:xfrm>
            <a:off x="10509687" y="1757515"/>
            <a:ext cx="238539" cy="17255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D04014B9-C46A-34A0-CAF8-11BA9166A951}"/>
              </a:ext>
            </a:extLst>
          </p:cNvPr>
          <p:cNvSpPr>
            <a:spLocks noChangeAspect="1"/>
          </p:cNvSpPr>
          <p:nvPr/>
        </p:nvSpPr>
        <p:spPr>
          <a:xfrm>
            <a:off x="9436777" y="2529475"/>
            <a:ext cx="181627" cy="181627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05E489CB-FBA2-7474-7277-62D2601C50B1}"/>
              </a:ext>
            </a:extLst>
          </p:cNvPr>
          <p:cNvSpPr>
            <a:spLocks noChangeAspect="1"/>
          </p:cNvSpPr>
          <p:nvPr/>
        </p:nvSpPr>
        <p:spPr>
          <a:xfrm>
            <a:off x="9982929" y="2529475"/>
            <a:ext cx="181627" cy="18162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FA778713-CF04-34E0-4121-2B8162B4D6DF}"/>
              </a:ext>
            </a:extLst>
          </p:cNvPr>
          <p:cNvSpPr>
            <a:spLocks noChangeAspect="1"/>
          </p:cNvSpPr>
          <p:nvPr/>
        </p:nvSpPr>
        <p:spPr>
          <a:xfrm>
            <a:off x="10529082" y="2529475"/>
            <a:ext cx="181627" cy="181627"/>
          </a:xfrm>
          <a:prstGeom prst="ellipse">
            <a:avLst/>
          </a:prstGeom>
          <a:ln>
            <a:solidFill>
              <a:srgbClr val="383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2B2FBB-7914-6AFE-63B8-C7F4819A41EE}"/>
              </a:ext>
            </a:extLst>
          </p:cNvPr>
          <p:cNvSpPr txBox="1"/>
          <p:nvPr/>
        </p:nvSpPr>
        <p:spPr>
          <a:xfrm>
            <a:off x="8974522" y="2192678"/>
            <a:ext cx="108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Book" panose="02000503020000020003" pitchFamily="2" charset="0"/>
                <a:ea typeface="Hiragino Kaku Gothic Pro W3" panose="020B0300000000000000" pitchFamily="34" charset="-128"/>
              </a:rPr>
              <a:t>bin12</a:t>
            </a:r>
            <a:endParaRPr kumimoji="1" lang="ja-JP" altLang="en-US" sz="1400"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A886DF9-8729-FD73-03FF-54764F088204}"/>
              </a:ext>
            </a:extLst>
          </p:cNvPr>
          <p:cNvSpPr txBox="1"/>
          <p:nvPr/>
        </p:nvSpPr>
        <p:spPr>
          <a:xfrm>
            <a:off x="9527590" y="2192677"/>
            <a:ext cx="108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C00000"/>
                </a:solidFill>
                <a:latin typeface="Avenir Book" panose="02000503020000020003" pitchFamily="2" charset="0"/>
                <a:ea typeface="Hiragino Kaku Gothic Pro W3" panose="020B0300000000000000" pitchFamily="34" charset="-128"/>
              </a:rPr>
              <a:t>bin17</a:t>
            </a:r>
            <a:endParaRPr kumimoji="1" lang="ja-JP" altLang="en-US" sz="1400">
              <a:solidFill>
                <a:srgbClr val="C00000"/>
              </a:solidFill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E4A45CF-DE7E-1ED1-3244-5EF9E5E1C84D}"/>
              </a:ext>
            </a:extLst>
          </p:cNvPr>
          <p:cNvSpPr txBox="1"/>
          <p:nvPr/>
        </p:nvSpPr>
        <p:spPr>
          <a:xfrm>
            <a:off x="10072352" y="2192677"/>
            <a:ext cx="108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3837D6"/>
                </a:solidFill>
                <a:latin typeface="Avenir Book" panose="02000503020000020003" pitchFamily="2" charset="0"/>
                <a:ea typeface="Hiragino Kaku Gothic Pro W3" panose="020B0300000000000000" pitchFamily="34" charset="-128"/>
              </a:rPr>
              <a:t>bin24</a:t>
            </a:r>
            <a:endParaRPr kumimoji="1" lang="ja-JP" altLang="en-US" sz="1400">
              <a:solidFill>
                <a:srgbClr val="3837D6"/>
              </a:solidFill>
              <a:latin typeface="Avenir Book" panose="02000503020000020003" pitchFamily="2" charset="0"/>
              <a:ea typeface="Hiragino Kaku Gothic Pro W3" panose="020B03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D3FEB7-DCB5-C9FC-D875-3B7DC39B8462}"/>
              </a:ext>
            </a:extLst>
          </p:cNvPr>
          <p:cNvSpPr txBox="1"/>
          <p:nvPr/>
        </p:nvSpPr>
        <p:spPr>
          <a:xfrm>
            <a:off x="1719624" y="4112000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CFD 50%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AB9E80F-6DDA-1633-A2D8-B0E7543731B6}"/>
              </a:ext>
            </a:extLst>
          </p:cNvPr>
          <p:cNvSpPr txBox="1"/>
          <p:nvPr/>
        </p:nvSpPr>
        <p:spPr>
          <a:xfrm>
            <a:off x="7448500" y="4112000"/>
            <a:ext cx="136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Leading-edge 10mV</a:t>
            </a:r>
          </a:p>
        </p:txBody>
      </p:sp>
    </p:spTree>
    <p:extLst>
      <p:ext uri="{BB962C8B-B14F-4D97-AF65-F5344CB8AC3E}">
        <p14:creationId xmlns:p14="http://schemas.microsoft.com/office/powerpoint/2010/main" val="1408120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図 63">
            <a:extLst>
              <a:ext uri="{FF2B5EF4-FFF2-40B4-BE49-F238E27FC236}">
                <a16:creationId xmlns:a16="http://schemas.microsoft.com/office/drawing/2014/main" id="{F55E9811-DACD-DF86-399F-E2D8007EEE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03040" y="1515612"/>
            <a:ext cx="4615061" cy="334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12994-169B-28EC-4A34-C681C96E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Risetime</a:t>
            </a:r>
            <a:r>
              <a:rPr kumimoji="1" lang="ja-JP" altLang="en-US">
                <a:latin typeface="Hiragino Kaku Gothic Pro W3" panose="020B0300000000000000" pitchFamily="34" charset="-128"/>
              </a:rPr>
              <a:t>（</a:t>
            </a:r>
            <a:r>
              <a:rPr kumimoji="1" lang="en-US" altLang="ja-JP" dirty="0">
                <a:latin typeface="Hiragino Kaku Gothic Pro W3" panose="020B0300000000000000" pitchFamily="34" charset="-128"/>
              </a:rPr>
              <a:t>10 - 90%</a:t>
            </a:r>
            <a:r>
              <a:rPr kumimoji="1" lang="ja-JP" altLang="en-US">
                <a:latin typeface="Hiragino Kaku Gothic Pro W3" panose="020B0300000000000000" pitchFamily="34" charset="-128"/>
              </a:rPr>
              <a:t>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528CCA-FA36-F292-6100-9252007B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1D057B-5485-4A46-F64D-989BC39B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3" y="1571985"/>
            <a:ext cx="4138200" cy="33835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AF84172-C1F1-56C6-FC93-45B3C9C426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6805" y="2574744"/>
            <a:ext cx="1363308" cy="1039960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252847B-4A71-0EC1-A23D-905085DD1020}"/>
              </a:ext>
            </a:extLst>
          </p:cNvPr>
          <p:cNvCxnSpPr>
            <a:cxnSpLocks/>
          </p:cNvCxnSpPr>
          <p:nvPr/>
        </p:nvCxnSpPr>
        <p:spPr>
          <a:xfrm>
            <a:off x="374891" y="2719684"/>
            <a:ext cx="11062375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1A26B12-DD9B-84CB-522D-ABFD07AF1D26}"/>
              </a:ext>
            </a:extLst>
          </p:cNvPr>
          <p:cNvCxnSpPr>
            <a:cxnSpLocks/>
          </p:cNvCxnSpPr>
          <p:nvPr/>
        </p:nvCxnSpPr>
        <p:spPr>
          <a:xfrm>
            <a:off x="341937" y="2896798"/>
            <a:ext cx="11062375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6E0DAC95-623F-580B-8275-F22BC2D65182}"/>
              </a:ext>
            </a:extLst>
          </p:cNvPr>
          <p:cNvSpPr txBox="1">
            <a:spLocks/>
          </p:cNvSpPr>
          <p:nvPr/>
        </p:nvSpPr>
        <p:spPr>
          <a:xfrm>
            <a:off x="838200" y="4966642"/>
            <a:ext cx="10998200" cy="1773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EIC-JPN JFY25 sensor’s risetime is faster than eRD112 FY23 by ~50 </a:t>
            </a:r>
            <a:r>
              <a:rPr lang="en-US" altLang="ja-JP" dirty="0" err="1"/>
              <a:t>ps</a:t>
            </a:r>
            <a:endParaRPr lang="en-US" altLang="ja-JP" dirty="0"/>
          </a:p>
          <a:p>
            <a:pPr lvl="1"/>
            <a:r>
              <a:rPr lang="en-US" altLang="ja-JP" dirty="0"/>
              <a:t>Due to small signal strength?</a:t>
            </a:r>
          </a:p>
          <a:p>
            <a:r>
              <a:rPr lang="en-US" altLang="ja-JP" dirty="0"/>
              <a:t>eRD112 FY24</a:t>
            </a:r>
            <a:r>
              <a:rPr lang="ja-JP" altLang="en-US"/>
              <a:t>は極端に短い</a:t>
            </a:r>
            <a:r>
              <a:rPr lang="en-US" altLang="ja-JP" dirty="0"/>
              <a:t>400ps @ </a:t>
            </a:r>
            <a:r>
              <a:rPr lang="ja-JP" altLang="en-US"/>
              <a:t>ストリップ直上</a:t>
            </a:r>
            <a:endParaRPr lang="en-US" altLang="ja-JP" dirty="0"/>
          </a:p>
          <a:p>
            <a:pPr lvl="1"/>
            <a:r>
              <a:rPr lang="en-US" altLang="ja-JP" dirty="0"/>
              <a:t>TCT</a:t>
            </a:r>
            <a:r>
              <a:rPr lang="ja-JP" altLang="en-US"/>
              <a:t>を用いているので</a:t>
            </a:r>
            <a:r>
              <a:rPr lang="en-US" altLang="ja-JP" dirty="0"/>
              <a:t>Landau</a:t>
            </a:r>
            <a:r>
              <a:rPr lang="ja-JP" altLang="en-US"/>
              <a:t>揺らぎがないことが原因か</a:t>
            </a:r>
            <a:endParaRPr lang="en-US" altLang="ja-JP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D93359-B8E0-2E47-C3F1-9FF560C84E25}"/>
              </a:ext>
            </a:extLst>
          </p:cNvPr>
          <p:cNvSpPr txBox="1"/>
          <p:nvPr/>
        </p:nvSpPr>
        <p:spPr>
          <a:xfrm>
            <a:off x="5222009" y="1393977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EIC-JPN JFY25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B196209-64B2-641B-CE17-EE056C1C7EAB}"/>
              </a:ext>
            </a:extLst>
          </p:cNvPr>
          <p:cNvSpPr txBox="1"/>
          <p:nvPr/>
        </p:nvSpPr>
        <p:spPr>
          <a:xfrm>
            <a:off x="747322" y="1393977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eRD112 FY23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F2A11D8-9312-80B3-C2CC-18A0831081BF}"/>
              </a:ext>
            </a:extLst>
          </p:cNvPr>
          <p:cNvSpPr txBox="1"/>
          <p:nvPr/>
        </p:nvSpPr>
        <p:spPr>
          <a:xfrm>
            <a:off x="9326760" y="1393977"/>
            <a:ext cx="13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eRD112 FY24</a:t>
            </a:r>
          </a:p>
        </p:txBody>
      </p:sp>
    </p:spTree>
    <p:extLst>
      <p:ext uri="{BB962C8B-B14F-4D97-AF65-F5344CB8AC3E}">
        <p14:creationId xmlns:p14="http://schemas.microsoft.com/office/powerpoint/2010/main" val="312165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8228F-4C3A-7828-5570-973D39E0A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図 81">
            <a:extLst>
              <a:ext uri="{FF2B5EF4-FFF2-40B4-BE49-F238E27FC236}">
                <a16:creationId xmlns:a16="http://schemas.microsoft.com/office/drawing/2014/main" id="{5E339D97-E76F-8C94-0362-2777CEDB56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54" t="10759" r="8270" b="9100"/>
          <a:stretch>
            <a:fillRect/>
          </a:stretch>
        </p:blipFill>
        <p:spPr>
          <a:xfrm>
            <a:off x="6266479" y="3415688"/>
            <a:ext cx="3500596" cy="34350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258350C-8437-46BB-6CE0-77D363B0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”Required” Sensor Performance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" name="スライド番号プレースホルダー 29">
            <a:extLst>
              <a:ext uri="{FF2B5EF4-FFF2-40B4-BE49-F238E27FC236}">
                <a16:creationId xmlns:a16="http://schemas.microsoft.com/office/drawing/2014/main" id="{A6E2059C-7F16-EA77-FCC0-ACA7E207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858" y="803192"/>
            <a:ext cx="974971" cy="365125"/>
          </a:xfrm>
        </p:spPr>
        <p:txBody>
          <a:bodyPr/>
          <a:lstStyle/>
          <a:p>
            <a:r>
              <a:rPr lang="en-US" altLang="ja-JP" dirty="0"/>
              <a:t>2</a:t>
            </a:r>
            <a:endParaRPr lang="ja-JP" altLang="en-US"/>
          </a:p>
        </p:txBody>
      </p:sp>
      <p:pic>
        <p:nvPicPr>
          <p:cNvPr id="17" name="図 16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7D44B43-F697-DF44-EF09-94BB4C7B1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932" y="3559495"/>
            <a:ext cx="3336180" cy="3336180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6E8B775-CE7C-97E4-ACD5-A330E34B0227}"/>
              </a:ext>
            </a:extLst>
          </p:cNvPr>
          <p:cNvGrpSpPr>
            <a:grpSpLocks noChangeAspect="1"/>
          </p:cNvGrpSpPr>
          <p:nvPr/>
        </p:nvGrpSpPr>
        <p:grpSpPr>
          <a:xfrm>
            <a:off x="2843322" y="3750244"/>
            <a:ext cx="1474224" cy="2683772"/>
            <a:chOff x="9766215" y="471158"/>
            <a:chExt cx="1544084" cy="2810949"/>
          </a:xfrm>
        </p:grpSpPr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393E26C1-AD1D-7A36-246C-725C492C9710}"/>
                </a:ext>
              </a:extLst>
            </p:cNvPr>
            <p:cNvSpPr/>
            <p:nvPr/>
          </p:nvSpPr>
          <p:spPr>
            <a:xfrm>
              <a:off x="9766215" y="471163"/>
              <a:ext cx="986829" cy="2511229"/>
            </a:xfrm>
            <a:custGeom>
              <a:avLst/>
              <a:gdLst>
                <a:gd name="connsiteX0" fmla="*/ 0 w 890025"/>
                <a:gd name="connsiteY0" fmla="*/ 0 h 3091068"/>
                <a:gd name="connsiteX1" fmla="*/ 890025 w 890025"/>
                <a:gd name="connsiteY1" fmla="*/ 0 h 3091068"/>
                <a:gd name="connsiteX2" fmla="*/ 890025 w 890025"/>
                <a:gd name="connsiteY2" fmla="*/ 3091068 h 3091068"/>
                <a:gd name="connsiteX3" fmla="*/ 621672 w 890025"/>
                <a:gd name="connsiteY3" fmla="*/ 3091068 h 3091068"/>
                <a:gd name="connsiteX4" fmla="*/ 441111 w 890025"/>
                <a:gd name="connsiteY4" fmla="*/ 3045349 h 3091068"/>
                <a:gd name="connsiteX5" fmla="*/ 260550 w 890025"/>
                <a:gd name="connsiteY5" fmla="*/ 3091068 h 3091068"/>
                <a:gd name="connsiteX6" fmla="*/ 0 w 890025"/>
                <a:gd name="connsiteY6" fmla="*/ 3091068 h 3091068"/>
                <a:gd name="connsiteX7" fmla="*/ 0 w 890025"/>
                <a:gd name="connsiteY7" fmla="*/ 0 h 309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025" h="3091068">
                  <a:moveTo>
                    <a:pt x="0" y="0"/>
                  </a:moveTo>
                  <a:lnTo>
                    <a:pt x="890025" y="0"/>
                  </a:lnTo>
                  <a:lnTo>
                    <a:pt x="890025" y="3091068"/>
                  </a:lnTo>
                  <a:lnTo>
                    <a:pt x="621672" y="3091068"/>
                  </a:lnTo>
                  <a:lnTo>
                    <a:pt x="441111" y="3045349"/>
                  </a:lnTo>
                  <a:lnTo>
                    <a:pt x="260550" y="3091068"/>
                  </a:lnTo>
                  <a:lnTo>
                    <a:pt x="0" y="3091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52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166116EE-FD12-4865-D792-94D761094EC4}"/>
                </a:ext>
              </a:extLst>
            </p:cNvPr>
            <p:cNvSpPr/>
            <p:nvPr/>
          </p:nvSpPr>
          <p:spPr>
            <a:xfrm>
              <a:off x="9878520" y="2277503"/>
              <a:ext cx="874343" cy="869285"/>
            </a:xfrm>
            <a:custGeom>
              <a:avLst/>
              <a:gdLst>
                <a:gd name="connsiteX0" fmla="*/ 0 w 888364"/>
                <a:gd name="connsiteY0" fmla="*/ 0 h 883224"/>
                <a:gd name="connsiteX1" fmla="*/ 4320 w 888364"/>
                <a:gd name="connsiteY1" fmla="*/ 0 h 883224"/>
                <a:gd name="connsiteX2" fmla="*/ 4278 w 888364"/>
                <a:gd name="connsiteY2" fmla="*/ 327 h 883224"/>
                <a:gd name="connsiteX3" fmla="*/ 447078 w 888364"/>
                <a:gd name="connsiteY3" fmla="*/ 353944 h 883224"/>
                <a:gd name="connsiteX4" fmla="*/ 880882 w 888364"/>
                <a:gd name="connsiteY4" fmla="*/ 71593 h 883224"/>
                <a:gd name="connsiteX5" fmla="*/ 888364 w 888364"/>
                <a:gd name="connsiteY5" fmla="*/ 12321 h 883224"/>
                <a:gd name="connsiteX6" fmla="*/ 888364 w 888364"/>
                <a:gd name="connsiteY6" fmla="*/ 883224 h 883224"/>
                <a:gd name="connsiteX7" fmla="*/ 0 w 888364"/>
                <a:gd name="connsiteY7" fmla="*/ 883224 h 883224"/>
                <a:gd name="connsiteX8" fmla="*/ 0 w 888364"/>
                <a:gd name="connsiteY8" fmla="*/ 0 h 88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364" h="883224">
                  <a:moveTo>
                    <a:pt x="0" y="0"/>
                  </a:moveTo>
                  <a:lnTo>
                    <a:pt x="4320" y="0"/>
                  </a:lnTo>
                  <a:lnTo>
                    <a:pt x="4278" y="327"/>
                  </a:lnTo>
                  <a:cubicBezTo>
                    <a:pt x="4278" y="195624"/>
                    <a:pt x="202526" y="353944"/>
                    <a:pt x="447078" y="353944"/>
                  </a:cubicBezTo>
                  <a:cubicBezTo>
                    <a:pt x="661061" y="353944"/>
                    <a:pt x="839593" y="232730"/>
                    <a:pt x="880882" y="71593"/>
                  </a:cubicBezTo>
                  <a:lnTo>
                    <a:pt x="888364" y="12321"/>
                  </a:lnTo>
                  <a:lnTo>
                    <a:pt x="888364" y="883224"/>
                  </a:lnTo>
                  <a:lnTo>
                    <a:pt x="0" y="88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E1D25D13-5740-14DB-AF12-1C9951DA14A3}"/>
                </a:ext>
              </a:extLst>
            </p:cNvPr>
            <p:cNvSpPr/>
            <p:nvPr/>
          </p:nvSpPr>
          <p:spPr>
            <a:xfrm>
              <a:off x="10723958" y="471158"/>
              <a:ext cx="518437" cy="186342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19778"/>
              </a:schemeClr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DB1456BE-5ED9-52FD-3ABF-7CDB6F5C67A7}"/>
                </a:ext>
              </a:extLst>
            </p:cNvPr>
            <p:cNvSpPr/>
            <p:nvPr/>
          </p:nvSpPr>
          <p:spPr>
            <a:xfrm>
              <a:off x="10791862" y="1891837"/>
              <a:ext cx="518437" cy="1390270"/>
            </a:xfrm>
            <a:custGeom>
              <a:avLst/>
              <a:gdLst>
                <a:gd name="connsiteX0" fmla="*/ 0 w 518437"/>
                <a:gd name="connsiteY0" fmla="*/ 0 h 1390270"/>
                <a:gd name="connsiteX1" fmla="*/ 518437 w 518437"/>
                <a:gd name="connsiteY1" fmla="*/ 0 h 1390270"/>
                <a:gd name="connsiteX2" fmla="*/ 518437 w 518437"/>
                <a:gd name="connsiteY2" fmla="*/ 1124809 h 1390270"/>
                <a:gd name="connsiteX3" fmla="*/ 10317 w 518437"/>
                <a:gd name="connsiteY3" fmla="*/ 1390270 h 1390270"/>
                <a:gd name="connsiteX4" fmla="*/ 0 w 518437"/>
                <a:gd name="connsiteY4" fmla="*/ 1390270 h 139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7" h="1390270">
                  <a:moveTo>
                    <a:pt x="0" y="0"/>
                  </a:moveTo>
                  <a:lnTo>
                    <a:pt x="518437" y="0"/>
                  </a:lnTo>
                  <a:lnTo>
                    <a:pt x="518437" y="1124809"/>
                  </a:lnTo>
                  <a:lnTo>
                    <a:pt x="10317" y="1390270"/>
                  </a:lnTo>
                  <a:lnTo>
                    <a:pt x="0" y="1390270"/>
                  </a:ln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85C5CCE-8361-34D5-6F73-D72806C37958}"/>
              </a:ext>
            </a:extLst>
          </p:cNvPr>
          <p:cNvSpPr txBox="1"/>
          <p:nvPr/>
        </p:nvSpPr>
        <p:spPr>
          <a:xfrm>
            <a:off x="2559742" y="3962013"/>
            <a:ext cx="1477057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rgbClr val="0070C0"/>
                </a:solidFill>
                <a:latin typeface="Avenir Next" panose="020B0503020202020204" pitchFamily="34" charset="0"/>
              </a:rPr>
              <a:t>hpDIRC</a:t>
            </a:r>
            <a:endParaRPr lang="en-US" altLang="ja-JP" sz="1200" b="1" dirty="0">
              <a:solidFill>
                <a:srgbClr val="0070C0"/>
              </a:solidFill>
              <a:latin typeface="Avenir Next" panose="020B0503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4EE275D-D764-E99B-4F0D-A00BF6C698B5}"/>
              </a:ext>
            </a:extLst>
          </p:cNvPr>
          <p:cNvSpPr txBox="1"/>
          <p:nvPr/>
        </p:nvSpPr>
        <p:spPr>
          <a:xfrm>
            <a:off x="2627013" y="5831694"/>
            <a:ext cx="1477057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  <a:latin typeface="Avenir Next" panose="020B0503020202020204" pitchFamily="34" charset="0"/>
              </a:rPr>
              <a:t>BTOF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CF9C5E4-F472-6E5A-8B81-CDB77B9B33EA}"/>
              </a:ext>
            </a:extLst>
          </p:cNvPr>
          <p:cNvSpPr txBox="1"/>
          <p:nvPr/>
        </p:nvSpPr>
        <p:spPr>
          <a:xfrm>
            <a:off x="3608525" y="3962739"/>
            <a:ext cx="1114622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dRICH</a:t>
            </a:r>
            <a:endParaRPr lang="en-US" altLang="ja-JP" sz="1200" b="1" dirty="0">
              <a:solidFill>
                <a:schemeClr val="accent5">
                  <a:lumMod val="60000"/>
                  <a:lumOff val="40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100626-9790-E5B4-0876-F3BFDC619577}"/>
              </a:ext>
            </a:extLst>
          </p:cNvPr>
          <p:cNvSpPr txBox="1"/>
          <p:nvPr/>
        </p:nvSpPr>
        <p:spPr>
          <a:xfrm>
            <a:off x="3508489" y="5595459"/>
            <a:ext cx="1114622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92D050"/>
                </a:solidFill>
                <a:latin typeface="Avenir Next" panose="020B0503020202020204" pitchFamily="34" charset="0"/>
              </a:rPr>
              <a:t>FTOF</a:t>
            </a:r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44AB6B01-1D5A-95CD-954A-EA8910237203}"/>
              </a:ext>
            </a:extLst>
          </p:cNvPr>
          <p:cNvSpPr/>
          <p:nvPr/>
        </p:nvSpPr>
        <p:spPr>
          <a:xfrm flipH="1">
            <a:off x="2294686" y="5744595"/>
            <a:ext cx="575182" cy="625732"/>
          </a:xfrm>
          <a:custGeom>
            <a:avLst/>
            <a:gdLst>
              <a:gd name="csX0" fmla="*/ 438231 w 438231"/>
              <a:gd name="csY0" fmla="*/ 0 h 553991"/>
              <a:gd name="csX1" fmla="*/ 0 w 438231"/>
              <a:gd name="csY1" fmla="*/ 0 h 553991"/>
              <a:gd name="csX2" fmla="*/ 0 w 438231"/>
              <a:gd name="csY2" fmla="*/ 553991 h 553991"/>
              <a:gd name="csX3" fmla="*/ 7589 w 438231"/>
              <a:gd name="csY3" fmla="*/ 553991 h 553991"/>
              <a:gd name="csX4" fmla="*/ 7590 w 438231"/>
              <a:gd name="csY4" fmla="*/ 553990 h 553991"/>
              <a:gd name="csX5" fmla="*/ 7591 w 438231"/>
              <a:gd name="csY5" fmla="*/ 553990 h 553991"/>
              <a:gd name="csX6" fmla="*/ 438231 w 438231"/>
              <a:gd name="csY6" fmla="*/ 193158 h 553991"/>
              <a:gd name="csX7" fmla="*/ 438231 w 438231"/>
              <a:gd name="csY7" fmla="*/ 193157 h 5539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38231" h="553991">
                <a:moveTo>
                  <a:pt x="438231" y="0"/>
                </a:moveTo>
                <a:lnTo>
                  <a:pt x="0" y="0"/>
                </a:lnTo>
                <a:lnTo>
                  <a:pt x="0" y="553991"/>
                </a:lnTo>
                <a:lnTo>
                  <a:pt x="7589" y="553991"/>
                </a:lnTo>
                <a:lnTo>
                  <a:pt x="7590" y="553990"/>
                </a:lnTo>
                <a:lnTo>
                  <a:pt x="7591" y="553990"/>
                </a:lnTo>
                <a:lnTo>
                  <a:pt x="438231" y="193158"/>
                </a:lnTo>
                <a:lnTo>
                  <a:pt x="438231" y="193157"/>
                </a:lnTo>
                <a:close/>
              </a:path>
            </a:pathLst>
          </a:custGeom>
          <a:solidFill>
            <a:srgbClr val="3837D6">
              <a:alpha val="25000"/>
            </a:srgbClr>
          </a:solidFill>
          <a:ln w="3175">
            <a:solidFill>
              <a:srgbClr val="3837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7D53A56-30B9-822D-40FC-88EF93FD4419}"/>
              </a:ext>
            </a:extLst>
          </p:cNvPr>
          <p:cNvSpPr/>
          <p:nvPr/>
        </p:nvSpPr>
        <p:spPr>
          <a:xfrm>
            <a:off x="2294515" y="3750244"/>
            <a:ext cx="575593" cy="2102515"/>
          </a:xfrm>
          <a:prstGeom prst="rect">
            <a:avLst/>
          </a:prstGeom>
          <a:solidFill>
            <a:srgbClr val="FFC000">
              <a:alpha val="19778"/>
            </a:srgb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E81ED01-A487-8666-04CF-A259C9599A5A}"/>
              </a:ext>
            </a:extLst>
          </p:cNvPr>
          <p:cNvSpPr txBox="1"/>
          <p:nvPr/>
        </p:nvSpPr>
        <p:spPr>
          <a:xfrm>
            <a:off x="1963131" y="5932558"/>
            <a:ext cx="846336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3837D6"/>
                </a:solidFill>
                <a:latin typeface="Avenir Next" panose="020B0503020202020204" pitchFamily="34" charset="0"/>
              </a:rPr>
              <a:t>HRPPD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BDA9794-7D26-99AC-B8D9-164426502A41}"/>
              </a:ext>
            </a:extLst>
          </p:cNvPr>
          <p:cNvSpPr txBox="1"/>
          <p:nvPr/>
        </p:nvSpPr>
        <p:spPr>
          <a:xfrm>
            <a:off x="1980061" y="4467638"/>
            <a:ext cx="846336" cy="31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err="1">
                <a:solidFill>
                  <a:srgbClr val="FFC000"/>
                </a:solidFill>
                <a:latin typeface="Avenir Next" panose="020B0503020202020204" pitchFamily="34" charset="0"/>
              </a:rPr>
              <a:t>pfRICH</a:t>
            </a:r>
            <a:endParaRPr lang="en-US" altLang="ja-JP" sz="1200" b="1" dirty="0">
              <a:solidFill>
                <a:srgbClr val="FFC000"/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37CB90-5E98-845E-8C07-08A05B5B0AED}"/>
              </a:ext>
            </a:extLst>
          </p:cNvPr>
          <p:cNvSpPr txBox="1"/>
          <p:nvPr/>
        </p:nvSpPr>
        <p:spPr>
          <a:xfrm>
            <a:off x="-329974" y="6670019"/>
            <a:ext cx="3336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Avenir Next" panose="020B0503020202020204" pitchFamily="34" charset="0"/>
              </a:rPr>
              <a:t>Decay products </a:t>
            </a:r>
            <a:r>
              <a:rPr lang="en-US" altLang="ja-JP" sz="700" dirty="0">
                <a:latin typeface="Avenir Next" panose="020B0503020202020204" pitchFamily="34" charset="0"/>
              </a:rPr>
              <a:t>from D-meson in ep DIS @ √s = 141 GeV 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4E8C4B2-2998-E349-65F5-FB7DD0681794}"/>
              </a:ext>
            </a:extLst>
          </p:cNvPr>
          <p:cNvSpPr txBox="1"/>
          <p:nvPr/>
        </p:nvSpPr>
        <p:spPr>
          <a:xfrm>
            <a:off x="10523318" y="3848141"/>
            <a:ext cx="14862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Avenir Next" panose="020B0503020202020204" pitchFamily="34" charset="0"/>
              </a:rPr>
              <a:t>σ</a:t>
            </a:r>
            <a:r>
              <a:rPr lang="en-US" altLang="ja-JP" baseline="-25000" dirty="0" err="1">
                <a:latin typeface="Avenir Next" panose="020B0503020202020204" pitchFamily="34" charset="0"/>
              </a:rPr>
              <a:t>elec</a:t>
            </a:r>
            <a:r>
              <a:rPr lang="en-US" altLang="ja-JP" dirty="0">
                <a:latin typeface="Avenir Next" panose="020B0503020202020204" pitchFamily="34" charset="0"/>
              </a:rPr>
              <a:t> = 20ps</a:t>
            </a:r>
          </a:p>
          <a:p>
            <a:r>
              <a:rPr lang="en-US" altLang="ja-JP" dirty="0">
                <a:latin typeface="Avenir Next" panose="020B0503020202020204" pitchFamily="34" charset="0"/>
              </a:rPr>
              <a:t>σ</a:t>
            </a:r>
            <a:r>
              <a:rPr lang="en-US" altLang="ja-JP" baseline="-25000" dirty="0">
                <a:latin typeface="Avenir Next" panose="020B0503020202020204" pitchFamily="34" charset="0"/>
              </a:rPr>
              <a:t>T0</a:t>
            </a:r>
            <a:r>
              <a:rPr lang="en-US" altLang="ja-JP" dirty="0">
                <a:latin typeface="Avenir Next" panose="020B0503020202020204" pitchFamily="34" charset="0"/>
              </a:rPr>
              <a:t>   = 25ps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CAD63-9B00-0D18-04E1-BC13A5DDA08C}"/>
              </a:ext>
            </a:extLst>
          </p:cNvPr>
          <p:cNvSpPr txBox="1"/>
          <p:nvPr/>
        </p:nvSpPr>
        <p:spPr>
          <a:xfrm>
            <a:off x="9664771" y="4993106"/>
            <a:ext cx="1156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>
                <a:solidFill>
                  <a:srgbClr val="4B8BC0"/>
                </a:solidFill>
                <a:latin typeface="Avenir Next" panose="020B0503020202020204" pitchFamily="34" charset="0"/>
              </a:rPr>
              <a:t>hpDIRC</a:t>
            </a:r>
            <a:r>
              <a:rPr lang="en-US" altLang="ja-JP" sz="1100" b="1" dirty="0">
                <a:solidFill>
                  <a:srgbClr val="4B8BC0"/>
                </a:solidFill>
                <a:latin typeface="Avenir Next" panose="020B0503020202020204" pitchFamily="34" charset="0"/>
              </a:rPr>
              <a:t> limit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B1FC22A-2960-AC3A-FA13-BE46EA412E72}"/>
              </a:ext>
            </a:extLst>
          </p:cNvPr>
          <p:cNvSpPr txBox="1"/>
          <p:nvPr/>
        </p:nvSpPr>
        <p:spPr>
          <a:xfrm>
            <a:off x="9664771" y="5812143"/>
            <a:ext cx="1156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 err="1">
                <a:solidFill>
                  <a:srgbClr val="45AC43"/>
                </a:solidFill>
                <a:latin typeface="Avenir Next" panose="020B0503020202020204" pitchFamily="34" charset="0"/>
              </a:rPr>
              <a:t>hpDIRC</a:t>
            </a:r>
            <a:r>
              <a:rPr lang="en-US" altLang="ja-JP" sz="1100" b="1" dirty="0">
                <a:solidFill>
                  <a:srgbClr val="45AC43"/>
                </a:solidFill>
                <a:latin typeface="Avenir Next" panose="020B0503020202020204" pitchFamily="34" charset="0"/>
              </a:rPr>
              <a:t> limit</a:t>
            </a: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FE64F648-46B7-114C-089E-B30AB22124DD}"/>
              </a:ext>
            </a:extLst>
          </p:cNvPr>
          <p:cNvCxnSpPr>
            <a:cxnSpLocks/>
          </p:cNvCxnSpPr>
          <p:nvPr/>
        </p:nvCxnSpPr>
        <p:spPr>
          <a:xfrm flipV="1">
            <a:off x="7630896" y="3782731"/>
            <a:ext cx="0" cy="264192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円/楕円 44">
            <a:extLst>
              <a:ext uri="{FF2B5EF4-FFF2-40B4-BE49-F238E27FC236}">
                <a16:creationId xmlns:a16="http://schemas.microsoft.com/office/drawing/2014/main" id="{BEFAD0FB-F9B2-D557-99FE-96DCC543C7C4}"/>
              </a:ext>
            </a:extLst>
          </p:cNvPr>
          <p:cNvSpPr>
            <a:spLocks noChangeAspect="1"/>
          </p:cNvSpPr>
          <p:nvPr/>
        </p:nvSpPr>
        <p:spPr>
          <a:xfrm>
            <a:off x="8735605" y="4983990"/>
            <a:ext cx="288000" cy="255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左中かっこ 47">
            <a:extLst>
              <a:ext uri="{FF2B5EF4-FFF2-40B4-BE49-F238E27FC236}">
                <a16:creationId xmlns:a16="http://schemas.microsoft.com/office/drawing/2014/main" id="{5BE199E2-2F24-D137-F863-9836FB652DA9}"/>
              </a:ext>
            </a:extLst>
          </p:cNvPr>
          <p:cNvSpPr/>
          <p:nvPr/>
        </p:nvSpPr>
        <p:spPr>
          <a:xfrm>
            <a:off x="7432861" y="4563691"/>
            <a:ext cx="150394" cy="540000"/>
          </a:xfrm>
          <a:prstGeom prst="leftBrace">
            <a:avLst>
              <a:gd name="adj1" fmla="val 2948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左中かっこ 83">
            <a:extLst>
              <a:ext uri="{FF2B5EF4-FFF2-40B4-BE49-F238E27FC236}">
                <a16:creationId xmlns:a16="http://schemas.microsoft.com/office/drawing/2014/main" id="{621EEA31-2767-FCE9-7500-32116406A89F}"/>
              </a:ext>
            </a:extLst>
          </p:cNvPr>
          <p:cNvSpPr/>
          <p:nvPr/>
        </p:nvSpPr>
        <p:spPr>
          <a:xfrm>
            <a:off x="7458670" y="5469149"/>
            <a:ext cx="150394" cy="449870"/>
          </a:xfrm>
          <a:prstGeom prst="leftBrace">
            <a:avLst>
              <a:gd name="adj1" fmla="val 2948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DBDC4110-DA88-B51A-B38F-DA27F328C82D}"/>
              </a:ext>
            </a:extLst>
          </p:cNvPr>
          <p:cNvSpPr txBox="1"/>
          <p:nvPr/>
        </p:nvSpPr>
        <p:spPr>
          <a:xfrm>
            <a:off x="8197579" y="4605800"/>
            <a:ext cx="13745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  <a:latin typeface="Avenir Book" panose="02000503020000020003" pitchFamily="2" charset="0"/>
              </a:rPr>
              <a:t>Overlap disappear </a:t>
            </a:r>
          </a:p>
          <a:p>
            <a:pPr algn="ctr"/>
            <a:r>
              <a:rPr lang="en-US" altLang="ja-JP" sz="1050" dirty="0">
                <a:solidFill>
                  <a:srgbClr val="FF0000"/>
                </a:solidFill>
                <a:latin typeface="Avenir Book" panose="02000503020000020003" pitchFamily="2" charset="0"/>
              </a:rPr>
              <a:t>point</a:t>
            </a:r>
          </a:p>
        </p:txBody>
      </p: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63CCB39A-12B8-E7B6-358C-B7A1E0DBD9A3}"/>
              </a:ext>
            </a:extLst>
          </p:cNvPr>
          <p:cNvCxnSpPr>
            <a:cxnSpLocks/>
            <a:endCxn id="45" idx="4"/>
          </p:cNvCxnSpPr>
          <p:nvPr/>
        </p:nvCxnSpPr>
        <p:spPr>
          <a:xfrm flipV="1">
            <a:off x="8879604" y="5239648"/>
            <a:ext cx="1" cy="1185003"/>
          </a:xfrm>
          <a:prstGeom prst="line">
            <a:avLst/>
          </a:prstGeom>
          <a:ln>
            <a:solidFill>
              <a:srgbClr val="FF0000"/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45368D9C-3E44-475B-3936-1178EBA2AF79}"/>
              </a:ext>
            </a:extLst>
          </p:cNvPr>
          <p:cNvSpPr txBox="1"/>
          <p:nvPr/>
        </p:nvSpPr>
        <p:spPr>
          <a:xfrm>
            <a:off x="6725554" y="4664414"/>
            <a:ext cx="817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0000"/>
                </a:solidFill>
                <a:latin typeface="Avenir Book" panose="02000503020000020003" pitchFamily="2" charset="0"/>
              </a:rPr>
              <a:t>Overlap</a:t>
            </a:r>
          </a:p>
          <a:p>
            <a:pPr algn="ctr"/>
            <a:r>
              <a:rPr lang="en-US" altLang="ja-JP" sz="700" dirty="0">
                <a:solidFill>
                  <a:srgbClr val="FF0000"/>
                </a:solidFill>
                <a:latin typeface="Avenir Book" panose="02000503020000020003" pitchFamily="2" charset="0"/>
              </a:rPr>
              <a:t>~ 0.5 GeV/c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5A3A4ABA-B8F5-5EB7-C3EA-A788DC287DAC}"/>
              </a:ext>
            </a:extLst>
          </p:cNvPr>
          <p:cNvSpPr txBox="1"/>
          <p:nvPr/>
        </p:nvSpPr>
        <p:spPr>
          <a:xfrm flipH="1">
            <a:off x="8789957" y="6123721"/>
            <a:ext cx="6666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  <a:latin typeface="Avenir Book" panose="02000503020000020003" pitchFamily="2" charset="0"/>
              </a:rPr>
              <a:t>~95 </a:t>
            </a:r>
            <a:r>
              <a:rPr lang="en-US" altLang="ja-JP" sz="1050" dirty="0" err="1">
                <a:solidFill>
                  <a:srgbClr val="FF0000"/>
                </a:solidFill>
                <a:latin typeface="Avenir Book" panose="02000503020000020003" pitchFamily="2" charset="0"/>
              </a:rPr>
              <a:t>ps</a:t>
            </a:r>
            <a:endParaRPr lang="en-US" altLang="ja-JP" sz="105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9465465-A54C-6979-9DCE-7AC7A7E7314E}"/>
              </a:ext>
            </a:extLst>
          </p:cNvPr>
          <p:cNvSpPr txBox="1"/>
          <p:nvPr/>
        </p:nvSpPr>
        <p:spPr>
          <a:xfrm>
            <a:off x="6768789" y="5511130"/>
            <a:ext cx="817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FF0000"/>
                </a:solidFill>
                <a:latin typeface="Avenir Book" panose="02000503020000020003" pitchFamily="2" charset="0"/>
              </a:rPr>
              <a:t>Overlap</a:t>
            </a:r>
          </a:p>
          <a:p>
            <a:pPr algn="ctr"/>
            <a:r>
              <a:rPr lang="en-US" altLang="ja-JP" sz="700" dirty="0">
                <a:solidFill>
                  <a:srgbClr val="FF0000"/>
                </a:solidFill>
                <a:latin typeface="Avenir Book" panose="02000503020000020003" pitchFamily="2" charset="0"/>
              </a:rPr>
              <a:t>~ 0.5 GeV/c</a:t>
            </a:r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DDFB6C12-4161-4502-BC17-91118509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57" y="1653257"/>
            <a:ext cx="10515600" cy="1888123"/>
          </a:xfrm>
        </p:spPr>
        <p:txBody>
          <a:bodyPr>
            <a:normAutofit fontScale="77500" lnSpcReduction="20000"/>
          </a:bodyPr>
          <a:lstStyle/>
          <a:p>
            <a:r>
              <a:rPr lang="en" altLang="ja-JP" dirty="0"/>
              <a:t>BTOF PID focuses on low-momentum particles at mid-rapidity</a:t>
            </a:r>
          </a:p>
          <a:p>
            <a:r>
              <a:rPr lang="en" altLang="ja-JP" dirty="0"/>
              <a:t>Continuous PID coverage requires seamless operation in conjunction with other PID detectors, avoiding PID gaps</a:t>
            </a:r>
          </a:p>
          <a:p>
            <a:pPr lvl="1"/>
            <a:r>
              <a:rPr lang="en" altLang="ja-JP" dirty="0"/>
              <a:t>Minimum timing required for the sensor to eliminate the PID gap is ~95 </a:t>
            </a:r>
            <a:r>
              <a:rPr lang="en" altLang="ja-JP" dirty="0" err="1"/>
              <a:t>ps</a:t>
            </a:r>
            <a:endParaRPr lang="en" altLang="ja-JP" dirty="0"/>
          </a:p>
          <a:p>
            <a:r>
              <a:rPr lang="en" altLang="ja-JP" dirty="0"/>
              <a:t>A stretch goal of sensor ~40 </a:t>
            </a:r>
            <a:r>
              <a:rPr lang="en" altLang="ja-JP" dirty="0" err="1"/>
              <a:t>ps</a:t>
            </a:r>
            <a:r>
              <a:rPr lang="en" altLang="ja-JP" dirty="0"/>
              <a:t> would provide substantial overlap (</a:t>
            </a:r>
            <a:r>
              <a:rPr lang="el-GR" altLang="ja-JP" dirty="0"/>
              <a:t>Δ</a:t>
            </a:r>
            <a:r>
              <a:rPr lang="en" altLang="ja-JP" dirty="0"/>
              <a:t>p ≈ 0.5 GeV/c) for robust cross-calibration</a:t>
            </a:r>
          </a:p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3540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FF21D5-F779-60E3-65F8-60B9D54E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Strip-Tyle AC-LGAD Sensor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E695AA-C00F-BA45-25DA-DCED2717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F9AA837-6BF4-16FD-F83C-41BD9C818730}"/>
              </a:ext>
            </a:extLst>
          </p:cNvPr>
          <p:cNvGrpSpPr/>
          <p:nvPr/>
        </p:nvGrpSpPr>
        <p:grpSpPr>
          <a:xfrm>
            <a:off x="1279139" y="2543843"/>
            <a:ext cx="1808344" cy="1264519"/>
            <a:chOff x="11123768" y="2864581"/>
            <a:chExt cx="1217464" cy="933135"/>
          </a:xfrm>
        </p:grpSpPr>
        <p:pic>
          <p:nvPicPr>
            <p:cNvPr id="12" name="Content Placeholder 6" descr="Screen Clipping">
              <a:extLst>
                <a:ext uri="{FF2B5EF4-FFF2-40B4-BE49-F238E27FC236}">
                  <a16:creationId xmlns:a16="http://schemas.microsoft.com/office/drawing/2014/main" id="{8EF81B2C-49FA-F139-B13E-FFDB971FD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0" r="39549" b="55730"/>
            <a:stretch>
              <a:fillRect/>
            </a:stretch>
          </p:blipFill>
          <p:spPr>
            <a:xfrm>
              <a:off x="11523247" y="3157231"/>
              <a:ext cx="584046" cy="369332"/>
            </a:xfrm>
            <a:prstGeom prst="rect">
              <a:avLst/>
            </a:prstGeom>
          </p:spPr>
        </p:pic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1A3CE7BA-E8E7-C12F-39C2-697B9796364F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247" y="3114699"/>
              <a:ext cx="584046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EDCAEBC-00C9-F4DF-2A8D-1A81C4099414}"/>
                </a:ext>
              </a:extLst>
            </p:cNvPr>
            <p:cNvSpPr txBox="1"/>
            <p:nvPr/>
          </p:nvSpPr>
          <p:spPr>
            <a:xfrm>
              <a:off x="11289308" y="2864581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10mm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CD79B3EB-27E6-2843-2B22-500EF8FA0A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8371" y="3114699"/>
              <a:ext cx="0" cy="41186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31E571C-8ACB-27A6-EF5A-140E8F1520B5}"/>
                </a:ext>
              </a:extLst>
            </p:cNvPr>
            <p:cNvSpPr txBox="1"/>
            <p:nvPr/>
          </p:nvSpPr>
          <p:spPr>
            <a:xfrm rot="16200000">
              <a:off x="10852613" y="3157230"/>
              <a:ext cx="911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 5  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5D24A0-0E94-65AD-8713-3030F980813C}"/>
              </a:ext>
            </a:extLst>
          </p:cNvPr>
          <p:cNvSpPr txBox="1"/>
          <p:nvPr/>
        </p:nvSpPr>
        <p:spPr>
          <a:xfrm>
            <a:off x="538250" y="2013676"/>
            <a:ext cx="36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E6468D4-1FC4-D2D5-D383-79BD72A77987}"/>
              </a:ext>
            </a:extLst>
          </p:cNvPr>
          <p:cNvSpPr txBox="1"/>
          <p:nvPr/>
        </p:nvSpPr>
        <p:spPr>
          <a:xfrm>
            <a:off x="205485" y="4923537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SH4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98A1BC0-2013-07BE-40FE-3782CE1CE006}"/>
              </a:ext>
            </a:extLst>
          </p:cNvPr>
          <p:cNvSpPr txBox="1"/>
          <p:nvPr/>
        </p:nvSpPr>
        <p:spPr>
          <a:xfrm>
            <a:off x="2611370" y="4923537"/>
            <a:ext cx="2393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SH5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25946F-06AE-A67E-2FE7-2A6D90967340}"/>
              </a:ext>
            </a:extLst>
          </p:cNvPr>
          <p:cNvSpPr txBox="1"/>
          <p:nvPr/>
        </p:nvSpPr>
        <p:spPr>
          <a:xfrm>
            <a:off x="2611370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SH3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84F66E8-2FF7-68C2-2B61-915A6F26298E}"/>
              </a:ext>
            </a:extLst>
          </p:cNvPr>
          <p:cNvSpPr txBox="1"/>
          <p:nvPr/>
        </p:nvSpPr>
        <p:spPr>
          <a:xfrm>
            <a:off x="205485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SH2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4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5416D-ED26-1630-028F-19A965C7C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DD3CDA-2A78-2761-5C2C-43400B78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Strip-Tyle AC-LGAD Sensor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A157F5-51A7-82FA-5BD3-F0B3469D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DA112FD-F578-8C24-142A-987B95AC193C}"/>
              </a:ext>
            </a:extLst>
          </p:cNvPr>
          <p:cNvGrpSpPr>
            <a:grpSpLocks noChangeAspect="1"/>
          </p:cNvGrpSpPr>
          <p:nvPr/>
        </p:nvGrpSpPr>
        <p:grpSpPr>
          <a:xfrm>
            <a:off x="4848621" y="2376794"/>
            <a:ext cx="2532686" cy="3312617"/>
            <a:chOff x="9340936" y="1905734"/>
            <a:chExt cx="1701153" cy="2225017"/>
          </a:xfrm>
        </p:grpSpPr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52864AE6-08A4-FB83-9725-165E0FE6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9" t="17813" r="10028" b="13431"/>
            <a:stretch>
              <a:fillRect/>
            </a:stretch>
          </p:blipFill>
          <p:spPr>
            <a:xfrm rot="16200000">
              <a:off x="9428362" y="2517024"/>
              <a:ext cx="1947039" cy="1280414"/>
            </a:xfrm>
            <a:prstGeom prst="rect">
              <a:avLst/>
            </a:prstGeom>
          </p:spPr>
        </p:pic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E449DB1F-5079-E302-C52D-A91FFE182793}"/>
                </a:ext>
              </a:extLst>
            </p:cNvPr>
            <p:cNvCxnSpPr>
              <a:cxnSpLocks/>
            </p:cNvCxnSpPr>
            <p:nvPr/>
          </p:nvCxnSpPr>
          <p:spPr>
            <a:xfrm>
              <a:off x="9761674" y="2139352"/>
              <a:ext cx="1280415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97EE7BEE-E3A8-998B-2E21-374AAED77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3536" y="2183711"/>
              <a:ext cx="0" cy="194704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02DDAFC-84C8-8CAA-928D-95D3D1C365DC}"/>
                </a:ext>
              </a:extLst>
            </p:cNvPr>
            <p:cNvSpPr txBox="1"/>
            <p:nvPr/>
          </p:nvSpPr>
          <p:spPr>
            <a:xfrm>
              <a:off x="9858117" y="1905734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2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0 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F546097-1476-03C2-4285-853A38163CB0}"/>
                </a:ext>
              </a:extLst>
            </p:cNvPr>
            <p:cNvSpPr txBox="1"/>
            <p:nvPr/>
          </p:nvSpPr>
          <p:spPr>
            <a:xfrm rot="16200000">
              <a:off x="8999640" y="2972566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 32  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8E8A710-B413-04F2-8344-D840E47359AA}"/>
              </a:ext>
            </a:extLst>
          </p:cNvPr>
          <p:cNvGrpSpPr/>
          <p:nvPr/>
        </p:nvGrpSpPr>
        <p:grpSpPr>
          <a:xfrm>
            <a:off x="1279139" y="2543843"/>
            <a:ext cx="1808344" cy="1264519"/>
            <a:chOff x="11123768" y="2864581"/>
            <a:chExt cx="1217464" cy="933135"/>
          </a:xfrm>
        </p:grpSpPr>
        <p:pic>
          <p:nvPicPr>
            <p:cNvPr id="12" name="Content Placeholder 6" descr="Screen Clipping">
              <a:extLst>
                <a:ext uri="{FF2B5EF4-FFF2-40B4-BE49-F238E27FC236}">
                  <a16:creationId xmlns:a16="http://schemas.microsoft.com/office/drawing/2014/main" id="{4D1EEE23-58B5-81C3-3EFB-4EC2E2453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0" r="39549" b="55730"/>
            <a:stretch>
              <a:fillRect/>
            </a:stretch>
          </p:blipFill>
          <p:spPr>
            <a:xfrm>
              <a:off x="11523247" y="3157231"/>
              <a:ext cx="584046" cy="369332"/>
            </a:xfrm>
            <a:prstGeom prst="rect">
              <a:avLst/>
            </a:prstGeom>
          </p:spPr>
        </p:pic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4689D326-6E8D-7E6C-3BBD-494859C9331E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247" y="3114699"/>
              <a:ext cx="584046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B1550C9-616B-D003-D612-B8A6E2F2D3BC}"/>
                </a:ext>
              </a:extLst>
            </p:cNvPr>
            <p:cNvSpPr txBox="1"/>
            <p:nvPr/>
          </p:nvSpPr>
          <p:spPr>
            <a:xfrm>
              <a:off x="11289308" y="2864581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10mm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C6414ADA-7ECD-13EA-C1DA-674007BA93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8371" y="3114699"/>
              <a:ext cx="0" cy="41186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EE4F2BD-0F71-5C50-3733-45D950CE3789}"/>
                </a:ext>
              </a:extLst>
            </p:cNvPr>
            <p:cNvSpPr txBox="1"/>
            <p:nvPr/>
          </p:nvSpPr>
          <p:spPr>
            <a:xfrm rot="16200000">
              <a:off x="10852613" y="3157230"/>
              <a:ext cx="911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 5  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FD9536A-F30C-B54D-1B4F-6857F9FC3885}"/>
              </a:ext>
            </a:extLst>
          </p:cNvPr>
          <p:cNvSpPr txBox="1"/>
          <p:nvPr/>
        </p:nvSpPr>
        <p:spPr>
          <a:xfrm>
            <a:off x="538250" y="2013676"/>
            <a:ext cx="36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1196163-A9C5-21EF-D93E-192D01DAD887}"/>
              </a:ext>
            </a:extLst>
          </p:cNvPr>
          <p:cNvSpPr txBox="1"/>
          <p:nvPr/>
        </p:nvSpPr>
        <p:spPr>
          <a:xfrm>
            <a:off x="4510987" y="2013676"/>
            <a:ext cx="36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eRD112 FY24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9F832D8-5511-4E3A-DC4C-27C82C5A9B90}"/>
              </a:ext>
            </a:extLst>
          </p:cNvPr>
          <p:cNvSpPr txBox="1"/>
          <p:nvPr/>
        </p:nvSpPr>
        <p:spPr>
          <a:xfrm>
            <a:off x="205485" y="4923537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SH4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AC1783D-3279-BE35-8FD2-9115E18DC89C}"/>
              </a:ext>
            </a:extLst>
          </p:cNvPr>
          <p:cNvSpPr txBox="1"/>
          <p:nvPr/>
        </p:nvSpPr>
        <p:spPr>
          <a:xfrm>
            <a:off x="5574705" y="5788484"/>
            <a:ext cx="2317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4D00425-F2E9-69C8-3EA0-5CE9EB15728C}"/>
              </a:ext>
            </a:extLst>
          </p:cNvPr>
          <p:cNvSpPr txBox="1"/>
          <p:nvPr/>
        </p:nvSpPr>
        <p:spPr>
          <a:xfrm>
            <a:off x="2611370" y="4923537"/>
            <a:ext cx="2393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SH5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797EA8-BD80-3AA4-995A-26E6BF25BBCC}"/>
              </a:ext>
            </a:extLst>
          </p:cNvPr>
          <p:cNvSpPr txBox="1"/>
          <p:nvPr/>
        </p:nvSpPr>
        <p:spPr>
          <a:xfrm>
            <a:off x="2611370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SH3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9B18EDB-818A-1502-550A-6C88D84F50BE}"/>
              </a:ext>
            </a:extLst>
          </p:cNvPr>
          <p:cNvSpPr txBox="1"/>
          <p:nvPr/>
        </p:nvSpPr>
        <p:spPr>
          <a:xfrm>
            <a:off x="205485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SH2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7A035C5-D178-21DE-349B-BC943222DCA7}"/>
              </a:ext>
            </a:extLst>
          </p:cNvPr>
          <p:cNvSpPr/>
          <p:nvPr/>
        </p:nvSpPr>
        <p:spPr>
          <a:xfrm>
            <a:off x="2611370" y="4884794"/>
            <a:ext cx="2287315" cy="1239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2830C8FE-85E6-A5E0-A377-E3AE4B2AD9A2}"/>
              </a:ext>
            </a:extLst>
          </p:cNvPr>
          <p:cNvSpPr/>
          <p:nvPr/>
        </p:nvSpPr>
        <p:spPr>
          <a:xfrm>
            <a:off x="5574705" y="5747270"/>
            <a:ext cx="2287315" cy="964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36E3778F-FE06-C528-80EC-F7C89935B525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898685" y="5881608"/>
            <a:ext cx="676020" cy="347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17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CACD1-D837-BD53-0A0C-573FE28C1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8534DF-58D0-6369-D463-C73469D37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Strip-Tyle AC-LGAD Sensor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BDAB76-20F7-7045-9ADF-05DD3F40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E67BB4E-C15F-5BBB-CE57-480B447737C0}"/>
              </a:ext>
            </a:extLst>
          </p:cNvPr>
          <p:cNvGrpSpPr>
            <a:grpSpLocks noChangeAspect="1"/>
          </p:cNvGrpSpPr>
          <p:nvPr/>
        </p:nvGrpSpPr>
        <p:grpSpPr>
          <a:xfrm>
            <a:off x="4848621" y="2376794"/>
            <a:ext cx="2532686" cy="3312617"/>
            <a:chOff x="9340936" y="1905734"/>
            <a:chExt cx="1701153" cy="2225017"/>
          </a:xfrm>
        </p:grpSpPr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32E5F0BF-B651-E175-7BAE-028FAC376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9" t="17813" r="10028" b="13431"/>
            <a:stretch>
              <a:fillRect/>
            </a:stretch>
          </p:blipFill>
          <p:spPr>
            <a:xfrm rot="16200000">
              <a:off x="9428362" y="2517024"/>
              <a:ext cx="1947039" cy="1280414"/>
            </a:xfrm>
            <a:prstGeom prst="rect">
              <a:avLst/>
            </a:prstGeom>
          </p:spPr>
        </p:pic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3245E9EB-5019-A8C9-6CA7-A5474E5324EE}"/>
                </a:ext>
              </a:extLst>
            </p:cNvPr>
            <p:cNvCxnSpPr>
              <a:cxnSpLocks/>
            </p:cNvCxnSpPr>
            <p:nvPr/>
          </p:nvCxnSpPr>
          <p:spPr>
            <a:xfrm>
              <a:off x="9761674" y="2139352"/>
              <a:ext cx="1280415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0975ED99-5DD8-5273-CE06-B17A68D0D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3536" y="2183711"/>
              <a:ext cx="0" cy="194704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4BD2276-D7AB-29BC-BD43-AC7A420A5DC4}"/>
                </a:ext>
              </a:extLst>
            </p:cNvPr>
            <p:cNvSpPr txBox="1"/>
            <p:nvPr/>
          </p:nvSpPr>
          <p:spPr>
            <a:xfrm>
              <a:off x="9858117" y="1905734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2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0 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A5378A2-6DE2-B409-28A2-4CF76952192A}"/>
                </a:ext>
              </a:extLst>
            </p:cNvPr>
            <p:cNvSpPr txBox="1"/>
            <p:nvPr/>
          </p:nvSpPr>
          <p:spPr>
            <a:xfrm rot="16200000">
              <a:off x="8999640" y="2972566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 32  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BB2AA27-A811-B49B-4506-697A62E08955}"/>
              </a:ext>
            </a:extLst>
          </p:cNvPr>
          <p:cNvGrpSpPr/>
          <p:nvPr/>
        </p:nvGrpSpPr>
        <p:grpSpPr>
          <a:xfrm>
            <a:off x="1279139" y="2543843"/>
            <a:ext cx="1808344" cy="1264519"/>
            <a:chOff x="11123768" y="2864581"/>
            <a:chExt cx="1217464" cy="933135"/>
          </a:xfrm>
        </p:grpSpPr>
        <p:pic>
          <p:nvPicPr>
            <p:cNvPr id="12" name="Content Placeholder 6" descr="Screen Clipping">
              <a:extLst>
                <a:ext uri="{FF2B5EF4-FFF2-40B4-BE49-F238E27FC236}">
                  <a16:creationId xmlns:a16="http://schemas.microsoft.com/office/drawing/2014/main" id="{77959C82-83A1-4373-2638-8FD6449E4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0" r="39549" b="55730"/>
            <a:stretch>
              <a:fillRect/>
            </a:stretch>
          </p:blipFill>
          <p:spPr>
            <a:xfrm>
              <a:off x="11523247" y="3157231"/>
              <a:ext cx="584046" cy="369332"/>
            </a:xfrm>
            <a:prstGeom prst="rect">
              <a:avLst/>
            </a:prstGeom>
          </p:spPr>
        </p:pic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6103503F-E87E-8C85-298E-4A7FF281D74A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247" y="3114699"/>
              <a:ext cx="584046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0E284CD-BC0C-2328-3B2A-33C87FF84B3D}"/>
                </a:ext>
              </a:extLst>
            </p:cNvPr>
            <p:cNvSpPr txBox="1"/>
            <p:nvPr/>
          </p:nvSpPr>
          <p:spPr>
            <a:xfrm>
              <a:off x="11289308" y="2864581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10mm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3B2436C9-9C52-5BC8-991E-B61EF24B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8371" y="3114699"/>
              <a:ext cx="0" cy="41186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00F05CF-11CC-A95F-CFA0-8A51B4D46923}"/>
                </a:ext>
              </a:extLst>
            </p:cNvPr>
            <p:cNvSpPr txBox="1"/>
            <p:nvPr/>
          </p:nvSpPr>
          <p:spPr>
            <a:xfrm rot="16200000">
              <a:off x="10852613" y="3157230"/>
              <a:ext cx="911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 5  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7361B52-0D18-AC3F-F43B-5701BA68E263}"/>
              </a:ext>
            </a:extLst>
          </p:cNvPr>
          <p:cNvSpPr txBox="1"/>
          <p:nvPr/>
        </p:nvSpPr>
        <p:spPr>
          <a:xfrm>
            <a:off x="538250" y="2013676"/>
            <a:ext cx="36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633209F-1853-CEA2-63B4-2A2C383889AA}"/>
              </a:ext>
            </a:extLst>
          </p:cNvPr>
          <p:cNvSpPr txBox="1"/>
          <p:nvPr/>
        </p:nvSpPr>
        <p:spPr>
          <a:xfrm>
            <a:off x="4510987" y="2013676"/>
            <a:ext cx="36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eRD112 FY24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65927B9-1291-D17B-8E41-40DC3DF67BB1}"/>
              </a:ext>
            </a:extLst>
          </p:cNvPr>
          <p:cNvGrpSpPr>
            <a:grpSpLocks noChangeAspect="1"/>
          </p:cNvGrpSpPr>
          <p:nvPr/>
        </p:nvGrpSpPr>
        <p:grpSpPr>
          <a:xfrm>
            <a:off x="9108274" y="2489001"/>
            <a:ext cx="2488822" cy="3232378"/>
            <a:chOff x="8703074" y="2298946"/>
            <a:chExt cx="2060359" cy="2675908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5EEDADBA-FAA8-0D51-0EFB-4481494141F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8517527" y="2728948"/>
              <a:ext cx="2675908" cy="1815904"/>
              <a:chOff x="7683485" y="1536393"/>
              <a:chExt cx="3138590" cy="2129887"/>
            </a:xfrm>
          </p:grpSpPr>
          <p:pic>
            <p:nvPicPr>
              <p:cNvPr id="24" name="図 23" descr="背景パターン&#10;&#10;AI 生成コンテンツは誤りを含む可能性があります。">
                <a:extLst>
                  <a:ext uri="{FF2B5EF4-FFF2-40B4-BE49-F238E27FC236}">
                    <a16:creationId xmlns:a16="http://schemas.microsoft.com/office/drawing/2014/main" id="{FB38DB2C-77C4-60B1-884C-1AD5F912F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9958" y="1870898"/>
                <a:ext cx="2802117" cy="1795382"/>
              </a:xfrm>
              <a:prstGeom prst="rect">
                <a:avLst/>
              </a:prstGeom>
            </p:spPr>
          </p:pic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5A71BA52-BF46-1F1D-370A-166EDF09EB08}"/>
                  </a:ext>
                </a:extLst>
              </p:cNvPr>
              <p:cNvCxnSpPr/>
              <p:nvPr/>
            </p:nvCxnSpPr>
            <p:spPr>
              <a:xfrm>
                <a:off x="7953471" y="1909065"/>
                <a:ext cx="0" cy="17190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1969E37B-1AD7-6558-0CC2-9DFCFC6433EE}"/>
                  </a:ext>
                </a:extLst>
              </p:cNvPr>
              <p:cNvSpPr txBox="1"/>
              <p:nvPr/>
            </p:nvSpPr>
            <p:spPr>
              <a:xfrm rot="16200000">
                <a:off x="7319431" y="2586822"/>
                <a:ext cx="1089524" cy="361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20 mm</a:t>
                </a:r>
                <a:endParaRPr kumimoji="1" lang="ja-JP" altLang="en-US" sz="12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7E798218-B8C6-41E0-B338-8452A99E8A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55711" y="1801922"/>
                <a:ext cx="2735324" cy="41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00F24378-61B6-69CB-AE33-135511928720}"/>
                  </a:ext>
                </a:extLst>
              </p:cNvPr>
              <p:cNvSpPr txBox="1"/>
              <p:nvPr/>
            </p:nvSpPr>
            <p:spPr>
              <a:xfrm>
                <a:off x="8872273" y="1536393"/>
                <a:ext cx="1096208" cy="35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32 mm</a:t>
                </a:r>
                <a:endParaRPr kumimoji="1" lang="ja-JP" altLang="en-US" sz="12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</p:grp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ECE1084-F827-1D58-FD66-AC7DBC7A5228}"/>
                </a:ext>
              </a:extLst>
            </p:cNvPr>
            <p:cNvSpPr txBox="1"/>
            <p:nvPr/>
          </p:nvSpPr>
          <p:spPr>
            <a:xfrm rot="16200000">
              <a:off x="8337634" y="3677924"/>
              <a:ext cx="1007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Row1 ~ 64</a:t>
              </a:r>
              <a:endParaRPr kumimoji="1" lang="ja-JP" altLang="en-US" sz="120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2D9A9B0-DE4C-C7B3-0CC5-AD34BD2665EB}"/>
                </a:ext>
              </a:extLst>
            </p:cNvPr>
            <p:cNvSpPr txBox="1"/>
            <p:nvPr/>
          </p:nvSpPr>
          <p:spPr>
            <a:xfrm>
              <a:off x="8811125" y="4282291"/>
              <a:ext cx="1044356" cy="35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col1</a:t>
              </a:r>
              <a:endParaRPr kumimoji="1" lang="ja-JP" altLang="en-US" sz="12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435162F-7019-59A9-A488-DC4453CF5530}"/>
                </a:ext>
              </a:extLst>
            </p:cNvPr>
            <p:cNvSpPr txBox="1"/>
            <p:nvPr/>
          </p:nvSpPr>
          <p:spPr>
            <a:xfrm>
              <a:off x="9548956" y="4282291"/>
              <a:ext cx="1044356" cy="35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col2</a:t>
              </a:r>
              <a:endParaRPr kumimoji="1" lang="ja-JP" altLang="en-US" sz="12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477CAA5-75B5-6C03-4F11-688B9D127A3D}"/>
              </a:ext>
            </a:extLst>
          </p:cNvPr>
          <p:cNvSpPr txBox="1"/>
          <p:nvPr/>
        </p:nvSpPr>
        <p:spPr>
          <a:xfrm>
            <a:off x="8133572" y="2013676"/>
            <a:ext cx="408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venir Next" panose="020B0503020202020204" pitchFamily="34" charset="0"/>
              </a:rPr>
              <a:t>EIC-JPN JFY25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51E372F-F760-FF12-9165-35AD8A9CE8A1}"/>
              </a:ext>
            </a:extLst>
          </p:cNvPr>
          <p:cNvSpPr txBox="1"/>
          <p:nvPr/>
        </p:nvSpPr>
        <p:spPr>
          <a:xfrm>
            <a:off x="205485" y="4923537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SH4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464B861-B0D2-B5D6-9BB2-43DEF3B23F29}"/>
              </a:ext>
            </a:extLst>
          </p:cNvPr>
          <p:cNvSpPr txBox="1"/>
          <p:nvPr/>
        </p:nvSpPr>
        <p:spPr>
          <a:xfrm>
            <a:off x="5574705" y="5788484"/>
            <a:ext cx="2317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B0914E6-26AD-C00E-D633-79432FE0A378}"/>
              </a:ext>
            </a:extLst>
          </p:cNvPr>
          <p:cNvSpPr txBox="1"/>
          <p:nvPr/>
        </p:nvSpPr>
        <p:spPr>
          <a:xfrm>
            <a:off x="8882595" y="5788484"/>
            <a:ext cx="3235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  <a:endParaRPr lang="en-US" altLang="ja-JP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ja-JP" altLang="ja-JP" b="1">
                <a:solidFill>
                  <a:schemeClr val="accent5">
                    <a:lumMod val="75000"/>
                  </a:schemeClr>
                </a:solidFill>
              </a:rPr>
              <a:t>SiO</a:t>
            </a:r>
            <a:r>
              <a:rPr lang="ja-JP" altLang="ja-JP" b="1" baseline="-2500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ja-JP" altLang="ja-JP" b="1">
                <a:solidFill>
                  <a:schemeClr val="accent5">
                    <a:lumMod val="75000"/>
                  </a:schemeClr>
                </a:solidFill>
              </a:rPr>
              <a:t> 50nm + SiN 200nm</a:t>
            </a:r>
            <a:endParaRPr lang="en-US" altLang="ja-JP" b="1" baseline="30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4AE51EC-B056-49E6-5FAD-2AC63DC1414F}"/>
              </a:ext>
            </a:extLst>
          </p:cNvPr>
          <p:cNvSpPr txBox="1"/>
          <p:nvPr/>
        </p:nvSpPr>
        <p:spPr>
          <a:xfrm>
            <a:off x="2611370" y="4923537"/>
            <a:ext cx="2393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SH5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BB02EB-36B9-E23A-A862-F7D2FF27D97C}"/>
              </a:ext>
            </a:extLst>
          </p:cNvPr>
          <p:cNvSpPr txBox="1"/>
          <p:nvPr/>
        </p:nvSpPr>
        <p:spPr>
          <a:xfrm>
            <a:off x="2611370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SH3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7D9BD2E-6579-7A38-C677-E6BA07BF627F}"/>
              </a:ext>
            </a:extLst>
          </p:cNvPr>
          <p:cNvSpPr txBox="1"/>
          <p:nvPr/>
        </p:nvSpPr>
        <p:spPr>
          <a:xfrm>
            <a:off x="205485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SH2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A3FB5A3E-8160-9D52-4404-DA36114880F9}"/>
              </a:ext>
            </a:extLst>
          </p:cNvPr>
          <p:cNvSpPr/>
          <p:nvPr/>
        </p:nvSpPr>
        <p:spPr>
          <a:xfrm>
            <a:off x="2611370" y="4884794"/>
            <a:ext cx="2287315" cy="1239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0195D2C-812F-8A95-CE3D-1659E69C8C6F}"/>
              </a:ext>
            </a:extLst>
          </p:cNvPr>
          <p:cNvSpPr/>
          <p:nvPr/>
        </p:nvSpPr>
        <p:spPr>
          <a:xfrm>
            <a:off x="5574705" y="5747270"/>
            <a:ext cx="2287315" cy="964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9338C6E0-5EB4-54E9-4366-FAE97B159CF0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898685" y="5881608"/>
            <a:ext cx="676020" cy="347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52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9B3CC-84EC-27E1-DA69-C5DF725AD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33C4EB-2987-A1F1-8123-76114851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Hiragino Kaku Gothic Pro W3" panose="020B0300000000000000" pitchFamily="34" charset="-128"/>
              </a:rPr>
              <a:t>Strip-Tyle AC-LGAD Sensor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334F48-C74B-79AE-04F4-19016D41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2C79BEC-046C-6B37-3DE9-B2D2180144F5}"/>
              </a:ext>
            </a:extLst>
          </p:cNvPr>
          <p:cNvGrpSpPr>
            <a:grpSpLocks noChangeAspect="1"/>
          </p:cNvGrpSpPr>
          <p:nvPr/>
        </p:nvGrpSpPr>
        <p:grpSpPr>
          <a:xfrm>
            <a:off x="4848621" y="2376794"/>
            <a:ext cx="2532686" cy="3312617"/>
            <a:chOff x="9340936" y="1905734"/>
            <a:chExt cx="1701153" cy="2225017"/>
          </a:xfrm>
        </p:grpSpPr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C2310A7F-A690-8B67-8866-44BC17CB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9" t="17813" r="10028" b="13431"/>
            <a:stretch>
              <a:fillRect/>
            </a:stretch>
          </p:blipFill>
          <p:spPr>
            <a:xfrm rot="16200000">
              <a:off x="9428362" y="2517024"/>
              <a:ext cx="1947039" cy="1280414"/>
            </a:xfrm>
            <a:prstGeom prst="rect">
              <a:avLst/>
            </a:prstGeom>
          </p:spPr>
        </p:pic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D77FEC65-91C9-A9E0-66B7-E3CDF8686931}"/>
                </a:ext>
              </a:extLst>
            </p:cNvPr>
            <p:cNvCxnSpPr>
              <a:cxnSpLocks/>
            </p:cNvCxnSpPr>
            <p:nvPr/>
          </p:nvCxnSpPr>
          <p:spPr>
            <a:xfrm>
              <a:off x="9761674" y="2139352"/>
              <a:ext cx="1280415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543A435A-16F5-FEB2-C427-681B47500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3536" y="2183711"/>
              <a:ext cx="0" cy="194704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6917A55-FBB9-8F83-A9F0-504CE5EC1760}"/>
                </a:ext>
              </a:extLst>
            </p:cNvPr>
            <p:cNvSpPr txBox="1"/>
            <p:nvPr/>
          </p:nvSpPr>
          <p:spPr>
            <a:xfrm>
              <a:off x="9858117" y="1905734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2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0 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DFCC159-3806-7C6C-D0DD-DA9ADCF8766E}"/>
                </a:ext>
              </a:extLst>
            </p:cNvPr>
            <p:cNvSpPr txBox="1"/>
            <p:nvPr/>
          </p:nvSpPr>
          <p:spPr>
            <a:xfrm rot="16200000">
              <a:off x="8999640" y="2972566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 32  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61849AA-2F62-B22F-598F-9216B9E18AAC}"/>
              </a:ext>
            </a:extLst>
          </p:cNvPr>
          <p:cNvGrpSpPr/>
          <p:nvPr/>
        </p:nvGrpSpPr>
        <p:grpSpPr>
          <a:xfrm>
            <a:off x="1279139" y="2543843"/>
            <a:ext cx="1808344" cy="1264519"/>
            <a:chOff x="11123768" y="2864581"/>
            <a:chExt cx="1217464" cy="933135"/>
          </a:xfrm>
        </p:grpSpPr>
        <p:pic>
          <p:nvPicPr>
            <p:cNvPr id="12" name="Content Placeholder 6" descr="Screen Clipping">
              <a:extLst>
                <a:ext uri="{FF2B5EF4-FFF2-40B4-BE49-F238E27FC236}">
                  <a16:creationId xmlns:a16="http://schemas.microsoft.com/office/drawing/2014/main" id="{C901F02E-E9B9-5BF0-7E80-F749CD85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0" r="39549" b="55730"/>
            <a:stretch>
              <a:fillRect/>
            </a:stretch>
          </p:blipFill>
          <p:spPr>
            <a:xfrm>
              <a:off x="11523247" y="3157231"/>
              <a:ext cx="584046" cy="369332"/>
            </a:xfrm>
            <a:prstGeom prst="rect">
              <a:avLst/>
            </a:prstGeom>
          </p:spPr>
        </p:pic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5CC8E290-9D4B-FD55-6A72-AB7E2E2B3A1D}"/>
                </a:ext>
              </a:extLst>
            </p:cNvPr>
            <p:cNvCxnSpPr>
              <a:cxnSpLocks/>
            </p:cNvCxnSpPr>
            <p:nvPr/>
          </p:nvCxnSpPr>
          <p:spPr>
            <a:xfrm>
              <a:off x="11523247" y="3114699"/>
              <a:ext cx="584046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2AA4A78-330C-2E84-89DB-117BA0D81F78}"/>
                </a:ext>
              </a:extLst>
            </p:cNvPr>
            <p:cNvSpPr txBox="1"/>
            <p:nvPr/>
          </p:nvSpPr>
          <p:spPr>
            <a:xfrm>
              <a:off x="11289308" y="2864581"/>
              <a:ext cx="105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10mm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BE8B83AD-1DDC-124B-A7DB-2EEC526E8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8371" y="3114699"/>
              <a:ext cx="0" cy="41186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05BB0D0-CE39-D509-0E57-AE91029D7C4F}"/>
                </a:ext>
              </a:extLst>
            </p:cNvPr>
            <p:cNvSpPr txBox="1"/>
            <p:nvPr/>
          </p:nvSpPr>
          <p:spPr>
            <a:xfrm rot="16200000">
              <a:off x="10852613" y="3157230"/>
              <a:ext cx="911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 5  </a:t>
              </a:r>
              <a:r>
                <a:rPr kumimoji="1" lang="en-US" altLang="ja-JP" dirty="0">
                  <a:latin typeface="Avenir Next" panose="020B0503020202020204" pitchFamily="34" charset="0"/>
                </a:rPr>
                <a:t>mm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45771B-DE1D-295E-1B79-0BC57C7CCB8B}"/>
              </a:ext>
            </a:extLst>
          </p:cNvPr>
          <p:cNvSpPr txBox="1"/>
          <p:nvPr/>
        </p:nvSpPr>
        <p:spPr>
          <a:xfrm>
            <a:off x="538250" y="2013676"/>
            <a:ext cx="36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0680F6D-F1CE-7C55-E255-555BBFA685BA}"/>
              </a:ext>
            </a:extLst>
          </p:cNvPr>
          <p:cNvSpPr txBox="1"/>
          <p:nvPr/>
        </p:nvSpPr>
        <p:spPr>
          <a:xfrm>
            <a:off x="4510987" y="2013676"/>
            <a:ext cx="36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eRD112 FY24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D833181-E310-C9B2-9B75-E282C9B131B8}"/>
              </a:ext>
            </a:extLst>
          </p:cNvPr>
          <p:cNvGrpSpPr>
            <a:grpSpLocks noChangeAspect="1"/>
          </p:cNvGrpSpPr>
          <p:nvPr/>
        </p:nvGrpSpPr>
        <p:grpSpPr>
          <a:xfrm>
            <a:off x="9108274" y="2489001"/>
            <a:ext cx="2488822" cy="3232378"/>
            <a:chOff x="8703074" y="2298946"/>
            <a:chExt cx="2060359" cy="2675908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8D0F97EB-B482-A8C1-2D55-19E71242FB6D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8517527" y="2728948"/>
              <a:ext cx="2675908" cy="1815904"/>
              <a:chOff x="7683485" y="1536393"/>
              <a:chExt cx="3138590" cy="2129887"/>
            </a:xfrm>
          </p:grpSpPr>
          <p:pic>
            <p:nvPicPr>
              <p:cNvPr id="24" name="図 23" descr="背景パターン&#10;&#10;AI 生成コンテンツは誤りを含む可能性があります。">
                <a:extLst>
                  <a:ext uri="{FF2B5EF4-FFF2-40B4-BE49-F238E27FC236}">
                    <a16:creationId xmlns:a16="http://schemas.microsoft.com/office/drawing/2014/main" id="{AFB9DEE9-5D5F-24FE-F84B-5B5E817BD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9958" y="1870898"/>
                <a:ext cx="2802117" cy="1795382"/>
              </a:xfrm>
              <a:prstGeom prst="rect">
                <a:avLst/>
              </a:prstGeom>
            </p:spPr>
          </p:pic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26AFBB35-106A-5446-D435-DD823B035491}"/>
                  </a:ext>
                </a:extLst>
              </p:cNvPr>
              <p:cNvCxnSpPr/>
              <p:nvPr/>
            </p:nvCxnSpPr>
            <p:spPr>
              <a:xfrm>
                <a:off x="7953471" y="1909065"/>
                <a:ext cx="0" cy="17190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1443571-0F2B-CAFD-F81E-6F2CB6B9F158}"/>
                  </a:ext>
                </a:extLst>
              </p:cNvPr>
              <p:cNvSpPr txBox="1"/>
              <p:nvPr/>
            </p:nvSpPr>
            <p:spPr>
              <a:xfrm rot="16200000">
                <a:off x="7319431" y="2586822"/>
                <a:ext cx="1089524" cy="361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20 mm</a:t>
                </a:r>
                <a:endParaRPr kumimoji="1" lang="ja-JP" altLang="en-US" sz="12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49EAB0C8-6B89-17C2-658C-7C3336E5F1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55711" y="1801922"/>
                <a:ext cx="2735324" cy="41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DE35B04-C225-6F2B-5517-73CDD28C235B}"/>
                  </a:ext>
                </a:extLst>
              </p:cNvPr>
              <p:cNvSpPr txBox="1"/>
              <p:nvPr/>
            </p:nvSpPr>
            <p:spPr>
              <a:xfrm>
                <a:off x="8872273" y="1536393"/>
                <a:ext cx="1096208" cy="35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32 mm</a:t>
                </a:r>
                <a:endParaRPr kumimoji="1" lang="ja-JP" altLang="en-US" sz="12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</p:grp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147DC32-D2E0-CD09-D7A9-42050E2F4EBE}"/>
                </a:ext>
              </a:extLst>
            </p:cNvPr>
            <p:cNvSpPr txBox="1"/>
            <p:nvPr/>
          </p:nvSpPr>
          <p:spPr>
            <a:xfrm rot="16200000">
              <a:off x="8337634" y="3677924"/>
              <a:ext cx="1007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Row1 ~ 64</a:t>
              </a:r>
              <a:endParaRPr kumimoji="1" lang="ja-JP" altLang="en-US" sz="120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F31CCB56-28B0-8084-7495-6D7A8A5F004F}"/>
                </a:ext>
              </a:extLst>
            </p:cNvPr>
            <p:cNvSpPr txBox="1"/>
            <p:nvPr/>
          </p:nvSpPr>
          <p:spPr>
            <a:xfrm>
              <a:off x="8811125" y="4282291"/>
              <a:ext cx="1044356" cy="35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col1</a:t>
              </a:r>
              <a:endParaRPr kumimoji="1" lang="ja-JP" altLang="en-US" sz="12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A05A955-AF2F-59CF-A95B-965D8AB08AE6}"/>
                </a:ext>
              </a:extLst>
            </p:cNvPr>
            <p:cNvSpPr txBox="1"/>
            <p:nvPr/>
          </p:nvSpPr>
          <p:spPr>
            <a:xfrm>
              <a:off x="9548956" y="4282291"/>
              <a:ext cx="1044356" cy="35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bg1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col2</a:t>
              </a:r>
              <a:endParaRPr kumimoji="1" lang="ja-JP" altLang="en-US" sz="12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D99B33C-133C-B2EA-C176-51269DD737C8}"/>
              </a:ext>
            </a:extLst>
          </p:cNvPr>
          <p:cNvSpPr txBox="1"/>
          <p:nvPr/>
        </p:nvSpPr>
        <p:spPr>
          <a:xfrm>
            <a:off x="8133572" y="2013676"/>
            <a:ext cx="408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venir Next" panose="020B0503020202020204" pitchFamily="34" charset="0"/>
              </a:rPr>
              <a:t>EIC-JPN JFY25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8839871-B887-0A2C-9171-24A47D1245AE}"/>
              </a:ext>
            </a:extLst>
          </p:cNvPr>
          <p:cNvSpPr txBox="1"/>
          <p:nvPr/>
        </p:nvSpPr>
        <p:spPr>
          <a:xfrm>
            <a:off x="205485" y="4923537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SH4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A6EB456-CD9B-80CD-F77B-E373AC91B578}"/>
              </a:ext>
            </a:extLst>
          </p:cNvPr>
          <p:cNvSpPr txBox="1"/>
          <p:nvPr/>
        </p:nvSpPr>
        <p:spPr>
          <a:xfrm>
            <a:off x="5574705" y="5788484"/>
            <a:ext cx="2317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6C97C15-1BA4-EABE-2D7D-199C1A86489A}"/>
              </a:ext>
            </a:extLst>
          </p:cNvPr>
          <p:cNvSpPr txBox="1"/>
          <p:nvPr/>
        </p:nvSpPr>
        <p:spPr>
          <a:xfrm>
            <a:off x="2611370" y="4923537"/>
            <a:ext cx="2393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SH5</a:t>
            </a:r>
          </a:p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693213-CF85-BFF0-4FAD-5845344CC79F}"/>
              </a:ext>
            </a:extLst>
          </p:cNvPr>
          <p:cNvSpPr txBox="1"/>
          <p:nvPr/>
        </p:nvSpPr>
        <p:spPr>
          <a:xfrm>
            <a:off x="2611370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SH3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600 pF/mm</a:t>
            </a:r>
            <a:r>
              <a:rPr lang="en-US" altLang="ja-JP" b="1" baseline="30000" dirty="0">
                <a:solidFill>
                  <a:srgbClr val="00B05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DACBFF7-90BC-180D-4911-C7825BC551AC}"/>
              </a:ext>
            </a:extLst>
          </p:cNvPr>
          <p:cNvSpPr txBox="1"/>
          <p:nvPr/>
        </p:nvSpPr>
        <p:spPr>
          <a:xfrm>
            <a:off x="205485" y="3586033"/>
            <a:ext cx="228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SH2</a:t>
            </a:r>
          </a:p>
          <a:p>
            <a:r>
              <a:rPr lang="en-US" altLang="ja-JP" b="1" dirty="0">
                <a:solidFill>
                  <a:schemeClr val="accent2"/>
                </a:solidFill>
              </a:rPr>
              <a:t>400Ω/</a:t>
            </a:r>
            <a:r>
              <a:rPr lang="ja-JP" altLang="en-US" b="1">
                <a:solidFill>
                  <a:schemeClr val="accent2"/>
                </a:solidFill>
              </a:rPr>
              <a:t>◻︎</a:t>
            </a:r>
            <a:r>
              <a:rPr lang="en-US" altLang="ja-JP" b="1" dirty="0">
                <a:solidFill>
                  <a:schemeClr val="accent2"/>
                </a:solidFill>
              </a:rPr>
              <a:t> (C-Type)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ja-JP" altLang="ja-JP" b="1">
                <a:solidFill>
                  <a:srgbClr val="3837D6"/>
                </a:solidFill>
              </a:rPr>
              <a:t>SiO</a:t>
            </a:r>
            <a:r>
              <a:rPr lang="ja-JP" altLang="ja-JP" b="1" baseline="-25000">
                <a:solidFill>
                  <a:srgbClr val="3837D6"/>
                </a:solidFill>
              </a:rPr>
              <a:t>2</a:t>
            </a:r>
            <a:r>
              <a:rPr lang="ja-JP" altLang="ja-JP" b="1">
                <a:solidFill>
                  <a:srgbClr val="3837D6"/>
                </a:solidFill>
              </a:rPr>
              <a:t> 50nm</a:t>
            </a:r>
            <a:endParaRPr lang="en-US" altLang="ja-JP" b="1" baseline="30000" dirty="0">
              <a:solidFill>
                <a:srgbClr val="3837D6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C525779-6FBF-B835-776E-23D3C9A7D7B9}"/>
              </a:ext>
            </a:extLst>
          </p:cNvPr>
          <p:cNvSpPr txBox="1"/>
          <p:nvPr/>
        </p:nvSpPr>
        <p:spPr>
          <a:xfrm>
            <a:off x="1313306" y="1680720"/>
            <a:ext cx="198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>
                <a:highlight>
                  <a:srgbClr val="00FF00"/>
                </a:highlight>
              </a:rPr>
              <a:t>✔︎ </a:t>
            </a:r>
            <a:r>
              <a:rPr kumimoji="1" lang="en-US" altLang="ja-JP" dirty="0">
                <a:highlight>
                  <a:srgbClr val="00FF00"/>
                </a:highlight>
              </a:rPr>
              <a:t>Test</a:t>
            </a:r>
            <a:r>
              <a:rPr kumimoji="1" lang="ja-JP" altLang="en-US">
                <a:highlight>
                  <a:srgbClr val="00FF00"/>
                </a:highlight>
              </a:rPr>
              <a:t> </a:t>
            </a:r>
            <a:r>
              <a:rPr kumimoji="1" lang="en-US" altLang="ja-JP" dirty="0">
                <a:highlight>
                  <a:srgbClr val="00FF00"/>
                </a:highlight>
              </a:rPr>
              <a:t>Beam</a:t>
            </a:r>
            <a:endParaRPr kumimoji="1" lang="ja-JP" altLang="en-US">
              <a:highlight>
                <a:srgbClr val="00FF00"/>
              </a:highlight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8F308A1-8163-06F3-63B2-1DB610C9C8CD}"/>
              </a:ext>
            </a:extLst>
          </p:cNvPr>
          <p:cNvSpPr txBox="1"/>
          <p:nvPr/>
        </p:nvSpPr>
        <p:spPr>
          <a:xfrm>
            <a:off x="9275576" y="1690688"/>
            <a:ext cx="198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>
                <a:highlight>
                  <a:srgbClr val="00FF00"/>
                </a:highlight>
              </a:rPr>
              <a:t>✔︎ </a:t>
            </a:r>
            <a:r>
              <a:rPr kumimoji="1" lang="en-US" altLang="ja-JP" dirty="0">
                <a:highlight>
                  <a:srgbClr val="00FF00"/>
                </a:highlight>
              </a:rPr>
              <a:t>Test</a:t>
            </a:r>
            <a:r>
              <a:rPr kumimoji="1" lang="ja-JP" altLang="en-US">
                <a:highlight>
                  <a:srgbClr val="00FF00"/>
                </a:highlight>
              </a:rPr>
              <a:t> </a:t>
            </a:r>
            <a:r>
              <a:rPr kumimoji="1" lang="en-US" altLang="ja-JP" dirty="0">
                <a:highlight>
                  <a:srgbClr val="00FF00"/>
                </a:highlight>
              </a:rPr>
              <a:t>Beam</a:t>
            </a:r>
            <a:endParaRPr kumimoji="1" lang="ja-JP" altLang="en-US">
              <a:highlight>
                <a:srgbClr val="00FF00"/>
              </a:highlight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3592769-3100-65DB-C968-3B36FF8EE52D}"/>
              </a:ext>
            </a:extLst>
          </p:cNvPr>
          <p:cNvSpPr/>
          <p:nvPr/>
        </p:nvSpPr>
        <p:spPr>
          <a:xfrm>
            <a:off x="2611370" y="4884794"/>
            <a:ext cx="2287315" cy="1239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736BDD26-0550-1F9E-89D0-40D61320083C}"/>
              </a:ext>
            </a:extLst>
          </p:cNvPr>
          <p:cNvSpPr/>
          <p:nvPr/>
        </p:nvSpPr>
        <p:spPr>
          <a:xfrm>
            <a:off x="5574705" y="5747270"/>
            <a:ext cx="2287315" cy="964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3A30276F-C983-EB8A-14B1-EBDBED4C1C7F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898685" y="5881608"/>
            <a:ext cx="676020" cy="347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74851ED-D10F-D980-6E39-F61673E95C37}"/>
              </a:ext>
            </a:extLst>
          </p:cNvPr>
          <p:cNvSpPr txBox="1"/>
          <p:nvPr/>
        </p:nvSpPr>
        <p:spPr>
          <a:xfrm>
            <a:off x="8882595" y="5788484"/>
            <a:ext cx="3235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1600Ω/</a:t>
            </a:r>
            <a:r>
              <a:rPr lang="ja-JP" altLang="en-US" b="1"/>
              <a:t>◻︎</a:t>
            </a:r>
            <a:r>
              <a:rPr lang="en-US" altLang="ja-JP" b="1" dirty="0"/>
              <a:t> (E-Type)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240 pF/mm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  <a:endParaRPr lang="en-US" altLang="ja-JP" b="1" dirty="0"/>
          </a:p>
          <a:p>
            <a:r>
              <a:rPr lang="ja-JP" altLang="ja-JP" b="1">
                <a:solidFill>
                  <a:schemeClr val="accent5">
                    <a:lumMod val="75000"/>
                  </a:schemeClr>
                </a:solidFill>
              </a:rPr>
              <a:t>SiO</a:t>
            </a:r>
            <a:r>
              <a:rPr lang="ja-JP" altLang="ja-JP" b="1" baseline="-2500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ja-JP" altLang="ja-JP" b="1">
                <a:solidFill>
                  <a:schemeClr val="accent5">
                    <a:lumMod val="75000"/>
                  </a:schemeClr>
                </a:solidFill>
              </a:rPr>
              <a:t> 50nm + SiN 200nm</a:t>
            </a:r>
            <a:endParaRPr lang="en-US" altLang="ja-JP" b="1" baseline="30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66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D88FA33-1952-8AD3-726E-DB7E58EE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848"/>
          <a:stretch>
            <a:fillRect/>
          </a:stretch>
        </p:blipFill>
        <p:spPr>
          <a:xfrm>
            <a:off x="227301" y="2121405"/>
            <a:ext cx="11938526" cy="285284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8A45BC-4F89-3E49-0A9B-6D2741CA3215}"/>
              </a:ext>
            </a:extLst>
          </p:cNvPr>
          <p:cNvSpPr txBox="1"/>
          <p:nvPr/>
        </p:nvSpPr>
        <p:spPr>
          <a:xfrm>
            <a:off x="235134" y="1578550"/>
            <a:ext cx="5159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venir Next" panose="020B0503020202020204" pitchFamily="34" charset="0"/>
              </a:rPr>
              <a:t>Result of eRD112 FY23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0DC3236-9C02-5FE1-B37F-246257D75C98}"/>
              </a:ext>
            </a:extLst>
          </p:cNvPr>
          <p:cNvGrpSpPr/>
          <p:nvPr/>
        </p:nvGrpSpPr>
        <p:grpSpPr>
          <a:xfrm>
            <a:off x="3064389" y="3941894"/>
            <a:ext cx="725432" cy="982911"/>
            <a:chOff x="3064389" y="3941894"/>
            <a:chExt cx="725432" cy="98291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6B8A540-6901-9962-2882-19888B7D6CAA}"/>
                </a:ext>
              </a:extLst>
            </p:cNvPr>
            <p:cNvSpPr txBox="1"/>
            <p:nvPr/>
          </p:nvSpPr>
          <p:spPr>
            <a:xfrm>
              <a:off x="3064389" y="4419204"/>
              <a:ext cx="725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/>
                <a:t>E-Type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A227DFE-5470-8B6E-0433-5E00F347668A}"/>
                </a:ext>
              </a:extLst>
            </p:cNvPr>
            <p:cNvSpPr txBox="1"/>
            <p:nvPr/>
          </p:nvSpPr>
          <p:spPr>
            <a:xfrm>
              <a:off x="3064389" y="4647806"/>
              <a:ext cx="725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/>
                <a:t>E-Type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61B0CC9-2828-385B-FD38-1C8BCC7C71FC}"/>
                </a:ext>
              </a:extLst>
            </p:cNvPr>
            <p:cNvSpPr txBox="1"/>
            <p:nvPr/>
          </p:nvSpPr>
          <p:spPr>
            <a:xfrm>
              <a:off x="3064389" y="3941894"/>
              <a:ext cx="725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/>
                <a:t>C-Type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CDE5AB-D254-047A-6901-D05D96BA1615}"/>
                </a:ext>
              </a:extLst>
            </p:cNvPr>
            <p:cNvSpPr txBox="1"/>
            <p:nvPr/>
          </p:nvSpPr>
          <p:spPr>
            <a:xfrm>
              <a:off x="3064389" y="4151740"/>
              <a:ext cx="7254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/>
                <a:t>C-Type</a:t>
              </a:r>
            </a:p>
          </p:txBody>
        </p:sp>
      </p:grpSp>
      <p:sp>
        <p:nvSpPr>
          <p:cNvPr id="14" name="タイトル 1">
            <a:extLst>
              <a:ext uri="{FF2B5EF4-FFF2-40B4-BE49-F238E27FC236}">
                <a16:creationId xmlns:a16="http://schemas.microsoft.com/office/drawing/2014/main" id="{EDEDF8D9-33C4-92C6-65D3-5CF1E1D6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Sensor Design Strategy in </a:t>
            </a:r>
            <a:r>
              <a:rPr lang="en-US" altLang="ja-JP" dirty="0"/>
              <a:t>JFY25</a:t>
            </a:r>
            <a:endParaRPr kumimoji="1" lang="ja-JP" altLang="en-US">
              <a:latin typeface="Hiragino Kaku Gothic Pro W3" panose="020B0300000000000000" pitchFamily="34" charset="-128"/>
            </a:endParaRP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5CC644FC-E46A-92D9-E289-EE80AC3D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996" y="803192"/>
            <a:ext cx="974971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2780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177423</TotalTime>
  <Words>2642</Words>
  <Application>Microsoft Macintosh PowerPoint</Application>
  <PresentationFormat>ワイド画面</PresentationFormat>
  <Paragraphs>486</Paragraphs>
  <Slides>32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8" baseType="lpstr">
      <vt:lpstr>Hiragino Kaku Gothic Pro W3</vt:lpstr>
      <vt:lpstr>游ゴシック</vt:lpstr>
      <vt:lpstr>Arial</vt:lpstr>
      <vt:lpstr>Avenir Book</vt:lpstr>
      <vt:lpstr>Avenir Next</vt:lpstr>
      <vt:lpstr>Office テーマ</vt:lpstr>
      <vt:lpstr>Strip-Type AC-LGAD Test, Status, and Plan</vt:lpstr>
      <vt:lpstr>”Required” Sensor Performance</vt:lpstr>
      <vt:lpstr>”Required” Sensor Performance</vt:lpstr>
      <vt:lpstr>”Required” Sensor Performance</vt:lpstr>
      <vt:lpstr>Strip-Tyle AC-LGAD Sensor</vt:lpstr>
      <vt:lpstr>Strip-Tyle AC-LGAD Sensor</vt:lpstr>
      <vt:lpstr>Strip-Tyle AC-LGAD Sensor</vt:lpstr>
      <vt:lpstr>Strip-Tyle AC-LGAD Sensor</vt:lpstr>
      <vt:lpstr>Sensor Design Strategy in JFY25</vt:lpstr>
      <vt:lpstr>Sensor Design Strategy in JFY25</vt:lpstr>
      <vt:lpstr>Sensor Design Strategy in JFY25</vt:lpstr>
      <vt:lpstr>Sensor Design Strategy in JFY25</vt:lpstr>
      <vt:lpstr>Japan-Led Test Beam Campaigns JFY25+JFY26</vt:lpstr>
      <vt:lpstr>Japan-Led Test Beam Campaigns JFY25+JFY26</vt:lpstr>
      <vt:lpstr>Hit Position Resolution</vt:lpstr>
      <vt:lpstr>Signal Propagation Time</vt:lpstr>
      <vt:lpstr>Jitter</vt:lpstr>
      <vt:lpstr>Total Timing Resolution</vt:lpstr>
      <vt:lpstr>Summary of Test Beam </vt:lpstr>
      <vt:lpstr>Summary of Test Beam </vt:lpstr>
      <vt:lpstr>Summary of Test Beam </vt:lpstr>
      <vt:lpstr>Summary of Test Beam </vt:lpstr>
      <vt:lpstr>Summary of Test Beam </vt:lpstr>
      <vt:lpstr>Future Plan</vt:lpstr>
      <vt:lpstr>Future Plan</vt:lpstr>
      <vt:lpstr>Future Plan</vt:lpstr>
      <vt:lpstr>PowerPoint プレゼンテーション</vt:lpstr>
      <vt:lpstr>PowerPoint プレゼンテーション</vt:lpstr>
      <vt:lpstr>Signal Strength</vt:lpstr>
      <vt:lpstr>信号伝搬速度</vt:lpstr>
      <vt:lpstr>タイムウォーク</vt:lpstr>
      <vt:lpstr>Risetime（10 - 90%）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CAEN DT5742: 5GHz + TRIG-IN</dc:title>
  <dc:creator>Satoshi YANO</dc:creator>
  <cp:lastModifiedBy>Satoshi YANO</cp:lastModifiedBy>
  <cp:revision>4805</cp:revision>
  <dcterms:created xsi:type="dcterms:W3CDTF">2025-04-11T07:28:13Z</dcterms:created>
  <dcterms:modified xsi:type="dcterms:W3CDTF">2026-07-16T10:46:36Z</dcterms:modified>
</cp:coreProperties>
</file>