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2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1" r:id="rId2"/>
    <p:sldId id="265" r:id="rId3"/>
    <p:sldId id="285" r:id="rId4"/>
    <p:sldId id="267" r:id="rId5"/>
    <p:sldId id="268" r:id="rId6"/>
    <p:sldId id="273" r:id="rId7"/>
    <p:sldId id="283" r:id="rId8"/>
    <p:sldId id="270" r:id="rId9"/>
    <p:sldId id="271" r:id="rId10"/>
    <p:sldId id="272" r:id="rId11"/>
    <p:sldId id="274" r:id="rId12"/>
    <p:sldId id="275" r:id="rId13"/>
    <p:sldId id="284" r:id="rId14"/>
    <p:sldId id="282" r:id="rId15"/>
    <p:sldId id="264" r:id="rId16"/>
    <p:sldId id="266" r:id="rId17"/>
    <p:sldId id="277" r:id="rId18"/>
    <p:sldId id="278" r:id="rId19"/>
    <p:sldId id="279" r:id="rId20"/>
    <p:sldId id="280" r:id="rId21"/>
    <p:sldId id="286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657A"/>
    <a:srgbClr val="262626"/>
    <a:srgbClr val="156082"/>
    <a:srgbClr val="EFF5FB"/>
    <a:srgbClr val="E7F0F9"/>
    <a:srgbClr val="DAE9F6"/>
    <a:srgbClr val="0B7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68806" autoAdjust="0"/>
  </p:normalViewPr>
  <p:slideViewPr>
    <p:cSldViewPr snapToGrid="0">
      <p:cViewPr varScale="1">
        <p:scale>
          <a:sx n="45" d="100"/>
          <a:sy n="45" d="100"/>
        </p:scale>
        <p:origin x="138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333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5D2954E3-366C-8286-F2E6-1C7494B1B9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1D8C404-1B04-C8E6-1BCA-FABF40D41A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2A569-8487-4330-A261-BF70CCE8E6E9}" type="datetimeFigureOut">
              <a:rPr kumimoji="1" lang="ja-JP" altLang="en-US" smtClean="0"/>
              <a:t>2026/7/16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AAE6E7E-A07D-B6BB-B26C-F086B8341A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5DF7E27-6F51-10BA-4D0E-E0D90CCE54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B243E-2497-4DB5-A0CC-F58703F397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737358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2FFC6-9F7D-45B5-BFD0-2F1F482AF8A1}" type="datetimeFigureOut">
              <a:rPr kumimoji="1" lang="ja-JP" altLang="en-US" smtClean="0"/>
              <a:t>2026/7/16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D0592-D6CA-4182-99A3-31947FEDF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99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[0:00-0:30]
• Handoff from Satoshi: beam told us how the sensor performs - now the bench side
• Today: (1) new QA infrastructure in Japan, (2) first results from the Hiroshima laser bench
• Punch line: the bench already reproduces the beam-test results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5670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[7:10-8:05]
• Sensor as a whole: amplitude-weighted combination of leading + sub-leading strip
• Trigger jitter subtracted; per-point propagation-delay calibration applied
• &lt;sigma_t&gt; ~ 27 ps for ALL three pairs (27.3 / 27.3 / 26.4 ps)
• Below 30 ps at MIP - emphasize: meets BTOF needs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9834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[8:05-8:55]
• Physics: mid-gap hits arrive significantly LATER than on-strip hits (signal travels through resistive n+ layer)
• dT = t_R - t_L is linear in position -&gt; v_eff = 0.84-0.87 um/ps
• Consistent with the beam-test extraction
• This is exactly the delay correction used in the previous slide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1722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[8:55-9:50]
• 2 QA sites; Hiroshima fully operational
• At MIP energy: ~10 um position, ~27 ps sensor timing, 100 % efficiency, v_eff validated - all consistent with KEK beam test
• Next: Peltier temperature control (ePIC 20-40 C window), readout update / full-strip readout, routine one-click QA workflow
• Closing: first light in July - already reproduces the beam. Beam and bench validate each other.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052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[9:50-10:00]
• Infrastructure funded by RIKEN (written acknowledgement - just show)
• Thank you / questions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314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898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7976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781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476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174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57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[0:30-1:05]
• Two sites. Hiroshima: &gt; 100 m2 of new clean rooms, commissioned spring 2026 - READY (bench running, first data July)
• RIKEN: ~50 m2 clean room in preparation; automatic wire bonder ALREADY in place
• Message: Japan runs BTOF sensor QA as a coordinated two-site operation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4103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7269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[1:05-1:45]
• Hiroshima IN PLACE: TCT laser bench, manual wire bonder, bond tester, dispenser, microscopes, high-end scopes, digitizer, source meter, LCR meter
• PLANNED this FY: automatic wire bonder + probe station
• RIKEN: same set + automatic bonder + network analyzer in place; clean room + TCT laser QA system in preparation
• All RIKEN funding (written acknowledgement - no need to read)
• Message: this toolbox enables high-precision QA - microns &amp; picoseconds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288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[1:45-2:40]
• High-spec TCT bench: 1064 nm IR (bulk injection, MIP-like), 50 ps pulses, 2 um spot, up to 40 MHz, &lt; 3 ps trigger sync
• Motorized XYZ stage, um-level steps; fully automated one-click scans
• I developed the entire system myself; first data taken in July
• Today: analysis of that first campaign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980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[2:40-3:25]
• DUT: BTOF-type strip AC-LGAD, 500 um pitch, 4 strips read out, bias -185 V (same family as Satoshi's beam test)
• Scan 1: full-sensor 2D raster, 9.3 x 2.5 mm, 10 um steps across strips
• Scan 2: cross-strip line scan x 10 laser intensities (results vs signal size)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0217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[3:25-4:05]
• Laser energy anchored to the MIP scale: KEK 2 GeV e- pulse height &lt;A&gt; ~ 63 mV vs laser 73-76 mV at strip centre
• sigma/mu ~ 4 % - no Landau smearing in laser light
• ALL results that follow are at this MIP-equivalent energy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627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[4:05-5:00]
• Mean-amplitude maps: signal peaks next to electrodes, vanishes on metal (IR reflected) - textbook strip AC-LGAD response
• Reconstructed pitch 496 um (design 500) / S/N ~ 90
• Gain uniformity: 3.1 % channel-to-channel
• Hit efficiency 100 % everywhere on the sensor - emphasize!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344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[5:00-6:05]
• sigma_pos = residual of amplitude-weighted (eta) position vs true stage position, mid-gap region
• ~ 10 um = 2 % of the 500 um pitch, at MIP energy
• Still INCLUDES laser-spot size + stage instability -&gt; intrinsic resolution even better; will improve with position calibration &amp; spot tuning
• Nearly identical to the beam-test result - bench and beam agree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3884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[6:05-7:10]
• sigma_t = CFD50 arrival time vs laser trigger, at every position
• Jitter prediction = sigma_noise / (dV/dt), computed per strip independently
• ~ 15 ps at strip centre; 20-35 ps towards mid-gap (amplitude falls, MIP energy)
• Measured sigma_t tracks the jitter prediction point by point - reproduces the test-beam jitter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0592-D6CA-4182-99A3-31947FEDFE6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22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4C9112C-D5E6-E315-940F-5F875C82FB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300133"/>
          </a:xfrm>
          <a:prstGeom prst="rect">
            <a:avLst/>
          </a:prstGeom>
          <a:solidFill>
            <a:srgbClr val="156082">
              <a:alpha val="9490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5" name="Google Shape;19;p2">
            <a:extLst>
              <a:ext uri="{FF2B5EF4-FFF2-40B4-BE49-F238E27FC236}">
                <a16:creationId xmlns:a16="http://schemas.microsoft.com/office/drawing/2014/main" id="{79AE46F3-9D2C-3E68-0AE4-AE315B594687}"/>
              </a:ext>
            </a:extLst>
          </p:cNvPr>
          <p:cNvGrpSpPr/>
          <p:nvPr userDrawn="1"/>
        </p:nvGrpSpPr>
        <p:grpSpPr>
          <a:xfrm>
            <a:off x="176213" y="74003"/>
            <a:ext cx="857250" cy="858838"/>
            <a:chOff x="107504" y="116632"/>
            <a:chExt cx="858132" cy="858132"/>
          </a:xfrm>
        </p:grpSpPr>
        <p:sp>
          <p:nvSpPr>
            <p:cNvPr id="16" name="Google Shape;20;p2">
              <a:extLst>
                <a:ext uri="{FF2B5EF4-FFF2-40B4-BE49-F238E27FC236}">
                  <a16:creationId xmlns:a16="http://schemas.microsoft.com/office/drawing/2014/main" id="{AA7DA295-4A8F-E28D-F922-8F363C67EDEE}"/>
                </a:ext>
              </a:extLst>
            </p:cNvPr>
            <p:cNvSpPr/>
            <p:nvPr/>
          </p:nvSpPr>
          <p:spPr>
            <a:xfrm>
              <a:off x="107504" y="116632"/>
              <a:ext cx="858132" cy="85813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21;p2">
              <a:extLst>
                <a:ext uri="{FF2B5EF4-FFF2-40B4-BE49-F238E27FC236}">
                  <a16:creationId xmlns:a16="http://schemas.microsoft.com/office/drawing/2014/main" id="{FECA6DC5-822E-DE44-11A4-CD27601FC6A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22321" y="135759"/>
              <a:ext cx="831289" cy="8128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F55B1329-0929-98B4-CA28-A8AA524CE405}"/>
              </a:ext>
            </a:extLst>
          </p:cNvPr>
          <p:cNvSpPr/>
          <p:nvPr userDrawn="1"/>
        </p:nvSpPr>
        <p:spPr>
          <a:xfrm>
            <a:off x="1101360" y="207640"/>
            <a:ext cx="3098800" cy="6127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タイトル 20">
            <a:extLst>
              <a:ext uri="{FF2B5EF4-FFF2-40B4-BE49-F238E27FC236}">
                <a16:creationId xmlns:a16="http://schemas.microsoft.com/office/drawing/2014/main" id="{01402A86-7EC8-7FB7-D539-6F7390BD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37" y="2766218"/>
            <a:ext cx="105156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24" name="日付プレースホルダー 23">
            <a:extLst>
              <a:ext uri="{FF2B5EF4-FFF2-40B4-BE49-F238E27FC236}">
                <a16:creationId xmlns:a16="http://schemas.microsoft.com/office/drawing/2014/main" id="{3CEE67CD-E5AA-7864-E950-247513BCCF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37" y="1104879"/>
            <a:ext cx="2743200" cy="36512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ja-JP"/>
              <a:t>16 July 2026</a:t>
            </a:r>
            <a:endParaRPr lang="ja-JP" altLang="en-US" dirty="0"/>
          </a:p>
        </p:txBody>
      </p:sp>
      <p:sp>
        <p:nvSpPr>
          <p:cNvPr id="25" name="フッター プレースホルダー 24">
            <a:extLst>
              <a:ext uri="{FF2B5EF4-FFF2-40B4-BE49-F238E27FC236}">
                <a16:creationId xmlns:a16="http://schemas.microsoft.com/office/drawing/2014/main" id="{931BA182-54E5-154C-FF0A-91154AF1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37" y="1514187"/>
            <a:ext cx="4114800" cy="365125"/>
          </a:xfrm>
        </p:spPr>
        <p:txBody>
          <a:bodyPr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ePIC Collaboration Meeting</a:t>
            </a:r>
            <a:endParaRPr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5E9B960-0A9A-E397-C64C-2053295AE415}"/>
              </a:ext>
            </a:extLst>
          </p:cNvPr>
          <p:cNvSpPr txBox="1"/>
          <p:nvPr userDrawn="1"/>
        </p:nvSpPr>
        <p:spPr>
          <a:xfrm>
            <a:off x="360037" y="5273484"/>
            <a:ext cx="10697430" cy="11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800" b="1">
                <a:solidFill>
                  <a:schemeClr val="tx1"/>
                </a:solidFill>
              </a:rPr>
              <a:t>Kanato Matsutani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Hiroshima Univ. , HU WPI-SKCM2</a:t>
            </a:r>
          </a:p>
        </p:txBody>
      </p:sp>
      <p:pic>
        <p:nvPicPr>
          <p:cNvPr id="2" name="Google Shape;23;p2">
            <a:extLst>
              <a:ext uri="{FF2B5EF4-FFF2-40B4-BE49-F238E27FC236}">
                <a16:creationId xmlns:a16="http://schemas.microsoft.com/office/drawing/2014/main" id="{03FDDAB1-C195-8314-6BAF-26F754C967A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7668" t="21552" r="7330" b="20454"/>
          <a:stretch/>
        </p:blipFill>
        <p:spPr>
          <a:xfrm>
            <a:off x="2004032" y="266378"/>
            <a:ext cx="2133600" cy="5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4;p2">
            <a:extLst>
              <a:ext uri="{FF2B5EF4-FFF2-40B4-BE49-F238E27FC236}">
                <a16:creationId xmlns:a16="http://schemas.microsoft.com/office/drawing/2014/main" id="{93A5FCDE-7EEE-B157-CD84-7CE258C2CA6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226157" y="283840"/>
            <a:ext cx="777875" cy="4841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034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3B32E60-AB70-BA57-A153-5A06B1C6B679}"/>
              </a:ext>
            </a:extLst>
          </p:cNvPr>
          <p:cNvSpPr/>
          <p:nvPr userDrawn="1"/>
        </p:nvSpPr>
        <p:spPr>
          <a:xfrm>
            <a:off x="0" y="6419804"/>
            <a:ext cx="12192000" cy="4446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347E1E3-FDEC-DD3B-5378-47915F6E8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568" y="321342"/>
            <a:ext cx="9951461" cy="686597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+mj-lt"/>
                <a:ea typeface="游ゴシック" panose="020B0400000000000000" pitchFamily="50" charset="-128"/>
              </a:defRPr>
            </a:lvl1pPr>
          </a:lstStyle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699C90-04D8-CB19-20C7-A0FCD99D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556" y="6453123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4815BB-A907-EA6E-A6CE-746B456E0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0622"/>
            <a:ext cx="41148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9213D32-4E13-C364-6713-45864B2A0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1094" y="6405318"/>
            <a:ext cx="740172" cy="365125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endParaRPr lang="ja-JP" altLang="en-US" sz="2400" dirty="0"/>
          </a:p>
        </p:txBody>
      </p:sp>
      <p:grpSp>
        <p:nvGrpSpPr>
          <p:cNvPr id="11" name="Google Shape;19;p2">
            <a:extLst>
              <a:ext uri="{FF2B5EF4-FFF2-40B4-BE49-F238E27FC236}">
                <a16:creationId xmlns:a16="http://schemas.microsoft.com/office/drawing/2014/main" id="{57511027-664B-C750-B0DB-3F453225AD79}"/>
              </a:ext>
            </a:extLst>
          </p:cNvPr>
          <p:cNvGrpSpPr/>
          <p:nvPr userDrawn="1"/>
        </p:nvGrpSpPr>
        <p:grpSpPr>
          <a:xfrm>
            <a:off x="11368126" y="16461"/>
            <a:ext cx="756000" cy="756000"/>
            <a:chOff x="107504" y="116632"/>
            <a:chExt cx="858132" cy="858132"/>
          </a:xfrm>
        </p:grpSpPr>
        <p:sp>
          <p:nvSpPr>
            <p:cNvPr id="12" name="Google Shape;20;p2">
              <a:extLst>
                <a:ext uri="{FF2B5EF4-FFF2-40B4-BE49-F238E27FC236}">
                  <a16:creationId xmlns:a16="http://schemas.microsoft.com/office/drawing/2014/main" id="{216BAD3D-2758-097E-B154-7DF983673123}"/>
                </a:ext>
              </a:extLst>
            </p:cNvPr>
            <p:cNvSpPr/>
            <p:nvPr/>
          </p:nvSpPr>
          <p:spPr>
            <a:xfrm>
              <a:off x="107504" y="116632"/>
              <a:ext cx="858132" cy="85813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21;p2">
              <a:extLst>
                <a:ext uri="{FF2B5EF4-FFF2-40B4-BE49-F238E27FC236}">
                  <a16:creationId xmlns:a16="http://schemas.microsoft.com/office/drawing/2014/main" id="{6D50009A-D51B-303D-E720-361DE887F5E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22321" y="135759"/>
              <a:ext cx="831289" cy="8128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9632A47-8E86-5720-26C7-2494D92CDEE1}"/>
              </a:ext>
            </a:extLst>
          </p:cNvPr>
          <p:cNvSpPr txBox="1"/>
          <p:nvPr userDrawn="1"/>
        </p:nvSpPr>
        <p:spPr>
          <a:xfrm>
            <a:off x="11635109" y="6475364"/>
            <a:ext cx="55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chemeClr val="bg1"/>
                </a:solidFill>
              </a:rPr>
              <a:t>/12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67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3B32E60-AB70-BA57-A153-5A06B1C6B679}"/>
              </a:ext>
            </a:extLst>
          </p:cNvPr>
          <p:cNvSpPr/>
          <p:nvPr userDrawn="1"/>
        </p:nvSpPr>
        <p:spPr>
          <a:xfrm>
            <a:off x="0" y="6419804"/>
            <a:ext cx="12192000" cy="4446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347E1E3-FDEC-DD3B-5378-47915F6E8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66" y="304474"/>
            <a:ext cx="9951461" cy="51117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+mj-lt"/>
                <a:ea typeface="游ゴシック" panose="020B0400000000000000" pitchFamily="50" charset="-128"/>
              </a:defRPr>
            </a:lvl1pPr>
          </a:lstStyle>
          <a:p>
            <a:r>
              <a:rPr kumimoji="1" lang="en-US" altLang="ja-JP" dirty="0"/>
              <a:t>Table of Contents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699C90-04D8-CB19-20C7-A0FCD99D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556" y="6453123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4815BB-A907-EA6E-A6CE-746B456E0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0622"/>
            <a:ext cx="41148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9213D32-4E13-C364-6713-45864B2A0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1094" y="6405318"/>
            <a:ext cx="740172" cy="365125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fld id="{F772DC94-D7B7-4738-B955-5C9C7DE834E8}" type="slidenum">
              <a:rPr lang="ja-JP" altLang="en-US" smtClean="0"/>
              <a:pPr/>
              <a:t>‹#›</a:t>
            </a:fld>
            <a:endParaRPr lang="ja-JP" altLang="en-US" sz="2400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B669EFC-6636-30B0-B848-74D0582B6596}"/>
              </a:ext>
            </a:extLst>
          </p:cNvPr>
          <p:cNvCxnSpPr>
            <a:cxnSpLocks/>
          </p:cNvCxnSpPr>
          <p:nvPr userDrawn="1"/>
        </p:nvCxnSpPr>
        <p:spPr>
          <a:xfrm>
            <a:off x="0" y="858838"/>
            <a:ext cx="12231511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oogle Shape;19;p2">
            <a:extLst>
              <a:ext uri="{FF2B5EF4-FFF2-40B4-BE49-F238E27FC236}">
                <a16:creationId xmlns:a16="http://schemas.microsoft.com/office/drawing/2014/main" id="{57511027-664B-C750-B0DB-3F453225AD79}"/>
              </a:ext>
            </a:extLst>
          </p:cNvPr>
          <p:cNvGrpSpPr/>
          <p:nvPr userDrawn="1"/>
        </p:nvGrpSpPr>
        <p:grpSpPr>
          <a:xfrm>
            <a:off x="11368126" y="16461"/>
            <a:ext cx="756000" cy="756000"/>
            <a:chOff x="107504" y="116632"/>
            <a:chExt cx="858132" cy="858132"/>
          </a:xfrm>
        </p:grpSpPr>
        <p:sp>
          <p:nvSpPr>
            <p:cNvPr id="12" name="Google Shape;20;p2">
              <a:extLst>
                <a:ext uri="{FF2B5EF4-FFF2-40B4-BE49-F238E27FC236}">
                  <a16:creationId xmlns:a16="http://schemas.microsoft.com/office/drawing/2014/main" id="{216BAD3D-2758-097E-B154-7DF983673123}"/>
                </a:ext>
              </a:extLst>
            </p:cNvPr>
            <p:cNvSpPr/>
            <p:nvPr/>
          </p:nvSpPr>
          <p:spPr>
            <a:xfrm>
              <a:off x="107504" y="116632"/>
              <a:ext cx="858132" cy="85813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21;p2">
              <a:extLst>
                <a:ext uri="{FF2B5EF4-FFF2-40B4-BE49-F238E27FC236}">
                  <a16:creationId xmlns:a16="http://schemas.microsoft.com/office/drawing/2014/main" id="{6D50009A-D51B-303D-E720-361DE887F5E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22321" y="135759"/>
              <a:ext cx="831289" cy="8128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Google Shape;13;p1">
            <a:extLst>
              <a:ext uri="{FF2B5EF4-FFF2-40B4-BE49-F238E27FC236}">
                <a16:creationId xmlns:a16="http://schemas.microsoft.com/office/drawing/2014/main" id="{54DB0E4C-532D-ACAC-AB52-59B67CDE6AA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7874" y="572273"/>
            <a:ext cx="528638" cy="51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9632A47-8E86-5720-26C7-2494D92CDEE1}"/>
              </a:ext>
            </a:extLst>
          </p:cNvPr>
          <p:cNvSpPr txBox="1"/>
          <p:nvPr userDrawn="1"/>
        </p:nvSpPr>
        <p:spPr>
          <a:xfrm>
            <a:off x="11635109" y="6475364"/>
            <a:ext cx="556891" cy="38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/20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8F82BAAC-6E5F-5EDD-A3E9-63B76678A7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98779" y="1287639"/>
            <a:ext cx="7088187" cy="3171825"/>
          </a:xfrm>
        </p:spPr>
        <p:txBody>
          <a:bodyPr/>
          <a:lstStyle>
            <a:lvl1pPr marL="536575" indent="-536575">
              <a:buClr>
                <a:srgbClr val="156082"/>
              </a:buClr>
              <a:buSzPct val="95000"/>
              <a:buFont typeface="+mj-lt"/>
              <a:buAutoNum type="arabicPeriod"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685800" indent="-149225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</a:lstStyle>
          <a:p>
            <a:pPr lvl="0"/>
            <a:r>
              <a:rPr kumimoji="1" lang="en-US" altLang="ja-JP" dirty="0"/>
              <a:t>Title</a:t>
            </a:r>
            <a:endParaRPr kumimoji="1" lang="ja-JP" altLang="en-US" dirty="0"/>
          </a:p>
          <a:p>
            <a:pPr lvl="1"/>
            <a:r>
              <a:rPr kumimoji="1" lang="en-US" altLang="ja-JP" dirty="0"/>
              <a:t>Second level	</a:t>
            </a:r>
            <a:endParaRPr kumimoji="1" lang="ja-JP" altLang="en-US" dirty="0"/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888814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セクション見出し">
    <p:bg>
      <p:bgPr>
        <a:solidFill>
          <a:srgbClr val="156082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12B69E-02B9-1786-8208-6C2A44F6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3031872"/>
            <a:ext cx="10337095" cy="126926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A831165-95CF-2087-BAC5-5B5CFAF94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99" y="4379504"/>
            <a:ext cx="10337096" cy="54698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C818AC-EA0C-AB8D-CEF5-DE2ADC42CF02}"/>
              </a:ext>
            </a:extLst>
          </p:cNvPr>
          <p:cNvSpPr/>
          <p:nvPr userDrawn="1"/>
        </p:nvSpPr>
        <p:spPr>
          <a:xfrm>
            <a:off x="930771" y="3234332"/>
            <a:ext cx="45719" cy="1669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04F1CBD-68E8-D88A-CB42-DFF2A899DB38}"/>
              </a:ext>
            </a:extLst>
          </p:cNvPr>
          <p:cNvSpPr txBox="1"/>
          <p:nvPr userDrawn="1"/>
        </p:nvSpPr>
        <p:spPr>
          <a:xfrm>
            <a:off x="-592665" y="386393"/>
            <a:ext cx="411479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3900" b="1" dirty="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0000">
                      <a:schemeClr val="bg1">
                        <a:alpha val="62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90000"/>
                      </a:schemeClr>
                    </a:gs>
                  </a:gsLst>
                  <a:lin ang="16200000" scaled="1"/>
                  <a:tileRect/>
                </a:gradFill>
                <a:latin typeface="Cambria Math" panose="02040503050406030204" pitchFamily="18" charset="0"/>
                <a:ea typeface="Cambria Math" panose="02040503050406030204" pitchFamily="18" charset="0"/>
              </a:rPr>
              <a:t>01</a:t>
            </a:r>
            <a:endParaRPr kumimoji="1" lang="ja-JP" altLang="en-US" sz="23900" b="1" dirty="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62000"/>
                    </a:schemeClr>
                  </a:gs>
                  <a:gs pos="100000">
                    <a:schemeClr val="bg1">
                      <a:shade val="100000"/>
                      <a:satMod val="115000"/>
                      <a:alpha val="90000"/>
                    </a:schemeClr>
                  </a:gs>
                </a:gsLst>
                <a:lin ang="16200000" scaled="1"/>
                <a:tileRect/>
              </a:gra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セクション見出し">
    <p:bg>
      <p:bgPr>
        <a:solidFill>
          <a:srgbClr val="156082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12B69E-02B9-1786-8208-6C2A44F6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3031872"/>
            <a:ext cx="10337095" cy="126926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A831165-95CF-2087-BAC5-5B5CFAF94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99" y="4379504"/>
            <a:ext cx="10337096" cy="54698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C818AC-EA0C-AB8D-CEF5-DE2ADC42CF02}"/>
              </a:ext>
            </a:extLst>
          </p:cNvPr>
          <p:cNvSpPr/>
          <p:nvPr userDrawn="1"/>
        </p:nvSpPr>
        <p:spPr>
          <a:xfrm>
            <a:off x="930771" y="3234332"/>
            <a:ext cx="45719" cy="1669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04F1CBD-68E8-D88A-CB42-DFF2A899DB38}"/>
              </a:ext>
            </a:extLst>
          </p:cNvPr>
          <p:cNvSpPr txBox="1"/>
          <p:nvPr userDrawn="1"/>
        </p:nvSpPr>
        <p:spPr>
          <a:xfrm>
            <a:off x="-592665" y="386393"/>
            <a:ext cx="411479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3900" b="1" dirty="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0000">
                      <a:schemeClr val="bg1">
                        <a:alpha val="62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90000"/>
                      </a:schemeClr>
                    </a:gs>
                  </a:gsLst>
                  <a:lin ang="16200000" scaled="1"/>
                  <a:tileRect/>
                </a:gradFill>
                <a:latin typeface="Cambria Math" panose="02040503050406030204" pitchFamily="18" charset="0"/>
                <a:ea typeface="Cambria Math" panose="02040503050406030204" pitchFamily="18" charset="0"/>
              </a:rPr>
              <a:t>02</a:t>
            </a:r>
            <a:endParaRPr kumimoji="1" lang="ja-JP" altLang="en-US" sz="23900" b="1" dirty="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62000"/>
                    </a:schemeClr>
                  </a:gs>
                  <a:gs pos="100000">
                    <a:schemeClr val="bg1">
                      <a:shade val="100000"/>
                      <a:satMod val="115000"/>
                      <a:alpha val="90000"/>
                    </a:schemeClr>
                  </a:gs>
                </a:gsLst>
                <a:lin ang="16200000" scaled="1"/>
                <a:tileRect/>
              </a:gra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2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セクション見出し">
    <p:bg>
      <p:bgPr>
        <a:solidFill>
          <a:srgbClr val="156082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12B69E-02B9-1786-8208-6C2A44F6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3031872"/>
            <a:ext cx="10337095" cy="126926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A831165-95CF-2087-BAC5-5B5CFAF94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99" y="4379504"/>
            <a:ext cx="10337096" cy="54698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C818AC-EA0C-AB8D-CEF5-DE2ADC42CF02}"/>
              </a:ext>
            </a:extLst>
          </p:cNvPr>
          <p:cNvSpPr/>
          <p:nvPr userDrawn="1"/>
        </p:nvSpPr>
        <p:spPr>
          <a:xfrm>
            <a:off x="930771" y="3234332"/>
            <a:ext cx="45719" cy="1669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04F1CBD-68E8-D88A-CB42-DFF2A899DB38}"/>
              </a:ext>
            </a:extLst>
          </p:cNvPr>
          <p:cNvSpPr txBox="1"/>
          <p:nvPr userDrawn="1"/>
        </p:nvSpPr>
        <p:spPr>
          <a:xfrm>
            <a:off x="-592665" y="386393"/>
            <a:ext cx="411479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3900" b="1" dirty="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0000">
                      <a:schemeClr val="bg1">
                        <a:alpha val="62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90000"/>
                      </a:schemeClr>
                    </a:gs>
                  </a:gsLst>
                  <a:lin ang="16200000" scaled="1"/>
                  <a:tileRect/>
                </a:gradFill>
                <a:latin typeface="Cambria Math" panose="02040503050406030204" pitchFamily="18" charset="0"/>
                <a:ea typeface="Cambria Math" panose="02040503050406030204" pitchFamily="18" charset="0"/>
              </a:rPr>
              <a:t>03</a:t>
            </a:r>
            <a:endParaRPr kumimoji="1" lang="ja-JP" altLang="en-US" sz="23900" b="1" dirty="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62000"/>
                    </a:schemeClr>
                  </a:gs>
                  <a:gs pos="100000">
                    <a:schemeClr val="bg1">
                      <a:shade val="100000"/>
                      <a:satMod val="115000"/>
                      <a:alpha val="90000"/>
                    </a:schemeClr>
                  </a:gs>
                </a:gsLst>
                <a:lin ang="16200000" scaled="1"/>
                <a:tileRect/>
              </a:gra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98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セクション見出し">
    <p:bg>
      <p:bgPr>
        <a:solidFill>
          <a:srgbClr val="156082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12B69E-02B9-1786-8208-6C2A44F6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3031872"/>
            <a:ext cx="10337095" cy="126926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A831165-95CF-2087-BAC5-5B5CFAF94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99" y="4379504"/>
            <a:ext cx="10337096" cy="54698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C818AC-EA0C-AB8D-CEF5-DE2ADC42CF02}"/>
              </a:ext>
            </a:extLst>
          </p:cNvPr>
          <p:cNvSpPr/>
          <p:nvPr userDrawn="1"/>
        </p:nvSpPr>
        <p:spPr>
          <a:xfrm>
            <a:off x="930771" y="3234332"/>
            <a:ext cx="45719" cy="1669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04F1CBD-68E8-D88A-CB42-DFF2A899DB38}"/>
              </a:ext>
            </a:extLst>
          </p:cNvPr>
          <p:cNvSpPr txBox="1"/>
          <p:nvPr userDrawn="1"/>
        </p:nvSpPr>
        <p:spPr>
          <a:xfrm>
            <a:off x="-592665" y="386393"/>
            <a:ext cx="411479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3900" b="1" dirty="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0000">
                      <a:schemeClr val="bg1">
                        <a:alpha val="62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90000"/>
                      </a:schemeClr>
                    </a:gs>
                  </a:gsLst>
                  <a:lin ang="16200000" scaled="1"/>
                  <a:tileRect/>
                </a:gradFill>
                <a:latin typeface="Cambria Math" panose="02040503050406030204" pitchFamily="18" charset="0"/>
                <a:ea typeface="Cambria Math" panose="02040503050406030204" pitchFamily="18" charset="0"/>
              </a:rPr>
              <a:t>04</a:t>
            </a:r>
            <a:endParaRPr kumimoji="1" lang="ja-JP" altLang="en-US" sz="23900" b="1" dirty="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62000"/>
                    </a:schemeClr>
                  </a:gs>
                  <a:gs pos="100000">
                    <a:schemeClr val="bg1">
                      <a:shade val="100000"/>
                      <a:satMod val="115000"/>
                      <a:alpha val="90000"/>
                    </a:schemeClr>
                  </a:gs>
                </a:gsLst>
                <a:lin ang="16200000" scaled="1"/>
                <a:tileRect/>
              </a:gra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86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セクション見出し">
    <p:bg>
      <p:bgPr>
        <a:solidFill>
          <a:srgbClr val="156082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12B69E-02B9-1786-8208-6C2A44F6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3031872"/>
            <a:ext cx="10337095" cy="1269260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A831165-95CF-2087-BAC5-5B5CFAF94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799" y="4379504"/>
            <a:ext cx="10337096" cy="546981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C818AC-EA0C-AB8D-CEF5-DE2ADC42CF02}"/>
              </a:ext>
            </a:extLst>
          </p:cNvPr>
          <p:cNvSpPr/>
          <p:nvPr userDrawn="1"/>
        </p:nvSpPr>
        <p:spPr>
          <a:xfrm>
            <a:off x="930771" y="3234332"/>
            <a:ext cx="45719" cy="1669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04F1CBD-68E8-D88A-CB42-DFF2A899DB38}"/>
              </a:ext>
            </a:extLst>
          </p:cNvPr>
          <p:cNvSpPr txBox="1"/>
          <p:nvPr userDrawn="1"/>
        </p:nvSpPr>
        <p:spPr>
          <a:xfrm>
            <a:off x="-592665" y="386393"/>
            <a:ext cx="411479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3900" b="1" dirty="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0000">
                      <a:schemeClr val="bg1">
                        <a:alpha val="62000"/>
                      </a:schemeClr>
                    </a:gs>
                    <a:gs pos="100000">
                      <a:schemeClr val="bg1">
                        <a:shade val="100000"/>
                        <a:satMod val="115000"/>
                        <a:alpha val="90000"/>
                      </a:schemeClr>
                    </a:gs>
                  </a:gsLst>
                  <a:lin ang="16200000" scaled="1"/>
                  <a:tileRect/>
                </a:gradFill>
                <a:latin typeface="Cambria Math" panose="02040503050406030204" pitchFamily="18" charset="0"/>
                <a:ea typeface="Cambria Math" panose="02040503050406030204" pitchFamily="18" charset="0"/>
              </a:rPr>
              <a:t>05</a:t>
            </a:r>
            <a:endParaRPr kumimoji="1" lang="ja-JP" altLang="en-US" sz="23900" b="1" dirty="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62000"/>
                    </a:schemeClr>
                  </a:gs>
                  <a:gs pos="100000">
                    <a:schemeClr val="bg1">
                      <a:shade val="100000"/>
                      <a:satMod val="115000"/>
                      <a:alpha val="90000"/>
                    </a:schemeClr>
                  </a:gs>
                </a:gsLst>
                <a:lin ang="16200000" scaled="1"/>
                <a:tileRect/>
              </a:gra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9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60889D3-D9E8-3F34-6B9D-6D70BEA5A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3D1757-5C1F-5775-F042-8595F01B3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7922BD-5D75-6FF3-2C9B-73D536B54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-US" altLang="ja-JP"/>
              <a:t>16 July 2026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78E35A-E46C-A7C7-82EA-81934CC90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-US" altLang="ja-JP"/>
              <a:t>ePIC Collaboration Meeting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2AC41E1-0C4C-9578-1AD3-47EFBF314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40" y="6356350"/>
            <a:ext cx="2581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72DC94-D7B7-4738-B955-5C9C7DE834E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432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60" r:id="rId5"/>
    <p:sldLayoutId id="2147483661" r:id="rId6"/>
    <p:sldLayoutId id="2147483662" r:id="rId7"/>
    <p:sldLayoutId id="2147483663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 descr="C:/Users/mkana/Claude/code/ePIC_report/TCT_setup/PXL_20260622_101648588.jpg">
            <a:extLst>
              <a:ext uri="{FF2B5EF4-FFF2-40B4-BE49-F238E27FC236}">
                <a16:creationId xmlns:a16="http://schemas.microsoft.com/office/drawing/2014/main" id="{1A551B2F-236B-5AF7-BAB6-FDB8829C6B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26680" y="0"/>
            <a:ext cx="4465015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70C76CD-1975-DA24-7035-CB8A05F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37" y="2180831"/>
            <a:ext cx="7403817" cy="1805782"/>
          </a:xfrm>
        </p:spPr>
        <p:txBody>
          <a:bodyPr>
            <a:normAutofit fontScale="90000"/>
          </a:bodyPr>
          <a:lstStyle/>
          <a:p>
            <a:pPr marL="0" indent="0">
              <a:lnSpc>
                <a:spcPts val="4600"/>
              </a:lnSpc>
            </a:pPr>
            <a:r>
              <a:rPr lang="en-US" altLang="ja-JP" sz="440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AC-LGAD sensor QA in Japan:</a:t>
            </a:r>
            <a:br>
              <a:rPr lang="en-US" altLang="ja-JP" sz="4400"/>
            </a:br>
            <a:r>
              <a:rPr lang="en-US" altLang="ja-JP" sz="440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new infrastructure &amp; first laser results</a:t>
            </a:r>
            <a:endParaRPr kumimoji="1" lang="ja-JP" altLang="en-US" sz="440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0581232-F84A-2C5B-6C1E-7DA77E1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856F461-74C0-1CC5-01A7-D371D8A86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2000" dirty="0"/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55860423-3A5B-DD98-0989-5E970F91D175}"/>
              </a:ext>
            </a:extLst>
          </p:cNvPr>
          <p:cNvSpPr/>
          <p:nvPr/>
        </p:nvSpPr>
        <p:spPr>
          <a:xfrm>
            <a:off x="7726680" y="5989320"/>
            <a:ext cx="4465015" cy="868680"/>
          </a:xfrm>
          <a:prstGeom prst="rect">
            <a:avLst/>
          </a:prstGeom>
          <a:solidFill>
            <a:srgbClr val="0E3742">
              <a:alpha val="72000"/>
            </a:srgbClr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51B1432C-42DC-6AFC-8EBC-93CF7A2B9B87}"/>
              </a:ext>
            </a:extLst>
          </p:cNvPr>
          <p:cNvSpPr/>
          <p:nvPr/>
        </p:nvSpPr>
        <p:spPr>
          <a:xfrm>
            <a:off x="7882128" y="6053328"/>
            <a:ext cx="41605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200" i="1" dirty="0">
                <a:solidFill>
                  <a:srgbClr val="9CC2C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 IR laser spot (λ = 1064 nm, ⌀ ≈ 4 µm) on the AC-LGAD strips — Hiroshima laser bench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2805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64AD3-C827-CD1A-1E87-3FFD50397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6E4C68-1F72-FFEF-D21D-F9EA056F3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38" y="321342"/>
            <a:ext cx="9951461" cy="686597"/>
          </a:xfrm>
        </p:spPr>
        <p:txBody>
          <a:bodyPr/>
          <a:lstStyle/>
          <a:p>
            <a:r>
              <a:rPr kumimoji="1" lang="en-US" altLang="ja-JP">
                <a:solidFill>
                  <a:schemeClr val="tx1"/>
                </a:solidFill>
              </a:rPr>
              <a:t>Sensor timing resolution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5D7CEDB-00D6-5BB1-2E07-420E1194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02F07F4-EC2D-1095-85F2-B58AFF97B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3EDE41A-1FC9-CCA6-C356-92BAB45A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z="2400"/>
              <a:t>9</a:t>
            </a:r>
            <a:endParaRPr lang="ja-JP" altLang="en-US" sz="2400" dirty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CECCD963-AD40-7B24-3BFB-6EF7A906DF88}"/>
              </a:ext>
            </a:extLst>
          </p:cNvPr>
          <p:cNvSpPr/>
          <p:nvPr/>
        </p:nvSpPr>
        <p:spPr>
          <a:xfrm>
            <a:off x="340995" y="28734"/>
            <a:ext cx="11185855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kern="0" spc="30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RESULTS · TIMING</a:t>
            </a:r>
            <a:endParaRPr lang="en-US" sz="16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D9226F6-1AD9-10D9-C445-23D91FD79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" y="1982702"/>
            <a:ext cx="8618546" cy="4321210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575C468B-54EF-D307-1E53-F8A0CEAFC6FD}"/>
              </a:ext>
            </a:extLst>
          </p:cNvPr>
          <p:cNvSpPr/>
          <p:nvPr/>
        </p:nvSpPr>
        <p:spPr>
          <a:xfrm>
            <a:off x="342900" y="1007939"/>
            <a:ext cx="11417300" cy="820861"/>
          </a:xfrm>
          <a:prstGeom prst="roundRect">
            <a:avLst>
              <a:gd name="adj" fmla="val 10000"/>
            </a:avLst>
          </a:prstGeom>
          <a:solidFill>
            <a:srgbClr val="DCEAF7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707810-51AD-29F6-ACB5-A1E5D85753D1}"/>
              </a:ext>
            </a:extLst>
          </p:cNvPr>
          <p:cNvSpPr txBox="1"/>
          <p:nvPr/>
        </p:nvSpPr>
        <p:spPr>
          <a:xfrm>
            <a:off x="596900" y="963699"/>
            <a:ext cx="10909300" cy="8404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2400" b="1">
                <a:solidFill>
                  <a:srgbClr val="262626"/>
                </a:solidFill>
                <a:latin typeface="Segoe UI Variable Display" pitchFamily="2" charset="0"/>
              </a:rPr>
              <a:t>Sensor-entire resolution </a:t>
            </a:r>
          </a:p>
          <a:p>
            <a:pPr algn="ctr"/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—</a:t>
            </a:r>
            <a:r>
              <a:rPr kumimoji="1" lang="en-US" altLang="ja-JP" sz="2400" b="1">
                <a:solidFill>
                  <a:srgbClr val="262626"/>
                </a:solidFill>
                <a:latin typeface="Segoe UI Variable Display" pitchFamily="2" charset="0"/>
              </a:rPr>
              <a:t> </a:t>
            </a:r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per strip pair, A-weighted two-strip combination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31164E56-25BD-74AC-553C-DD4E749A02F7}"/>
              </a:ext>
            </a:extLst>
          </p:cNvPr>
          <p:cNvSpPr/>
          <p:nvPr/>
        </p:nvSpPr>
        <p:spPr>
          <a:xfrm>
            <a:off x="9028497" y="1981200"/>
            <a:ext cx="2926079" cy="1447800"/>
          </a:xfrm>
          <a:prstGeom prst="roundRect">
            <a:avLst>
              <a:gd name="adj" fmla="val 10000"/>
            </a:avLst>
          </a:prstGeom>
          <a:solidFill>
            <a:srgbClr val="0E374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43049BE-EDDB-0575-8AFD-FF1B44A5B564}"/>
                  </a:ext>
                </a:extLst>
              </p:cNvPr>
              <p:cNvSpPr txBox="1"/>
              <p:nvPr/>
            </p:nvSpPr>
            <p:spPr>
              <a:xfrm>
                <a:off x="9207500" y="2070897"/>
                <a:ext cx="2641600" cy="673100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l-GR" altLang="ja-JP" sz="3200" b="1" i="1" smtClean="0">
                              <a:solidFill>
                                <a:srgbClr val="2ED47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l-GR" altLang="ja-JP" sz="3200" b="1" i="1" smtClean="0">
                                  <a:solidFill>
                                    <a:srgbClr val="2ED47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l-GR" altLang="ja-JP" sz="3200" b="1" i="1" smtClean="0">
                                  <a:solidFill>
                                    <a:srgbClr val="2ED47E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kumimoji="1" lang="en-US" altLang="ja-JP" sz="3200" b="1" i="1">
                                  <a:solidFill>
                                    <a:srgbClr val="2ED47E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3200" b="1" i="1">
                          <a:solidFill>
                            <a:srgbClr val="2ED47E"/>
                          </a:solidFill>
                          <a:latin typeface="Cambria Math" panose="02040503050406030204" pitchFamily="18" charset="0"/>
                        </a:rPr>
                        <m:t>≈ </m:t>
                      </m:r>
                      <m:r>
                        <a:rPr kumimoji="1" lang="en-US" altLang="ja-JP" sz="3200" b="1" i="1">
                          <a:solidFill>
                            <a:srgbClr val="2ED47E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kumimoji="1" lang="en-US" altLang="ja-JP" sz="3200" b="1" i="1">
                          <a:solidFill>
                            <a:srgbClr val="2ED47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3200" b="1" i="0">
                          <a:solidFill>
                            <a:srgbClr val="2ED47E"/>
                          </a:solidFill>
                          <a:latin typeface="Cambria Math" panose="02040503050406030204" pitchFamily="18" charset="0"/>
                        </a:rPr>
                        <m:t>𝐩𝐬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43049BE-EDDB-0575-8AFD-FF1B44A5B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500" y="2070897"/>
                <a:ext cx="2641600" cy="6731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709C93F-A98E-0BA5-A1CD-2910B503440B}"/>
              </a:ext>
            </a:extLst>
          </p:cNvPr>
          <p:cNvSpPr txBox="1"/>
          <p:nvPr/>
        </p:nvSpPr>
        <p:spPr>
          <a:xfrm>
            <a:off x="9207498" y="3489203"/>
            <a:ext cx="2747077" cy="125489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fr-FR" altLang="ja-JP" sz="2400">
                <a:solidFill>
                  <a:srgbClr val="262626"/>
                </a:solidFill>
                <a:latin typeface="Segoe UI Variable Display" pitchFamily="2" charset="0"/>
              </a:rPr>
              <a:t>C1–C2   27.3 ps</a:t>
            </a:r>
          </a:p>
          <a:p>
            <a:r>
              <a:rPr kumimoji="1" lang="fr-FR" altLang="ja-JP" sz="2400">
                <a:solidFill>
                  <a:srgbClr val="262626"/>
                </a:solidFill>
                <a:latin typeface="Segoe UI Variable Display" pitchFamily="2" charset="0"/>
              </a:rPr>
              <a:t>C2–C3   27.3 ps</a:t>
            </a:r>
          </a:p>
          <a:p>
            <a:r>
              <a:rPr kumimoji="1" lang="fr-FR" altLang="ja-JP" sz="2400">
                <a:solidFill>
                  <a:srgbClr val="262626"/>
                </a:solidFill>
                <a:latin typeface="Segoe UI Variable Display" pitchFamily="2" charset="0"/>
              </a:rPr>
              <a:t>C3–C4   26.4 ps</a:t>
            </a:r>
            <a:endParaRPr kumimoji="1" lang="ja-JP" altLang="en-US" sz="24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B1F306-A8F5-508F-EEBB-B5FEB6CFB137}"/>
              </a:ext>
            </a:extLst>
          </p:cNvPr>
          <p:cNvSpPr txBox="1"/>
          <p:nvPr/>
        </p:nvSpPr>
        <p:spPr>
          <a:xfrm>
            <a:off x="9117997" y="4750521"/>
            <a:ext cx="2926078" cy="45238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2000">
                <a:solidFill>
                  <a:srgbClr val="595959"/>
                </a:solidFill>
                <a:latin typeface="Segoe UI Variable Display" pitchFamily="2" charset="0"/>
              </a:rPr>
              <a:t>at MIP-equivalent energy</a:t>
            </a:r>
            <a:endParaRPr kumimoji="1" lang="ja-JP" altLang="en-US" sz="2000">
              <a:solidFill>
                <a:srgbClr val="595959"/>
              </a:solidFill>
              <a:latin typeface="Segoe UI Variable Display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EC6E8FB-25FB-AD8A-5904-2D69CCD2F94E}"/>
              </a:ext>
            </a:extLst>
          </p:cNvPr>
          <p:cNvSpPr txBox="1"/>
          <p:nvPr/>
        </p:nvSpPr>
        <p:spPr>
          <a:xfrm>
            <a:off x="9207498" y="2605353"/>
            <a:ext cx="2641600" cy="71014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000">
                <a:solidFill>
                  <a:srgbClr val="FFFFFF"/>
                </a:solidFill>
                <a:latin typeface="Segoe UI Variable Display" pitchFamily="2" charset="0"/>
              </a:rPr>
              <a:t>= reach</a:t>
            </a:r>
            <a:r>
              <a:rPr lang="en-US" altLang="ja-JP" sz="2000">
                <a:solidFill>
                  <a:srgbClr val="FFFFFF"/>
                </a:solidFill>
                <a:latin typeface="Segoe UI Variable Display" pitchFamily="2" charset="0"/>
              </a:rPr>
              <a:t>ed &lt;30 ps in all sensor region</a:t>
            </a:r>
            <a:r>
              <a:rPr kumimoji="1" lang="en-US" altLang="ja-JP" sz="2000">
                <a:solidFill>
                  <a:srgbClr val="FFFFFF"/>
                </a:solidFill>
                <a:latin typeface="Segoe UI Variable Display" pitchFamily="2" charset="0"/>
              </a:rPr>
              <a:t> </a:t>
            </a:r>
            <a:endParaRPr kumimoji="1" lang="ja-JP" altLang="en-US" sz="2000">
              <a:solidFill>
                <a:srgbClr val="FFFFFF"/>
              </a:solidFill>
              <a:latin typeface="Segoe UI Variable Display" pitchFamily="2" charset="0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173BD4A-C03D-9C11-6013-5E93E5EA8CB8}"/>
              </a:ext>
            </a:extLst>
          </p:cNvPr>
          <p:cNvCxnSpPr/>
          <p:nvPr/>
        </p:nvCxnSpPr>
        <p:spPr>
          <a:xfrm>
            <a:off x="895149" y="3390500"/>
            <a:ext cx="793121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0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04B6F-CA42-932C-EDD3-2656B87C1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069E3-4295-7D4B-B762-6AA4F389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321342"/>
            <a:ext cx="9951461" cy="686597"/>
          </a:xfrm>
        </p:spPr>
        <p:txBody>
          <a:bodyPr/>
          <a:lstStyle/>
          <a:p>
            <a:r>
              <a:rPr lang="en-US" altLang="ja-JP">
                <a:solidFill>
                  <a:schemeClr val="tx1"/>
                </a:solidFill>
              </a:rPr>
              <a:t>Propagation timing delay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A248DE6-7332-CBE4-3C49-6748C110D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D19A07-EF13-E754-F6C1-50BEC4D7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E6747C-3621-C35D-3275-48A1CBECA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z="2400"/>
              <a:t>10</a:t>
            </a:r>
            <a:endParaRPr lang="ja-JP" altLang="en-US" sz="2400" dirty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5A4B5AF6-4A89-E0DE-5AB8-FE3E2CE7018D}"/>
              </a:ext>
            </a:extLst>
          </p:cNvPr>
          <p:cNvSpPr/>
          <p:nvPr/>
        </p:nvSpPr>
        <p:spPr>
          <a:xfrm>
            <a:off x="340995" y="28734"/>
            <a:ext cx="11185855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kern="0" spc="30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RESULTS · TIMING</a:t>
            </a:r>
            <a:endParaRPr lang="en-US" sz="1600" dirty="0"/>
          </a:p>
        </p:txBody>
      </p:sp>
      <p:pic>
        <p:nvPicPr>
          <p:cNvPr id="9" name="Picture 11" descr="dt_vs_y.png">
            <a:extLst>
              <a:ext uri="{FF2B5EF4-FFF2-40B4-BE49-F238E27FC236}">
                <a16:creationId xmlns:a16="http://schemas.microsoft.com/office/drawing/2014/main" id="{6856F2E1-E781-1017-91B9-B5E20EB5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72" y="3016452"/>
            <a:ext cx="10519407" cy="3278469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77F42949-B06E-ACC5-8224-D4DCCC056A55}"/>
              </a:ext>
            </a:extLst>
          </p:cNvPr>
          <p:cNvSpPr/>
          <p:nvPr/>
        </p:nvSpPr>
        <p:spPr>
          <a:xfrm>
            <a:off x="342900" y="1117600"/>
            <a:ext cx="11417300" cy="892300"/>
          </a:xfrm>
          <a:prstGeom prst="roundRect">
            <a:avLst>
              <a:gd name="adj" fmla="val 10000"/>
            </a:avLst>
          </a:prstGeom>
          <a:solidFill>
            <a:srgbClr val="DCEAF7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55CB399-51AD-BFA9-7602-D4CDCE0D63BC}"/>
                  </a:ext>
                </a:extLst>
              </p:cNvPr>
              <p:cNvSpPr txBox="1"/>
              <p:nvPr/>
            </p:nvSpPr>
            <p:spPr>
              <a:xfrm>
                <a:off x="596900" y="1117598"/>
                <a:ext cx="10909300" cy="892299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kumimoji="1" lang="en-US" altLang="ja-JP" sz="28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𝟖𝟒</m:t>
                      </m:r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𝟖𝟕</m:t>
                      </m:r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µ</m:t>
                      </m:r>
                      <m:r>
                        <a:rPr kumimoji="1" lang="en-US" altLang="ja-JP" sz="28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  <m:r>
                        <a:rPr kumimoji="1" lang="en-US" altLang="ja-JP" sz="28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ja-JP" sz="28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𝐩𝐬</m:t>
                      </m:r>
                      <m:r>
                        <a:rPr kumimoji="1" lang="en-US" altLang="ja-JP" sz="28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/>
              </a:p>
              <a:p>
                <a:pPr algn="ctr"/>
                <a:r>
                  <a:rPr kumimoji="1" lang="en-US" altLang="ja-JP" sz="2400">
                    <a:solidFill>
                      <a:srgbClr val="262626"/>
                    </a:solidFill>
                    <a:latin typeface="Segoe UI Variable Display" pitchFamily="2" charset="0"/>
                  </a:rPr>
                  <a:t>— signal propagation measured on all three gaps</a:t>
                </a:r>
                <a:endParaRPr kumimoji="1" lang="ja-JP" altLang="en-US" sz="2400">
                  <a:solidFill>
                    <a:srgbClr val="262626"/>
                  </a:solidFill>
                  <a:latin typeface="Segoe UI Variable Display" pitchFamily="2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55CB399-51AD-BFA9-7602-D4CDCE0D6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00" y="1117598"/>
                <a:ext cx="10909300" cy="892299"/>
              </a:xfrm>
              <a:prstGeom prst="rect">
                <a:avLst/>
              </a:prstGeom>
              <a:blipFill>
                <a:blip r:embed="rId4"/>
                <a:stretch>
                  <a:fillRect b="-170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854EBF1-D5B5-72E4-3831-05FF10E32CAD}"/>
                  </a:ext>
                </a:extLst>
              </p:cNvPr>
              <p:cNvSpPr txBox="1"/>
              <p:nvPr/>
            </p:nvSpPr>
            <p:spPr>
              <a:xfrm>
                <a:off x="342900" y="2057399"/>
                <a:ext cx="11417300" cy="959051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ja-JP" sz="2000" i="0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kumimoji="1" lang="en-US" altLang="ja-JP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ja-JP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kumimoji="1" lang="en-US" altLang="ja-JP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kumimoji="1" lang="en-US" altLang="ja-JP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ja-JP" sz="2000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kumimoji="1" lang="en-US" altLang="ja-JP" sz="2000">
                    <a:solidFill>
                      <a:srgbClr val="262626"/>
                    </a:solidFill>
                    <a:latin typeface="Segoe UI Variable Display" pitchFamily="2" charset="0"/>
                  </a:rPr>
                  <a:t>: common trigger / laser-sync jitter cancels — a pure propagation measurement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ja-JP" sz="2000">
                    <a:solidFill>
                      <a:srgbClr val="262626"/>
                    </a:solidFill>
                    <a:latin typeface="Segoe UI Variable Display" pitchFamily="2" charset="0"/>
                  </a:rPr>
                  <a:t>Linear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ja-JP" sz="2000" i="0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kumimoji="1" lang="en-US" altLang="ja-JP" sz="2000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sz="2000">
                    <a:solidFill>
                      <a:srgbClr val="262626"/>
                    </a:solidFill>
                    <a:latin typeface="Segoe UI Variable Display" pitchFamily="2" charset="0"/>
                  </a:rPr>
                  <a:t> → per-point delay correction, used in the sensor-resolution analysis (previous slide)</a:t>
                </a:r>
                <a:endParaRPr kumimoji="1" lang="ja-JP" altLang="en-US" sz="2000">
                  <a:solidFill>
                    <a:srgbClr val="262626"/>
                  </a:solidFill>
                  <a:latin typeface="Segoe UI Variable Display" pitchFamily="2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854EBF1-D5B5-72E4-3831-05FF10E32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2057399"/>
                <a:ext cx="11417300" cy="959051"/>
              </a:xfrm>
              <a:prstGeom prst="rect">
                <a:avLst/>
              </a:prstGeom>
              <a:blipFill>
                <a:blip r:embed="rId5"/>
                <a:stretch>
                  <a:fillRect l="-1281" b="-50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8869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AA6D4-35AB-994C-159F-28B73F081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AD2B05-71AB-27CF-2BB2-55B5CDA5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321342"/>
            <a:ext cx="9951461" cy="686597"/>
          </a:xfrm>
        </p:spPr>
        <p:txBody>
          <a:bodyPr/>
          <a:lstStyle/>
          <a:p>
            <a:r>
              <a:rPr kumimoji="1" lang="en-US" altLang="ja-JP">
                <a:solidFill>
                  <a:schemeClr val="tx1"/>
                </a:solidFill>
              </a:rPr>
              <a:t>Hiroshima &amp; RIKEN are ready for BTOF sensor QA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EE55B50-9443-B8C4-9DD4-4EF08AC18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D9915DA-AFB9-18D1-EF40-D012F902A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0FA6F6-9EE4-548E-81FE-5AAEED9E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11</a:t>
            </a:r>
            <a:endParaRPr lang="ja-JP" altLang="en-US" sz="2400" dirty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5F3A9788-04B5-FA10-C532-F1FADBC733DE}"/>
              </a:ext>
            </a:extLst>
          </p:cNvPr>
          <p:cNvSpPr/>
          <p:nvPr/>
        </p:nvSpPr>
        <p:spPr>
          <a:xfrm>
            <a:off x="340995" y="28734"/>
            <a:ext cx="11185855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kern="0" spc="30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SUMMARY</a:t>
            </a:r>
            <a:endParaRPr lang="en-US" sz="1600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AEA2DDE-35FF-4C08-AC30-24992B505F5D}"/>
              </a:ext>
            </a:extLst>
          </p:cNvPr>
          <p:cNvSpPr/>
          <p:nvPr/>
        </p:nvSpPr>
        <p:spPr>
          <a:xfrm>
            <a:off x="342900" y="1206500"/>
            <a:ext cx="2705100" cy="1371600"/>
          </a:xfrm>
          <a:prstGeom prst="roundRect">
            <a:avLst>
              <a:gd name="adj" fmla="val 10000"/>
            </a:avLst>
          </a:prstGeom>
          <a:solidFill>
            <a:srgbClr val="EEF4F3"/>
          </a:solidFill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13F2FAB-3963-52C7-D79D-AEB489FF8967}"/>
                  </a:ext>
                </a:extLst>
              </p:cNvPr>
              <p:cNvSpPr txBox="1"/>
              <p:nvPr/>
            </p:nvSpPr>
            <p:spPr>
              <a:xfrm>
                <a:off x="342900" y="1271777"/>
                <a:ext cx="2705100" cy="49455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kumimoji="1" lang="en-US" altLang="ja-JP" sz="32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32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𝐬𝐢𝐭𝐞𝐬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13F2FAB-3963-52C7-D79D-AEB489FF8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271777"/>
                <a:ext cx="2705100" cy="4945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9273D1-07F9-8A86-AC75-2D9CE8E23D97}"/>
              </a:ext>
            </a:extLst>
          </p:cNvPr>
          <p:cNvSpPr txBox="1"/>
          <p:nvPr/>
        </p:nvSpPr>
        <p:spPr>
          <a:xfrm>
            <a:off x="495300" y="1905000"/>
            <a:ext cx="2400300" cy="6731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clean rooms + laser benches in Japan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FE2090A-0456-200E-E9FF-8E68B4285277}"/>
              </a:ext>
            </a:extLst>
          </p:cNvPr>
          <p:cNvSpPr/>
          <p:nvPr/>
        </p:nvSpPr>
        <p:spPr>
          <a:xfrm>
            <a:off x="3225800" y="1206500"/>
            <a:ext cx="2705100" cy="1371600"/>
          </a:xfrm>
          <a:prstGeom prst="roundRect">
            <a:avLst>
              <a:gd name="adj" fmla="val 10000"/>
            </a:avLst>
          </a:prstGeom>
          <a:solidFill>
            <a:srgbClr val="EEF4F3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34CCA6C-2657-1EE7-7555-6760560D2787}"/>
                  </a:ext>
                </a:extLst>
              </p:cNvPr>
              <p:cNvSpPr txBox="1"/>
              <p:nvPr/>
            </p:nvSpPr>
            <p:spPr>
              <a:xfrm>
                <a:off x="3225800" y="1271777"/>
                <a:ext cx="2705100" cy="49455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≈ </m:t>
                      </m:r>
                      <m:r>
                        <a:rPr kumimoji="1" lang="en-US" altLang="ja-JP" sz="32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kumimoji="1" lang="en-US" altLang="ja-JP" sz="32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µ</m:t>
                      </m:r>
                      <m:r>
                        <a:rPr kumimoji="1" lang="en-US" altLang="ja-JP" sz="32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34CCA6C-2657-1EE7-7555-6760560D2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800" y="1271777"/>
                <a:ext cx="2705100" cy="4945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DE5244-8C66-9714-1460-F0CB3315C3D4}"/>
              </a:ext>
            </a:extLst>
          </p:cNvPr>
          <p:cNvSpPr txBox="1"/>
          <p:nvPr/>
        </p:nvSpPr>
        <p:spPr>
          <a:xfrm>
            <a:off x="3378200" y="1904999"/>
            <a:ext cx="2400300" cy="74194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position resolution @ MIP (2 % of pitch)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5D12F88C-73D2-FCE1-6808-881635A7C335}"/>
              </a:ext>
            </a:extLst>
          </p:cNvPr>
          <p:cNvSpPr/>
          <p:nvPr/>
        </p:nvSpPr>
        <p:spPr>
          <a:xfrm>
            <a:off x="6108700" y="1206500"/>
            <a:ext cx="2705100" cy="1371600"/>
          </a:xfrm>
          <a:prstGeom prst="roundRect">
            <a:avLst>
              <a:gd name="adj" fmla="val 10000"/>
            </a:avLst>
          </a:prstGeom>
          <a:solidFill>
            <a:srgbClr val="EEF4F3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ED6BDFE-C172-6947-30A5-7E182EE05F95}"/>
                  </a:ext>
                </a:extLst>
              </p:cNvPr>
              <p:cNvSpPr txBox="1"/>
              <p:nvPr/>
            </p:nvSpPr>
            <p:spPr>
              <a:xfrm>
                <a:off x="6108700" y="1271777"/>
                <a:ext cx="2705100" cy="49455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≈ </m:t>
                      </m:r>
                      <m:r>
                        <a:rPr kumimoji="1" lang="en-US" altLang="ja-JP" sz="32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kumimoji="1" lang="en-US" altLang="ja-JP" sz="32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32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𝐩𝐬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ED6BDFE-C172-6947-30A5-7E182EE05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700" y="1271777"/>
                <a:ext cx="2705100" cy="4945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E63EA09-00E5-DE6C-73A1-1098389BFEA2}"/>
                  </a:ext>
                </a:extLst>
              </p:cNvPr>
              <p:cNvSpPr txBox="1"/>
              <p:nvPr/>
            </p:nvSpPr>
            <p:spPr>
              <a:xfrm>
                <a:off x="6261100" y="1905000"/>
                <a:ext cx="2400300" cy="684768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algn="ctr"/>
                <a:r>
                  <a:rPr kumimoji="1" lang="en-US" altLang="ja-JP" sz="2000">
                    <a:solidFill>
                      <a:srgbClr val="262626"/>
                    </a:solidFill>
                    <a:latin typeface="Segoe UI Variable Display" pitchFamily="2" charset="0"/>
                  </a:rPr>
                  <a:t>sensor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ja-JP" sz="2000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kumimoji="1" lang="en-US" altLang="ja-JP" sz="2000">
                    <a:solidFill>
                      <a:srgbClr val="262626"/>
                    </a:solidFill>
                    <a:latin typeface="Segoe UI Variable Display" pitchFamily="2" charset="0"/>
                  </a:rPr>
                  <a:t> per strip pair @ MIP</a:t>
                </a:r>
                <a:endParaRPr kumimoji="1" lang="ja-JP" altLang="en-US" sz="2000">
                  <a:solidFill>
                    <a:srgbClr val="262626"/>
                  </a:solidFill>
                  <a:latin typeface="Segoe UI Variable Display" pitchFamily="2" charset="0"/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E63EA09-00E5-DE6C-73A1-1098389BF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100" y="1905000"/>
                <a:ext cx="2400300" cy="684768"/>
              </a:xfrm>
              <a:prstGeom prst="rect">
                <a:avLst/>
              </a:prstGeom>
              <a:blipFill>
                <a:blip r:embed="rId6"/>
                <a:stretch>
                  <a:fillRect t="-11607" r="-1269" b="-116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09FB168-E1D6-D5AC-199F-2DE85797514C}"/>
              </a:ext>
            </a:extLst>
          </p:cNvPr>
          <p:cNvSpPr/>
          <p:nvPr/>
        </p:nvSpPr>
        <p:spPr>
          <a:xfrm>
            <a:off x="8991600" y="1206500"/>
            <a:ext cx="2705100" cy="1371600"/>
          </a:xfrm>
          <a:prstGeom prst="roundRect">
            <a:avLst>
              <a:gd name="adj" fmla="val 10000"/>
            </a:avLst>
          </a:prstGeom>
          <a:solidFill>
            <a:srgbClr val="EEF4F3"/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D52EEFD0-F3D4-F36A-D936-026AF389F444}"/>
                  </a:ext>
                </a:extLst>
              </p:cNvPr>
              <p:cNvSpPr txBox="1"/>
              <p:nvPr/>
            </p:nvSpPr>
            <p:spPr>
              <a:xfrm>
                <a:off x="8991600" y="1265126"/>
                <a:ext cx="2705100" cy="50120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kumimoji="1" lang="en-US" altLang="ja-JP" sz="32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D52EEFD0-F3D4-F36A-D936-026AF389F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0" y="1265126"/>
                <a:ext cx="2705100" cy="5012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F38C690-971B-88D8-E42B-DBAF72028FB0}"/>
              </a:ext>
            </a:extLst>
          </p:cNvPr>
          <p:cNvSpPr txBox="1"/>
          <p:nvPr/>
        </p:nvSpPr>
        <p:spPr>
          <a:xfrm>
            <a:off x="9144000" y="1905000"/>
            <a:ext cx="2400300" cy="68476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hit efficiency over the full sensor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4790BA6-9577-0E53-A6F9-2B7EC4207CA4}"/>
                  </a:ext>
                </a:extLst>
              </p:cNvPr>
              <p:cNvSpPr txBox="1"/>
              <p:nvPr/>
            </p:nvSpPr>
            <p:spPr>
              <a:xfrm>
                <a:off x="340995" y="2716767"/>
                <a:ext cx="6605905" cy="271245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ja-JP" sz="2000">
                    <a:solidFill>
                      <a:srgbClr val="262626"/>
                    </a:solidFill>
                    <a:latin typeface="Segoe UI Variable Display" pitchFamily="2" charset="0"/>
                  </a:rPr>
                  <a:t>Laser reproduces the beam-test MIP amplitude — energy scale anchored to KEK data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ja-JP" sz="2000">
                    <a:solidFill>
                      <a:srgbClr val="262626"/>
                    </a:solidFill>
                    <a:latin typeface="Segoe UI Variable Display" pitchFamily="2" charset="0"/>
                  </a:rPr>
                  <a:t>Textbook strip response over the full sensor — </a:t>
                </a:r>
                <a14:m>
                  <m:oMath xmlns:m="http://schemas.openxmlformats.org/officeDocument/2006/math">
                    <m:r>
                      <a:rPr kumimoji="1" lang="en-US" altLang="ja-JP" sz="2000" i="0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496 µ</m:t>
                    </m:r>
                    <m:r>
                      <m:rPr>
                        <m:sty m:val="p"/>
                      </m:rPr>
                      <a:rPr kumimoji="1" lang="en-US" altLang="ja-JP" sz="2000" i="0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kumimoji="1" lang="en-US" altLang="ja-JP" sz="2000" i="0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000">
                    <a:solidFill>
                      <a:srgbClr val="262626"/>
                    </a:solidFill>
                    <a:latin typeface="Segoe UI Variable Display" pitchFamily="2" charset="0"/>
                  </a:rPr>
                  <a:t>pitch as designed, </a:t>
                </a:r>
                <a14:m>
                  <m:oMath xmlns:m="http://schemas.openxmlformats.org/officeDocument/2006/math">
                    <m:r>
                      <a:rPr kumimoji="1" lang="en-US" altLang="ja-JP" sz="200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kumimoji="1" lang="en-US" altLang="ja-JP" sz="200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00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kumimoji="1" lang="en-US" altLang="ja-JP" sz="2000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 ≈ 90</m:t>
                    </m:r>
                  </m:oMath>
                </a14:m>
                <a:endParaRPr kumimoji="1" lang="en-US" altLang="ja-JP" sz="2000">
                  <a:solidFill>
                    <a:srgbClr val="262626"/>
                  </a:solidFill>
                  <a:latin typeface="Segoe UI Variable Display" pitchFamily="2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 smtClean="0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sz="2000" b="1" i="1">
                            <a:solidFill>
                              <a:srgbClr val="262626"/>
                            </a:solidFill>
                            <a:latin typeface="Cambria Math" panose="02040503050406030204" pitchFamily="18" charset="0"/>
                          </a:rPr>
                          <m:t>𝒆𝒇𝒇</m:t>
                        </m:r>
                      </m:sub>
                    </m:sSub>
                    <m:r>
                      <a:rPr kumimoji="1" lang="en-US" altLang="ja-JP" sz="2000" b="1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kumimoji="1" lang="en-US" altLang="ja-JP" sz="2000" b="1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2000" b="1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000" b="1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𝟖𝟒</m:t>
                    </m:r>
                    <m:r>
                      <a:rPr kumimoji="1" lang="en-US" altLang="ja-JP" sz="2000" b="1" i="1" smtClean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000" b="1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–</m:t>
                    </m:r>
                    <m:r>
                      <a:rPr kumimoji="1" lang="en-US" altLang="ja-JP" sz="2000" b="1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2000" b="1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000" b="1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𝟖𝟕</m:t>
                    </m:r>
                    <m:r>
                      <a:rPr kumimoji="1" lang="en-US" altLang="ja-JP" sz="2000" b="1" i="1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sz="2000" b="1" i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µ</m:t>
                    </m:r>
                    <m:r>
                      <a:rPr kumimoji="1" lang="en-US" altLang="ja-JP" sz="2000" b="1" i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1" lang="en-US" altLang="ja-JP" sz="2000" b="1" i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000" b="1" i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𝐩𝐬</m:t>
                    </m:r>
                    <m:r>
                      <a:rPr kumimoji="1" lang="en-US" altLang="ja-JP" sz="2000" b="1" i="0">
                        <a:solidFill>
                          <a:srgbClr val="26262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000">
                    <a:solidFill>
                      <a:srgbClr val="262626"/>
                    </a:solidFill>
                    <a:latin typeface="Segoe UI Variable Display" pitchFamily="2" charset="0"/>
                  </a:rPr>
                  <a:t>→ propagation-delay correction validated</a:t>
                </a:r>
                <a:endParaRPr kumimoji="1" lang="ja-JP" altLang="en-US" sz="2000">
                  <a:solidFill>
                    <a:srgbClr val="262626"/>
                  </a:solidFill>
                  <a:latin typeface="Segoe UI Variable Display" pitchFamily="2" charset="0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4790BA6-9577-0E53-A6F9-2B7EC4207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95" y="2716767"/>
                <a:ext cx="6605905" cy="2712455"/>
              </a:xfrm>
              <a:prstGeom prst="rect">
                <a:avLst/>
              </a:prstGeom>
              <a:blipFill>
                <a:blip r:embed="rId8"/>
                <a:stretch>
                  <a:fillRect l="-2214" b="-60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268AD8E-D835-2353-D6E6-4B1CC402EE24}"/>
              </a:ext>
            </a:extLst>
          </p:cNvPr>
          <p:cNvSpPr txBox="1"/>
          <p:nvPr/>
        </p:nvSpPr>
        <p:spPr>
          <a:xfrm>
            <a:off x="6824312" y="2728436"/>
            <a:ext cx="4435174" cy="48953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2800" b="1">
                <a:solidFill>
                  <a:srgbClr val="163E64"/>
                </a:solidFill>
                <a:latin typeface="Calibri" panose="020F0502020204030204" pitchFamily="34" charset="0"/>
              </a:rPr>
              <a:t>NEXT</a:t>
            </a:r>
            <a:endParaRPr kumimoji="1" lang="ja-JP" altLang="en-US" sz="2800" b="1">
              <a:solidFill>
                <a:srgbClr val="163E64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E58A9D4-1DA3-0ECF-9FBD-8FCEDBC72238}"/>
              </a:ext>
            </a:extLst>
          </p:cNvPr>
          <p:cNvSpPr txBox="1"/>
          <p:nvPr/>
        </p:nvSpPr>
        <p:spPr>
          <a:xfrm>
            <a:off x="6670307" y="3217974"/>
            <a:ext cx="5188017" cy="228009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>
                <a:solidFill>
                  <a:srgbClr val="262626"/>
                </a:solidFill>
              </a:rPr>
              <a:t>Peltier temperature control — map ePIC‘s 20–40 </a:t>
            </a:r>
            <a:r>
              <a:rPr lang="ja-JP" altLang="en-US" sz="2000">
                <a:solidFill>
                  <a:srgbClr val="262626"/>
                </a:solidFill>
              </a:rPr>
              <a:t>℃</a:t>
            </a:r>
            <a:r>
              <a:rPr kumimoji="1" lang="en-US" altLang="ja-JP" sz="2000">
                <a:solidFill>
                  <a:srgbClr val="262626"/>
                </a:solidFill>
              </a:rPr>
              <a:t> operating window on the bench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>
                <a:solidFill>
                  <a:srgbClr val="262626"/>
                </a:solidFill>
              </a:rPr>
              <a:t>Readout board update ; </a:t>
            </a:r>
            <a:r>
              <a:rPr lang="en-US" altLang="ja-JP" sz="2000">
                <a:solidFill>
                  <a:srgbClr val="262626"/>
                </a:solidFill>
              </a:rPr>
              <a:t>full</a:t>
            </a:r>
            <a:r>
              <a:rPr kumimoji="1" lang="en-US" altLang="ja-JP" sz="2000">
                <a:solidFill>
                  <a:srgbClr val="262626"/>
                </a:solidFill>
              </a:rPr>
              <a:t>-strip readout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000">
                <a:solidFill>
                  <a:srgbClr val="262626"/>
                </a:solidFill>
              </a:rPr>
              <a:t>Routine one-click QA workflow for production sensors</a:t>
            </a:r>
            <a:endParaRPr kumimoji="1" lang="ja-JP" altLang="en-US" sz="2000">
              <a:solidFill>
                <a:srgbClr val="262626"/>
              </a:solidFill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8BD386E8-6530-9494-FAD9-37C1CDA672E0}"/>
              </a:ext>
            </a:extLst>
          </p:cNvPr>
          <p:cNvSpPr/>
          <p:nvPr/>
        </p:nvSpPr>
        <p:spPr>
          <a:xfrm>
            <a:off x="508000" y="5553775"/>
            <a:ext cx="11188700" cy="762000"/>
          </a:xfrm>
          <a:prstGeom prst="roundRect">
            <a:avLst>
              <a:gd name="adj" fmla="val 10000"/>
            </a:avLst>
          </a:prstGeom>
          <a:solidFill>
            <a:srgbClr val="DCEAF7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059D125-74AF-5024-B7AE-531E0A1DC9BB}"/>
              </a:ext>
            </a:extLst>
          </p:cNvPr>
          <p:cNvSpPr txBox="1"/>
          <p:nvPr/>
        </p:nvSpPr>
        <p:spPr>
          <a:xfrm>
            <a:off x="762000" y="5592275"/>
            <a:ext cx="10680700" cy="7620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2400" b="1">
                <a:solidFill>
                  <a:srgbClr val="262626"/>
                </a:solidFill>
                <a:latin typeface="Segoe UI Variable Display" pitchFamily="2" charset="0"/>
              </a:rPr>
              <a:t>First light in July — and the laser bench already reproduces the beam-test results with high precision. Beam and bench validate each other.</a:t>
            </a:r>
            <a:endParaRPr kumimoji="1" lang="ja-JP" altLang="en-US" sz="2400" b="1">
              <a:solidFill>
                <a:srgbClr val="262626"/>
              </a:solidFill>
              <a:latin typeface="Segoe UI Variable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093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0BE567-59EB-33F0-E369-2C768B0C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17500"/>
            <a:ext cx="10579100" cy="685800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rgbClr val="000000"/>
                </a:solidFill>
                <a:latin typeface="Segoe UI Variable Display" pitchFamily="2" charset="0"/>
              </a:rPr>
              <a:t>Thank you</a:t>
            </a:r>
            <a:endParaRPr kumimoji="1" lang="ja-JP" altLang="en-US">
              <a:solidFill>
                <a:srgbClr val="000000"/>
              </a:solidFill>
              <a:latin typeface="Segoe UI Variable Display" pitchFamily="2" charset="0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9E0821D-65FB-2413-615F-F8E441EF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E03C22-578E-C729-E259-5B996CE56684}"/>
              </a:ext>
            </a:extLst>
          </p:cNvPr>
          <p:cNvSpPr txBox="1"/>
          <p:nvPr/>
        </p:nvSpPr>
        <p:spPr>
          <a:xfrm>
            <a:off x="438150" y="44450"/>
            <a:ext cx="111887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1600" b="1" spc="300">
                <a:solidFill>
                  <a:srgbClr val="17657A"/>
                </a:solidFill>
                <a:latin typeface="Calibri" panose="020F0502020204030204" pitchFamily="34" charset="0"/>
              </a:rPr>
              <a:t>ACKNOWLEDGEMENTS</a:t>
            </a:r>
            <a:endParaRPr kumimoji="1" lang="ja-JP" altLang="en-US" sz="1600" b="1" spc="300">
              <a:solidFill>
                <a:srgbClr val="17657A"/>
              </a:solidFill>
              <a:latin typeface="Calibri" panose="020F0502020204030204" pitchFamily="34" charset="0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5E091EB-436C-9C8E-E2C2-FB04E456C638}"/>
              </a:ext>
            </a:extLst>
          </p:cNvPr>
          <p:cNvSpPr/>
          <p:nvPr/>
        </p:nvSpPr>
        <p:spPr>
          <a:xfrm>
            <a:off x="1905000" y="1851025"/>
            <a:ext cx="8382000" cy="2921000"/>
          </a:xfrm>
          <a:prstGeom prst="roundRect">
            <a:avLst>
              <a:gd name="adj" fmla="val 10000"/>
            </a:avLst>
          </a:prstGeom>
          <a:solidFill>
            <a:srgbClr val="EEF4F3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934817-928B-E819-A2B9-12EA702EE7AC}"/>
              </a:ext>
            </a:extLst>
          </p:cNvPr>
          <p:cNvSpPr txBox="1"/>
          <p:nvPr/>
        </p:nvSpPr>
        <p:spPr>
          <a:xfrm>
            <a:off x="2413000" y="2181225"/>
            <a:ext cx="7366000" cy="15748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200">
                <a:solidFill>
                  <a:srgbClr val="262626"/>
                </a:solidFill>
                <a:latin typeface="Segoe UI Variable Display" pitchFamily="2" charset="0"/>
              </a:rPr>
              <a:t>The QA infrastructure presented today — the clean-room equipment and the twin laser evaluation systems at Hiroshima University and RIKEN — was procured through RIKEN funding.</a:t>
            </a:r>
            <a:endParaRPr kumimoji="1" lang="ja-JP" altLang="en-US" sz="22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EED0A5-1C2B-D205-377A-22DBAE06531C}"/>
              </a:ext>
            </a:extLst>
          </p:cNvPr>
          <p:cNvSpPr txBox="1"/>
          <p:nvPr/>
        </p:nvSpPr>
        <p:spPr>
          <a:xfrm>
            <a:off x="2413000" y="3908425"/>
            <a:ext cx="7366000" cy="7112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000" b="1">
                <a:solidFill>
                  <a:srgbClr val="163E64"/>
                </a:solidFill>
                <a:latin typeface="Segoe UI Variable Display" pitchFamily="2" charset="0"/>
              </a:rPr>
              <a:t>We gratefully acknowledge RIKEN's support, which made this platform possible.</a:t>
            </a:r>
            <a:endParaRPr kumimoji="1" lang="ja-JP" altLang="en-US" sz="2000" b="1">
              <a:solidFill>
                <a:srgbClr val="163E64"/>
              </a:solidFill>
              <a:latin typeface="Segoe UI Variable Display" pitchFamily="2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1B8EDA-E951-4C17-7910-6DA2031428D9}"/>
              </a:ext>
            </a:extLst>
          </p:cNvPr>
          <p:cNvSpPr txBox="1"/>
          <p:nvPr/>
        </p:nvSpPr>
        <p:spPr>
          <a:xfrm>
            <a:off x="152400" y="6482377"/>
            <a:ext cx="2743200" cy="261610"/>
          </a:xfrm>
          <a:prstGeom prst="rect">
            <a:avLst/>
          </a:prstGeom>
          <a:noFill/>
        </p:spPr>
        <p:txBody>
          <a:bodyPr vert="horz" lIns="0" tIns="0" rtlCol="0" anchor="ctr">
            <a:spAutoFit/>
          </a:bodyPr>
          <a:lstStyle/>
          <a:p>
            <a:r>
              <a:rPr kumimoji="1" lang="en-US" altLang="ja-JP" sz="1400">
                <a:solidFill>
                  <a:srgbClr val="FFFFFF"/>
                </a:solidFill>
                <a:latin typeface="Segoe UI Variable Display" pitchFamily="2" charset="0"/>
              </a:rPr>
              <a:t>16 July 2026</a:t>
            </a:r>
            <a:endParaRPr kumimoji="1" lang="ja-JP" altLang="en-US" sz="1400">
              <a:solidFill>
                <a:srgbClr val="FFFFFF"/>
              </a:solidFill>
              <a:latin typeface="Segoe UI Variable Display" pitchFamily="2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C611D4A-C825-CD38-BDCB-D5478B940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21" y="4881605"/>
            <a:ext cx="2600688" cy="67636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ECCAAD4-92E3-8F22-CF6E-817877CAE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227" y="4881605"/>
            <a:ext cx="2455874" cy="66040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43C72D1-8E2C-96A4-7CAB-C709AA448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288" y="4725243"/>
            <a:ext cx="2552701" cy="877494"/>
          </a:xfrm>
          <a:prstGeom prst="rect">
            <a:avLst/>
          </a:prstGeom>
        </p:spPr>
      </p:pic>
      <p:pic>
        <p:nvPicPr>
          <p:cNvPr id="23" name="図 22" descr="From Hiroshima University [広島大学; Hiroshima Daigaku](JP): “Fine structure  revealed of potential alternative to lead compound used in sensors” –  sciencesprings">
            <a:extLst>
              <a:ext uri="{FF2B5EF4-FFF2-40B4-BE49-F238E27FC236}">
                <a16:creationId xmlns:a16="http://schemas.microsoft.com/office/drawing/2014/main" id="{A2EDF977-7CF5-0DF2-E0A4-9A8078E11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" y="4862025"/>
            <a:ext cx="2552701" cy="74071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1DA587E8-233B-7AA4-9A9F-684BE3820D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26" y="633981"/>
            <a:ext cx="1884049" cy="1356368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9EEA732-2EBE-5DE8-66E9-8A3C23C6D501}"/>
              </a:ext>
            </a:extLst>
          </p:cNvPr>
          <p:cNvSpPr/>
          <p:nvPr/>
        </p:nvSpPr>
        <p:spPr>
          <a:xfrm>
            <a:off x="11153775" y="25400"/>
            <a:ext cx="1038225" cy="1108075"/>
          </a:xfrm>
          <a:prstGeom prst="rect">
            <a:avLst/>
          </a:prstGeom>
          <a:solidFill>
            <a:srgbClr val="EFF5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627792-3805-7DE3-EBD9-FD32EC8866FB}"/>
              </a:ext>
            </a:extLst>
          </p:cNvPr>
          <p:cNvSpPr txBox="1"/>
          <p:nvPr/>
        </p:nvSpPr>
        <p:spPr>
          <a:xfrm>
            <a:off x="11010900" y="6354634"/>
            <a:ext cx="736600" cy="415498"/>
          </a:xfrm>
          <a:prstGeom prst="rect">
            <a:avLst/>
          </a:prstGeom>
          <a:noFill/>
        </p:spPr>
        <p:txBody>
          <a:bodyPr vert="horz" lIns="0" tIns="0" rtlCol="0" anchor="ctr">
            <a:spAutoFit/>
          </a:bodyPr>
          <a:lstStyle/>
          <a:p>
            <a:pPr algn="r"/>
            <a:r>
              <a:rPr kumimoji="1" lang="en-US" altLang="ja-JP" sz="2400" b="1">
                <a:solidFill>
                  <a:srgbClr val="FFFFFF"/>
                </a:solidFill>
                <a:latin typeface="Segoe UI Variable Display" pitchFamily="2" charset="0"/>
              </a:rPr>
              <a:t>12</a:t>
            </a:r>
            <a:endParaRPr kumimoji="1" lang="ja-JP" altLang="en-US" sz="2400" b="1">
              <a:solidFill>
                <a:srgbClr val="FFFFFF"/>
              </a:solidFill>
              <a:latin typeface="Segoe UI Variable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25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623CA5-6970-A5BA-5FEA-BF9ECCF3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Back up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53DC217-880B-EDB2-C8C0-E2660EEA4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04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14">
            <a:extLst>
              <a:ext uri="{FF2B5EF4-FFF2-40B4-BE49-F238E27FC236}">
                <a16:creationId xmlns:a16="http://schemas.microsoft.com/office/drawing/2014/main" id="{AB66BE75-ACFF-FFB4-BF6B-AA49F16679D4}"/>
              </a:ext>
            </a:extLst>
          </p:cNvPr>
          <p:cNvSpPr/>
          <p:nvPr/>
        </p:nvSpPr>
        <p:spPr>
          <a:xfrm>
            <a:off x="6806497" y="1269469"/>
            <a:ext cx="5049139" cy="4152922"/>
          </a:xfrm>
          <a:prstGeom prst="roundRect">
            <a:avLst>
              <a:gd name="adj" fmla="val 5706"/>
            </a:avLst>
          </a:prstGeom>
          <a:solidFill>
            <a:schemeClr val="bg1">
              <a:lumMod val="85000"/>
            </a:schemeClr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24E8A174-8C88-9953-DB83-AD4D51EA77FB}"/>
              </a:ext>
            </a:extLst>
          </p:cNvPr>
          <p:cNvSpPr/>
          <p:nvPr/>
        </p:nvSpPr>
        <p:spPr>
          <a:xfrm>
            <a:off x="502920" y="4025496"/>
            <a:ext cx="475488" cy="475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1346DEA0-22FB-0A41-CA1E-8C4F619CEA38}"/>
              </a:ext>
            </a:extLst>
          </p:cNvPr>
          <p:cNvSpPr/>
          <p:nvPr/>
        </p:nvSpPr>
        <p:spPr>
          <a:xfrm>
            <a:off x="500100" y="2633472"/>
            <a:ext cx="475488" cy="475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07224FB-D0B7-9BEF-439E-F0FD6A68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15" y="274793"/>
            <a:ext cx="9951461" cy="686597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chemeClr val="tx1"/>
                </a:solidFill>
              </a:rPr>
              <a:t>Why a laser bench, right after a beam test?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39BAA13-FF59-1FF0-CE00-2FC308C5C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B3F53064-C94A-0022-B060-9B045D1E26A4}"/>
              </a:ext>
            </a:extLst>
          </p:cNvPr>
          <p:cNvSpPr/>
          <p:nvPr/>
        </p:nvSpPr>
        <p:spPr>
          <a:xfrm>
            <a:off x="502920" y="1245683"/>
            <a:ext cx="475488" cy="475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88C6E23-003E-F0D2-29E8-220D0BA3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0C6EBF-2E0D-FE56-E7DC-86E62758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14</a:t>
            </a:r>
            <a:endParaRPr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B4102E5-5306-FDC2-86DF-265A87B91BFF}"/>
              </a:ext>
            </a:extLst>
          </p:cNvPr>
          <p:cNvSpPr txBox="1"/>
          <p:nvPr/>
        </p:nvSpPr>
        <p:spPr>
          <a:xfrm>
            <a:off x="336475" y="52196"/>
            <a:ext cx="1688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kumimoji="1" lang="en-US" altLang="ja-JP" sz="1600" b="1" spc="300">
                <a:solidFill>
                  <a:schemeClr val="tx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MOTIVATION</a:t>
            </a:r>
            <a:endParaRPr kumimoji="1" lang="ja-JP" altLang="en-US" sz="1600" b="1" spc="300">
              <a:solidFill>
                <a:schemeClr val="tx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A0BA8ECA-4E3D-152C-0B36-8BFB88173ED2}"/>
              </a:ext>
            </a:extLst>
          </p:cNvPr>
          <p:cNvSpPr/>
          <p:nvPr/>
        </p:nvSpPr>
        <p:spPr>
          <a:xfrm>
            <a:off x="502920" y="1217423"/>
            <a:ext cx="475488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903590D2-C3E0-2512-330E-E84E72241F91}"/>
              </a:ext>
            </a:extLst>
          </p:cNvPr>
          <p:cNvSpPr/>
          <p:nvPr/>
        </p:nvSpPr>
        <p:spPr>
          <a:xfrm>
            <a:off x="1067626" y="1269469"/>
            <a:ext cx="4307679" cy="37876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Micron-scale control</a:t>
            </a:r>
            <a:endParaRPr lang="en-US" sz="2400" dirty="0"/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4ADC9640-5045-6AD1-3653-1D4BF2508FD0}"/>
              </a:ext>
            </a:extLst>
          </p:cNvPr>
          <p:cNvSpPr/>
          <p:nvPr/>
        </p:nvSpPr>
        <p:spPr>
          <a:xfrm>
            <a:off x="1067625" y="1620199"/>
            <a:ext cx="5374707" cy="1011833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5C788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2 µm laser spot steered in 10 µm steps — probe any point of the sensor at will, on strips, between strips, along strips.</a:t>
            </a:r>
            <a:endParaRPr lang="en-US" sz="2000" dirty="0"/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D451D8B2-36E9-7F0F-E097-8BB0BE8CEEDB}"/>
              </a:ext>
            </a:extLst>
          </p:cNvPr>
          <p:cNvSpPr/>
          <p:nvPr/>
        </p:nvSpPr>
        <p:spPr>
          <a:xfrm>
            <a:off x="500100" y="2607311"/>
            <a:ext cx="475488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0070C0"/>
                </a:solidFill>
              </a:rPr>
              <a:t>2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Text 8">
            <a:extLst>
              <a:ext uri="{FF2B5EF4-FFF2-40B4-BE49-F238E27FC236}">
                <a16:creationId xmlns:a16="http://schemas.microsoft.com/office/drawing/2014/main" id="{57083E82-8DA9-D59E-BAD6-7953FC3EEFDD}"/>
              </a:ext>
            </a:extLst>
          </p:cNvPr>
          <p:cNvSpPr/>
          <p:nvPr/>
        </p:nvSpPr>
        <p:spPr>
          <a:xfrm>
            <a:off x="1067626" y="2707525"/>
            <a:ext cx="4307679" cy="37527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Statistics on demand</a:t>
            </a:r>
            <a:endParaRPr lang="en-US" sz="2400" dirty="0"/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14D3BBEA-B73D-2CAC-BE16-0EBC7A638EFE}"/>
              </a:ext>
            </a:extLst>
          </p:cNvPr>
          <p:cNvSpPr/>
          <p:nvPr/>
        </p:nvSpPr>
        <p:spPr>
          <a:xfrm>
            <a:off x="1067626" y="3099816"/>
            <a:ext cx="5374706" cy="964558"/>
          </a:xfrm>
          <a:prstGeom prst="rect">
            <a:avLst/>
          </a:prstGeom>
          <a:noFill/>
          <a:ln/>
        </p:spPr>
        <p:txBody>
          <a:bodyPr wrap="square" rtlCol="0" anchor="t">
            <a:no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5C788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Pulsed IR laser at up to 40 MHz: millions of waveforms overnight, in the lab, with zero beam time.</a:t>
            </a:r>
            <a:endParaRPr lang="en-US" sz="2000" dirty="0"/>
          </a:p>
        </p:txBody>
      </p:sp>
      <p:sp>
        <p:nvSpPr>
          <p:cNvPr id="26" name="Text 11">
            <a:extLst>
              <a:ext uri="{FF2B5EF4-FFF2-40B4-BE49-F238E27FC236}">
                <a16:creationId xmlns:a16="http://schemas.microsoft.com/office/drawing/2014/main" id="{9F517691-D29A-2928-720F-34C3B3CDB1D2}"/>
              </a:ext>
            </a:extLst>
          </p:cNvPr>
          <p:cNvSpPr/>
          <p:nvPr/>
        </p:nvSpPr>
        <p:spPr>
          <a:xfrm>
            <a:off x="502920" y="4023360"/>
            <a:ext cx="475488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8" name="Text 12">
            <a:extLst>
              <a:ext uri="{FF2B5EF4-FFF2-40B4-BE49-F238E27FC236}">
                <a16:creationId xmlns:a16="http://schemas.microsoft.com/office/drawing/2014/main" id="{375760F4-EAF0-3F2C-8077-A743A9AAC616}"/>
              </a:ext>
            </a:extLst>
          </p:cNvPr>
          <p:cNvSpPr/>
          <p:nvPr/>
        </p:nvSpPr>
        <p:spPr>
          <a:xfrm>
            <a:off x="1067626" y="4023360"/>
            <a:ext cx="4559780" cy="47548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Clean decomposition</a:t>
            </a:r>
            <a:endParaRPr lang="en-US" sz="2400" dirty="0"/>
          </a:p>
        </p:txBody>
      </p:sp>
      <p:sp>
        <p:nvSpPr>
          <p:cNvPr id="30" name="Text 13">
            <a:extLst>
              <a:ext uri="{FF2B5EF4-FFF2-40B4-BE49-F238E27FC236}">
                <a16:creationId xmlns:a16="http://schemas.microsoft.com/office/drawing/2014/main" id="{F49A11C7-5E1C-E7C1-9FFD-C6DEC412F7C2}"/>
              </a:ext>
            </a:extLst>
          </p:cNvPr>
          <p:cNvSpPr/>
          <p:nvPr/>
        </p:nvSpPr>
        <p:spPr>
          <a:xfrm>
            <a:off x="1067626" y="4457833"/>
            <a:ext cx="5374706" cy="964558"/>
          </a:xfrm>
          <a:prstGeom prst="rect">
            <a:avLst/>
          </a:prstGeom>
          <a:noFill/>
          <a:ln/>
        </p:spPr>
        <p:txBody>
          <a:bodyPr wrap="square" rtlCol="0" anchor="t">
            <a:no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5C788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Laser light has no Landau fluctuations — jitter, time-walk, propagation delay and reference terms can be isolated one by one.</a:t>
            </a:r>
            <a:endParaRPr lang="en-US" sz="2000" dirty="0"/>
          </a:p>
        </p:txBody>
      </p:sp>
      <p:sp>
        <p:nvSpPr>
          <p:cNvPr id="38" name="Text 15">
            <a:extLst>
              <a:ext uri="{FF2B5EF4-FFF2-40B4-BE49-F238E27FC236}">
                <a16:creationId xmlns:a16="http://schemas.microsoft.com/office/drawing/2014/main" id="{68D08A05-0B4B-2A54-3A87-0E66D7DF47FD}"/>
              </a:ext>
            </a:extLst>
          </p:cNvPr>
          <p:cNvSpPr/>
          <p:nvPr/>
        </p:nvSpPr>
        <p:spPr>
          <a:xfrm>
            <a:off x="7063526" y="1327151"/>
            <a:ext cx="4416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a beam test cannot tell you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16">
                <a:extLst>
                  <a:ext uri="{FF2B5EF4-FFF2-40B4-BE49-F238E27FC236}">
                    <a16:creationId xmlns:a16="http://schemas.microsoft.com/office/drawing/2014/main" id="{75496C6B-3097-3605-73A3-FA8AA708275A}"/>
                  </a:ext>
                </a:extLst>
              </p:cNvPr>
              <p:cNvSpPr/>
              <p:nvPr/>
            </p:nvSpPr>
            <p:spPr>
              <a:xfrm>
                <a:off x="6817891" y="1962196"/>
                <a:ext cx="5037745" cy="469175"/>
              </a:xfrm>
              <a:prstGeom prst="rect">
                <a:avLst/>
              </a:prstGeom>
              <a:noFill/>
              <a:ln/>
            </p:spPr>
            <p:txBody>
              <a:bodyPr wrap="square" rtlCol="0" anchor="t">
                <a:noAutofit/>
              </a:bodyPr>
              <a:lstStyle/>
              <a:p>
                <a:pPr marL="0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dirty="0" smtClean="0">
                              <a:solidFill>
                                <a:srgbClr val="17657A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SupPr>
                        <m:e>
                          <m:r>
                            <a:rPr lang="en-US" sz="2000" b="1" i="1" dirty="0" smtClean="0">
                              <a:solidFill>
                                <a:srgbClr val="17657A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dirty="0" smtClean="0">
                              <a:solidFill>
                                <a:srgbClr val="17657A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𝒃𝒆𝒂𝒎</m:t>
                          </m:r>
                        </m:sub>
                        <m:sup>
                          <m:r>
                            <a:rPr lang="en-US" sz="2000" b="1" i="1" dirty="0" smtClean="0">
                              <a:solidFill>
                                <a:srgbClr val="17657A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2</m:t>
                          </m:r>
                        </m:sup>
                      </m:sSubSup>
                      <m:r>
                        <a:rPr lang="en-US" sz="2000" i="1" dirty="0">
                          <a:solidFill>
                            <a:srgbClr val="0E3742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= </m:t>
                      </m:r>
                      <m:sSubSup>
                        <m:sSubSupPr>
                          <m:ctrlPr>
                            <a:rPr lang="en-US" sz="2000" b="0" i="1" dirty="0" smtClean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𝜎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𝑗𝑖𝑡𝑡𝑒𝑟</m:t>
                          </m:r>
                        </m:sub>
                        <m:sup>
                          <m:r>
                            <a:rPr lang="en-US" sz="2000" i="1" dirty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2</m:t>
                          </m:r>
                        </m:sup>
                      </m:sSubSup>
                      <m:r>
                        <a:rPr lang="en-US" sz="2000" i="1" dirty="0">
                          <a:solidFill>
                            <a:srgbClr val="0E3742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+ </m:t>
                      </m:r>
                      <m:sSubSup>
                        <m:sSubSupPr>
                          <m:ctrlPr>
                            <a:rPr lang="en-US" sz="2000" b="0" i="1" dirty="0" smtClean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𝑇𝑊</m:t>
                          </m:r>
                        </m:sub>
                        <m:sup>
                          <m:r>
                            <a:rPr lang="en-US" sz="2000" i="1" dirty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2</m:t>
                          </m:r>
                        </m:sup>
                      </m:sSubSup>
                      <m:r>
                        <a:rPr lang="en-US" sz="2000" i="1" dirty="0">
                          <a:solidFill>
                            <a:srgbClr val="0E3742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+ </m:t>
                      </m:r>
                      <m:sSubSup>
                        <m:sSubSupPr>
                          <m:ctrlPr>
                            <a:rPr lang="en-US" sz="2000" b="0" i="1" dirty="0" smtClean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𝜎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𝑑𝑒𝑙𝑎𝑦</m:t>
                          </m:r>
                        </m:sub>
                        <m:sup>
                          <m:r>
                            <a:rPr lang="en-US" sz="2000" i="1" dirty="0">
                              <a:solidFill>
                                <a:srgbClr val="0E3742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2</m:t>
                          </m:r>
                        </m:sup>
                      </m:sSubSup>
                      <m:r>
                        <a:rPr lang="en-US" sz="2000" i="1" dirty="0">
                          <a:solidFill>
                            <a:srgbClr val="0E3742"/>
                          </a:solidFill>
                          <a:latin typeface="Cambria Math" panose="02040503050406030204" pitchFamily="18" charset="0"/>
                          <a:ea typeface="Calibri" pitchFamily="34" charset="-122"/>
                          <a:cs typeface="Calibri" pitchFamily="34" charset="-120"/>
                        </a:rPr>
                        <m:t>+ </m:t>
                      </m:r>
                      <m:sSubSup>
                        <m:sSubSupPr>
                          <m:ctrlPr>
                            <a:rPr lang="en-US" sz="2000" b="1" i="1" dirty="0" smtClean="0">
                              <a:solidFill>
                                <a:srgbClr val="0E9E5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</m:ctrlPr>
                        </m:sSubSupPr>
                        <m:e>
                          <m:r>
                            <a:rPr lang="en-US" sz="2000" b="1" i="1" dirty="0">
                              <a:solidFill>
                                <a:srgbClr val="0E9E5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rgbClr val="0E9E5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𝑳𝒂𝒏𝒅𝒂𝒖</m:t>
                          </m:r>
                        </m:sub>
                        <m:sup>
                          <m:r>
                            <a:rPr lang="en-US" sz="2000" b="1" i="1" dirty="0">
                              <a:solidFill>
                                <a:srgbClr val="0E9E57"/>
                              </a:solidFill>
                              <a:latin typeface="Cambria Math" panose="02040503050406030204" pitchFamily="18" charset="0"/>
                              <a:ea typeface="Calibri" pitchFamily="34" charset="-122"/>
                              <a:cs typeface="Calibri" pitchFamily="34" charset="-12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40" name="Text 16">
                <a:extLst>
                  <a:ext uri="{FF2B5EF4-FFF2-40B4-BE49-F238E27FC236}">
                    <a16:creationId xmlns:a16="http://schemas.microsoft.com/office/drawing/2014/main" id="{75496C6B-3097-3605-73A3-FA8AA70827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891" y="1962196"/>
                <a:ext cx="5037745" cy="469175"/>
              </a:xfrm>
              <a:prstGeom prst="rect">
                <a:avLst/>
              </a:prstGeom>
              <a:blipFill>
                <a:blip r:embed="rId3"/>
                <a:stretch>
                  <a:fillRect t="-6494" r="-1330" b="-9091"/>
                </a:stretch>
              </a:blipFill>
              <a:ln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17">
            <a:extLst>
              <a:ext uri="{FF2B5EF4-FFF2-40B4-BE49-F238E27FC236}">
                <a16:creationId xmlns:a16="http://schemas.microsoft.com/office/drawing/2014/main" id="{D21C21AB-DE1C-3153-CE2B-324465A68CB1}"/>
              </a:ext>
            </a:extLst>
          </p:cNvPr>
          <p:cNvSpPr/>
          <p:nvPr/>
        </p:nvSpPr>
        <p:spPr>
          <a:xfrm>
            <a:off x="6858426" y="2700656"/>
            <a:ext cx="4945280" cy="25643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5C788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beam test measures the sum. The laser bench measures every term </a:t>
            </a:r>
            <a:r>
              <a:rPr lang="en-US" sz="2000" b="1" u="sng" dirty="0">
                <a:solidFill>
                  <a:srgbClr val="5C788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except Landau </a:t>
            </a:r>
            <a:r>
              <a:rPr lang="en-US" sz="2000" dirty="0">
                <a:solidFill>
                  <a:srgbClr val="5C788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— so it can tell us where the resolution actually comes from, and whether a production sensor is good, without a beam.</a:t>
            </a:r>
            <a:endParaRPr lang="en-US" sz="2000" dirty="0"/>
          </a:p>
        </p:txBody>
      </p:sp>
      <p:sp>
        <p:nvSpPr>
          <p:cNvPr id="44" name="Shape 18">
            <a:extLst>
              <a:ext uri="{FF2B5EF4-FFF2-40B4-BE49-F238E27FC236}">
                <a16:creationId xmlns:a16="http://schemas.microsoft.com/office/drawing/2014/main" id="{62C2E870-4E26-126C-5335-485F9E9B600C}"/>
              </a:ext>
            </a:extLst>
          </p:cNvPr>
          <p:cNvSpPr/>
          <p:nvPr/>
        </p:nvSpPr>
        <p:spPr>
          <a:xfrm>
            <a:off x="1067626" y="5557301"/>
            <a:ext cx="10039645" cy="777240"/>
          </a:xfrm>
          <a:prstGeom prst="roundRect">
            <a:avLst>
              <a:gd name="adj" fmla="val 22133"/>
            </a:avLst>
          </a:prstGeom>
          <a:solidFill>
            <a:schemeClr val="tx2">
              <a:lumMod val="10000"/>
              <a:lumOff val="90000"/>
            </a:schemeClr>
          </a:solidFill>
          <a:ln/>
        </p:spPr>
        <p:txBody>
          <a:bodyPr/>
          <a:lstStyle/>
          <a:p>
            <a:endParaRPr lang="ja-JP" altLang="en-US" sz="2000"/>
          </a:p>
        </p:txBody>
      </p:sp>
      <p:sp>
        <p:nvSpPr>
          <p:cNvPr id="46" name="Text 19">
            <a:extLst>
              <a:ext uri="{FF2B5EF4-FFF2-40B4-BE49-F238E27FC236}">
                <a16:creationId xmlns:a16="http://schemas.microsoft.com/office/drawing/2014/main" id="{16E3FD0B-9082-435E-244A-89F44320591F}"/>
              </a:ext>
            </a:extLst>
          </p:cNvPr>
          <p:cNvSpPr/>
          <p:nvPr/>
        </p:nvSpPr>
        <p:spPr>
          <a:xfrm>
            <a:off x="1792940" y="5557301"/>
            <a:ext cx="8657305" cy="777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E3742"/>
                </a:solidFill>
                <a:ea typeface="Calibri" pitchFamily="34" charset="-122"/>
                <a:cs typeface="Calibri" pitchFamily="34" charset="-120"/>
              </a:rPr>
              <a:t>Goal:  </a:t>
            </a:r>
            <a:r>
              <a:rPr lang="en-US" sz="2400" dirty="0">
                <a:solidFill>
                  <a:srgbClr val="0E3742"/>
                </a:solidFill>
                <a:ea typeface="Calibri" pitchFamily="34" charset="-122"/>
                <a:cs typeface="Calibri" pitchFamily="34" charset="-120"/>
              </a:rPr>
              <a:t>establish laser TCT as the certification standard for ePIC BTOF sensor QA in Japan.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621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FA3316-C909-C15A-642B-80C0A0AE8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58" y="331690"/>
            <a:ext cx="9951461" cy="561757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chemeClr val="tx1"/>
                </a:solidFill>
              </a:rPr>
              <a:t>Inside the WPI-SKCM</a:t>
            </a:r>
            <a:r>
              <a:rPr kumimoji="1" lang="en-US" altLang="ja-JP" baseline="30000">
                <a:solidFill>
                  <a:schemeClr val="tx1"/>
                </a:solidFill>
              </a:rPr>
              <a:t>2</a:t>
            </a:r>
            <a:r>
              <a:rPr kumimoji="1" lang="en-US" altLang="ja-JP">
                <a:solidFill>
                  <a:schemeClr val="tx1"/>
                </a:solidFill>
              </a:rPr>
              <a:t> clean room</a:t>
            </a:r>
            <a:endParaRPr kumimoji="1" lang="ja-JP" altLang="en-US" baseline="30000">
              <a:solidFill>
                <a:schemeClr val="tx1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E1516CB-DBD4-DD7C-5FFE-13ABA3A0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6103073-02C5-E56E-8202-BF45266B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E17D70-EDF5-0270-5C08-EA49F78D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15</a:t>
            </a:r>
            <a:endParaRPr lang="ja-JP" altLang="en-US" sz="2400" dirty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3D125242-F9A4-57E4-2391-7921203345FA}"/>
              </a:ext>
            </a:extLst>
          </p:cNvPr>
          <p:cNvSpPr/>
          <p:nvPr/>
        </p:nvSpPr>
        <p:spPr>
          <a:xfrm>
            <a:off x="341556" y="39752"/>
            <a:ext cx="5028304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kern="0" spc="3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INFRASTRUCTURE · HIROSHIMA</a:t>
            </a:r>
            <a:endParaRPr lang="en-US" sz="1600" dirty="0"/>
          </a:p>
        </p:txBody>
      </p:sp>
      <p:pic>
        <p:nvPicPr>
          <p:cNvPr id="9" name="Image 0" descr="C:/Users/mkana/Claude/code/ePIC_report/CleanRoom/WPI-SKCM2 Clean Room/PXL_20260512_060538085.jpg">
            <a:extLst>
              <a:ext uri="{FF2B5EF4-FFF2-40B4-BE49-F238E27FC236}">
                <a16:creationId xmlns:a16="http://schemas.microsoft.com/office/drawing/2014/main" id="{595367F1-3E97-6144-9DEB-709735071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520" y="1128903"/>
            <a:ext cx="4800600" cy="3520440"/>
          </a:xfrm>
          <a:prstGeom prst="rect">
            <a:avLst/>
          </a:prstGeom>
          <a:effectLst>
            <a:outerShdw blurRad="114300" dist="38100" dir="5400000" algn="bl" rotWithShape="0">
              <a:srgbClr val="1A2A30">
                <a:alpha val="38000"/>
              </a:srgbClr>
            </a:outerShdw>
          </a:effectLst>
        </p:spPr>
      </p:pic>
      <p:pic>
        <p:nvPicPr>
          <p:cNvPr id="11" name="Image 2" descr="C:/Users/mkana/Claude/code/ePIC_report/CleanRoom/WPI-SKCM2 Clean Room/PXL_20260414_041848046.jpg">
            <a:extLst>
              <a:ext uri="{FF2B5EF4-FFF2-40B4-BE49-F238E27FC236}">
                <a16:creationId xmlns:a16="http://schemas.microsoft.com/office/drawing/2014/main" id="{078C899C-C5CC-F73F-04E3-53FE04CC42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31670" y="1128903"/>
            <a:ext cx="2926080" cy="3520440"/>
          </a:xfrm>
          <a:prstGeom prst="rect">
            <a:avLst/>
          </a:prstGeom>
          <a:effectLst>
            <a:outerShdw blurRad="114300" dist="38100" dir="5400000" algn="bl" rotWithShape="0">
              <a:srgbClr val="1A2A30">
                <a:alpha val="38000"/>
              </a:srgbClr>
            </a:outerShdw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7DD1DAA-DFAA-B889-39AF-97C877E826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98" r="8586"/>
          <a:stretch>
            <a:fillRect/>
          </a:stretch>
        </p:blipFill>
        <p:spPr>
          <a:xfrm>
            <a:off x="5283978" y="1128903"/>
            <a:ext cx="3332450" cy="35204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 2">
            <a:extLst>
              <a:ext uri="{FF2B5EF4-FFF2-40B4-BE49-F238E27FC236}">
                <a16:creationId xmlns:a16="http://schemas.microsoft.com/office/drawing/2014/main" id="{31707429-9AEB-0955-6503-AA6F597BD6C9}"/>
              </a:ext>
            </a:extLst>
          </p:cNvPr>
          <p:cNvSpPr/>
          <p:nvPr/>
        </p:nvSpPr>
        <p:spPr>
          <a:xfrm>
            <a:off x="350072" y="4874650"/>
            <a:ext cx="4800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i="1">
                <a:solidFill>
                  <a:srgbClr val="5C7883"/>
                </a:solidFill>
                <a:latin typeface="+mj-lt"/>
                <a:ea typeface="Calibri" pitchFamily="34" charset="-122"/>
                <a:cs typeface="Calibri" pitchFamily="34" charset="-120"/>
              </a:rPr>
              <a:t>Bonding </a:t>
            </a:r>
            <a:r>
              <a:rPr lang="en-US" sz="2000" i="1" dirty="0">
                <a:solidFill>
                  <a:srgbClr val="5C7883"/>
                </a:solidFill>
                <a:latin typeface="+mj-lt"/>
                <a:ea typeface="Calibri" pitchFamily="34" charset="-122"/>
                <a:cs typeface="Calibri" pitchFamily="34" charset="-120"/>
              </a:rPr>
              <a:t>&amp; QA benches</a:t>
            </a:r>
            <a:endParaRPr lang="en-US" sz="2000" dirty="0">
              <a:latin typeface="+mj-lt"/>
            </a:endParaRPr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8FDEF410-4914-B839-A57C-3C8EE0411095}"/>
              </a:ext>
            </a:extLst>
          </p:cNvPr>
          <p:cNvSpPr/>
          <p:nvPr/>
        </p:nvSpPr>
        <p:spPr>
          <a:xfrm>
            <a:off x="5283978" y="4874650"/>
            <a:ext cx="3200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i="1">
                <a:solidFill>
                  <a:srgbClr val="5C7883"/>
                </a:solidFill>
                <a:latin typeface="+mj-lt"/>
                <a:ea typeface="Calibri" pitchFamily="34" charset="-122"/>
                <a:cs typeface="Calibri" pitchFamily="34" charset="-120"/>
              </a:rPr>
              <a:t>Inspection / Storage area</a:t>
            </a:r>
            <a:endParaRPr lang="en-US" sz="2000" dirty="0">
              <a:latin typeface="+mj-lt"/>
            </a:endParaRPr>
          </a:p>
        </p:txBody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BC65A659-1884-D2EB-68DB-3461808D16E4}"/>
              </a:ext>
            </a:extLst>
          </p:cNvPr>
          <p:cNvSpPr/>
          <p:nvPr/>
        </p:nvSpPr>
        <p:spPr>
          <a:xfrm>
            <a:off x="8825186" y="4876423"/>
            <a:ext cx="2932564" cy="27254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5C7883"/>
                </a:solidFill>
                <a:latin typeface="+mj-lt"/>
                <a:ea typeface="Calibri" pitchFamily="34" charset="-122"/>
                <a:cs typeface="Calibri" pitchFamily="34" charset="-120"/>
              </a:rPr>
              <a:t>Bench-top temperature chamber</a:t>
            </a:r>
            <a:endParaRPr lang="en-US" sz="2000" dirty="0">
              <a:latin typeface="+mj-lt"/>
            </a:endParaRPr>
          </a:p>
        </p:txBody>
      </p:sp>
      <p:sp>
        <p:nvSpPr>
          <p:cNvPr id="21" name="Text 5">
            <a:extLst>
              <a:ext uri="{FF2B5EF4-FFF2-40B4-BE49-F238E27FC236}">
                <a16:creationId xmlns:a16="http://schemas.microsoft.com/office/drawing/2014/main" id="{B798F703-A73F-6216-1E4F-A8B83E8D8137}"/>
              </a:ext>
            </a:extLst>
          </p:cNvPr>
          <p:cNvSpPr/>
          <p:nvPr/>
        </p:nvSpPr>
        <p:spPr>
          <a:xfrm>
            <a:off x="350072" y="5445886"/>
            <a:ext cx="11491856" cy="8063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buNone/>
            </a:pPr>
            <a:r>
              <a:rPr lang="en-US" sz="2000" dirty="0">
                <a:solidFill>
                  <a:srgbClr val="5C7883"/>
                </a:solidFill>
                <a:ea typeface="Calibri" pitchFamily="34" charset="-122"/>
                <a:cs typeface="Calibri" pitchFamily="34" charset="-120"/>
              </a:rPr>
              <a:t>Dispenser robot · optical inspection microscopes · ESPEC temperature chamber · Teledyne LeCroy HD oscilloscopes · ESD-safe benches — </a:t>
            </a:r>
            <a:r>
              <a:rPr lang="en-US" sz="2000" b="1" dirty="0">
                <a:solidFill>
                  <a:srgbClr val="0E3742"/>
                </a:solidFill>
                <a:ea typeface="Calibri" pitchFamily="34" charset="-122"/>
                <a:cs typeface="Calibri" pitchFamily="34" charset="-120"/>
              </a:rPr>
              <a:t>receive, assemble and qualify sensors entirely in-house.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5969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A8CCB9-3DE6-64F9-D82F-E2A63010F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17500"/>
            <a:ext cx="10579100" cy="685800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rgbClr val="000000"/>
                </a:solidFill>
                <a:latin typeface="Segoe UI Variable Display" pitchFamily="2" charset="0"/>
              </a:rPr>
              <a:t>Charge sharing &amp; signal spread</a:t>
            </a:r>
            <a:endParaRPr kumimoji="1" lang="ja-JP" altLang="en-US">
              <a:solidFill>
                <a:srgbClr val="000000"/>
              </a:solidFill>
              <a:latin typeface="Segoe UI Variable Display" pitchFamily="2" charset="0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30EEAEB-B8BF-1F0C-FFEE-E0DCE7080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B89350F-F694-9D52-46F2-73A1D1D8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0097FC-A345-E203-4E74-2294B6DD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16</a:t>
            </a:r>
            <a:endParaRPr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9565B1-4FAE-ACC2-1C77-6115DBF63AA7}"/>
              </a:ext>
            </a:extLst>
          </p:cNvPr>
          <p:cNvSpPr txBox="1"/>
          <p:nvPr/>
        </p:nvSpPr>
        <p:spPr>
          <a:xfrm>
            <a:off x="342900" y="25400"/>
            <a:ext cx="111887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1600" b="1" spc="300">
                <a:solidFill>
                  <a:srgbClr val="163E64"/>
                </a:solidFill>
                <a:latin typeface="Calibri" panose="020F0502020204030204" pitchFamily="34" charset="0"/>
              </a:rPr>
              <a:t>BACKUP</a:t>
            </a:r>
            <a:endParaRPr kumimoji="1" lang="ja-JP" altLang="en-US" sz="1600" b="1" spc="300">
              <a:solidFill>
                <a:srgbClr val="163E64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820C38A-BC1B-E02E-B232-345454F2A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79360"/>
            <a:ext cx="5588000" cy="293988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78692FF-35DC-FAF7-4BDE-5722D3A09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1279361"/>
            <a:ext cx="5588000" cy="330524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806CBD5-1C3B-37A7-ECBE-0DA68E45EDDF}"/>
              </a:ext>
            </a:extLst>
          </p:cNvPr>
          <p:cNvSpPr txBox="1"/>
          <p:nvPr/>
        </p:nvSpPr>
        <p:spPr>
          <a:xfrm>
            <a:off x="342900" y="4764505"/>
            <a:ext cx="11417300" cy="159065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Exponential signal spread in the resistive n⁺ layer: λ ≈ 260–270 µm, all strips, both sides, every intensity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η(y) monotonic across each gap, 50 % at mid-gap → basis of the position reconstruction</a:t>
            </a:r>
            <a:endParaRPr kumimoji="1" lang="ja-JP" altLang="en-US" sz="2400">
              <a:solidFill>
                <a:srgbClr val="262626"/>
              </a:solidFill>
              <a:latin typeface="Segoe UI Variable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10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2A4C15-F0AF-6772-F346-968BE290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17500"/>
            <a:ext cx="10579100" cy="685800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rgbClr val="000000"/>
                </a:solidFill>
                <a:latin typeface="Segoe UI Variable Display" pitchFamily="2" charset="0"/>
              </a:rPr>
              <a:t>Time pick-off: CFD vs fixed threshold</a:t>
            </a:r>
            <a:endParaRPr kumimoji="1" lang="ja-JP" altLang="en-US">
              <a:solidFill>
                <a:srgbClr val="000000"/>
              </a:solidFill>
              <a:latin typeface="Segoe UI Variable Display" pitchFamily="2" charset="0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2A6C2FE-DBEC-D00F-4213-83DA92365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8538CF1-80BA-BD1D-FBD7-36087E4A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B6C2ABB-2028-AE67-5234-E605151A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17</a:t>
            </a:r>
            <a:endParaRPr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0AE654-E482-833C-B1C1-95ED2A198A01}"/>
              </a:ext>
            </a:extLst>
          </p:cNvPr>
          <p:cNvSpPr txBox="1"/>
          <p:nvPr/>
        </p:nvSpPr>
        <p:spPr>
          <a:xfrm>
            <a:off x="342900" y="25400"/>
            <a:ext cx="111887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1600" b="1" spc="300">
                <a:solidFill>
                  <a:srgbClr val="163E64"/>
                </a:solidFill>
                <a:latin typeface="Calibri" panose="020F0502020204030204" pitchFamily="34" charset="0"/>
              </a:rPr>
              <a:t>BACKUP</a:t>
            </a:r>
            <a:endParaRPr kumimoji="1" lang="ja-JP" altLang="en-US" sz="1600" b="1" spc="300">
              <a:solidFill>
                <a:srgbClr val="163E64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B97A9FF-F84E-73C3-3078-3C0CF3C1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095500"/>
            <a:ext cx="5969000" cy="23876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D0C5CF0-27B4-B758-B3AB-CDC8B4CF7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905000"/>
            <a:ext cx="5207000" cy="289568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A318ED-C1DA-AD38-7872-8FBF813F7779}"/>
              </a:ext>
            </a:extLst>
          </p:cNvPr>
          <p:cNvSpPr txBox="1"/>
          <p:nvPr/>
        </p:nvSpPr>
        <p:spPr>
          <a:xfrm>
            <a:off x="342900" y="4978485"/>
            <a:ext cx="11417300" cy="124906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CFD50 is optimal: ≈ 29 ps vs ≈ 40 ps fixed threshold (pair </a:t>
            </a:r>
            <a:r>
              <a:rPr kumimoji="1" lang="el-GR" altLang="ja-JP" sz="2400">
                <a:solidFill>
                  <a:srgbClr val="262626"/>
                </a:solidFill>
                <a:latin typeface="Segoe UI Variable Display" pitchFamily="2" charset="0"/>
              </a:rPr>
              <a:t>Δ</a:t>
            </a:r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t/√2, mid-gap)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Time-walk vs amplitude measured (≈ 0.5 ns span) → correction LUT directly applicable to fixed-threshold beam data</a:t>
            </a:r>
            <a:endParaRPr kumimoji="1" lang="ja-JP" altLang="en-US" sz="2400">
              <a:solidFill>
                <a:srgbClr val="262626"/>
              </a:solidFill>
              <a:latin typeface="Segoe UI Variable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83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064F34-3248-89CE-D1AF-10418F5E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17500"/>
            <a:ext cx="10579100" cy="685800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rgbClr val="000000"/>
                </a:solidFill>
                <a:latin typeface="Segoe UI Variable Display" pitchFamily="2" charset="0"/>
              </a:rPr>
              <a:t>Laser intensity scans: gain &amp; jitter scaling</a:t>
            </a:r>
            <a:endParaRPr kumimoji="1" lang="ja-JP" altLang="en-US">
              <a:solidFill>
                <a:srgbClr val="000000"/>
              </a:solidFill>
              <a:latin typeface="Segoe UI Variable Display" pitchFamily="2" charset="0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41B5633-66CB-5AD2-B050-7750A757C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316BFED-F2A5-2DEA-3A18-A490B6CC7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4537CA0-160D-5C2B-6AF5-60CCA00D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18</a:t>
            </a:r>
            <a:endParaRPr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26A5491-1C13-0E88-040C-D710391AF379}"/>
              </a:ext>
            </a:extLst>
          </p:cNvPr>
          <p:cNvSpPr txBox="1"/>
          <p:nvPr/>
        </p:nvSpPr>
        <p:spPr>
          <a:xfrm>
            <a:off x="342900" y="25400"/>
            <a:ext cx="111887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1600" b="1" spc="300">
                <a:solidFill>
                  <a:srgbClr val="163E64"/>
                </a:solidFill>
                <a:latin typeface="Calibri" panose="020F0502020204030204" pitchFamily="34" charset="0"/>
              </a:rPr>
              <a:t>BACKUP</a:t>
            </a:r>
            <a:endParaRPr kumimoji="1" lang="ja-JP" altLang="en-US" sz="1600" b="1" spc="300">
              <a:solidFill>
                <a:srgbClr val="163E64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11D625D-C0F3-B93D-E681-69F88BE22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175089"/>
            <a:ext cx="5207000" cy="362992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2BB2EC6-8595-9F74-3A4F-9B9155C10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1327489"/>
            <a:ext cx="5588000" cy="322295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D451F95-B1DB-3FC5-AEE0-6BF89D1B7167}"/>
              </a:ext>
            </a:extLst>
          </p:cNvPr>
          <p:cNvSpPr txBox="1"/>
          <p:nvPr/>
        </p:nvSpPr>
        <p:spPr>
          <a:xfrm>
            <a:off x="333966" y="4929950"/>
            <a:ext cx="11417300" cy="147536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 Amplitude linear in laser tune (non-linearity ≈ 2 %); profile shape invariant to &lt; 0.7 % → one calibration serves all energies</a:t>
            </a:r>
            <a:endParaRPr lang="en-US" altLang="ja-JP" sz="2000">
              <a:solidFill>
                <a:srgbClr val="262626"/>
              </a:solidFill>
              <a:latin typeface="Segoe UI Variable Display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Jitter follows </a:t>
            </a:r>
            <a:r>
              <a:rPr kumimoji="1" lang="el-GR" altLang="ja-JP" sz="2000">
                <a:solidFill>
                  <a:srgbClr val="262626"/>
                </a:solidFill>
                <a:latin typeface="Segoe UI Variable Display" pitchFamily="2" charset="0"/>
              </a:rPr>
              <a:t>σ = (1.0 </a:t>
            </a:r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ns·mV)/A + 3.5 ps over the whole position × intensity grid → resolution predictable at any energy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6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DA0F36-7EAB-0447-C70F-E5E6EB7A8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05" y="396983"/>
            <a:ext cx="10583329" cy="546056"/>
          </a:xfrm>
        </p:spPr>
        <p:txBody>
          <a:bodyPr>
            <a:normAutofit/>
          </a:bodyPr>
          <a:lstStyle/>
          <a:p>
            <a:r>
              <a:rPr lang="en-US" altLang="ja-JP">
                <a:solidFill>
                  <a:schemeClr val="tx1"/>
                </a:solidFill>
                <a:latin typeface="+mn-lt"/>
                <a:ea typeface="Calibri" pitchFamily="34" charset="-122"/>
                <a:cs typeface="Calibri" pitchFamily="34" charset="-120"/>
              </a:rPr>
              <a:t>Sensor QA infrastructure is now running at two sites</a:t>
            </a:r>
            <a:endParaRPr kumimoji="1" lang="ja-JP" alt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AC85551-5C82-1228-7622-18045C19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3B9439C-0675-37C3-81EC-B02B1E9B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682BE90-268A-8BC0-0AB8-95F209A81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z="2400"/>
              <a:t>1</a:t>
            </a: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5389F064-554E-900E-2F47-F05AFFD87B99}"/>
              </a:ext>
            </a:extLst>
          </p:cNvPr>
          <p:cNvSpPr/>
          <p:nvPr/>
        </p:nvSpPr>
        <p:spPr>
          <a:xfrm>
            <a:off x="341809" y="28734"/>
            <a:ext cx="3656452" cy="3651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kern="0" spc="3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INFRASTRUCTURE STATUS</a:t>
            </a:r>
            <a:endParaRPr lang="en-US" sz="1600" dirty="0"/>
          </a:p>
        </p:txBody>
      </p:sp>
      <p:sp>
        <p:nvSpPr>
          <p:cNvPr id="29" name="Shape 2">
            <a:extLst>
              <a:ext uri="{FF2B5EF4-FFF2-40B4-BE49-F238E27FC236}">
                <a16:creationId xmlns:a16="http://schemas.microsoft.com/office/drawing/2014/main" id="{8AD5AF11-1B04-E6C8-D1DD-0FF8959A0528}"/>
              </a:ext>
            </a:extLst>
          </p:cNvPr>
          <p:cNvSpPr/>
          <p:nvPr/>
        </p:nvSpPr>
        <p:spPr>
          <a:xfrm>
            <a:off x="546100" y="1104899"/>
            <a:ext cx="5473700" cy="4354577"/>
          </a:xfrm>
          <a:prstGeom prst="roundRect">
            <a:avLst>
              <a:gd name="adj" fmla="val 2299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CB68E6DB-D42C-E5E8-5723-40546FED1BB1}"/>
              </a:ext>
            </a:extLst>
          </p:cNvPr>
          <p:cNvSpPr/>
          <p:nvPr/>
        </p:nvSpPr>
        <p:spPr>
          <a:xfrm>
            <a:off x="800100" y="1244600"/>
            <a:ext cx="5219700" cy="3510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Hiroshima University — WPI-SKCM²</a:t>
            </a:r>
            <a:endParaRPr lang="en-US" sz="2400" dirty="0"/>
          </a:p>
        </p:txBody>
      </p:sp>
      <p:pic>
        <p:nvPicPr>
          <p:cNvPr id="33" name="Image 0" descr="C:/Users/mkana/Claude/code/ePIC_report/CleanRoom/WPI-SKCM2 Clean Room/PXL_20260512_060538085.jpg">
            <a:extLst>
              <a:ext uri="{FF2B5EF4-FFF2-40B4-BE49-F238E27FC236}">
                <a16:creationId xmlns:a16="http://schemas.microsoft.com/office/drawing/2014/main" id="{82D21483-AC6F-C317-F522-C858B4EDDB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0101" y="1727200"/>
            <a:ext cx="2353355" cy="1574800"/>
          </a:xfrm>
          <a:prstGeom prst="rect">
            <a:avLst/>
          </a:prstGeom>
          <a:effectLst>
            <a:outerShdw blurRad="114300" dist="38100" dir="5400000" algn="bl" rotWithShape="0">
              <a:srgbClr val="1A2A30">
                <a:alpha val="38000"/>
              </a:srgbClr>
            </a:outerShdw>
          </a:effectLst>
        </p:spPr>
      </p:pic>
      <p:pic>
        <p:nvPicPr>
          <p:cNvPr id="35" name="Image 1" descr="C:/Users/mkana/Claude/code/ePIC_report/TCT_setup/PXL_20260706_170132739.jpg">
            <a:extLst>
              <a:ext uri="{FF2B5EF4-FFF2-40B4-BE49-F238E27FC236}">
                <a16:creationId xmlns:a16="http://schemas.microsoft.com/office/drawing/2014/main" id="{C6E69A22-B635-D250-11F6-42583F20C0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89301" y="1727200"/>
            <a:ext cx="2353355" cy="1574800"/>
          </a:xfrm>
          <a:prstGeom prst="rect">
            <a:avLst/>
          </a:prstGeom>
          <a:effectLst>
            <a:outerShdw blurRad="114300" dist="38100" dir="5400000" algn="bl" rotWithShape="0">
              <a:srgbClr val="1A2A30">
                <a:alpha val="38000"/>
              </a:srgbClr>
            </a:outerShdw>
          </a:effectLst>
        </p:spPr>
      </p:pic>
      <p:sp>
        <p:nvSpPr>
          <p:cNvPr id="37" name="Text 4">
            <a:extLst>
              <a:ext uri="{FF2B5EF4-FFF2-40B4-BE49-F238E27FC236}">
                <a16:creationId xmlns:a16="http://schemas.microsoft.com/office/drawing/2014/main" id="{6A68EF24-FAFA-7271-9584-6AC7FAA9E1C3}"/>
              </a:ext>
            </a:extLst>
          </p:cNvPr>
          <p:cNvSpPr/>
          <p:nvPr/>
        </p:nvSpPr>
        <p:spPr>
          <a:xfrm>
            <a:off x="800100" y="3479800"/>
            <a:ext cx="4965700" cy="18161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Clean rooms &gt; 100 m² — commissioned spring 2026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READY — laser TCT bench running, first data in July</a:t>
            </a:r>
            <a:endParaRPr lang="en-US" sz="2000" dirty="0"/>
          </a:p>
        </p:txBody>
      </p:sp>
      <p:sp>
        <p:nvSpPr>
          <p:cNvPr id="39" name="Shape 5">
            <a:extLst>
              <a:ext uri="{FF2B5EF4-FFF2-40B4-BE49-F238E27FC236}">
                <a16:creationId xmlns:a16="http://schemas.microsoft.com/office/drawing/2014/main" id="{121F0CC6-F250-BA4A-C7AD-B28F7D015945}"/>
              </a:ext>
            </a:extLst>
          </p:cNvPr>
          <p:cNvSpPr/>
          <p:nvPr/>
        </p:nvSpPr>
        <p:spPr>
          <a:xfrm>
            <a:off x="6248400" y="1104900"/>
            <a:ext cx="5473700" cy="4354576"/>
          </a:xfrm>
          <a:prstGeom prst="roundRect">
            <a:avLst>
              <a:gd name="adj" fmla="val 2299"/>
            </a:avLst>
          </a:prstGeom>
          <a:solidFill>
            <a:schemeClr val="bg2">
              <a:lumMod val="90000"/>
            </a:schemeClr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59777CD2-29BF-F434-DC69-93BD1EECF128}"/>
              </a:ext>
            </a:extLst>
          </p:cNvPr>
          <p:cNvSpPr/>
          <p:nvPr/>
        </p:nvSpPr>
        <p:spPr>
          <a:xfrm>
            <a:off x="6502400" y="1244600"/>
            <a:ext cx="4965700" cy="355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RIKEN</a:t>
            </a:r>
            <a:endParaRPr lang="en-US" sz="2800" dirty="0"/>
          </a:p>
        </p:txBody>
      </p:sp>
      <p:sp>
        <p:nvSpPr>
          <p:cNvPr id="43" name="Shape 7">
            <a:extLst>
              <a:ext uri="{FF2B5EF4-FFF2-40B4-BE49-F238E27FC236}">
                <a16:creationId xmlns:a16="http://schemas.microsoft.com/office/drawing/2014/main" id="{F94611E1-EFC5-56E5-8653-2E1587C32A66}"/>
              </a:ext>
            </a:extLst>
          </p:cNvPr>
          <p:cNvSpPr/>
          <p:nvPr/>
        </p:nvSpPr>
        <p:spPr>
          <a:xfrm>
            <a:off x="6502400" y="1727200"/>
            <a:ext cx="4965700" cy="1143000"/>
          </a:xfrm>
          <a:prstGeom prst="roundRect">
            <a:avLst>
              <a:gd name="adj" fmla="val 4494"/>
            </a:avLst>
          </a:prstGeom>
          <a:solidFill>
            <a:srgbClr val="0E3742"/>
          </a:solidFill>
          <a:ln/>
        </p:spPr>
        <p:txBody>
          <a:bodyPr/>
          <a:lstStyle/>
          <a:p>
            <a:endParaRPr lang="ja-JP" altLang="en-US"/>
          </a:p>
        </p:txBody>
      </p:sp>
      <p:sp>
        <p:nvSpPr>
          <p:cNvPr id="45" name="Text 8">
            <a:extLst>
              <a:ext uri="{FF2B5EF4-FFF2-40B4-BE49-F238E27FC236}">
                <a16:creationId xmlns:a16="http://schemas.microsoft.com/office/drawing/2014/main" id="{5E79C0AF-34F0-978F-83D4-DD65B2AF48AB}"/>
              </a:ext>
            </a:extLst>
          </p:cNvPr>
          <p:cNvSpPr/>
          <p:nvPr/>
        </p:nvSpPr>
        <p:spPr>
          <a:xfrm>
            <a:off x="6502400" y="1727200"/>
            <a:ext cx="4965700" cy="114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ED4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sites · 1 standard
</a:t>
            </a:r>
            <a:r>
              <a:rPr lang="en-US" sz="2400" dirty="0">
                <a:solidFill>
                  <a:srgbClr val="9CC2C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twin laser evaluation lines</a:t>
            </a:r>
            <a:endParaRPr lang="en-US" sz="2400" dirty="0"/>
          </a:p>
        </p:txBody>
      </p:sp>
      <p:sp>
        <p:nvSpPr>
          <p:cNvPr id="47" name="Text 9">
            <a:extLst>
              <a:ext uri="{FF2B5EF4-FFF2-40B4-BE49-F238E27FC236}">
                <a16:creationId xmlns:a16="http://schemas.microsoft.com/office/drawing/2014/main" id="{3ED1193A-A8A3-8BB0-F222-05684603FEA3}"/>
              </a:ext>
            </a:extLst>
          </p:cNvPr>
          <p:cNvSpPr/>
          <p:nvPr/>
        </p:nvSpPr>
        <p:spPr>
          <a:xfrm>
            <a:off x="6502400" y="3048000"/>
            <a:ext cx="4965700" cy="2133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≈ 50 m² clean room in preparation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Automatic wire bonder already in place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Twin laser line — one common QA standard</a:t>
            </a:r>
            <a:endParaRPr lang="en-US" sz="2000" dirty="0"/>
          </a:p>
        </p:txBody>
      </p:sp>
      <p:sp>
        <p:nvSpPr>
          <p:cNvPr id="49" name="Shape 10">
            <a:extLst>
              <a:ext uri="{FF2B5EF4-FFF2-40B4-BE49-F238E27FC236}">
                <a16:creationId xmlns:a16="http://schemas.microsoft.com/office/drawing/2014/main" id="{A002C959-7193-A333-2E80-233D37A4E03E}"/>
              </a:ext>
            </a:extLst>
          </p:cNvPr>
          <p:cNvSpPr/>
          <p:nvPr/>
        </p:nvSpPr>
        <p:spPr>
          <a:xfrm>
            <a:off x="503072" y="5638800"/>
            <a:ext cx="11185855" cy="635000"/>
          </a:xfrm>
          <a:prstGeom prst="roundRect">
            <a:avLst>
              <a:gd name="adj" fmla="val 12000"/>
            </a:avLst>
          </a:prstGeom>
          <a:solidFill>
            <a:schemeClr val="tx2">
              <a:lumMod val="10000"/>
              <a:lumOff val="90000"/>
            </a:schemeClr>
          </a:solidFill>
          <a:ln/>
        </p:spPr>
        <p:txBody>
          <a:bodyPr/>
          <a:lstStyle/>
          <a:p>
            <a:endParaRPr lang="ja-JP" altLang="en-US" sz="2400">
              <a:solidFill>
                <a:srgbClr val="262626"/>
              </a:solidFill>
            </a:endParaRPr>
          </a:p>
        </p:txBody>
      </p:sp>
      <p:sp>
        <p:nvSpPr>
          <p:cNvPr id="51" name="Text 11">
            <a:extLst>
              <a:ext uri="{FF2B5EF4-FFF2-40B4-BE49-F238E27FC236}">
                <a16:creationId xmlns:a16="http://schemas.microsoft.com/office/drawing/2014/main" id="{29B80C85-21DC-1EE4-9B6D-6386C224F2BC}"/>
              </a:ext>
            </a:extLst>
          </p:cNvPr>
          <p:cNvSpPr/>
          <p:nvPr/>
        </p:nvSpPr>
        <p:spPr>
          <a:xfrm>
            <a:off x="638176" y="5638800"/>
            <a:ext cx="11050752" cy="635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262626"/>
                </a:solidFill>
                <a:ea typeface="Calibri" pitchFamily="34" charset="-122"/>
                <a:cs typeface="Calibri" pitchFamily="34" charset="-120"/>
              </a:rPr>
              <a:t>Japan will run BTOF sensor QA as a coordinated two-site operation.</a:t>
            </a:r>
            <a:endParaRPr lang="en-US" sz="24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80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13E597-C954-0B20-A47D-8F44D5BE0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17500"/>
            <a:ext cx="10579100" cy="685800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rgbClr val="000000"/>
                </a:solidFill>
                <a:latin typeface="Segoe UI Variable Display" pitchFamily="2" charset="0"/>
              </a:rPr>
              <a:t>Channel uniformity</a:t>
            </a:r>
            <a:endParaRPr kumimoji="1" lang="ja-JP" altLang="en-US">
              <a:solidFill>
                <a:srgbClr val="000000"/>
              </a:solidFill>
              <a:latin typeface="Segoe UI Variable Display" pitchFamily="2" charset="0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AB3AB4C-277A-D279-ABD8-3C9EF1A3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1294AC8-4EBC-D16B-0778-FBB8D10A8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2C29649-40E2-FC2A-793C-BD902E73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/>
              <a:t>19</a:t>
            </a:r>
            <a:endParaRPr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C55171-5353-D0B6-BCDF-61A06CD69E19}"/>
              </a:ext>
            </a:extLst>
          </p:cNvPr>
          <p:cNvSpPr txBox="1"/>
          <p:nvPr/>
        </p:nvSpPr>
        <p:spPr>
          <a:xfrm>
            <a:off x="342900" y="25400"/>
            <a:ext cx="111887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1600" b="1" spc="300">
                <a:solidFill>
                  <a:srgbClr val="163E64"/>
                </a:solidFill>
                <a:latin typeface="Calibri" panose="020F0502020204030204" pitchFamily="34" charset="0"/>
              </a:rPr>
              <a:t>BACKUP</a:t>
            </a:r>
            <a:endParaRPr kumimoji="1" lang="ja-JP" altLang="en-US" sz="1600" b="1" spc="300">
              <a:solidFill>
                <a:srgbClr val="163E64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EC72FAE-C6DB-E23B-0F37-1ECA06D72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96" y="476718"/>
            <a:ext cx="4790704" cy="58466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92F2862-BECB-E5E3-964A-B4D1802A26B2}"/>
              </a:ext>
            </a:extLst>
          </p:cNvPr>
          <p:cNvSpPr txBox="1"/>
          <p:nvPr/>
        </p:nvSpPr>
        <p:spPr>
          <a:xfrm>
            <a:off x="157555" y="1126796"/>
            <a:ext cx="6329871" cy="434035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Gain spread 3.1 %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 noise 1.7–1.8 mV </a:t>
            </a:r>
            <a:endParaRPr lang="en-US" altLang="ja-JP" sz="2400">
              <a:solidFill>
                <a:srgbClr val="262626"/>
              </a:solidFill>
              <a:latin typeface="Segoe UI Variable Display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rise time ≈ 670 ps </a:t>
            </a:r>
            <a:endParaRPr lang="en-US" altLang="ja-JP" sz="2400">
              <a:solidFill>
                <a:srgbClr val="262626"/>
              </a:solidFill>
              <a:latin typeface="Segoe UI Variable Display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hit efficiency 100 %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>
                <a:solidFill>
                  <a:srgbClr val="262626"/>
                </a:solidFill>
                <a:latin typeface="Segoe UI Variable Display" pitchFamily="2" charset="0"/>
              </a:rPr>
              <a:t>Channel time offsets σ = 39 ps (cable / amplifier paths) — calibrated out in the Δt analysis</a:t>
            </a:r>
            <a:endParaRPr kumimoji="1" lang="ja-JP" altLang="en-US" sz="2400">
              <a:solidFill>
                <a:srgbClr val="262626"/>
              </a:solidFill>
              <a:latin typeface="Segoe UI Variable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86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424A06-F1AB-33C7-C354-FCE5C275C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43" y="328057"/>
            <a:ext cx="9951461" cy="686597"/>
          </a:xfrm>
        </p:spPr>
        <p:txBody>
          <a:bodyPr/>
          <a:lstStyle/>
          <a:p>
            <a:r>
              <a:rPr kumimoji="1" lang="en-US" altLang="ja-JP">
                <a:solidFill>
                  <a:schemeClr val="tx1"/>
                </a:solidFill>
              </a:rPr>
              <a:t>Contorol GUI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BA7DBD3-7C3C-B156-1716-D6756708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1F9C159-7C8E-8198-45CF-3484317C3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733886F-338F-ECF5-3B3B-8C723418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ja-JP" altLang="en-US" sz="2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AAB256-0951-473E-20B6-F9B1DE12924D}"/>
              </a:ext>
            </a:extLst>
          </p:cNvPr>
          <p:cNvSpPr txBox="1"/>
          <p:nvPr/>
        </p:nvSpPr>
        <p:spPr>
          <a:xfrm>
            <a:off x="342900" y="25400"/>
            <a:ext cx="111887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1600" b="1" spc="300">
                <a:solidFill>
                  <a:srgbClr val="163E64"/>
                </a:solidFill>
                <a:latin typeface="Calibri" panose="020F0502020204030204" pitchFamily="34" charset="0"/>
              </a:rPr>
              <a:t>BACKUP</a:t>
            </a:r>
            <a:endParaRPr kumimoji="1" lang="ja-JP" altLang="en-US" sz="1600" b="1" spc="300">
              <a:solidFill>
                <a:srgbClr val="163E64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37FDBCA-AAEF-E50B-4447-84DA29093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>
            <a:fillRect/>
          </a:stretch>
        </p:blipFill>
        <p:spPr>
          <a:xfrm>
            <a:off x="795472" y="1014654"/>
            <a:ext cx="10260689" cy="53906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67DD6B2-B5FA-1B11-1BCF-46BBB82D1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34576"/>
            <a:ext cx="1552407" cy="116430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B6C834-06F2-22B7-EC7D-C6F313B39A39}"/>
              </a:ext>
            </a:extLst>
          </p:cNvPr>
          <p:cNvSpPr txBox="1"/>
          <p:nvPr/>
        </p:nvSpPr>
        <p:spPr>
          <a:xfrm>
            <a:off x="1057275" y="2505075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>
                <a:solidFill>
                  <a:srgbClr val="FFFF00"/>
                </a:solidFill>
              </a:rPr>
              <a:t>oscilloscope</a:t>
            </a:r>
            <a:endParaRPr kumimoji="1" lang="ja-JP" altLang="en-US" sz="2800" b="1">
              <a:solidFill>
                <a:srgbClr val="FFFF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FD53877-2B16-E636-6DEC-9669BD8CCF1B}"/>
              </a:ext>
            </a:extLst>
          </p:cNvPr>
          <p:cNvSpPr txBox="1"/>
          <p:nvPr/>
        </p:nvSpPr>
        <p:spPr>
          <a:xfrm>
            <a:off x="4391025" y="4162425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>
                <a:solidFill>
                  <a:srgbClr val="002060"/>
                </a:solidFill>
              </a:rPr>
              <a:t>XYZ stage</a:t>
            </a:r>
            <a:endParaRPr kumimoji="1" lang="ja-JP" altLang="en-US" sz="2800" b="1">
              <a:solidFill>
                <a:srgbClr val="00206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4F995D3-F3C5-0B62-C332-EE608FAC81D2}"/>
              </a:ext>
            </a:extLst>
          </p:cNvPr>
          <p:cNvSpPr txBox="1"/>
          <p:nvPr/>
        </p:nvSpPr>
        <p:spPr>
          <a:xfrm>
            <a:off x="4391025" y="2388372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>
                <a:solidFill>
                  <a:schemeClr val="accent2"/>
                </a:solidFill>
              </a:rPr>
              <a:t>Focus camera</a:t>
            </a:r>
            <a:endParaRPr kumimoji="1" lang="ja-JP" altLang="en-US" sz="2800" b="1">
              <a:solidFill>
                <a:schemeClr val="accent2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F008C8C-896D-BF42-8B10-859F71AAE272}"/>
              </a:ext>
            </a:extLst>
          </p:cNvPr>
          <p:cNvSpPr txBox="1"/>
          <p:nvPr/>
        </p:nvSpPr>
        <p:spPr>
          <a:xfrm>
            <a:off x="7572375" y="1498254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>
                <a:solidFill>
                  <a:srgbClr val="FF0000"/>
                </a:solidFill>
              </a:rPr>
              <a:t>LASER</a:t>
            </a:r>
            <a:endParaRPr kumimoji="1" lang="ja-JP" altLang="en-US" sz="2800" b="1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69B7669-8451-CCCF-2257-89F936364B6F}"/>
              </a:ext>
            </a:extLst>
          </p:cNvPr>
          <p:cNvSpPr txBox="1"/>
          <p:nvPr/>
        </p:nvSpPr>
        <p:spPr>
          <a:xfrm>
            <a:off x="7670104" y="3472278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>
                <a:solidFill>
                  <a:schemeClr val="accent5"/>
                </a:solidFill>
              </a:rPr>
              <a:t>Scan</a:t>
            </a:r>
            <a:endParaRPr kumimoji="1" lang="ja-JP" altLang="en-US" sz="2800" b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9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2A39F1-8095-0F1A-259A-BDD29A90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327025"/>
            <a:ext cx="10579100" cy="685800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rgbClr val="000000"/>
                </a:solidFill>
                <a:latin typeface="Segoe UI Variable Display" pitchFamily="2" charset="0"/>
              </a:rPr>
              <a:t>Equipment at the two sites</a:t>
            </a:r>
            <a:endParaRPr kumimoji="1" lang="ja-JP" altLang="en-US">
              <a:solidFill>
                <a:srgbClr val="000000"/>
              </a:solidFill>
              <a:latin typeface="Segoe UI Variable Display" pitchFamily="2" charset="0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6A00C95-F92C-C30B-B8FE-E73F46F5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494DE0-D143-95F1-AD1F-F90F75EA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C8562D74-F269-3BCE-FC7E-6C6A48D4C1D2}"/>
              </a:ext>
            </a:extLst>
          </p:cNvPr>
          <p:cNvSpPr/>
          <p:nvPr/>
        </p:nvSpPr>
        <p:spPr>
          <a:xfrm>
            <a:off x="342900" y="1066800"/>
            <a:ext cx="7429500" cy="3810000"/>
          </a:xfrm>
          <a:prstGeom prst="roundRect">
            <a:avLst>
              <a:gd name="adj" fmla="val 6000"/>
            </a:avLst>
          </a:prstGeom>
          <a:solidFill>
            <a:srgbClr val="D9F2D0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7BA2BD-A0E5-FDEA-7187-D404DA91BDDA}"/>
              </a:ext>
            </a:extLst>
          </p:cNvPr>
          <p:cNvSpPr txBox="1"/>
          <p:nvPr/>
        </p:nvSpPr>
        <p:spPr>
          <a:xfrm>
            <a:off x="596900" y="1219200"/>
            <a:ext cx="6921500" cy="5334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2800" b="1">
                <a:solidFill>
                  <a:srgbClr val="262626"/>
                </a:solidFill>
                <a:latin typeface="Calibri" panose="020F0502020204030204" pitchFamily="34" charset="0"/>
              </a:rPr>
              <a:t>Hiroshima University — WPI-SKCM²</a:t>
            </a:r>
            <a:endParaRPr kumimoji="1" lang="ja-JP" altLang="en-US" sz="2800" b="1">
              <a:solidFill>
                <a:srgbClr val="262626"/>
              </a:solidFill>
              <a:latin typeface="Calibri" panose="020F0502020204030204" pitchFamily="34" charset="0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C5C7FA33-7375-BBBD-32B7-B1957308CF0A}"/>
              </a:ext>
            </a:extLst>
          </p:cNvPr>
          <p:cNvSpPr/>
          <p:nvPr/>
        </p:nvSpPr>
        <p:spPr>
          <a:xfrm>
            <a:off x="596900" y="1752600"/>
            <a:ext cx="1397000" cy="406400"/>
          </a:xfrm>
          <a:prstGeom prst="roundRect">
            <a:avLst>
              <a:gd name="adj" fmla="val 50000"/>
            </a:avLst>
          </a:prstGeom>
          <a:solidFill>
            <a:srgbClr val="0E374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CE1710-1F85-A3B1-5FC0-2D470D7F5085}"/>
              </a:ext>
            </a:extLst>
          </p:cNvPr>
          <p:cNvSpPr txBox="1"/>
          <p:nvPr/>
        </p:nvSpPr>
        <p:spPr>
          <a:xfrm>
            <a:off x="596900" y="1752600"/>
            <a:ext cx="1397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kumimoji="1" lang="en-US" altLang="ja-JP" b="1">
                <a:solidFill>
                  <a:srgbClr val="FFFFFF"/>
                </a:solidFill>
                <a:latin typeface="Calibri" panose="020F0502020204030204" pitchFamily="34" charset="0"/>
              </a:rPr>
              <a:t>IN PLACE</a:t>
            </a:r>
            <a:endParaRPr kumimoji="1" lang="ja-JP" altLang="en-US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531EC08-A528-5E81-2A85-25EA2BF8CBFF}"/>
              </a:ext>
            </a:extLst>
          </p:cNvPr>
          <p:cNvSpPr txBox="1"/>
          <p:nvPr/>
        </p:nvSpPr>
        <p:spPr>
          <a:xfrm>
            <a:off x="596900" y="2286000"/>
            <a:ext cx="6921500" cy="115887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TCT laser bench · manual wire bonder</a:t>
            </a:r>
            <a:r>
              <a:rPr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 ·</a:t>
            </a:r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 bond tester · dispenser robot · inspection microscopes · high-performance oscilloscopes · digitizer · source meter · LCR meter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8B72C1F0-CB52-337F-E15A-95E462435569}"/>
              </a:ext>
            </a:extLst>
          </p:cNvPr>
          <p:cNvSpPr/>
          <p:nvPr/>
        </p:nvSpPr>
        <p:spPr>
          <a:xfrm>
            <a:off x="596900" y="3556000"/>
            <a:ext cx="2667000" cy="406400"/>
          </a:xfrm>
          <a:prstGeom prst="roundRect">
            <a:avLst>
              <a:gd name="adj" fmla="val 50000"/>
            </a:avLst>
          </a:prstGeom>
          <a:solidFill>
            <a:srgbClr val="0E9E57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FDB4401-A3EE-5492-9628-B05624CFC47D}"/>
              </a:ext>
            </a:extLst>
          </p:cNvPr>
          <p:cNvSpPr txBox="1"/>
          <p:nvPr/>
        </p:nvSpPr>
        <p:spPr>
          <a:xfrm>
            <a:off x="596900" y="3556000"/>
            <a:ext cx="2667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kumimoji="1" lang="en-US" altLang="ja-JP" b="1">
                <a:solidFill>
                  <a:srgbClr val="FFFFFF"/>
                </a:solidFill>
                <a:latin typeface="Calibri" panose="020F0502020204030204" pitchFamily="34" charset="0"/>
              </a:rPr>
              <a:t>PLANNED FY2026</a:t>
            </a:r>
            <a:endParaRPr kumimoji="1" lang="ja-JP" altLang="en-US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1D4298-658F-8DAB-9948-31C97D7212C9}"/>
              </a:ext>
            </a:extLst>
          </p:cNvPr>
          <p:cNvSpPr txBox="1"/>
          <p:nvPr/>
        </p:nvSpPr>
        <p:spPr>
          <a:xfrm>
            <a:off x="596900" y="4038600"/>
            <a:ext cx="69215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Automatic wire bonder · probe station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486CDD1C-6228-B2B7-3017-F121ED78FF5A}"/>
              </a:ext>
            </a:extLst>
          </p:cNvPr>
          <p:cNvSpPr/>
          <p:nvPr/>
        </p:nvSpPr>
        <p:spPr>
          <a:xfrm>
            <a:off x="7924800" y="1066800"/>
            <a:ext cx="3835400" cy="3810000"/>
          </a:xfrm>
          <a:prstGeom prst="roundRect">
            <a:avLst>
              <a:gd name="adj" fmla="val 6000"/>
            </a:avLst>
          </a:prstGeom>
          <a:solidFill>
            <a:schemeClr val="bg2">
              <a:lumMod val="9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D46DBAB-0A3F-1E57-0FB2-5C4D0C186BA5}"/>
              </a:ext>
            </a:extLst>
          </p:cNvPr>
          <p:cNvSpPr txBox="1"/>
          <p:nvPr/>
        </p:nvSpPr>
        <p:spPr>
          <a:xfrm>
            <a:off x="8178800" y="1219200"/>
            <a:ext cx="3327400" cy="496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2800" b="1">
                <a:solidFill>
                  <a:srgbClr val="262626"/>
                </a:solidFill>
                <a:latin typeface="Calibri" panose="020F0502020204030204" pitchFamily="34" charset="0"/>
              </a:rPr>
              <a:t>RIKEN</a:t>
            </a:r>
            <a:endParaRPr kumimoji="1" lang="ja-JP" altLang="en-US" sz="2800" b="1">
              <a:solidFill>
                <a:srgbClr val="262626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2D8357CF-40C3-C799-54B1-28E02D7B1F4F}"/>
              </a:ext>
            </a:extLst>
          </p:cNvPr>
          <p:cNvSpPr/>
          <p:nvPr/>
        </p:nvSpPr>
        <p:spPr>
          <a:xfrm>
            <a:off x="8178800" y="1752600"/>
            <a:ext cx="1397000" cy="406400"/>
          </a:xfrm>
          <a:prstGeom prst="roundRect">
            <a:avLst>
              <a:gd name="adj" fmla="val 50000"/>
            </a:avLst>
          </a:prstGeom>
          <a:solidFill>
            <a:srgbClr val="0E374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B987075-6213-A14C-F381-34B592235EDA}"/>
              </a:ext>
            </a:extLst>
          </p:cNvPr>
          <p:cNvSpPr txBox="1"/>
          <p:nvPr/>
        </p:nvSpPr>
        <p:spPr>
          <a:xfrm>
            <a:off x="8178800" y="1752600"/>
            <a:ext cx="1397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kumimoji="1" lang="en-US" altLang="ja-JP" b="1">
                <a:solidFill>
                  <a:srgbClr val="FFFFFF"/>
                </a:solidFill>
                <a:latin typeface="Calibri" panose="020F0502020204030204" pitchFamily="34" charset="0"/>
              </a:rPr>
              <a:t>IN PLACE</a:t>
            </a:r>
            <a:endParaRPr kumimoji="1" lang="ja-JP" altLang="en-US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F6925C1-FA56-F09E-BDE4-41AA20065D50}"/>
              </a:ext>
            </a:extLst>
          </p:cNvPr>
          <p:cNvSpPr txBox="1"/>
          <p:nvPr/>
        </p:nvSpPr>
        <p:spPr>
          <a:xfrm>
            <a:off x="8178800" y="2285999"/>
            <a:ext cx="3327400" cy="115887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Hiroshima Site equipments + automatic wire bonder</a:t>
            </a:r>
            <a:r>
              <a:rPr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 · network analyzer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41650AD2-DD4F-BCB6-4658-4F1005DA9565}"/>
              </a:ext>
            </a:extLst>
          </p:cNvPr>
          <p:cNvSpPr/>
          <p:nvPr/>
        </p:nvSpPr>
        <p:spPr>
          <a:xfrm>
            <a:off x="8178800" y="3546475"/>
            <a:ext cx="2667000" cy="406400"/>
          </a:xfrm>
          <a:prstGeom prst="roundRect">
            <a:avLst>
              <a:gd name="adj" fmla="val 50000"/>
            </a:avLst>
          </a:prstGeom>
          <a:solidFill>
            <a:srgbClr val="0E9E57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CC4F1D0-A7B0-0553-86FD-53124782098F}"/>
              </a:ext>
            </a:extLst>
          </p:cNvPr>
          <p:cNvSpPr txBox="1"/>
          <p:nvPr/>
        </p:nvSpPr>
        <p:spPr>
          <a:xfrm>
            <a:off x="8178800" y="3546475"/>
            <a:ext cx="26670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kumimoji="1" lang="en-US" altLang="ja-JP" b="1">
                <a:solidFill>
                  <a:srgbClr val="FFFFFF"/>
                </a:solidFill>
                <a:latin typeface="Calibri" panose="020F0502020204030204" pitchFamily="34" charset="0"/>
              </a:rPr>
              <a:t>IN PREPARATION</a:t>
            </a:r>
            <a:endParaRPr kumimoji="1" lang="ja-JP" altLang="en-US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81845BA-C3BE-E1DB-5C06-E30EF9A777A3}"/>
              </a:ext>
            </a:extLst>
          </p:cNvPr>
          <p:cNvSpPr txBox="1"/>
          <p:nvPr/>
        </p:nvSpPr>
        <p:spPr>
          <a:xfrm>
            <a:off x="8178800" y="4054475"/>
            <a:ext cx="3327400" cy="90805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≈ 50 m² clean room</a:t>
            </a:r>
          </a:p>
          <a:p>
            <a:r>
              <a:rPr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TCT laser QA System</a:t>
            </a:r>
            <a:endParaRPr kumimoji="1" lang="en-US" altLang="ja-JP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B4535E1-2481-DC49-2A47-E5562729CCD1}"/>
              </a:ext>
            </a:extLst>
          </p:cNvPr>
          <p:cNvSpPr txBox="1"/>
          <p:nvPr/>
        </p:nvSpPr>
        <p:spPr>
          <a:xfrm>
            <a:off x="342900" y="5054600"/>
            <a:ext cx="114173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2000">
                <a:solidFill>
                  <a:srgbClr val="595959"/>
                </a:solidFill>
                <a:latin typeface="Segoe UI Variable Display" pitchFamily="2" charset="0"/>
              </a:rPr>
              <a:t>Procured through RIKEN funding — we gratefully acknowledge RIKEN's support.</a:t>
            </a:r>
            <a:endParaRPr kumimoji="1" lang="ja-JP" altLang="en-US" sz="2000">
              <a:solidFill>
                <a:srgbClr val="595959"/>
              </a:solidFill>
              <a:latin typeface="Segoe UI Variable Display" pitchFamily="2" charset="0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AEACEBE7-25E0-0949-1C19-0C04D6A34CAF}"/>
              </a:ext>
            </a:extLst>
          </p:cNvPr>
          <p:cNvSpPr/>
          <p:nvPr/>
        </p:nvSpPr>
        <p:spPr>
          <a:xfrm>
            <a:off x="342900" y="5538723"/>
            <a:ext cx="11417300" cy="785877"/>
          </a:xfrm>
          <a:prstGeom prst="roundRect">
            <a:avLst>
              <a:gd name="adj" fmla="val 10000"/>
            </a:avLst>
          </a:prstGeom>
          <a:solidFill>
            <a:srgbClr val="DCEAF7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992D7DE-06CD-59D1-2B0F-8CE0B270F107}"/>
              </a:ext>
            </a:extLst>
          </p:cNvPr>
          <p:cNvSpPr txBox="1"/>
          <p:nvPr/>
        </p:nvSpPr>
        <p:spPr>
          <a:xfrm>
            <a:off x="596900" y="5578474"/>
            <a:ext cx="10909300" cy="6603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2400" b="1">
                <a:solidFill>
                  <a:srgbClr val="262626"/>
                </a:solidFill>
                <a:latin typeface="Segoe UI Variable Display" pitchFamily="2" charset="0"/>
              </a:rPr>
              <a:t>This toolbox enables high-precision sensor QA</a:t>
            </a:r>
          </a:p>
          <a:p>
            <a:pPr algn="ctr"/>
            <a:r>
              <a:rPr kumimoji="1" lang="en-US" altLang="ja-JP" sz="2400" b="1">
                <a:solidFill>
                  <a:srgbClr val="262626"/>
                </a:solidFill>
                <a:latin typeface="Segoe UI Variable Display" pitchFamily="2" charset="0"/>
              </a:rPr>
              <a:t> — down to microns and picoseconds.</a:t>
            </a:r>
            <a:endParaRPr kumimoji="1" lang="ja-JP" altLang="en-US" sz="2400" b="1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26" name="スライド番号プレースホルダー 4">
            <a:extLst>
              <a:ext uri="{FF2B5EF4-FFF2-40B4-BE49-F238E27FC236}">
                <a16:creationId xmlns:a16="http://schemas.microsoft.com/office/drawing/2014/main" id="{E0D6BEF5-BD7C-83D1-3989-B3411513AE72}"/>
              </a:ext>
            </a:extLst>
          </p:cNvPr>
          <p:cNvSpPr txBox="1">
            <a:spLocks/>
          </p:cNvSpPr>
          <p:nvPr/>
        </p:nvSpPr>
        <p:spPr>
          <a:xfrm>
            <a:off x="11010900" y="6400799"/>
            <a:ext cx="736600" cy="368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2</a:t>
            </a:r>
          </a:p>
        </p:txBody>
      </p:sp>
      <p:sp>
        <p:nvSpPr>
          <p:cNvPr id="29" name="Text 0">
            <a:extLst>
              <a:ext uri="{FF2B5EF4-FFF2-40B4-BE49-F238E27FC236}">
                <a16:creationId xmlns:a16="http://schemas.microsoft.com/office/drawing/2014/main" id="{B656971A-43BA-3EA4-95C5-F8C7779E5E41}"/>
              </a:ext>
            </a:extLst>
          </p:cNvPr>
          <p:cNvSpPr/>
          <p:nvPr/>
        </p:nvSpPr>
        <p:spPr>
          <a:xfrm>
            <a:off x="341809" y="28734"/>
            <a:ext cx="3656452" cy="3651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kern="0" spc="3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INFRASTRUCTURE STATUS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0029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BB5129-77FE-F735-6496-221B6BC2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76" y="369900"/>
            <a:ext cx="9951461" cy="573075"/>
          </a:xfrm>
        </p:spPr>
        <p:txBody>
          <a:bodyPr>
            <a:normAutofit/>
          </a:bodyPr>
          <a:lstStyle/>
          <a:p>
            <a:r>
              <a:rPr lang="en-US" altLang="ja-JP">
                <a:solidFill>
                  <a:schemeClr val="tx1"/>
                </a:solidFill>
                <a:latin typeface="+mn-lt"/>
                <a:ea typeface="Calibri" pitchFamily="34" charset="-122"/>
                <a:cs typeface="Calibri" pitchFamily="34" charset="-120"/>
              </a:rPr>
              <a:t>The laser test bench (TCT system)</a:t>
            </a:r>
            <a:endParaRPr kumimoji="1" lang="ja-JP" alt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191F6F7-4ABE-0FFE-29E8-FA9F6F7F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2FFE421-0554-37B9-12A3-EE88FDFA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2FAE2BC-E75D-8E8F-B3A3-3A13381EF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z="2400"/>
              <a:t>3</a:t>
            </a:r>
            <a:endParaRPr lang="ja-JP" altLang="en-US" sz="2400" dirty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5EBD0C6D-F58F-6FEB-5F6E-55D2795243F8}"/>
              </a:ext>
            </a:extLst>
          </p:cNvPr>
          <p:cNvSpPr/>
          <p:nvPr/>
        </p:nvSpPr>
        <p:spPr>
          <a:xfrm>
            <a:off x="305697" y="39752"/>
            <a:ext cx="11185855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kern="0" spc="3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INFRASTRUCTURE · HIROSHIMA</a:t>
            </a:r>
            <a:endParaRPr lang="en-US" sz="1600" dirty="0"/>
          </a:p>
        </p:txBody>
      </p:sp>
      <p:pic>
        <p:nvPicPr>
          <p:cNvPr id="9" name="Image 0" descr="C:/Users/mkana/Claude/code/ePIC_report/TCT_setup/PXL_20260706_170132739.jpg">
            <a:extLst>
              <a:ext uri="{FF2B5EF4-FFF2-40B4-BE49-F238E27FC236}">
                <a16:creationId xmlns:a16="http://schemas.microsoft.com/office/drawing/2014/main" id="{D90A5331-E21A-4461-660C-1934BA29B2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4751" y="1208074"/>
            <a:ext cx="5233147" cy="3922800"/>
          </a:xfrm>
          <a:prstGeom prst="rect">
            <a:avLst/>
          </a:prstGeom>
          <a:effectLst>
            <a:outerShdw blurRad="114300" dist="38100" dir="5400000" algn="bl" rotWithShape="0">
              <a:srgbClr val="1A2A30">
                <a:alpha val="38000"/>
              </a:srgbClr>
            </a:outerShdw>
          </a:effectLst>
        </p:spPr>
      </p:pic>
      <p:sp>
        <p:nvSpPr>
          <p:cNvPr id="11" name="Text 2">
            <a:extLst>
              <a:ext uri="{FF2B5EF4-FFF2-40B4-BE49-F238E27FC236}">
                <a16:creationId xmlns:a16="http://schemas.microsoft.com/office/drawing/2014/main" id="{CFEF5CD4-6C83-2E8F-DEC0-2BBE49E92D7C}"/>
              </a:ext>
            </a:extLst>
          </p:cNvPr>
          <p:cNvSpPr/>
          <p:nvPr/>
        </p:nvSpPr>
        <p:spPr>
          <a:xfrm>
            <a:off x="5702785" y="1112654"/>
            <a:ext cx="1835299" cy="5669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000" b="1" kern="0" spc="1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LASER</a:t>
            </a:r>
            <a:endParaRPr lang="en-US" sz="2000" dirty="0"/>
          </a:p>
        </p:txBody>
      </p:sp>
      <p:sp>
        <p:nvSpPr>
          <p:cNvPr id="13" name="Text 3">
            <a:extLst>
              <a:ext uri="{FF2B5EF4-FFF2-40B4-BE49-F238E27FC236}">
                <a16:creationId xmlns:a16="http://schemas.microsoft.com/office/drawing/2014/main" id="{228E73F3-20B9-3C31-FBE7-832369BF8572}"/>
              </a:ext>
            </a:extLst>
          </p:cNvPr>
          <p:cNvSpPr/>
          <p:nvPr/>
        </p:nvSpPr>
        <p:spPr>
          <a:xfrm>
            <a:off x="7545595" y="1110129"/>
            <a:ext cx="4364582" cy="713802"/>
          </a:xfrm>
          <a:prstGeom prst="rect">
            <a:avLst/>
          </a:prstGeom>
          <a:noFill/>
          <a:ln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NKT Photonics PiLAS DX — 1064 nm IR (MIP-like bulk injection)</a:t>
            </a:r>
            <a:endParaRPr lang="en-US" sz="2000" dirty="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21F4CA92-4FA5-A306-30B3-A0738C6DD0F0}"/>
              </a:ext>
            </a:extLst>
          </p:cNvPr>
          <p:cNvSpPr/>
          <p:nvPr/>
        </p:nvSpPr>
        <p:spPr>
          <a:xfrm>
            <a:off x="5711750" y="1824096"/>
            <a:ext cx="1835299" cy="5669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000" b="1" kern="0" spc="1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PULSE</a:t>
            </a:r>
            <a:endParaRPr lang="en-US" sz="2000" dirty="0"/>
          </a:p>
        </p:txBody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6AC0EBF7-A3CD-E0BA-D369-28B42CA383C7}"/>
              </a:ext>
            </a:extLst>
          </p:cNvPr>
          <p:cNvSpPr/>
          <p:nvPr/>
        </p:nvSpPr>
        <p:spPr>
          <a:xfrm>
            <a:off x="7555335" y="1823931"/>
            <a:ext cx="4364582" cy="603504"/>
          </a:xfrm>
          <a:prstGeom prst="rect">
            <a:avLst/>
          </a:prstGeom>
          <a:noFill/>
          <a:ln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50 ps width · spot radius ≈ 2 µm · up to 40 MHz</a:t>
            </a:r>
            <a:endParaRPr lang="en-US" sz="2000" dirty="0"/>
          </a:p>
        </p:txBody>
      </p:sp>
      <p:sp>
        <p:nvSpPr>
          <p:cNvPr id="19" name="Text 6">
            <a:extLst>
              <a:ext uri="{FF2B5EF4-FFF2-40B4-BE49-F238E27FC236}">
                <a16:creationId xmlns:a16="http://schemas.microsoft.com/office/drawing/2014/main" id="{0F258DF9-5E7E-4280-CAD9-8342626331A4}"/>
              </a:ext>
            </a:extLst>
          </p:cNvPr>
          <p:cNvSpPr/>
          <p:nvPr/>
        </p:nvSpPr>
        <p:spPr>
          <a:xfrm>
            <a:off x="5711750" y="2544497"/>
            <a:ext cx="1826334" cy="5669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000" b="1" kern="0" spc="1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TRIGGER SYNC</a:t>
            </a:r>
            <a:endParaRPr lang="en-US" sz="2000" dirty="0"/>
          </a:p>
        </p:txBody>
      </p:sp>
      <p:sp>
        <p:nvSpPr>
          <p:cNvPr id="21" name="Text 7">
            <a:extLst>
              <a:ext uri="{FF2B5EF4-FFF2-40B4-BE49-F238E27FC236}">
                <a16:creationId xmlns:a16="http://schemas.microsoft.com/office/drawing/2014/main" id="{BE294234-4335-45BE-FD9B-2EA0EF7782D7}"/>
              </a:ext>
            </a:extLst>
          </p:cNvPr>
          <p:cNvSpPr/>
          <p:nvPr/>
        </p:nvSpPr>
        <p:spPr>
          <a:xfrm>
            <a:off x="7547048" y="2548536"/>
            <a:ext cx="4301151" cy="451972"/>
          </a:xfrm>
          <a:prstGeom prst="rect">
            <a:avLst/>
          </a:prstGeom>
          <a:noFill/>
          <a:ln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&lt; 3 ps rms jitter to the reference output</a:t>
            </a:r>
            <a:endParaRPr lang="en-US" sz="2000" dirty="0"/>
          </a:p>
        </p:txBody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C8B06CC5-4763-BB5E-E8A7-EB3714B5AE9D}"/>
              </a:ext>
            </a:extLst>
          </p:cNvPr>
          <p:cNvSpPr/>
          <p:nvPr/>
        </p:nvSpPr>
        <p:spPr>
          <a:xfrm>
            <a:off x="5702785" y="3273867"/>
            <a:ext cx="1835299" cy="5669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000" b="1" kern="0" spc="1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POSITIONING</a:t>
            </a:r>
            <a:endParaRPr lang="en-US" sz="2000" dirty="0"/>
          </a:p>
        </p:txBody>
      </p:sp>
      <p:sp>
        <p:nvSpPr>
          <p:cNvPr id="25" name="Text 9">
            <a:extLst>
              <a:ext uri="{FF2B5EF4-FFF2-40B4-BE49-F238E27FC236}">
                <a16:creationId xmlns:a16="http://schemas.microsoft.com/office/drawing/2014/main" id="{CBBA2784-A959-9B3B-B024-F8EF217E563C}"/>
              </a:ext>
            </a:extLst>
          </p:cNvPr>
          <p:cNvSpPr/>
          <p:nvPr/>
        </p:nvSpPr>
        <p:spPr>
          <a:xfrm>
            <a:off x="7547048" y="3274112"/>
            <a:ext cx="4301151" cy="603504"/>
          </a:xfrm>
          <a:prstGeom prst="rect">
            <a:avLst/>
          </a:prstGeom>
          <a:noFill/>
          <a:ln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Motorized XYZ stage (OptoSigma), µm-level steps</a:t>
            </a:r>
            <a:endParaRPr lang="en-US" sz="2000" dirty="0"/>
          </a:p>
        </p:txBody>
      </p:sp>
      <p:sp>
        <p:nvSpPr>
          <p:cNvPr id="27" name="Text 10">
            <a:extLst>
              <a:ext uri="{FF2B5EF4-FFF2-40B4-BE49-F238E27FC236}">
                <a16:creationId xmlns:a16="http://schemas.microsoft.com/office/drawing/2014/main" id="{7345DCE2-B544-BB4C-FF6D-21E4922A836B}"/>
              </a:ext>
            </a:extLst>
          </p:cNvPr>
          <p:cNvSpPr/>
          <p:nvPr/>
        </p:nvSpPr>
        <p:spPr>
          <a:xfrm>
            <a:off x="5702785" y="3985309"/>
            <a:ext cx="1835299" cy="5669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000" b="1" kern="0" spc="1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READOUT</a:t>
            </a:r>
            <a:endParaRPr lang="en-US" sz="2000" dirty="0"/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042BB492-0C36-0A6C-65A4-4FF3D6A12071}"/>
              </a:ext>
            </a:extLst>
          </p:cNvPr>
          <p:cNvSpPr/>
          <p:nvPr/>
        </p:nvSpPr>
        <p:spPr>
          <a:xfrm>
            <a:off x="7547436" y="3984999"/>
            <a:ext cx="4300374" cy="603504"/>
          </a:xfrm>
          <a:prstGeom prst="rect">
            <a:avLst/>
          </a:prstGeom>
          <a:noFill/>
          <a:ln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Teledyne LeCroy WavePro HD — 4 AC-LGAD channels + reference</a:t>
            </a:r>
            <a:endParaRPr lang="en-US" sz="2000" dirty="0"/>
          </a:p>
        </p:txBody>
      </p:sp>
      <p:sp>
        <p:nvSpPr>
          <p:cNvPr id="31" name="Text 12">
            <a:extLst>
              <a:ext uri="{FF2B5EF4-FFF2-40B4-BE49-F238E27FC236}">
                <a16:creationId xmlns:a16="http://schemas.microsoft.com/office/drawing/2014/main" id="{71A80BDF-A239-43B2-A0F5-DA1966A74C48}"/>
              </a:ext>
            </a:extLst>
          </p:cNvPr>
          <p:cNvSpPr/>
          <p:nvPr/>
        </p:nvSpPr>
        <p:spPr>
          <a:xfrm>
            <a:off x="5702785" y="4714673"/>
            <a:ext cx="1835299" cy="5669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2000" b="1" kern="0" spc="1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AUTOMATION</a:t>
            </a:r>
            <a:endParaRPr lang="en-US" sz="2000" dirty="0"/>
          </a:p>
        </p:txBody>
      </p:sp>
      <p:sp>
        <p:nvSpPr>
          <p:cNvPr id="33" name="Text 13">
            <a:extLst>
              <a:ext uri="{FF2B5EF4-FFF2-40B4-BE49-F238E27FC236}">
                <a16:creationId xmlns:a16="http://schemas.microsoft.com/office/drawing/2014/main" id="{0636A5D3-CBB1-5804-2D49-F6E1B5CB1BAC}"/>
              </a:ext>
            </a:extLst>
          </p:cNvPr>
          <p:cNvSpPr/>
          <p:nvPr/>
        </p:nvSpPr>
        <p:spPr>
          <a:xfrm>
            <a:off x="7547048" y="4713957"/>
            <a:ext cx="4300374" cy="603504"/>
          </a:xfrm>
          <a:prstGeom prst="rect">
            <a:avLst/>
          </a:prstGeom>
          <a:noFill/>
          <a:ln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0E37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One-click scans — laser, stage &amp; scope via control GUI</a:t>
            </a:r>
            <a:endParaRPr lang="en-US" sz="2000" dirty="0"/>
          </a:p>
        </p:txBody>
      </p:sp>
      <p:sp>
        <p:nvSpPr>
          <p:cNvPr id="35" name="Shape 14">
            <a:extLst>
              <a:ext uri="{FF2B5EF4-FFF2-40B4-BE49-F238E27FC236}">
                <a16:creationId xmlns:a16="http://schemas.microsoft.com/office/drawing/2014/main" id="{0EFE8FD8-9EF8-0FB2-0FCE-828D05658E23}"/>
              </a:ext>
            </a:extLst>
          </p:cNvPr>
          <p:cNvSpPr/>
          <p:nvPr/>
        </p:nvSpPr>
        <p:spPr>
          <a:xfrm>
            <a:off x="343801" y="5471175"/>
            <a:ext cx="11527917" cy="854077"/>
          </a:xfrm>
          <a:prstGeom prst="roundRect">
            <a:avLst>
              <a:gd name="adj" fmla="val 24055"/>
            </a:avLst>
          </a:prstGeom>
          <a:solidFill>
            <a:schemeClr val="tx2">
              <a:lumMod val="10000"/>
              <a:lumOff val="90000"/>
            </a:schemeClr>
          </a:solidFill>
          <a:ln/>
        </p:spPr>
        <p:txBody>
          <a:bodyPr/>
          <a:lstStyle/>
          <a:p>
            <a:endParaRPr lang="ja-JP" altLang="en-US" sz="2800"/>
          </a:p>
        </p:txBody>
      </p:sp>
      <p:sp>
        <p:nvSpPr>
          <p:cNvPr id="37" name="Text 15">
            <a:extLst>
              <a:ext uri="{FF2B5EF4-FFF2-40B4-BE49-F238E27FC236}">
                <a16:creationId xmlns:a16="http://schemas.microsoft.com/office/drawing/2014/main" id="{6B0E3802-4602-D2D6-F3ED-9AB84A547959}"/>
              </a:ext>
            </a:extLst>
          </p:cNvPr>
          <p:cNvSpPr/>
          <p:nvPr/>
        </p:nvSpPr>
        <p:spPr>
          <a:xfrm>
            <a:off x="585860" y="5560028"/>
            <a:ext cx="11043798" cy="69157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>
                <a:solidFill>
                  <a:srgbClr val="262626"/>
                </a:solidFill>
                <a:latin typeface="+mj-lt"/>
                <a:ea typeface="Calibri" pitchFamily="34" charset="-122"/>
                <a:cs typeface="Calibri" pitchFamily="34" charset="-120"/>
              </a:rPr>
              <a:t>A state-of-the-art bench: 2 µm spot · 50 ps pulses · &lt; 3 ps sync · 40 MHz </a:t>
            </a:r>
          </a:p>
          <a:p>
            <a:pPr marL="0" indent="0" algn="ctr">
              <a:buNone/>
            </a:pPr>
            <a:r>
              <a:rPr lang="en-US" sz="2400" b="1">
                <a:solidFill>
                  <a:srgbClr val="262626"/>
                </a:solidFill>
                <a:latin typeface="+mj-lt"/>
                <a:ea typeface="Calibri" pitchFamily="34" charset="-122"/>
                <a:cs typeface="Calibri" pitchFamily="34" charset="-120"/>
              </a:rPr>
              <a:t>— micron &amp; picosecond precision on demand.</a:t>
            </a:r>
            <a:endParaRPr lang="en-US" sz="2400" dirty="0">
              <a:solidFill>
                <a:srgbClr val="262626"/>
              </a:solidFill>
              <a:latin typeface="+mj-lt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01DBE3-20E2-7C78-03DC-2B59B0A39F09}"/>
              </a:ext>
            </a:extLst>
          </p:cNvPr>
          <p:cNvSpPr txBox="1"/>
          <p:nvPr/>
        </p:nvSpPr>
        <p:spPr>
          <a:xfrm>
            <a:off x="305697" y="4546580"/>
            <a:ext cx="3582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1">
                <a:solidFill>
                  <a:srgbClr val="FF0000"/>
                </a:solidFill>
                <a:highlight>
                  <a:srgbClr val="FFFF00"/>
                </a:highlight>
                <a:latin typeface="Segoe UI Variable Display" pitchFamily="2" charset="0"/>
              </a:rPr>
              <a:t>First light in July!</a:t>
            </a:r>
            <a:endParaRPr lang="ja-JP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56816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楕円 32">
            <a:extLst>
              <a:ext uri="{FF2B5EF4-FFF2-40B4-BE49-F238E27FC236}">
                <a16:creationId xmlns:a16="http://schemas.microsoft.com/office/drawing/2014/main" id="{2B2B22D0-AAF8-6BE9-896D-754A02C62853}"/>
              </a:ext>
            </a:extLst>
          </p:cNvPr>
          <p:cNvSpPr/>
          <p:nvPr/>
        </p:nvSpPr>
        <p:spPr>
          <a:xfrm>
            <a:off x="6090794" y="1973092"/>
            <a:ext cx="475488" cy="475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BE4020E5-8505-7C63-D2CC-4BC31A496613}"/>
              </a:ext>
            </a:extLst>
          </p:cNvPr>
          <p:cNvSpPr/>
          <p:nvPr/>
        </p:nvSpPr>
        <p:spPr>
          <a:xfrm>
            <a:off x="464463" y="2012547"/>
            <a:ext cx="475488" cy="475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C4417A4-194C-6E14-7A3B-DB74C5C29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51" y="326375"/>
            <a:ext cx="9951461" cy="686597"/>
          </a:xfrm>
        </p:spPr>
        <p:txBody>
          <a:bodyPr>
            <a:normAutofit/>
          </a:bodyPr>
          <a:lstStyle/>
          <a:p>
            <a:r>
              <a:rPr lang="en-US" altLang="ja-JP">
                <a:solidFill>
                  <a:schemeClr val="tx1"/>
                </a:solidFill>
                <a:latin typeface="+mn-lt"/>
                <a:ea typeface="Calibri" pitchFamily="34" charset="-122"/>
                <a:cs typeface="Calibri" pitchFamily="34" charset="-120"/>
              </a:rPr>
              <a:t>A BTOF strip sensor under the laser</a:t>
            </a:r>
            <a:endParaRPr kumimoji="1" lang="ja-JP" alt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C0D47A3-DB5A-A577-1A92-73E1532A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C889CFF-9C65-11C9-EF6B-00C0FF0B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E63BF66-59D6-F0EE-C5F6-5F7549BA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z="2400"/>
              <a:t>4</a:t>
            </a:r>
            <a:endParaRPr lang="ja-JP" altLang="en-US" sz="2400" dirty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A51FF51D-26F9-3B94-FEE8-947EFEF72A8C}"/>
              </a:ext>
            </a:extLst>
          </p:cNvPr>
          <p:cNvSpPr/>
          <p:nvPr/>
        </p:nvSpPr>
        <p:spPr>
          <a:xfrm>
            <a:off x="337551" y="0"/>
            <a:ext cx="11185855" cy="371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kern="0" spc="3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LASER CAMPAIGN</a:t>
            </a:r>
            <a:endParaRPr lang="en-US" sz="1600" dirty="0"/>
          </a:p>
        </p:txBody>
      </p:sp>
      <p:sp>
        <p:nvSpPr>
          <p:cNvPr id="13" name="Shape 3">
            <a:extLst>
              <a:ext uri="{FF2B5EF4-FFF2-40B4-BE49-F238E27FC236}">
                <a16:creationId xmlns:a16="http://schemas.microsoft.com/office/drawing/2014/main" id="{6BF891D3-B9BC-F401-7A56-0CA2AA799428}"/>
              </a:ext>
            </a:extLst>
          </p:cNvPr>
          <p:cNvSpPr/>
          <p:nvPr/>
        </p:nvSpPr>
        <p:spPr>
          <a:xfrm>
            <a:off x="337550" y="1012972"/>
            <a:ext cx="11413715" cy="895230"/>
          </a:xfrm>
          <a:prstGeom prst="roundRect">
            <a:avLst>
              <a:gd name="adj" fmla="val 8571"/>
            </a:avLst>
          </a:prstGeom>
          <a:solidFill>
            <a:srgbClr val="EEF4F3"/>
          </a:solidFill>
          <a:ln>
            <a:solidFill>
              <a:schemeClr val="tx2"/>
            </a:solidFill>
          </a:ln>
        </p:spPr>
        <p:txBody>
          <a:bodyPr/>
          <a:lstStyle/>
          <a:p>
            <a:endParaRPr lang="ja-JP" altLang="en-US" sz="2800"/>
          </a:p>
        </p:txBody>
      </p:sp>
      <p:sp>
        <p:nvSpPr>
          <p:cNvPr id="15" name="Text 4">
            <a:extLst>
              <a:ext uri="{FF2B5EF4-FFF2-40B4-BE49-F238E27FC236}">
                <a16:creationId xmlns:a16="http://schemas.microsoft.com/office/drawing/2014/main" id="{7EF7D8B9-3923-3FD9-AFAE-C93FD3A17FDF}"/>
              </a:ext>
            </a:extLst>
          </p:cNvPr>
          <p:cNvSpPr/>
          <p:nvPr/>
        </p:nvSpPr>
        <p:spPr>
          <a:xfrm>
            <a:off x="464464" y="1012972"/>
            <a:ext cx="11058942" cy="881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17657A"/>
                </a:solidFill>
                <a:ea typeface="Calibri" pitchFamily="34" charset="-122"/>
                <a:cs typeface="Calibri" pitchFamily="34" charset="-120"/>
              </a:rPr>
              <a:t>Device </a:t>
            </a:r>
            <a:r>
              <a:rPr lang="en-US" sz="2400" b="1">
                <a:solidFill>
                  <a:srgbClr val="17657A"/>
                </a:solidFill>
                <a:ea typeface="Calibri" pitchFamily="34" charset="-122"/>
                <a:cs typeface="Calibri" pitchFamily="34" charset="-120"/>
              </a:rPr>
              <a:t>under test (DUT) :  </a:t>
            </a:r>
          </a:p>
          <a:p>
            <a:pPr marL="0" indent="0">
              <a:buNone/>
            </a:pPr>
            <a:r>
              <a:rPr lang="en-US" sz="2400">
                <a:solidFill>
                  <a:srgbClr val="0E3742"/>
                </a:solidFill>
                <a:ea typeface="Calibri" pitchFamily="34" charset="-122"/>
                <a:cs typeface="Calibri" pitchFamily="34" charset="-120"/>
              </a:rPr>
              <a:t>BTOF-type </a:t>
            </a:r>
            <a:r>
              <a:rPr lang="en-US" sz="2400" dirty="0">
                <a:solidFill>
                  <a:srgbClr val="0E3742"/>
                </a:solidFill>
                <a:ea typeface="Calibri" pitchFamily="34" charset="-122"/>
                <a:cs typeface="Calibri" pitchFamily="34" charset="-120"/>
              </a:rPr>
              <a:t>strip AC-LGAD · 500 µm pitch · 4 strips read out · bias −185 V</a:t>
            </a:r>
            <a:endParaRPr lang="en-US" sz="2400" dirty="0"/>
          </a:p>
        </p:txBody>
      </p:sp>
      <p:sp>
        <p:nvSpPr>
          <p:cNvPr id="19" name="Text 6">
            <a:extLst>
              <a:ext uri="{FF2B5EF4-FFF2-40B4-BE49-F238E27FC236}">
                <a16:creationId xmlns:a16="http://schemas.microsoft.com/office/drawing/2014/main" id="{F7CDD0E4-0560-6400-6B5A-1D535249825B}"/>
              </a:ext>
            </a:extLst>
          </p:cNvPr>
          <p:cNvSpPr/>
          <p:nvPr/>
        </p:nvSpPr>
        <p:spPr>
          <a:xfrm>
            <a:off x="464463" y="1997483"/>
            <a:ext cx="475488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ea typeface="Calibri" pitchFamily="34" charset="-122"/>
                <a:cs typeface="Calibri" pitchFamily="34" charset="-120"/>
              </a:rPr>
              <a:t>1</a:t>
            </a: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1" name="Text 7">
            <a:extLst>
              <a:ext uri="{FF2B5EF4-FFF2-40B4-BE49-F238E27FC236}">
                <a16:creationId xmlns:a16="http://schemas.microsoft.com/office/drawing/2014/main" id="{236E2415-069A-DA68-E74A-1A084897C10F}"/>
              </a:ext>
            </a:extLst>
          </p:cNvPr>
          <p:cNvSpPr/>
          <p:nvPr/>
        </p:nvSpPr>
        <p:spPr>
          <a:xfrm>
            <a:off x="1067997" y="2042308"/>
            <a:ext cx="3632850" cy="41883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E3742"/>
                </a:solidFill>
                <a:ea typeface="Calibri" pitchFamily="34" charset="-122"/>
                <a:cs typeface="Calibri" pitchFamily="34" charset="-120"/>
              </a:rPr>
              <a:t>Full-sensor 2D raster</a:t>
            </a:r>
            <a:endParaRPr lang="en-US" sz="2400" dirty="0"/>
          </a:p>
        </p:txBody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C96F7C75-5052-7398-788B-7DCA2AD24067}"/>
              </a:ext>
            </a:extLst>
          </p:cNvPr>
          <p:cNvSpPr/>
          <p:nvPr/>
        </p:nvSpPr>
        <p:spPr>
          <a:xfrm>
            <a:off x="939951" y="2443209"/>
            <a:ext cx="4811427" cy="985792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5C7883"/>
                </a:solidFill>
                <a:ea typeface="Calibri" pitchFamily="34" charset="-122"/>
                <a:cs typeface="Calibri" pitchFamily="34" charset="-120"/>
              </a:rPr>
              <a:t>9.3 mm × 2.5 mm map</a:t>
            </a:r>
            <a:r>
              <a:rPr lang="en-US" sz="2000">
                <a:solidFill>
                  <a:srgbClr val="5C7883"/>
                </a:solidFill>
                <a:ea typeface="Calibri" pitchFamily="34" charset="-122"/>
                <a:cs typeface="Calibri" pitchFamily="34" charset="-120"/>
              </a:rPr>
              <a:t>, 300 µm </a:t>
            </a:r>
            <a:r>
              <a:rPr lang="en-US" altLang="ja-JP" sz="2000">
                <a:solidFill>
                  <a:srgbClr val="5C7883"/>
                </a:solidFill>
                <a:ea typeface="Calibri" pitchFamily="34" charset="-122"/>
                <a:cs typeface="Calibri" pitchFamily="34" charset="-120"/>
              </a:rPr>
              <a:t>× 10 μm </a:t>
            </a:r>
            <a:r>
              <a:rPr lang="en-US" sz="2000">
                <a:solidFill>
                  <a:srgbClr val="5C7883"/>
                </a:solidFill>
                <a:ea typeface="Calibri" pitchFamily="34" charset="-122"/>
                <a:cs typeface="Calibri" pitchFamily="34" charset="-120"/>
              </a:rPr>
              <a:t>steps </a:t>
            </a:r>
            <a:r>
              <a:rPr lang="en-US" sz="2000" dirty="0">
                <a:solidFill>
                  <a:srgbClr val="5C7883"/>
                </a:solidFill>
                <a:ea typeface="Calibri" pitchFamily="34" charset="-122"/>
                <a:cs typeface="Calibri" pitchFamily="34" charset="-120"/>
              </a:rPr>
              <a:t>across the </a:t>
            </a:r>
            <a:r>
              <a:rPr lang="en-US" sz="2000">
                <a:solidFill>
                  <a:srgbClr val="5C7883"/>
                </a:solidFill>
                <a:ea typeface="Calibri" pitchFamily="34" charset="-122"/>
                <a:cs typeface="Calibri" pitchFamily="34" charset="-120"/>
              </a:rPr>
              <a:t>strips </a:t>
            </a:r>
            <a:endParaRPr lang="en-US" sz="2000" dirty="0"/>
          </a:p>
        </p:txBody>
      </p:sp>
      <p:sp>
        <p:nvSpPr>
          <p:cNvPr id="27" name="Text 10">
            <a:extLst>
              <a:ext uri="{FF2B5EF4-FFF2-40B4-BE49-F238E27FC236}">
                <a16:creationId xmlns:a16="http://schemas.microsoft.com/office/drawing/2014/main" id="{7EA67C6F-39A5-7714-404C-0CE53BFA2D48}"/>
              </a:ext>
            </a:extLst>
          </p:cNvPr>
          <p:cNvSpPr/>
          <p:nvPr/>
        </p:nvSpPr>
        <p:spPr>
          <a:xfrm>
            <a:off x="6096000" y="1973092"/>
            <a:ext cx="475488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ea typeface="Calibri" pitchFamily="34" charset="-122"/>
                <a:cs typeface="Calibri" pitchFamily="34" charset="-120"/>
              </a:rPr>
              <a:t>2</a:t>
            </a: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2EED6B57-A43C-449C-C711-4258AB1273C6}"/>
              </a:ext>
            </a:extLst>
          </p:cNvPr>
          <p:cNvSpPr/>
          <p:nvPr/>
        </p:nvSpPr>
        <p:spPr>
          <a:xfrm>
            <a:off x="6694328" y="1981099"/>
            <a:ext cx="3800103" cy="4656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E3742"/>
                </a:solidFill>
                <a:ea typeface="Calibri" pitchFamily="34" charset="-122"/>
                <a:cs typeface="Calibri" pitchFamily="34" charset="-120"/>
              </a:rPr>
              <a:t>Position × intensity grid</a:t>
            </a:r>
            <a:endParaRPr lang="en-US" sz="2400" dirty="0"/>
          </a:p>
        </p:txBody>
      </p:sp>
      <p:sp>
        <p:nvSpPr>
          <p:cNvPr id="31" name="Text 12">
            <a:extLst>
              <a:ext uri="{FF2B5EF4-FFF2-40B4-BE49-F238E27FC236}">
                <a16:creationId xmlns:a16="http://schemas.microsoft.com/office/drawing/2014/main" id="{4545A28C-8852-A575-7A5D-AFBDB8E0D453}"/>
              </a:ext>
            </a:extLst>
          </p:cNvPr>
          <p:cNvSpPr/>
          <p:nvPr/>
        </p:nvSpPr>
        <p:spPr>
          <a:xfrm>
            <a:off x="6694328" y="2401903"/>
            <a:ext cx="5022797" cy="1284272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5C7883"/>
                </a:solidFill>
                <a:ea typeface="Calibri" pitchFamily="34" charset="-122"/>
                <a:cs typeface="Calibri" pitchFamily="34" charset="-120"/>
              </a:rPr>
              <a:t>61 positions × 10 laser intensities — resolution and calibration stability as a function of signal size.</a:t>
            </a:r>
            <a:endParaRPr lang="en-US" sz="20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740E06-1DAD-3BA7-577A-9DD02FBFC07C}"/>
              </a:ext>
            </a:extLst>
          </p:cNvPr>
          <p:cNvSpPr/>
          <p:nvPr/>
        </p:nvSpPr>
        <p:spPr>
          <a:xfrm>
            <a:off x="8084921" y="3476362"/>
            <a:ext cx="136958" cy="20260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5BDDC5C-0272-7E7E-20FD-DF75B6E58D37}"/>
              </a:ext>
            </a:extLst>
          </p:cNvPr>
          <p:cNvSpPr/>
          <p:nvPr/>
        </p:nvSpPr>
        <p:spPr>
          <a:xfrm>
            <a:off x="8791479" y="3476362"/>
            <a:ext cx="136958" cy="20260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6B167EC-F145-D7DB-A57D-2CE6492A6B0F}"/>
              </a:ext>
            </a:extLst>
          </p:cNvPr>
          <p:cNvSpPr/>
          <p:nvPr/>
        </p:nvSpPr>
        <p:spPr>
          <a:xfrm>
            <a:off x="9476567" y="3457186"/>
            <a:ext cx="136958" cy="20260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7CA46C9-3BE5-B279-C976-7FA64523CEBD}"/>
              </a:ext>
            </a:extLst>
          </p:cNvPr>
          <p:cNvSpPr/>
          <p:nvPr/>
        </p:nvSpPr>
        <p:spPr>
          <a:xfrm>
            <a:off x="10128658" y="3457187"/>
            <a:ext cx="136958" cy="20260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70FB18C-D859-B2FF-EEE9-913EE2A49906}"/>
              </a:ext>
            </a:extLst>
          </p:cNvPr>
          <p:cNvSpPr txBox="1"/>
          <p:nvPr/>
        </p:nvSpPr>
        <p:spPr>
          <a:xfrm>
            <a:off x="9883987" y="5949101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C1</a:t>
            </a:r>
            <a:endParaRPr kumimoji="1" lang="ja-JP" altLang="en-US" sz="200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7350C47-A7C1-F927-8FBA-F901048B4BF0}"/>
              </a:ext>
            </a:extLst>
          </p:cNvPr>
          <p:cNvSpPr/>
          <p:nvPr/>
        </p:nvSpPr>
        <p:spPr>
          <a:xfrm>
            <a:off x="10079478" y="5710068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弧 16">
            <a:extLst>
              <a:ext uri="{FF2B5EF4-FFF2-40B4-BE49-F238E27FC236}">
                <a16:creationId xmlns:a16="http://schemas.microsoft.com/office/drawing/2014/main" id="{4F544D92-9C1E-06F1-E10D-191D89519D45}"/>
              </a:ext>
            </a:extLst>
          </p:cNvPr>
          <p:cNvSpPr/>
          <p:nvPr/>
        </p:nvSpPr>
        <p:spPr>
          <a:xfrm flipH="1">
            <a:off x="10178085" y="5371777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72336F-BD72-38E3-832F-4907A55B5E21}"/>
              </a:ext>
            </a:extLst>
          </p:cNvPr>
          <p:cNvSpPr txBox="1"/>
          <p:nvPr/>
        </p:nvSpPr>
        <p:spPr>
          <a:xfrm>
            <a:off x="9253070" y="5958626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C2</a:t>
            </a:r>
            <a:endParaRPr kumimoji="1" lang="ja-JP" altLang="en-US" sz="200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1F185E8-4072-7206-E59A-855EBBFE7944}"/>
              </a:ext>
            </a:extLst>
          </p:cNvPr>
          <p:cNvSpPr/>
          <p:nvPr/>
        </p:nvSpPr>
        <p:spPr>
          <a:xfrm>
            <a:off x="9418984" y="5710067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弧 21">
            <a:extLst>
              <a:ext uri="{FF2B5EF4-FFF2-40B4-BE49-F238E27FC236}">
                <a16:creationId xmlns:a16="http://schemas.microsoft.com/office/drawing/2014/main" id="{FA9304B1-4BD3-D5BA-1565-5B2E94D6DB49}"/>
              </a:ext>
            </a:extLst>
          </p:cNvPr>
          <p:cNvSpPr/>
          <p:nvPr/>
        </p:nvSpPr>
        <p:spPr>
          <a:xfrm flipH="1">
            <a:off x="9536641" y="5413321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101830B-9AAD-D2C9-13C4-BF4DCE18AFA2}"/>
              </a:ext>
            </a:extLst>
          </p:cNvPr>
          <p:cNvSpPr txBox="1"/>
          <p:nvPr/>
        </p:nvSpPr>
        <p:spPr>
          <a:xfrm>
            <a:off x="8561783" y="5971474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C3</a:t>
            </a:r>
            <a:endParaRPr kumimoji="1" lang="ja-JP" altLang="en-US" sz="200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119D34E-4F05-379C-2BE0-572DCD639076}"/>
              </a:ext>
            </a:extLst>
          </p:cNvPr>
          <p:cNvSpPr/>
          <p:nvPr/>
        </p:nvSpPr>
        <p:spPr>
          <a:xfrm>
            <a:off x="8725493" y="5729243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弧 25">
            <a:extLst>
              <a:ext uri="{FF2B5EF4-FFF2-40B4-BE49-F238E27FC236}">
                <a16:creationId xmlns:a16="http://schemas.microsoft.com/office/drawing/2014/main" id="{B4BE1DCD-59FA-12BA-973E-CBCD5686C408}"/>
              </a:ext>
            </a:extLst>
          </p:cNvPr>
          <p:cNvSpPr/>
          <p:nvPr/>
        </p:nvSpPr>
        <p:spPr>
          <a:xfrm flipH="1">
            <a:off x="8839479" y="5420581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A759254-A6B5-8697-D010-E3CEB888B592}"/>
              </a:ext>
            </a:extLst>
          </p:cNvPr>
          <p:cNvSpPr txBox="1"/>
          <p:nvPr/>
        </p:nvSpPr>
        <p:spPr>
          <a:xfrm>
            <a:off x="7849953" y="5975300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C4</a:t>
            </a:r>
            <a:endParaRPr kumimoji="1" lang="ja-JP" altLang="en-US" sz="200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73BD19C-2874-2766-F9E3-54B454F9DF9B}"/>
              </a:ext>
            </a:extLst>
          </p:cNvPr>
          <p:cNvSpPr/>
          <p:nvPr/>
        </p:nvSpPr>
        <p:spPr>
          <a:xfrm>
            <a:off x="8020057" y="5729243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弧 33">
            <a:extLst>
              <a:ext uri="{FF2B5EF4-FFF2-40B4-BE49-F238E27FC236}">
                <a16:creationId xmlns:a16="http://schemas.microsoft.com/office/drawing/2014/main" id="{DC69BC29-A7D2-1B84-C4C1-F0B7D23050DA}"/>
              </a:ext>
            </a:extLst>
          </p:cNvPr>
          <p:cNvSpPr/>
          <p:nvPr/>
        </p:nvSpPr>
        <p:spPr>
          <a:xfrm flipH="1">
            <a:off x="8121357" y="5439051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6B4799C-4084-351D-8122-07926D42244F}"/>
              </a:ext>
            </a:extLst>
          </p:cNvPr>
          <p:cNvSpPr/>
          <p:nvPr/>
        </p:nvSpPr>
        <p:spPr>
          <a:xfrm>
            <a:off x="10789366" y="3452179"/>
            <a:ext cx="136958" cy="20260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BF1375E7-B758-9E9A-6F33-9BE661DCCA1C}"/>
              </a:ext>
            </a:extLst>
          </p:cNvPr>
          <p:cNvSpPr/>
          <p:nvPr/>
        </p:nvSpPr>
        <p:spPr>
          <a:xfrm>
            <a:off x="10740186" y="5705060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弧 36">
            <a:extLst>
              <a:ext uri="{FF2B5EF4-FFF2-40B4-BE49-F238E27FC236}">
                <a16:creationId xmlns:a16="http://schemas.microsoft.com/office/drawing/2014/main" id="{DD37DDC0-3B19-42EB-717F-70AA251C5139}"/>
              </a:ext>
            </a:extLst>
          </p:cNvPr>
          <p:cNvSpPr/>
          <p:nvPr/>
        </p:nvSpPr>
        <p:spPr>
          <a:xfrm flipH="1">
            <a:off x="10857843" y="5366769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5A1B806-2C4F-9F89-67DF-26131A5D85E6}"/>
              </a:ext>
            </a:extLst>
          </p:cNvPr>
          <p:cNvSpPr/>
          <p:nvPr/>
        </p:nvSpPr>
        <p:spPr>
          <a:xfrm>
            <a:off x="7489096" y="3457312"/>
            <a:ext cx="136958" cy="20260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66F8509E-D1BC-F662-BBF4-1CBC129BF155}"/>
              </a:ext>
            </a:extLst>
          </p:cNvPr>
          <p:cNvSpPr/>
          <p:nvPr/>
        </p:nvSpPr>
        <p:spPr>
          <a:xfrm>
            <a:off x="7439916" y="5729243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弧 39">
            <a:extLst>
              <a:ext uri="{FF2B5EF4-FFF2-40B4-BE49-F238E27FC236}">
                <a16:creationId xmlns:a16="http://schemas.microsoft.com/office/drawing/2014/main" id="{6F093D90-82F9-D09C-1621-FA1C9F918111}"/>
              </a:ext>
            </a:extLst>
          </p:cNvPr>
          <p:cNvSpPr/>
          <p:nvPr/>
        </p:nvSpPr>
        <p:spPr>
          <a:xfrm flipH="1">
            <a:off x="7538523" y="5390952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34CC939F-5D05-D17C-0301-BFA9D863B80A}"/>
              </a:ext>
            </a:extLst>
          </p:cNvPr>
          <p:cNvSpPr/>
          <p:nvPr/>
        </p:nvSpPr>
        <p:spPr>
          <a:xfrm>
            <a:off x="10748123" y="5243385"/>
            <a:ext cx="245538" cy="2455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9F35640C-AC4E-479D-DD34-292FDFBEB463}"/>
              </a:ext>
            </a:extLst>
          </p:cNvPr>
          <p:cNvSpPr/>
          <p:nvPr/>
        </p:nvSpPr>
        <p:spPr>
          <a:xfrm>
            <a:off x="7434804" y="5234693"/>
            <a:ext cx="245538" cy="2455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5822EF2E-A62B-C87A-D4EE-6173B792CF98}"/>
              </a:ext>
            </a:extLst>
          </p:cNvPr>
          <p:cNvCxnSpPr>
            <a:stCxn id="41" idx="2"/>
            <a:endCxn id="42" idx="6"/>
          </p:cNvCxnSpPr>
          <p:nvPr/>
        </p:nvCxnSpPr>
        <p:spPr>
          <a:xfrm flipH="1" flipV="1">
            <a:off x="7680342" y="5357462"/>
            <a:ext cx="3067781" cy="86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469BCBB3-9CBB-475E-E782-6F19CCB6ECCB}"/>
              </a:ext>
            </a:extLst>
          </p:cNvPr>
          <p:cNvSpPr/>
          <p:nvPr/>
        </p:nvSpPr>
        <p:spPr>
          <a:xfrm>
            <a:off x="1713593" y="3492679"/>
            <a:ext cx="169308" cy="2113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FA1AC77A-62E0-9FD3-D96E-1B6BB4EA4A87}"/>
              </a:ext>
            </a:extLst>
          </p:cNvPr>
          <p:cNvSpPr/>
          <p:nvPr/>
        </p:nvSpPr>
        <p:spPr>
          <a:xfrm>
            <a:off x="2445646" y="3492102"/>
            <a:ext cx="169308" cy="2113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691BE523-0814-E486-B2AE-83804C0564C8}"/>
              </a:ext>
            </a:extLst>
          </p:cNvPr>
          <p:cNvSpPr/>
          <p:nvPr/>
        </p:nvSpPr>
        <p:spPr>
          <a:xfrm>
            <a:off x="3137477" y="3495238"/>
            <a:ext cx="169200" cy="2113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71B5A432-1825-F787-ADB8-F942C8F08344}"/>
              </a:ext>
            </a:extLst>
          </p:cNvPr>
          <p:cNvSpPr/>
          <p:nvPr/>
        </p:nvSpPr>
        <p:spPr>
          <a:xfrm>
            <a:off x="3879413" y="3491889"/>
            <a:ext cx="169200" cy="2113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5C198594-F927-EEE0-13C9-60B83D779A41}"/>
              </a:ext>
            </a:extLst>
          </p:cNvPr>
          <p:cNvSpPr/>
          <p:nvPr/>
        </p:nvSpPr>
        <p:spPr>
          <a:xfrm>
            <a:off x="1096988" y="3500689"/>
            <a:ext cx="169308" cy="2113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FD6C9564-60CB-46B8-AE04-19B4DA092776}"/>
              </a:ext>
            </a:extLst>
          </p:cNvPr>
          <p:cNvSpPr/>
          <p:nvPr/>
        </p:nvSpPr>
        <p:spPr>
          <a:xfrm>
            <a:off x="4563889" y="3506371"/>
            <a:ext cx="169308" cy="21135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8" name="直線矢印コネクタ 117">
            <a:extLst>
              <a:ext uri="{FF2B5EF4-FFF2-40B4-BE49-F238E27FC236}">
                <a16:creationId xmlns:a16="http://schemas.microsoft.com/office/drawing/2014/main" id="{E731ECC8-FA6D-33D0-98B8-8E4550DA265C}"/>
              </a:ext>
            </a:extLst>
          </p:cNvPr>
          <p:cNvCxnSpPr>
            <a:cxnSpLocks/>
          </p:cNvCxnSpPr>
          <p:nvPr/>
        </p:nvCxnSpPr>
        <p:spPr>
          <a:xfrm>
            <a:off x="5045754" y="3486128"/>
            <a:ext cx="0" cy="21135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2D452BA1-7606-E14F-F9BD-6A1FE6D4EF8B}"/>
              </a:ext>
            </a:extLst>
          </p:cNvPr>
          <p:cNvSpPr txBox="1"/>
          <p:nvPr/>
        </p:nvSpPr>
        <p:spPr>
          <a:xfrm>
            <a:off x="5019416" y="4483191"/>
            <a:ext cx="94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/>
              <a:t>10 mm</a:t>
            </a:r>
            <a:endParaRPr kumimoji="1" lang="ja-JP" altLang="en-US" sz="2000"/>
          </a:p>
        </p:txBody>
      </p: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DB9D3410-EF73-6E94-6CEF-1B21BB0465AB}"/>
              </a:ext>
            </a:extLst>
          </p:cNvPr>
          <p:cNvCxnSpPr>
            <a:cxnSpLocks/>
          </p:cNvCxnSpPr>
          <p:nvPr/>
        </p:nvCxnSpPr>
        <p:spPr>
          <a:xfrm>
            <a:off x="3222077" y="3394253"/>
            <a:ext cx="79200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フローチャート: 和接合 120">
            <a:extLst>
              <a:ext uri="{FF2B5EF4-FFF2-40B4-BE49-F238E27FC236}">
                <a16:creationId xmlns:a16="http://schemas.microsoft.com/office/drawing/2014/main" id="{2E6FFB30-C52B-E568-2509-C9B08DBF94AF}"/>
              </a:ext>
            </a:extLst>
          </p:cNvPr>
          <p:cNvSpPr/>
          <p:nvPr/>
        </p:nvSpPr>
        <p:spPr>
          <a:xfrm>
            <a:off x="4532659" y="5395224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フローチャート: 和接合 121">
            <a:extLst>
              <a:ext uri="{FF2B5EF4-FFF2-40B4-BE49-F238E27FC236}">
                <a16:creationId xmlns:a16="http://schemas.microsoft.com/office/drawing/2014/main" id="{2B174CAA-C5FE-BD53-82A1-6EC0A031FEF1}"/>
              </a:ext>
            </a:extLst>
          </p:cNvPr>
          <p:cNvSpPr/>
          <p:nvPr/>
        </p:nvSpPr>
        <p:spPr>
          <a:xfrm>
            <a:off x="1065903" y="5389541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7D9C2AF0-EFA1-5631-B9D2-B07D4AE86D4B}"/>
              </a:ext>
            </a:extLst>
          </p:cNvPr>
          <p:cNvSpPr txBox="1"/>
          <p:nvPr/>
        </p:nvSpPr>
        <p:spPr>
          <a:xfrm>
            <a:off x="4328561" y="6054500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C0</a:t>
            </a:r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2BB8122E-3539-A207-FF4D-5020C4597E62}"/>
              </a:ext>
            </a:extLst>
          </p:cNvPr>
          <p:cNvSpPr/>
          <p:nvPr/>
        </p:nvSpPr>
        <p:spPr>
          <a:xfrm>
            <a:off x="4514710" y="5805261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円弧 124">
            <a:extLst>
              <a:ext uri="{FF2B5EF4-FFF2-40B4-BE49-F238E27FC236}">
                <a16:creationId xmlns:a16="http://schemas.microsoft.com/office/drawing/2014/main" id="{07424A75-DBA8-9C69-A134-78ADD99A071F}"/>
              </a:ext>
            </a:extLst>
          </p:cNvPr>
          <p:cNvSpPr/>
          <p:nvPr/>
        </p:nvSpPr>
        <p:spPr>
          <a:xfrm flipH="1">
            <a:off x="4632367" y="5508515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E6CE935A-090C-A4FB-F7F4-A2E51799A87E}"/>
              </a:ext>
            </a:extLst>
          </p:cNvPr>
          <p:cNvSpPr txBox="1"/>
          <p:nvPr/>
        </p:nvSpPr>
        <p:spPr>
          <a:xfrm>
            <a:off x="2229793" y="6048539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C3</a:t>
            </a:r>
            <a:endParaRPr kumimoji="1" lang="ja-JP" altLang="en-US" sz="2000"/>
          </a:p>
        </p:txBody>
      </p: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68AB4E2B-94B7-6122-4607-CF0EE690904E}"/>
              </a:ext>
            </a:extLst>
          </p:cNvPr>
          <p:cNvSpPr/>
          <p:nvPr/>
        </p:nvSpPr>
        <p:spPr>
          <a:xfrm>
            <a:off x="2388064" y="5832537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円弧 127">
            <a:extLst>
              <a:ext uri="{FF2B5EF4-FFF2-40B4-BE49-F238E27FC236}">
                <a16:creationId xmlns:a16="http://schemas.microsoft.com/office/drawing/2014/main" id="{9AB2B33E-63CB-CC44-2689-9110D9BD903F}"/>
              </a:ext>
            </a:extLst>
          </p:cNvPr>
          <p:cNvSpPr/>
          <p:nvPr/>
        </p:nvSpPr>
        <p:spPr>
          <a:xfrm flipH="1">
            <a:off x="2505721" y="5535791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598445CB-2F13-FE63-62A7-764C90DCD3A4}"/>
              </a:ext>
            </a:extLst>
          </p:cNvPr>
          <p:cNvSpPr txBox="1"/>
          <p:nvPr/>
        </p:nvSpPr>
        <p:spPr>
          <a:xfrm>
            <a:off x="1466031" y="6046665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C4</a:t>
            </a:r>
            <a:endParaRPr kumimoji="1" lang="ja-JP" altLang="en-US" sz="2000"/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8DE73358-ACCC-100F-2383-F4BE6C0EE060}"/>
              </a:ext>
            </a:extLst>
          </p:cNvPr>
          <p:cNvSpPr/>
          <p:nvPr/>
        </p:nvSpPr>
        <p:spPr>
          <a:xfrm>
            <a:off x="1647608" y="5874659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円弧 130">
            <a:extLst>
              <a:ext uri="{FF2B5EF4-FFF2-40B4-BE49-F238E27FC236}">
                <a16:creationId xmlns:a16="http://schemas.microsoft.com/office/drawing/2014/main" id="{F1E4ED04-EED5-E356-A19D-E81EB7ABC7C2}"/>
              </a:ext>
            </a:extLst>
          </p:cNvPr>
          <p:cNvSpPr/>
          <p:nvPr/>
        </p:nvSpPr>
        <p:spPr>
          <a:xfrm flipH="1">
            <a:off x="1761594" y="5524452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00CEA56F-E9DA-B6FF-B88B-5800A47CE897}"/>
              </a:ext>
            </a:extLst>
          </p:cNvPr>
          <p:cNvSpPr txBox="1"/>
          <p:nvPr/>
        </p:nvSpPr>
        <p:spPr>
          <a:xfrm>
            <a:off x="860301" y="6057126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C5</a:t>
            </a:r>
            <a:endParaRPr kumimoji="1" lang="ja-JP" altLang="en-US" sz="2000"/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8230BEB8-37B8-4D33-D8A6-AA1AC5452B0C}"/>
              </a:ext>
            </a:extLst>
          </p:cNvPr>
          <p:cNvSpPr/>
          <p:nvPr/>
        </p:nvSpPr>
        <p:spPr>
          <a:xfrm>
            <a:off x="1022600" y="5875462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円弧 133">
            <a:extLst>
              <a:ext uri="{FF2B5EF4-FFF2-40B4-BE49-F238E27FC236}">
                <a16:creationId xmlns:a16="http://schemas.microsoft.com/office/drawing/2014/main" id="{ABF5905A-006C-3691-BC84-D66C05568176}"/>
              </a:ext>
            </a:extLst>
          </p:cNvPr>
          <p:cNvSpPr/>
          <p:nvPr/>
        </p:nvSpPr>
        <p:spPr>
          <a:xfrm flipH="1">
            <a:off x="1152475" y="5550932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フローチャート: 和接合 134">
            <a:extLst>
              <a:ext uri="{FF2B5EF4-FFF2-40B4-BE49-F238E27FC236}">
                <a16:creationId xmlns:a16="http://schemas.microsoft.com/office/drawing/2014/main" id="{655B3549-7762-830B-F4C7-F9DB3232478B}"/>
              </a:ext>
            </a:extLst>
          </p:cNvPr>
          <p:cNvSpPr/>
          <p:nvPr/>
        </p:nvSpPr>
        <p:spPr>
          <a:xfrm>
            <a:off x="4532657" y="5197170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フローチャート: 和接合 135">
            <a:extLst>
              <a:ext uri="{FF2B5EF4-FFF2-40B4-BE49-F238E27FC236}">
                <a16:creationId xmlns:a16="http://schemas.microsoft.com/office/drawing/2014/main" id="{E4B9F18C-4F13-F1F8-3C37-644103150DE7}"/>
              </a:ext>
            </a:extLst>
          </p:cNvPr>
          <p:cNvSpPr/>
          <p:nvPr/>
        </p:nvSpPr>
        <p:spPr>
          <a:xfrm>
            <a:off x="1073311" y="5191488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フローチャート: 和接合 136">
            <a:extLst>
              <a:ext uri="{FF2B5EF4-FFF2-40B4-BE49-F238E27FC236}">
                <a16:creationId xmlns:a16="http://schemas.microsoft.com/office/drawing/2014/main" id="{16C4D0CF-C411-C4B4-9DF9-B79A8D78D8DD}"/>
              </a:ext>
            </a:extLst>
          </p:cNvPr>
          <p:cNvSpPr/>
          <p:nvPr/>
        </p:nvSpPr>
        <p:spPr>
          <a:xfrm>
            <a:off x="4532657" y="4994674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フローチャート: 和接合 137">
            <a:extLst>
              <a:ext uri="{FF2B5EF4-FFF2-40B4-BE49-F238E27FC236}">
                <a16:creationId xmlns:a16="http://schemas.microsoft.com/office/drawing/2014/main" id="{C44E5D06-B894-EEFB-5CF7-CC573F40680A}"/>
              </a:ext>
            </a:extLst>
          </p:cNvPr>
          <p:cNvSpPr/>
          <p:nvPr/>
        </p:nvSpPr>
        <p:spPr>
          <a:xfrm>
            <a:off x="1073311" y="4988992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フローチャート: 和接合 138">
            <a:extLst>
              <a:ext uri="{FF2B5EF4-FFF2-40B4-BE49-F238E27FC236}">
                <a16:creationId xmlns:a16="http://schemas.microsoft.com/office/drawing/2014/main" id="{CFF9F8D6-753F-0EB9-871E-E5C0D24AEDFB}"/>
              </a:ext>
            </a:extLst>
          </p:cNvPr>
          <p:cNvSpPr/>
          <p:nvPr/>
        </p:nvSpPr>
        <p:spPr>
          <a:xfrm>
            <a:off x="4532657" y="4792178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フローチャート: 和接合 139">
            <a:extLst>
              <a:ext uri="{FF2B5EF4-FFF2-40B4-BE49-F238E27FC236}">
                <a16:creationId xmlns:a16="http://schemas.microsoft.com/office/drawing/2014/main" id="{BD17FF32-854C-AAD4-06FD-02ED679D33A3}"/>
              </a:ext>
            </a:extLst>
          </p:cNvPr>
          <p:cNvSpPr/>
          <p:nvPr/>
        </p:nvSpPr>
        <p:spPr>
          <a:xfrm>
            <a:off x="1073311" y="4786496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フローチャート: 和接合 140">
            <a:extLst>
              <a:ext uri="{FF2B5EF4-FFF2-40B4-BE49-F238E27FC236}">
                <a16:creationId xmlns:a16="http://schemas.microsoft.com/office/drawing/2014/main" id="{6FED3F4B-A336-F518-1749-94CFABBE7256}"/>
              </a:ext>
            </a:extLst>
          </p:cNvPr>
          <p:cNvSpPr/>
          <p:nvPr/>
        </p:nvSpPr>
        <p:spPr>
          <a:xfrm>
            <a:off x="4532657" y="4589682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フローチャート: 和接合 141">
            <a:extLst>
              <a:ext uri="{FF2B5EF4-FFF2-40B4-BE49-F238E27FC236}">
                <a16:creationId xmlns:a16="http://schemas.microsoft.com/office/drawing/2014/main" id="{D3B77779-7B2F-8348-EBA2-E42D4D57A37D}"/>
              </a:ext>
            </a:extLst>
          </p:cNvPr>
          <p:cNvSpPr/>
          <p:nvPr/>
        </p:nvSpPr>
        <p:spPr>
          <a:xfrm>
            <a:off x="1073311" y="4584000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フローチャート: 和接合 142">
            <a:extLst>
              <a:ext uri="{FF2B5EF4-FFF2-40B4-BE49-F238E27FC236}">
                <a16:creationId xmlns:a16="http://schemas.microsoft.com/office/drawing/2014/main" id="{9D18369C-3DB8-D463-7F0F-CD6372379732}"/>
              </a:ext>
            </a:extLst>
          </p:cNvPr>
          <p:cNvSpPr/>
          <p:nvPr/>
        </p:nvSpPr>
        <p:spPr>
          <a:xfrm>
            <a:off x="4532657" y="4387186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フローチャート: 和接合 143">
            <a:extLst>
              <a:ext uri="{FF2B5EF4-FFF2-40B4-BE49-F238E27FC236}">
                <a16:creationId xmlns:a16="http://schemas.microsoft.com/office/drawing/2014/main" id="{B552419E-37BB-5540-FFFB-BB16D1A8DE62}"/>
              </a:ext>
            </a:extLst>
          </p:cNvPr>
          <p:cNvSpPr/>
          <p:nvPr/>
        </p:nvSpPr>
        <p:spPr>
          <a:xfrm>
            <a:off x="1073311" y="4381504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フローチャート: 和接合 144">
            <a:extLst>
              <a:ext uri="{FF2B5EF4-FFF2-40B4-BE49-F238E27FC236}">
                <a16:creationId xmlns:a16="http://schemas.microsoft.com/office/drawing/2014/main" id="{2C7F83A3-9500-F6EA-1BF8-2125B7E53CE2}"/>
              </a:ext>
            </a:extLst>
          </p:cNvPr>
          <p:cNvSpPr/>
          <p:nvPr/>
        </p:nvSpPr>
        <p:spPr>
          <a:xfrm>
            <a:off x="4532657" y="4184690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フローチャート: 和接合 145">
            <a:extLst>
              <a:ext uri="{FF2B5EF4-FFF2-40B4-BE49-F238E27FC236}">
                <a16:creationId xmlns:a16="http://schemas.microsoft.com/office/drawing/2014/main" id="{BBC29AF7-A38D-9B60-E4F5-36E933D74C85}"/>
              </a:ext>
            </a:extLst>
          </p:cNvPr>
          <p:cNvSpPr/>
          <p:nvPr/>
        </p:nvSpPr>
        <p:spPr>
          <a:xfrm>
            <a:off x="1073311" y="4179008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フローチャート: 和接合 146">
            <a:extLst>
              <a:ext uri="{FF2B5EF4-FFF2-40B4-BE49-F238E27FC236}">
                <a16:creationId xmlns:a16="http://schemas.microsoft.com/office/drawing/2014/main" id="{6B268BF5-7724-FCAF-8B51-93D0EDB42C40}"/>
              </a:ext>
            </a:extLst>
          </p:cNvPr>
          <p:cNvSpPr/>
          <p:nvPr/>
        </p:nvSpPr>
        <p:spPr>
          <a:xfrm>
            <a:off x="4532657" y="3982194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フローチャート: 和接合 147">
            <a:extLst>
              <a:ext uri="{FF2B5EF4-FFF2-40B4-BE49-F238E27FC236}">
                <a16:creationId xmlns:a16="http://schemas.microsoft.com/office/drawing/2014/main" id="{207D0734-C555-1AE7-B975-F25602AAEB9F}"/>
              </a:ext>
            </a:extLst>
          </p:cNvPr>
          <p:cNvSpPr/>
          <p:nvPr/>
        </p:nvSpPr>
        <p:spPr>
          <a:xfrm>
            <a:off x="1073311" y="3976512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フローチャート: 和接合 148">
            <a:extLst>
              <a:ext uri="{FF2B5EF4-FFF2-40B4-BE49-F238E27FC236}">
                <a16:creationId xmlns:a16="http://schemas.microsoft.com/office/drawing/2014/main" id="{0C55451D-561F-F7A2-CE09-B774DE0DC0C4}"/>
              </a:ext>
            </a:extLst>
          </p:cNvPr>
          <p:cNvSpPr/>
          <p:nvPr/>
        </p:nvSpPr>
        <p:spPr>
          <a:xfrm>
            <a:off x="4532657" y="3779698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フローチャート: 和接合 149">
            <a:extLst>
              <a:ext uri="{FF2B5EF4-FFF2-40B4-BE49-F238E27FC236}">
                <a16:creationId xmlns:a16="http://schemas.microsoft.com/office/drawing/2014/main" id="{DB69396C-8C86-B5F1-4FCF-0123F693B826}"/>
              </a:ext>
            </a:extLst>
          </p:cNvPr>
          <p:cNvSpPr/>
          <p:nvPr/>
        </p:nvSpPr>
        <p:spPr>
          <a:xfrm>
            <a:off x="1073311" y="3774016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フローチャート: 和接合 150">
            <a:extLst>
              <a:ext uri="{FF2B5EF4-FFF2-40B4-BE49-F238E27FC236}">
                <a16:creationId xmlns:a16="http://schemas.microsoft.com/office/drawing/2014/main" id="{5C063726-7268-0B01-D5F6-E851C291FC07}"/>
              </a:ext>
            </a:extLst>
          </p:cNvPr>
          <p:cNvSpPr/>
          <p:nvPr/>
        </p:nvSpPr>
        <p:spPr>
          <a:xfrm>
            <a:off x="4532657" y="3577202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フローチャート: 和接合 151">
            <a:extLst>
              <a:ext uri="{FF2B5EF4-FFF2-40B4-BE49-F238E27FC236}">
                <a16:creationId xmlns:a16="http://schemas.microsoft.com/office/drawing/2014/main" id="{4E03FC6E-DD7E-0F26-2904-6B354C7B82AD}"/>
              </a:ext>
            </a:extLst>
          </p:cNvPr>
          <p:cNvSpPr/>
          <p:nvPr/>
        </p:nvSpPr>
        <p:spPr>
          <a:xfrm>
            <a:off x="1073311" y="3571520"/>
            <a:ext cx="192011" cy="192011"/>
          </a:xfrm>
          <a:prstGeom prst="flowChartSummingJuncti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テキスト ボックス 152">
            <a:extLst>
              <a:ext uri="{FF2B5EF4-FFF2-40B4-BE49-F238E27FC236}">
                <a16:creationId xmlns:a16="http://schemas.microsoft.com/office/drawing/2014/main" id="{2E5E2655-F000-085E-C1E7-C579D12B899A}"/>
              </a:ext>
            </a:extLst>
          </p:cNvPr>
          <p:cNvSpPr txBox="1"/>
          <p:nvPr/>
        </p:nvSpPr>
        <p:spPr>
          <a:xfrm>
            <a:off x="2908204" y="3037418"/>
            <a:ext cx="139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500 um</a:t>
            </a:r>
            <a:endParaRPr kumimoji="1" lang="ja-JP" altLang="en-US" sz="2000"/>
          </a:p>
        </p:txBody>
      </p:sp>
      <p:cxnSp>
        <p:nvCxnSpPr>
          <p:cNvPr id="154" name="直線矢印コネクタ 153">
            <a:extLst>
              <a:ext uri="{FF2B5EF4-FFF2-40B4-BE49-F238E27FC236}">
                <a16:creationId xmlns:a16="http://schemas.microsoft.com/office/drawing/2014/main" id="{4C4A2240-C35D-4AFE-6759-05C3EF129104}"/>
              </a:ext>
            </a:extLst>
          </p:cNvPr>
          <p:cNvCxnSpPr>
            <a:cxnSpLocks/>
          </p:cNvCxnSpPr>
          <p:nvPr/>
        </p:nvCxnSpPr>
        <p:spPr>
          <a:xfrm flipV="1">
            <a:off x="990549" y="5255240"/>
            <a:ext cx="0" cy="256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矢印コネクタ 154">
            <a:extLst>
              <a:ext uri="{FF2B5EF4-FFF2-40B4-BE49-F238E27FC236}">
                <a16:creationId xmlns:a16="http://schemas.microsoft.com/office/drawing/2014/main" id="{C0FE2567-9260-E0E2-17CA-EC8F34D2F8FB}"/>
              </a:ext>
            </a:extLst>
          </p:cNvPr>
          <p:cNvCxnSpPr>
            <a:cxnSpLocks/>
          </p:cNvCxnSpPr>
          <p:nvPr/>
        </p:nvCxnSpPr>
        <p:spPr>
          <a:xfrm flipV="1">
            <a:off x="990549" y="4888654"/>
            <a:ext cx="0" cy="256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矢印コネクタ 155">
            <a:extLst>
              <a:ext uri="{FF2B5EF4-FFF2-40B4-BE49-F238E27FC236}">
                <a16:creationId xmlns:a16="http://schemas.microsoft.com/office/drawing/2014/main" id="{70867520-8EB9-9EB1-E665-C7412C6EB89B}"/>
              </a:ext>
            </a:extLst>
          </p:cNvPr>
          <p:cNvCxnSpPr>
            <a:cxnSpLocks/>
          </p:cNvCxnSpPr>
          <p:nvPr/>
        </p:nvCxnSpPr>
        <p:spPr>
          <a:xfrm flipV="1">
            <a:off x="990549" y="4455741"/>
            <a:ext cx="0" cy="256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矢印コネクタ 156">
            <a:extLst>
              <a:ext uri="{FF2B5EF4-FFF2-40B4-BE49-F238E27FC236}">
                <a16:creationId xmlns:a16="http://schemas.microsoft.com/office/drawing/2014/main" id="{95866D48-6A0F-9F69-367F-CC937FD38A33}"/>
              </a:ext>
            </a:extLst>
          </p:cNvPr>
          <p:cNvCxnSpPr>
            <a:cxnSpLocks/>
          </p:cNvCxnSpPr>
          <p:nvPr/>
        </p:nvCxnSpPr>
        <p:spPr>
          <a:xfrm flipV="1">
            <a:off x="990549" y="4050749"/>
            <a:ext cx="0" cy="256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矢印コネクタ 157">
            <a:extLst>
              <a:ext uri="{FF2B5EF4-FFF2-40B4-BE49-F238E27FC236}">
                <a16:creationId xmlns:a16="http://schemas.microsoft.com/office/drawing/2014/main" id="{54914826-12A8-2976-F5D2-8E9724455287}"/>
              </a:ext>
            </a:extLst>
          </p:cNvPr>
          <p:cNvCxnSpPr>
            <a:cxnSpLocks/>
          </p:cNvCxnSpPr>
          <p:nvPr/>
        </p:nvCxnSpPr>
        <p:spPr>
          <a:xfrm flipV="1">
            <a:off x="990549" y="3623746"/>
            <a:ext cx="0" cy="256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矢印コネクタ 158">
            <a:extLst>
              <a:ext uri="{FF2B5EF4-FFF2-40B4-BE49-F238E27FC236}">
                <a16:creationId xmlns:a16="http://schemas.microsoft.com/office/drawing/2014/main" id="{004646B3-8424-6BB9-35F6-3FB2B6C980A5}"/>
              </a:ext>
            </a:extLst>
          </p:cNvPr>
          <p:cNvCxnSpPr>
            <a:cxnSpLocks/>
          </p:cNvCxnSpPr>
          <p:nvPr/>
        </p:nvCxnSpPr>
        <p:spPr>
          <a:xfrm flipV="1">
            <a:off x="4785079" y="5054241"/>
            <a:ext cx="0" cy="256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矢印コネクタ 159">
            <a:extLst>
              <a:ext uri="{FF2B5EF4-FFF2-40B4-BE49-F238E27FC236}">
                <a16:creationId xmlns:a16="http://schemas.microsoft.com/office/drawing/2014/main" id="{30B37E4B-A14D-1E9B-CA75-D630D82F871F}"/>
              </a:ext>
            </a:extLst>
          </p:cNvPr>
          <p:cNvCxnSpPr>
            <a:cxnSpLocks/>
          </p:cNvCxnSpPr>
          <p:nvPr/>
        </p:nvCxnSpPr>
        <p:spPr>
          <a:xfrm flipV="1">
            <a:off x="4785079" y="4687655"/>
            <a:ext cx="0" cy="256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矢印コネクタ 160">
            <a:extLst>
              <a:ext uri="{FF2B5EF4-FFF2-40B4-BE49-F238E27FC236}">
                <a16:creationId xmlns:a16="http://schemas.microsoft.com/office/drawing/2014/main" id="{7C5EE7D0-3B5C-E84B-0C19-EC91C44587C2}"/>
              </a:ext>
            </a:extLst>
          </p:cNvPr>
          <p:cNvCxnSpPr>
            <a:cxnSpLocks/>
          </p:cNvCxnSpPr>
          <p:nvPr/>
        </p:nvCxnSpPr>
        <p:spPr>
          <a:xfrm flipV="1">
            <a:off x="4785079" y="4254742"/>
            <a:ext cx="0" cy="256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線矢印コネクタ 161">
            <a:extLst>
              <a:ext uri="{FF2B5EF4-FFF2-40B4-BE49-F238E27FC236}">
                <a16:creationId xmlns:a16="http://schemas.microsoft.com/office/drawing/2014/main" id="{82EAAED4-2FC2-8D79-499A-A203A56CCF5E}"/>
              </a:ext>
            </a:extLst>
          </p:cNvPr>
          <p:cNvCxnSpPr>
            <a:cxnSpLocks/>
          </p:cNvCxnSpPr>
          <p:nvPr/>
        </p:nvCxnSpPr>
        <p:spPr>
          <a:xfrm flipV="1">
            <a:off x="4785079" y="3849750"/>
            <a:ext cx="0" cy="256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矢印コネクタ 162">
            <a:extLst>
              <a:ext uri="{FF2B5EF4-FFF2-40B4-BE49-F238E27FC236}">
                <a16:creationId xmlns:a16="http://schemas.microsoft.com/office/drawing/2014/main" id="{D705E0D5-4E3D-9DA7-40C9-7A2C56ACBA68}"/>
              </a:ext>
            </a:extLst>
          </p:cNvPr>
          <p:cNvCxnSpPr>
            <a:cxnSpLocks/>
          </p:cNvCxnSpPr>
          <p:nvPr/>
        </p:nvCxnSpPr>
        <p:spPr>
          <a:xfrm flipV="1">
            <a:off x="4785079" y="3422747"/>
            <a:ext cx="0" cy="2565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BEAD5866-983D-3CF5-AE4D-415D1AEA9A7B}"/>
              </a:ext>
            </a:extLst>
          </p:cNvPr>
          <p:cNvSpPr txBox="1"/>
          <p:nvPr/>
        </p:nvSpPr>
        <p:spPr>
          <a:xfrm>
            <a:off x="3681858" y="6046664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C1</a:t>
            </a:r>
            <a:endParaRPr kumimoji="1" lang="ja-JP" altLang="en-US" sz="2000"/>
          </a:p>
        </p:txBody>
      </p:sp>
      <p:sp>
        <p:nvSpPr>
          <p:cNvPr id="165" name="正方形/長方形 164">
            <a:extLst>
              <a:ext uri="{FF2B5EF4-FFF2-40B4-BE49-F238E27FC236}">
                <a16:creationId xmlns:a16="http://schemas.microsoft.com/office/drawing/2014/main" id="{311478BC-9928-0561-A07A-8DD93548C8C4}"/>
              </a:ext>
            </a:extLst>
          </p:cNvPr>
          <p:cNvSpPr/>
          <p:nvPr/>
        </p:nvSpPr>
        <p:spPr>
          <a:xfrm>
            <a:off x="3836675" y="5808397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円弧 165">
            <a:extLst>
              <a:ext uri="{FF2B5EF4-FFF2-40B4-BE49-F238E27FC236}">
                <a16:creationId xmlns:a16="http://schemas.microsoft.com/office/drawing/2014/main" id="{EE7AF071-F8C6-21F7-5077-4B1AFA862348}"/>
              </a:ext>
            </a:extLst>
          </p:cNvPr>
          <p:cNvSpPr/>
          <p:nvPr/>
        </p:nvSpPr>
        <p:spPr>
          <a:xfrm flipH="1">
            <a:off x="3935282" y="5470106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3BD0C6B4-75AD-5B28-2A31-66F31093F68F}"/>
              </a:ext>
            </a:extLst>
          </p:cNvPr>
          <p:cNvSpPr txBox="1"/>
          <p:nvPr/>
        </p:nvSpPr>
        <p:spPr>
          <a:xfrm>
            <a:off x="2924008" y="6046665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C2</a:t>
            </a:r>
            <a:endParaRPr kumimoji="1" lang="ja-JP" altLang="en-US" sz="2000"/>
          </a:p>
        </p:txBody>
      </p:sp>
      <p:sp>
        <p:nvSpPr>
          <p:cNvPr id="168" name="正方形/長方形 167">
            <a:extLst>
              <a:ext uri="{FF2B5EF4-FFF2-40B4-BE49-F238E27FC236}">
                <a16:creationId xmlns:a16="http://schemas.microsoft.com/office/drawing/2014/main" id="{ACA1D55E-9D4B-246D-03E7-B4E2C2FB867F}"/>
              </a:ext>
            </a:extLst>
          </p:cNvPr>
          <p:cNvSpPr/>
          <p:nvPr/>
        </p:nvSpPr>
        <p:spPr>
          <a:xfrm>
            <a:off x="3080117" y="5811351"/>
            <a:ext cx="235314" cy="2353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円弧 168">
            <a:extLst>
              <a:ext uri="{FF2B5EF4-FFF2-40B4-BE49-F238E27FC236}">
                <a16:creationId xmlns:a16="http://schemas.microsoft.com/office/drawing/2014/main" id="{D4795EB6-5B2D-75A3-F3EF-2B8915B99F1C}"/>
              </a:ext>
            </a:extLst>
          </p:cNvPr>
          <p:cNvSpPr/>
          <p:nvPr/>
        </p:nvSpPr>
        <p:spPr>
          <a:xfrm flipH="1">
            <a:off x="3197774" y="5514605"/>
            <a:ext cx="68480" cy="852637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0" name="直線矢印コネクタ 169">
            <a:extLst>
              <a:ext uri="{FF2B5EF4-FFF2-40B4-BE49-F238E27FC236}">
                <a16:creationId xmlns:a16="http://schemas.microsoft.com/office/drawing/2014/main" id="{B56187C9-1C1C-3A7F-9096-08C9489604B0}"/>
              </a:ext>
            </a:extLst>
          </p:cNvPr>
          <p:cNvCxnSpPr>
            <a:cxnSpLocks/>
            <a:stCxn id="152" idx="6"/>
            <a:endCxn id="151" idx="2"/>
          </p:cNvCxnSpPr>
          <p:nvPr/>
        </p:nvCxnSpPr>
        <p:spPr>
          <a:xfrm>
            <a:off x="1265322" y="3667526"/>
            <a:ext cx="3267335" cy="5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矢印コネクタ 170">
            <a:extLst>
              <a:ext uri="{FF2B5EF4-FFF2-40B4-BE49-F238E27FC236}">
                <a16:creationId xmlns:a16="http://schemas.microsoft.com/office/drawing/2014/main" id="{9AB5F0C2-D68A-0E30-785A-0CCC1D9A1987}"/>
              </a:ext>
            </a:extLst>
          </p:cNvPr>
          <p:cNvCxnSpPr>
            <a:cxnSpLocks/>
            <a:stCxn id="148" idx="6"/>
            <a:endCxn id="147" idx="2"/>
          </p:cNvCxnSpPr>
          <p:nvPr/>
        </p:nvCxnSpPr>
        <p:spPr>
          <a:xfrm>
            <a:off x="1265322" y="4072518"/>
            <a:ext cx="3267335" cy="5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線矢印コネクタ 171">
            <a:extLst>
              <a:ext uri="{FF2B5EF4-FFF2-40B4-BE49-F238E27FC236}">
                <a16:creationId xmlns:a16="http://schemas.microsoft.com/office/drawing/2014/main" id="{2A05BEB6-09FE-D10C-ED01-3824D91BF9EB}"/>
              </a:ext>
            </a:extLst>
          </p:cNvPr>
          <p:cNvCxnSpPr>
            <a:cxnSpLocks/>
            <a:stCxn id="144" idx="6"/>
            <a:endCxn id="143" idx="2"/>
          </p:cNvCxnSpPr>
          <p:nvPr/>
        </p:nvCxnSpPr>
        <p:spPr>
          <a:xfrm>
            <a:off x="1265322" y="4477510"/>
            <a:ext cx="3267335" cy="5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矢印コネクタ 172">
            <a:extLst>
              <a:ext uri="{FF2B5EF4-FFF2-40B4-BE49-F238E27FC236}">
                <a16:creationId xmlns:a16="http://schemas.microsoft.com/office/drawing/2014/main" id="{0E7F7B61-B88F-2A1B-C782-81B8F4852945}"/>
              </a:ext>
            </a:extLst>
          </p:cNvPr>
          <p:cNvCxnSpPr>
            <a:cxnSpLocks/>
            <a:stCxn id="140" idx="6"/>
            <a:endCxn id="139" idx="2"/>
          </p:cNvCxnSpPr>
          <p:nvPr/>
        </p:nvCxnSpPr>
        <p:spPr>
          <a:xfrm>
            <a:off x="1265322" y="4882502"/>
            <a:ext cx="3267335" cy="5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01807132-313F-C474-27C7-1CAA3138F873}"/>
              </a:ext>
            </a:extLst>
          </p:cNvPr>
          <p:cNvCxnSpPr>
            <a:cxnSpLocks/>
            <a:stCxn id="136" idx="6"/>
            <a:endCxn id="135" idx="2"/>
          </p:cNvCxnSpPr>
          <p:nvPr/>
        </p:nvCxnSpPr>
        <p:spPr>
          <a:xfrm>
            <a:off x="1265322" y="5287494"/>
            <a:ext cx="3267335" cy="5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矢印コネクタ 174">
            <a:extLst>
              <a:ext uri="{FF2B5EF4-FFF2-40B4-BE49-F238E27FC236}">
                <a16:creationId xmlns:a16="http://schemas.microsoft.com/office/drawing/2014/main" id="{1F57C6DE-A172-0038-B42D-DCC2736D6786}"/>
              </a:ext>
            </a:extLst>
          </p:cNvPr>
          <p:cNvCxnSpPr>
            <a:cxnSpLocks/>
            <a:stCxn id="121" idx="2"/>
            <a:endCxn id="122" idx="6"/>
          </p:cNvCxnSpPr>
          <p:nvPr/>
        </p:nvCxnSpPr>
        <p:spPr>
          <a:xfrm flipH="1" flipV="1">
            <a:off x="1257914" y="5485547"/>
            <a:ext cx="3274745" cy="56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矢印コネクタ 175">
            <a:extLst>
              <a:ext uri="{FF2B5EF4-FFF2-40B4-BE49-F238E27FC236}">
                <a16:creationId xmlns:a16="http://schemas.microsoft.com/office/drawing/2014/main" id="{1173F909-C417-678D-A2A4-1ACA8345E143}"/>
              </a:ext>
            </a:extLst>
          </p:cNvPr>
          <p:cNvCxnSpPr>
            <a:cxnSpLocks/>
            <a:stCxn id="137" idx="2"/>
            <a:endCxn id="138" idx="6"/>
          </p:cNvCxnSpPr>
          <p:nvPr/>
        </p:nvCxnSpPr>
        <p:spPr>
          <a:xfrm flipH="1" flipV="1">
            <a:off x="1265322" y="5084998"/>
            <a:ext cx="3267335" cy="5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矢印コネクタ 176">
            <a:extLst>
              <a:ext uri="{FF2B5EF4-FFF2-40B4-BE49-F238E27FC236}">
                <a16:creationId xmlns:a16="http://schemas.microsoft.com/office/drawing/2014/main" id="{9DC57299-B0B2-C8A3-10A5-E3DEB96D1CFA}"/>
              </a:ext>
            </a:extLst>
          </p:cNvPr>
          <p:cNvCxnSpPr>
            <a:cxnSpLocks/>
            <a:stCxn id="141" idx="2"/>
            <a:endCxn id="142" idx="6"/>
          </p:cNvCxnSpPr>
          <p:nvPr/>
        </p:nvCxnSpPr>
        <p:spPr>
          <a:xfrm flipH="1" flipV="1">
            <a:off x="1265322" y="4680006"/>
            <a:ext cx="3267335" cy="5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矢印コネクタ 177">
            <a:extLst>
              <a:ext uri="{FF2B5EF4-FFF2-40B4-BE49-F238E27FC236}">
                <a16:creationId xmlns:a16="http://schemas.microsoft.com/office/drawing/2014/main" id="{0E75B2F0-5951-FEC4-EA5B-3CDAA84983BD}"/>
              </a:ext>
            </a:extLst>
          </p:cNvPr>
          <p:cNvCxnSpPr>
            <a:cxnSpLocks/>
            <a:stCxn id="145" idx="2"/>
            <a:endCxn id="146" idx="6"/>
          </p:cNvCxnSpPr>
          <p:nvPr/>
        </p:nvCxnSpPr>
        <p:spPr>
          <a:xfrm flipH="1" flipV="1">
            <a:off x="1265322" y="4275014"/>
            <a:ext cx="3267335" cy="5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矢印コネクタ 178">
            <a:extLst>
              <a:ext uri="{FF2B5EF4-FFF2-40B4-BE49-F238E27FC236}">
                <a16:creationId xmlns:a16="http://schemas.microsoft.com/office/drawing/2014/main" id="{BD4EBDBC-32D8-533C-614E-CE0F4026A54E}"/>
              </a:ext>
            </a:extLst>
          </p:cNvPr>
          <p:cNvCxnSpPr>
            <a:cxnSpLocks/>
            <a:stCxn id="149" idx="2"/>
            <a:endCxn id="150" idx="6"/>
          </p:cNvCxnSpPr>
          <p:nvPr/>
        </p:nvCxnSpPr>
        <p:spPr>
          <a:xfrm flipH="1" flipV="1">
            <a:off x="1265322" y="3870022"/>
            <a:ext cx="3267335" cy="56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4A8473-C414-84C4-41EE-72E012FEAA0A}"/>
              </a:ext>
            </a:extLst>
          </p:cNvPr>
          <p:cNvSpPr txBox="1"/>
          <p:nvPr/>
        </p:nvSpPr>
        <p:spPr>
          <a:xfrm>
            <a:off x="10573011" y="5977250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C0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C81FEAA-851C-4C4E-F703-09EB9D666B6D}"/>
              </a:ext>
            </a:extLst>
          </p:cNvPr>
          <p:cNvSpPr txBox="1"/>
          <p:nvPr/>
        </p:nvSpPr>
        <p:spPr>
          <a:xfrm>
            <a:off x="7260839" y="5977676"/>
            <a:ext cx="6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/>
              <a:t>C5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2974759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FC9C32-BDAB-55C0-7246-DD60C82F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35" y="321342"/>
            <a:ext cx="9951461" cy="686597"/>
          </a:xfrm>
        </p:spPr>
        <p:txBody>
          <a:bodyPr/>
          <a:lstStyle/>
          <a:p>
            <a:r>
              <a:rPr kumimoji="1" lang="en-US" altLang="ja-JP">
                <a:solidFill>
                  <a:schemeClr val="tx1"/>
                </a:solidFill>
              </a:rPr>
              <a:t>Beam energy vs laser energy reproduced MIP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6EB2F28-F9F2-8797-59A4-E1CADE8D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12BBE44-EFE4-A57F-B44A-472B6C476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F2EEE88-C419-3055-89C9-09547EB2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z="2400"/>
              <a:t>5</a:t>
            </a:r>
            <a:endParaRPr lang="ja-JP" altLang="en-US" sz="2400" dirty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015873A8-0F8A-0C09-83BA-23E33492CB9E}"/>
              </a:ext>
            </a:extLst>
          </p:cNvPr>
          <p:cNvSpPr/>
          <p:nvPr/>
        </p:nvSpPr>
        <p:spPr>
          <a:xfrm>
            <a:off x="337551" y="0"/>
            <a:ext cx="11185855" cy="371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kern="0" spc="3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LASER CAMPAIGN</a:t>
            </a:r>
            <a:endParaRPr lang="en-US" sz="16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FB02796-127A-CD2C-D356-118C57271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51" y="2780685"/>
            <a:ext cx="5035061" cy="32832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B2C6AAB-803F-6DFE-54AB-900E318FF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2780681"/>
            <a:ext cx="4921665" cy="3283231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22986F9-3EDB-FBAF-EBD6-1E7FA76A087D}"/>
              </a:ext>
            </a:extLst>
          </p:cNvPr>
          <p:cNvSpPr/>
          <p:nvPr/>
        </p:nvSpPr>
        <p:spPr>
          <a:xfrm>
            <a:off x="342900" y="1007939"/>
            <a:ext cx="11417300" cy="897061"/>
          </a:xfrm>
          <a:prstGeom prst="roundRect">
            <a:avLst>
              <a:gd name="adj" fmla="val 10000"/>
            </a:avLst>
          </a:prstGeom>
          <a:solidFill>
            <a:srgbClr val="DCEAF7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8B61F26E-1072-D304-26CF-7AE423319A57}"/>
                  </a:ext>
                </a:extLst>
              </p:cNvPr>
              <p:cNvSpPr txBox="1"/>
              <p:nvPr/>
            </p:nvSpPr>
            <p:spPr>
              <a:xfrm>
                <a:off x="596900" y="1007715"/>
                <a:ext cx="10909300" cy="897283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ctr"/>
                <a:r>
                  <a:rPr kumimoji="1" lang="en-US" altLang="ja-JP" sz="2400" b="1">
                    <a:solidFill>
                      <a:srgbClr val="262626"/>
                    </a:solidFill>
                    <a:latin typeface="Segoe UI Variable Display" pitchFamily="2" charset="0"/>
                  </a:rPr>
                  <a:t>Laser intensity anchored to the MIP scale: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400" b="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𝑏𝑒𝑎𝑚</m:t>
                      </m:r>
                      <m:r>
                        <a:rPr kumimoji="1" lang="en-US" altLang="ja-JP" sz="2400" b="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 ⟨</m:t>
                      </m:r>
                      <m:r>
                        <a:rPr kumimoji="1" lang="en-US" altLang="ja-JP" sz="2400" b="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ja-JP" sz="2400" b="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⟩ ≈ 63 </m:t>
                      </m:r>
                      <m:r>
                        <m:rPr>
                          <m:sty m:val="p"/>
                        </m:rPr>
                        <a:rPr kumimoji="1" lang="en-US" altLang="ja-JP" sz="2400" b="0" i="0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mV</m:t>
                      </m:r>
                      <m:r>
                        <a:rPr kumimoji="1" lang="en-US" altLang="ja-JP" sz="2400" b="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  ⟷  </m:t>
                      </m:r>
                      <m:r>
                        <a:rPr kumimoji="1" lang="en-US" altLang="ja-JP" sz="2400" b="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𝑙𝑎𝑠𝑒𝑟</m:t>
                      </m:r>
                      <m:r>
                        <a:rPr kumimoji="1" lang="en-US" altLang="ja-JP" sz="2400" b="0" i="1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 µ ≈ 73–76 </m:t>
                      </m:r>
                      <m:r>
                        <m:rPr>
                          <m:sty m:val="p"/>
                        </m:rPr>
                        <a:rPr kumimoji="1" lang="en-US" altLang="ja-JP" sz="2400" b="0" i="0">
                          <a:solidFill>
                            <a:srgbClr val="262626"/>
                          </a:solidFill>
                          <a:latin typeface="Cambria Math" panose="02040503050406030204" pitchFamily="18" charset="0"/>
                        </a:rPr>
                        <m:t>mV</m:t>
                      </m:r>
                    </m:oMath>
                  </m:oMathPara>
                </a14:m>
                <a:endParaRPr kumimoji="1" lang="en-US" altLang="ja-JP" sz="2400" b="1">
                  <a:solidFill>
                    <a:srgbClr val="262626"/>
                  </a:solidFill>
                  <a:latin typeface="Segoe UI Variable Display" pitchFamily="2" charset="0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8B61F26E-1072-D304-26CF-7AE423319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00" y="1007715"/>
                <a:ext cx="10909300" cy="897283"/>
              </a:xfrm>
              <a:prstGeom prst="rect">
                <a:avLst/>
              </a:prstGeom>
              <a:blipFill>
                <a:blip r:embed="rId5"/>
                <a:stretch>
                  <a:fillRect t="-680" b="-11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BD1D4C4-0C38-009C-8453-62E3D10B0060}"/>
              </a:ext>
            </a:extLst>
          </p:cNvPr>
          <p:cNvSpPr txBox="1"/>
          <p:nvPr/>
        </p:nvSpPr>
        <p:spPr>
          <a:xfrm>
            <a:off x="342900" y="2018817"/>
            <a:ext cx="5029200" cy="63651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2000" b="1">
                <a:solidFill>
                  <a:srgbClr val="163E64"/>
                </a:solidFill>
                <a:latin typeface="Segoe UI Variable Display" pitchFamily="2" charset="0"/>
              </a:rPr>
              <a:t>KEK beam test </a:t>
            </a:r>
          </a:p>
          <a:p>
            <a:r>
              <a:rPr kumimoji="1" lang="en-US" altLang="ja-JP" sz="2000" b="1">
                <a:solidFill>
                  <a:srgbClr val="163E64"/>
                </a:solidFill>
                <a:latin typeface="Segoe UI Variable Display" pitchFamily="2" charset="0"/>
              </a:rPr>
              <a:t>— 2 GeV electrons (MIP), leading strip</a:t>
            </a:r>
            <a:endParaRPr kumimoji="1" lang="ja-JP" altLang="en-US" sz="2000" b="1">
              <a:solidFill>
                <a:srgbClr val="163E64"/>
              </a:solidFill>
              <a:latin typeface="Segoe UI Variable Display" pitchFamily="2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4AAF722-CD1C-5591-5A33-C6C7C014017B}"/>
              </a:ext>
            </a:extLst>
          </p:cNvPr>
          <p:cNvSpPr txBox="1"/>
          <p:nvPr/>
        </p:nvSpPr>
        <p:spPr>
          <a:xfrm>
            <a:off x="6096000" y="1991888"/>
            <a:ext cx="5080000" cy="66344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n-US" altLang="ja-JP" sz="2400" b="1">
                <a:solidFill>
                  <a:srgbClr val="163E64"/>
                </a:solidFill>
                <a:latin typeface="Segoe UI Variable Display" pitchFamily="2" charset="0"/>
              </a:rPr>
              <a:t>Laser </a:t>
            </a:r>
          </a:p>
          <a:p>
            <a:r>
              <a:rPr kumimoji="1" lang="en-US" altLang="ja-JP" sz="2400" b="1">
                <a:solidFill>
                  <a:srgbClr val="163E64"/>
                </a:solidFill>
                <a:latin typeface="Segoe UI Variable Display" pitchFamily="2" charset="0"/>
              </a:rPr>
              <a:t>— strip center, clean events</a:t>
            </a:r>
            <a:endParaRPr kumimoji="1" lang="ja-JP" altLang="en-US" sz="2400" b="1">
              <a:solidFill>
                <a:srgbClr val="163E64"/>
              </a:solidFill>
              <a:latin typeface="Segoe UI Variable Display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048E11A-D84B-E08A-59C6-113ABE1991A7}"/>
              </a:ext>
            </a:extLst>
          </p:cNvPr>
          <p:cNvSpPr txBox="1"/>
          <p:nvPr/>
        </p:nvSpPr>
        <p:spPr>
          <a:xfrm>
            <a:off x="6124575" y="5994400"/>
            <a:ext cx="5080000" cy="3556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kumimoji="1" lang="el-GR" altLang="ja-JP" sz="2000">
                <a:solidFill>
                  <a:srgbClr val="595959"/>
                </a:solidFill>
                <a:latin typeface="Segoe UI Variable Display" pitchFamily="2" charset="0"/>
              </a:rPr>
              <a:t>σ/µ ≈ 4 % — </a:t>
            </a:r>
            <a:r>
              <a:rPr kumimoji="1" lang="en-US" altLang="ja-JP" sz="2000">
                <a:solidFill>
                  <a:srgbClr val="595959"/>
                </a:solidFill>
                <a:latin typeface="Segoe UI Variable Display" pitchFamily="2" charset="0"/>
              </a:rPr>
              <a:t>no Landau smearing</a:t>
            </a:r>
            <a:endParaRPr kumimoji="1" lang="ja-JP" altLang="en-US" sz="2000">
              <a:solidFill>
                <a:srgbClr val="595959"/>
              </a:solidFill>
              <a:latin typeface="Segoe UI Variable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2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9EDA46-B4EC-B806-C3C3-D1B5EF2F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43" y="321342"/>
            <a:ext cx="9951461" cy="686597"/>
          </a:xfrm>
        </p:spPr>
        <p:txBody>
          <a:bodyPr/>
          <a:lstStyle/>
          <a:p>
            <a:r>
              <a:rPr lang="en-US" altLang="ja-JP">
                <a:solidFill>
                  <a:schemeClr val="tx1"/>
                </a:solidFill>
              </a:rPr>
              <a:t>X-Y Scan Results – TCT Scan map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27432F3-8CEF-2CDF-A4BA-2E62F0C9C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1436B89-8E90-6388-01FC-5D7074B0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028ECBA-38D6-D935-7D60-BCDC2FF3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z="2400"/>
              <a:t>6</a:t>
            </a:r>
            <a:endParaRPr lang="ja-JP" altLang="en-US" sz="2400" dirty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D4B8B67D-5C61-F8D8-3E84-B0B5B22BE326}"/>
              </a:ext>
            </a:extLst>
          </p:cNvPr>
          <p:cNvSpPr/>
          <p:nvPr/>
        </p:nvSpPr>
        <p:spPr>
          <a:xfrm>
            <a:off x="340995" y="28734"/>
            <a:ext cx="11185855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altLang="ja-JP" sz="1600" b="1" kern="0" spc="30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</a:t>
            </a:r>
            <a:r>
              <a:rPr lang="en-US" sz="1600" b="1" kern="0" spc="30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RESULTS </a:t>
            </a:r>
            <a:r>
              <a:rPr lang="en-US" sz="1600" b="1" kern="0" spc="300" dirty="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RESPONSE</a:t>
            </a:r>
            <a:endParaRPr lang="en-US" sz="1600" dirty="0"/>
          </a:p>
        </p:txBody>
      </p:sp>
      <p:pic>
        <p:nvPicPr>
          <p:cNvPr id="9" name="Image 0" descr="C:/Users/mkana/Claude/code/ePIC_report/TCT_result/2DXY_Scan_results/fig3_tct_scan_maps.png">
            <a:extLst>
              <a:ext uri="{FF2B5EF4-FFF2-40B4-BE49-F238E27FC236}">
                <a16:creationId xmlns:a16="http://schemas.microsoft.com/office/drawing/2014/main" id="{C20C5A28-FB02-0830-F622-66548A32B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" y="1007939"/>
            <a:ext cx="7895865" cy="5379058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18C65B2D-29A5-71D8-8CCE-BD22A37FEBF3}"/>
              </a:ext>
            </a:extLst>
          </p:cNvPr>
          <p:cNvSpPr/>
          <p:nvPr/>
        </p:nvSpPr>
        <p:spPr>
          <a:xfrm>
            <a:off x="8407400" y="1143000"/>
            <a:ext cx="3612240" cy="1498600"/>
          </a:xfrm>
          <a:prstGeom prst="roundRect">
            <a:avLst>
              <a:gd name="adj" fmla="val 10000"/>
            </a:avLst>
          </a:prstGeom>
          <a:solidFill>
            <a:srgbClr val="EEF4F3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1C2B4B-40E5-BFA7-43F3-27417E1849DF}"/>
              </a:ext>
            </a:extLst>
          </p:cNvPr>
          <p:cNvSpPr txBox="1"/>
          <p:nvPr/>
        </p:nvSpPr>
        <p:spPr>
          <a:xfrm>
            <a:off x="8407400" y="1300546"/>
            <a:ext cx="3441700" cy="477454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3200" b="1">
                <a:solidFill>
                  <a:srgbClr val="0070C0"/>
                </a:solidFill>
                <a:latin typeface="Calibri" panose="020F0502020204030204" pitchFamily="34" charset="0"/>
              </a:rPr>
              <a:t>S/N ≈ 90</a:t>
            </a:r>
            <a:endParaRPr kumimoji="1" lang="ja-JP" altLang="en-US" sz="32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EF14F7-AA0B-1582-8010-89FA44BDB110}"/>
              </a:ext>
            </a:extLst>
          </p:cNvPr>
          <p:cNvSpPr txBox="1"/>
          <p:nvPr/>
        </p:nvSpPr>
        <p:spPr>
          <a:xfrm>
            <a:off x="8610600" y="1778000"/>
            <a:ext cx="3409040" cy="7112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textbook response across the whole sensor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23B7DC7C-39E9-E6E3-49A2-63652EB80E10}"/>
              </a:ext>
            </a:extLst>
          </p:cNvPr>
          <p:cNvSpPr/>
          <p:nvPr/>
        </p:nvSpPr>
        <p:spPr>
          <a:xfrm>
            <a:off x="8407400" y="2819400"/>
            <a:ext cx="3612240" cy="1498600"/>
          </a:xfrm>
          <a:prstGeom prst="roundRect">
            <a:avLst>
              <a:gd name="adj" fmla="val 10000"/>
            </a:avLst>
          </a:prstGeom>
          <a:solidFill>
            <a:srgbClr val="EEF4F3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5FDB6BD-3246-EF40-920B-3FECD03FA0D6}"/>
              </a:ext>
            </a:extLst>
          </p:cNvPr>
          <p:cNvSpPr txBox="1"/>
          <p:nvPr/>
        </p:nvSpPr>
        <p:spPr>
          <a:xfrm>
            <a:off x="8407400" y="2883932"/>
            <a:ext cx="3441700" cy="4572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3200" b="1">
                <a:solidFill>
                  <a:srgbClr val="0070C0"/>
                </a:solidFill>
                <a:latin typeface="Calibri" panose="020F0502020204030204" pitchFamily="34" charset="0"/>
              </a:rPr>
              <a:t>3.1 %</a:t>
            </a:r>
            <a:endParaRPr kumimoji="1" lang="ja-JP" altLang="en-US" sz="32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933CD8-08FE-BA8E-243A-A937CBADB239}"/>
              </a:ext>
            </a:extLst>
          </p:cNvPr>
          <p:cNvSpPr txBox="1"/>
          <p:nvPr/>
        </p:nvSpPr>
        <p:spPr>
          <a:xfrm>
            <a:off x="8610600" y="3454400"/>
            <a:ext cx="3409040" cy="7112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uniform gain across channels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B0656A00-ABF0-85AF-0F2C-C92D26D65E35}"/>
              </a:ext>
            </a:extLst>
          </p:cNvPr>
          <p:cNvSpPr/>
          <p:nvPr/>
        </p:nvSpPr>
        <p:spPr>
          <a:xfrm>
            <a:off x="8407400" y="4495800"/>
            <a:ext cx="3612240" cy="1498600"/>
          </a:xfrm>
          <a:prstGeom prst="roundRect">
            <a:avLst>
              <a:gd name="adj" fmla="val 10000"/>
            </a:avLst>
          </a:prstGeom>
          <a:solidFill>
            <a:srgbClr val="0E374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3B309A-11FB-97C0-D7FA-9CB1B3B8078D}"/>
              </a:ext>
            </a:extLst>
          </p:cNvPr>
          <p:cNvSpPr txBox="1"/>
          <p:nvPr/>
        </p:nvSpPr>
        <p:spPr>
          <a:xfrm>
            <a:off x="8407400" y="4648200"/>
            <a:ext cx="344170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3200" b="1">
                <a:solidFill>
                  <a:srgbClr val="2ED47E"/>
                </a:solidFill>
                <a:latin typeface="Calibri" panose="020F0502020204030204" pitchFamily="34" charset="0"/>
              </a:rPr>
              <a:t>100 %</a:t>
            </a:r>
            <a:endParaRPr kumimoji="1" lang="ja-JP" altLang="en-US" sz="3200" b="1">
              <a:solidFill>
                <a:srgbClr val="2ED47E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9E03CC-38A6-7172-5F03-8448798847A8}"/>
              </a:ext>
            </a:extLst>
          </p:cNvPr>
          <p:cNvSpPr txBox="1"/>
          <p:nvPr/>
        </p:nvSpPr>
        <p:spPr>
          <a:xfrm>
            <a:off x="8610600" y="5130799"/>
            <a:ext cx="3035300" cy="727075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000">
                <a:solidFill>
                  <a:srgbClr val="FFFFFF"/>
                </a:solidFill>
                <a:latin typeface="Segoe UI Variable Display" pitchFamily="2" charset="0"/>
              </a:rPr>
              <a:t>hit efficiency (A &gt; 10 mV) everywhere on the sensor</a:t>
            </a:r>
            <a:endParaRPr kumimoji="1" lang="ja-JP" altLang="en-US" sz="2000">
              <a:solidFill>
                <a:srgbClr val="FFFFFF"/>
              </a:solidFill>
              <a:latin typeface="Segoe UI Variable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18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6FDAF1-0406-140B-2082-953C763E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38" y="321342"/>
            <a:ext cx="9951461" cy="686597"/>
          </a:xfrm>
        </p:spPr>
        <p:txBody>
          <a:bodyPr>
            <a:normAutofit/>
          </a:bodyPr>
          <a:lstStyle/>
          <a:p>
            <a:r>
              <a:rPr kumimoji="1" lang="en-US" altLang="ja-JP">
                <a:solidFill>
                  <a:schemeClr val="tx1"/>
                </a:solidFill>
              </a:rPr>
              <a:t>Position resolution from charge sharing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087E56A-E78F-FF57-4CC3-ED3066482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CF1898D-03E4-0318-742F-A0B32CD0E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68BE340-0443-E370-2C95-81CFD489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z="2400"/>
              <a:t>7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CCFE99B-07EB-6B39-14EC-2ED010F80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287847"/>
            <a:ext cx="7631779" cy="4011963"/>
          </a:xfrm>
          <a:prstGeom prst="rect">
            <a:avLst/>
          </a:prstGeom>
        </p:spPr>
      </p:pic>
      <p:sp>
        <p:nvSpPr>
          <p:cNvPr id="9" name="Text 0">
            <a:extLst>
              <a:ext uri="{FF2B5EF4-FFF2-40B4-BE49-F238E27FC236}">
                <a16:creationId xmlns:a16="http://schemas.microsoft.com/office/drawing/2014/main" id="{E6A94B4E-F5EE-1BF4-E8FE-CFC55F75E615}"/>
              </a:ext>
            </a:extLst>
          </p:cNvPr>
          <p:cNvSpPr/>
          <p:nvPr/>
        </p:nvSpPr>
        <p:spPr>
          <a:xfrm>
            <a:off x="340995" y="28734"/>
            <a:ext cx="11185855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altLang="ja-JP" sz="1600" b="1" kern="0" spc="30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</a:t>
            </a:r>
            <a:r>
              <a:rPr lang="en-US" sz="1600" b="1" kern="0" spc="30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RESULTS · POSITION</a:t>
            </a:r>
            <a:endParaRPr lang="en-US" sz="1600" dirty="0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00EDF5CB-0E61-E5B6-9BD7-5FB1E2EF40A4}"/>
              </a:ext>
            </a:extLst>
          </p:cNvPr>
          <p:cNvSpPr/>
          <p:nvPr/>
        </p:nvSpPr>
        <p:spPr>
          <a:xfrm>
            <a:off x="8318500" y="1330325"/>
            <a:ext cx="3429000" cy="1622423"/>
          </a:xfrm>
          <a:prstGeom prst="roundRect">
            <a:avLst>
              <a:gd name="adj" fmla="val 10000"/>
            </a:avLst>
          </a:prstGeom>
          <a:solidFill>
            <a:srgbClr val="0E3742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743A659-533F-4BCE-ED83-E0C5109DC41D}"/>
                  </a:ext>
                </a:extLst>
              </p:cNvPr>
              <p:cNvSpPr txBox="1"/>
              <p:nvPr/>
            </p:nvSpPr>
            <p:spPr>
              <a:xfrm>
                <a:off x="8318500" y="1381124"/>
                <a:ext cx="3429000" cy="566925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l-GR" altLang="ja-JP" sz="3200" b="1" i="1" smtClean="0">
                              <a:solidFill>
                                <a:srgbClr val="2ED47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l-GR" altLang="ja-JP" sz="3200" b="1" i="1" smtClean="0">
                              <a:solidFill>
                                <a:srgbClr val="2ED47E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kumimoji="1" lang="en-US" altLang="ja-JP" sz="3200" b="1" i="1">
                              <a:solidFill>
                                <a:srgbClr val="2ED47E"/>
                              </a:solidFill>
                              <a:latin typeface="Cambria Math" panose="02040503050406030204" pitchFamily="18" charset="0"/>
                            </a:rPr>
                            <m:t>𝒑𝒐𝒔</m:t>
                          </m:r>
                        </m:sub>
                      </m:sSub>
                      <m:r>
                        <a:rPr kumimoji="1" lang="en-US" altLang="ja-JP" sz="3200" b="1" i="1">
                          <a:solidFill>
                            <a:srgbClr val="2ED47E"/>
                          </a:solidFill>
                          <a:latin typeface="Cambria Math" panose="02040503050406030204" pitchFamily="18" charset="0"/>
                        </a:rPr>
                        <m:t>≈ </m:t>
                      </m:r>
                      <m:r>
                        <a:rPr kumimoji="1" lang="en-US" altLang="ja-JP" sz="3200" b="1" i="1">
                          <a:solidFill>
                            <a:srgbClr val="2ED47E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kumimoji="1" lang="en-US" altLang="ja-JP" sz="3200" b="1" i="1">
                          <a:solidFill>
                            <a:srgbClr val="2ED47E"/>
                          </a:solidFill>
                          <a:latin typeface="Cambria Math" panose="02040503050406030204" pitchFamily="18" charset="0"/>
                        </a:rPr>
                        <m:t> µ</m:t>
                      </m:r>
                      <m:r>
                        <a:rPr kumimoji="1" lang="en-US" altLang="ja-JP" sz="3200" b="1" i="0">
                          <a:solidFill>
                            <a:srgbClr val="2ED47E"/>
                          </a:solidFill>
                          <a:latin typeface="Cambria Math" panose="02040503050406030204" pitchFamily="18" charset="0"/>
                        </a:rPr>
                        <m:t>𝐦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743A659-533F-4BCE-ED83-E0C5109DC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500" y="1381124"/>
                <a:ext cx="3429000" cy="566925"/>
              </a:xfrm>
              <a:prstGeom prst="rect">
                <a:avLst/>
              </a:prstGeom>
              <a:blipFill>
                <a:blip r:embed="rId4"/>
                <a:stretch>
                  <a:fillRect t="-23656" b="-279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655FB81-34C4-5866-3F61-BB0690666754}"/>
              </a:ext>
            </a:extLst>
          </p:cNvPr>
          <p:cNvSpPr txBox="1"/>
          <p:nvPr/>
        </p:nvSpPr>
        <p:spPr>
          <a:xfrm>
            <a:off x="8318500" y="1997074"/>
            <a:ext cx="3429000" cy="75040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400">
                <a:solidFill>
                  <a:srgbClr val="FFFFFF"/>
                </a:solidFill>
                <a:latin typeface="Segoe UI Variable Display" pitchFamily="2" charset="0"/>
              </a:rPr>
              <a:t>= 2 % of the 500 µm pitch</a:t>
            </a:r>
            <a:endParaRPr kumimoji="1" lang="ja-JP" altLang="en-US" sz="2400">
              <a:solidFill>
                <a:srgbClr val="FFFFFF"/>
              </a:solidFill>
              <a:latin typeface="Segoe UI Variable Display" pitchFamily="2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3A15D4C-1B69-56A8-8CD0-151B84C2D5A0}"/>
              </a:ext>
            </a:extLst>
          </p:cNvPr>
          <p:cNvSpPr txBox="1"/>
          <p:nvPr/>
        </p:nvSpPr>
        <p:spPr>
          <a:xfrm>
            <a:off x="7753699" y="3048000"/>
            <a:ext cx="4409726" cy="23876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marL="285750" indent="-285750"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kumimoji="1" lang="el-GR" altLang="ja-JP" sz="2000">
                <a:solidFill>
                  <a:srgbClr val="262626"/>
                </a:solidFill>
                <a:latin typeface="Segoe UI Variable Display" pitchFamily="2" charset="0"/>
              </a:rPr>
              <a:t>η-</a:t>
            </a:r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linear reconstruction, mid-gap region</a:t>
            </a:r>
          </a:p>
          <a:p>
            <a:pPr marL="285750" indent="-285750"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At MIP-equivalent energy </a:t>
            </a:r>
          </a:p>
          <a:p>
            <a:pPr marL="285750" indent="-285750"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No Landau term </a:t>
            </a:r>
            <a:b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</a:br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— sharing + noise limit of the sensor</a:t>
            </a:r>
          </a:p>
          <a:p>
            <a:pPr marL="285750" indent="-285750"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Laser radius and stage position instability are included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ABB1C09-7D9C-A94A-AA7E-5F7F970DBED7}"/>
              </a:ext>
            </a:extLst>
          </p:cNvPr>
          <p:cNvSpPr/>
          <p:nvPr/>
        </p:nvSpPr>
        <p:spPr>
          <a:xfrm>
            <a:off x="342900" y="5486400"/>
            <a:ext cx="11417300" cy="762000"/>
          </a:xfrm>
          <a:prstGeom prst="roundRect">
            <a:avLst>
              <a:gd name="adj" fmla="val 10000"/>
            </a:avLst>
          </a:prstGeom>
          <a:solidFill>
            <a:srgbClr val="DCEAF7"/>
          </a:solidFill>
          <a:ln w="1905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964B52F-6024-413A-BF3B-1AE613A849C9}"/>
              </a:ext>
            </a:extLst>
          </p:cNvPr>
          <p:cNvSpPr txBox="1"/>
          <p:nvPr/>
        </p:nvSpPr>
        <p:spPr>
          <a:xfrm>
            <a:off x="596900" y="5486400"/>
            <a:ext cx="10909300" cy="762000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2400" b="1">
                <a:solidFill>
                  <a:srgbClr val="262626"/>
                </a:solidFill>
                <a:latin typeface="Segoe UI Variable Display" pitchFamily="2" charset="0"/>
              </a:rPr>
              <a:t>Nearly identical to the beam-test result </a:t>
            </a:r>
          </a:p>
          <a:p>
            <a:pPr algn="ctr"/>
            <a:r>
              <a:rPr kumimoji="1" lang="en-US" altLang="ja-JP" sz="2400" b="1">
                <a:solidFill>
                  <a:srgbClr val="262626"/>
                </a:solidFill>
                <a:latin typeface="Segoe UI Variable Display" pitchFamily="2" charset="0"/>
              </a:rPr>
              <a:t>— bench and beam give the same position resolution. </a:t>
            </a:r>
            <a:endParaRPr kumimoji="1" lang="ja-JP" altLang="en-US" sz="2400" b="1">
              <a:solidFill>
                <a:srgbClr val="262626"/>
              </a:solidFill>
              <a:latin typeface="Segoe UI Variable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20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52A826-908D-823F-BC61-C8AF74F0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38" y="321342"/>
            <a:ext cx="9951461" cy="686597"/>
          </a:xfrm>
        </p:spPr>
        <p:txBody>
          <a:bodyPr/>
          <a:lstStyle/>
          <a:p>
            <a:r>
              <a:rPr lang="en-US" altLang="ja-JP">
                <a:solidFill>
                  <a:schemeClr val="tx1"/>
                </a:solidFill>
              </a:rPr>
              <a:t>T</a:t>
            </a:r>
            <a:r>
              <a:rPr kumimoji="1" lang="en-US" altLang="ja-JP">
                <a:solidFill>
                  <a:schemeClr val="tx1"/>
                </a:solidFill>
              </a:rPr>
              <a:t>iming resolution and jitter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AAF3140-EA30-2505-67B5-296A16C0E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16 July 2026</a:t>
            </a:r>
            <a:endParaRPr lang="ja-JP" altLang="en-US" sz="140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354DB48-B677-682E-72C7-8ECF589B2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ePIC Collaboration Meeting</a:t>
            </a:r>
            <a:endParaRPr lang="ja-JP" altLang="en-US" sz="14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6BB5E3-3705-A6E0-F7EC-329C1DBF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z="2400"/>
              <a:t>8</a:t>
            </a:r>
            <a:endParaRPr lang="ja-JP" altLang="en-US" sz="2400" dirty="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9EDA5461-3FD6-794E-4990-5EA1FA20ABB6}"/>
              </a:ext>
            </a:extLst>
          </p:cNvPr>
          <p:cNvSpPr/>
          <p:nvPr/>
        </p:nvSpPr>
        <p:spPr>
          <a:xfrm>
            <a:off x="340995" y="28734"/>
            <a:ext cx="11185855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1600" b="1" kern="0" spc="300">
                <a:solidFill>
                  <a:srgbClr val="1765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RESULTS · TIMING</a:t>
            </a:r>
            <a:endParaRPr lang="en-US" sz="16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E5A6771-CC99-95FE-6F9D-37870297E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16" y="2348564"/>
            <a:ext cx="10132551" cy="3989193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E2EB86A-DF94-A1BD-6E17-1FDA29E54FD3}"/>
              </a:ext>
            </a:extLst>
          </p:cNvPr>
          <p:cNvSpPr/>
          <p:nvPr/>
        </p:nvSpPr>
        <p:spPr>
          <a:xfrm>
            <a:off x="342900" y="1143000"/>
            <a:ext cx="3644900" cy="1090198"/>
          </a:xfrm>
          <a:prstGeom prst="roundRect">
            <a:avLst>
              <a:gd name="adj" fmla="val 10000"/>
            </a:avLst>
          </a:prstGeom>
          <a:solidFill>
            <a:schemeClr val="tx2">
              <a:lumMod val="10000"/>
              <a:lumOff val="9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9B51FBB-3A01-C866-77A1-3E136498283A}"/>
                  </a:ext>
                </a:extLst>
              </p:cNvPr>
              <p:cNvSpPr txBox="1"/>
              <p:nvPr/>
            </p:nvSpPr>
            <p:spPr>
              <a:xfrm>
                <a:off x="342900" y="1181984"/>
                <a:ext cx="3644900" cy="4690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≈ </m:t>
                      </m:r>
                      <m:r>
                        <a:rPr kumimoji="1" lang="en-US" altLang="ja-JP" sz="28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kumimoji="1" lang="en-US" altLang="ja-JP" sz="28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8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𝐩𝐬</m:t>
                      </m:r>
                    </m:oMath>
                  </m:oMathPara>
                </a14:m>
                <a:endParaRPr sz="200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B9B51FBB-3A01-C866-77A1-3E1364982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181984"/>
                <a:ext cx="3644900" cy="469016"/>
              </a:xfrm>
              <a:prstGeom prst="rect">
                <a:avLst/>
              </a:prstGeom>
              <a:blipFill>
                <a:blip r:embed="rId4"/>
                <a:stretch>
                  <a:fillRect t="-23377" b="-363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BD8E199-7485-81BD-BFEB-6DE5CC38B419}"/>
              </a:ext>
            </a:extLst>
          </p:cNvPr>
          <p:cNvSpPr txBox="1"/>
          <p:nvPr/>
        </p:nvSpPr>
        <p:spPr>
          <a:xfrm>
            <a:off x="520700" y="1701800"/>
            <a:ext cx="32893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jitter at the strip center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9DE636A-E839-497D-994B-C3689486483E}"/>
              </a:ext>
            </a:extLst>
          </p:cNvPr>
          <p:cNvSpPr/>
          <p:nvPr/>
        </p:nvSpPr>
        <p:spPr>
          <a:xfrm>
            <a:off x="4229100" y="1143000"/>
            <a:ext cx="3644900" cy="1090198"/>
          </a:xfrm>
          <a:prstGeom prst="roundRect">
            <a:avLst>
              <a:gd name="adj" fmla="val 10000"/>
            </a:avLst>
          </a:prstGeom>
          <a:solidFill>
            <a:schemeClr val="tx2">
              <a:lumMod val="10000"/>
              <a:lumOff val="9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9AF2C9C-9478-5FFD-086C-53DCF9D91D61}"/>
                  </a:ext>
                </a:extLst>
              </p:cNvPr>
              <p:cNvSpPr txBox="1"/>
              <p:nvPr/>
            </p:nvSpPr>
            <p:spPr>
              <a:xfrm>
                <a:off x="4229100" y="1181985"/>
                <a:ext cx="3644900" cy="4690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–</m:t>
                      </m:r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kumimoji="1" lang="en-US" altLang="ja-JP" sz="28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800" b="1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𝐩𝐬</m:t>
                      </m:r>
                    </m:oMath>
                  </m:oMathPara>
                </a14:m>
                <a:endParaRPr sz="200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9AF2C9C-9478-5FFD-086C-53DCF9D91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100" y="1181985"/>
                <a:ext cx="3644900" cy="469016"/>
              </a:xfrm>
              <a:prstGeom prst="rect">
                <a:avLst/>
              </a:prstGeom>
              <a:blipFill>
                <a:blip r:embed="rId5"/>
                <a:stretch>
                  <a:fillRect t="-23377" b="-363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F8B0CB9-FC04-03D5-DF58-AC5EA7607BB8}"/>
              </a:ext>
            </a:extLst>
          </p:cNvPr>
          <p:cNvSpPr txBox="1"/>
          <p:nvPr/>
        </p:nvSpPr>
        <p:spPr>
          <a:xfrm>
            <a:off x="4406900" y="1701800"/>
            <a:ext cx="32893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rising towards mid-gap (MIP)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1DB0563-92CC-E542-41BE-335EBF2DE968}"/>
              </a:ext>
            </a:extLst>
          </p:cNvPr>
          <p:cNvSpPr/>
          <p:nvPr/>
        </p:nvSpPr>
        <p:spPr>
          <a:xfrm>
            <a:off x="8115300" y="1142999"/>
            <a:ext cx="3644900" cy="1138003"/>
          </a:xfrm>
          <a:prstGeom prst="roundRect">
            <a:avLst>
              <a:gd name="adj" fmla="val 10000"/>
            </a:avLst>
          </a:prstGeom>
          <a:solidFill>
            <a:schemeClr val="tx2">
              <a:lumMod val="10000"/>
              <a:lumOff val="9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BC52ADF-9BBD-FD93-F16D-20153CF27AC9}"/>
                  </a:ext>
                </a:extLst>
              </p:cNvPr>
              <p:cNvSpPr txBox="1"/>
              <p:nvPr/>
            </p:nvSpPr>
            <p:spPr>
              <a:xfrm>
                <a:off x="8115300" y="1181984"/>
                <a:ext cx="3644900" cy="469016"/>
              </a:xfrm>
              <a:prstGeom prst="rect">
                <a:avLst/>
              </a:prstGeom>
              <a:noFill/>
            </p:spPr>
            <p:txBody>
              <a:bodyPr vert="horz" wrap="square" lIns="0" tIns="0" rIns="0" bIns="0" rtlCol="0" anchor="t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l-GR" altLang="ja-JP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l-GR" altLang="ja-JP" sz="2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kumimoji="1" lang="en-US" altLang="ja-JP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𝒏𝒐𝒊𝒔𝒆</m:t>
                          </m:r>
                        </m:sub>
                      </m:sSub>
                      <m:r>
                        <a:rPr kumimoji="1" lang="en-US" altLang="ja-JP" sz="24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/|</m:t>
                      </m:r>
                      <m:r>
                        <a:rPr kumimoji="1" lang="en-US" altLang="ja-JP" sz="24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𝒅𝑽</m:t>
                      </m:r>
                      <m:r>
                        <a:rPr kumimoji="1" lang="en-US" altLang="ja-JP" sz="24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ja-JP" sz="24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𝒅𝒕</m:t>
                      </m:r>
                      <m:r>
                        <a:rPr kumimoji="1" lang="en-US" altLang="ja-JP" sz="24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sz="200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BC52ADF-9BBD-FD93-F16D-20153CF27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5300" y="1181984"/>
                <a:ext cx="3644900" cy="469016"/>
              </a:xfrm>
              <a:prstGeom prst="rect">
                <a:avLst/>
              </a:prstGeom>
              <a:blipFill>
                <a:blip r:embed="rId6"/>
                <a:stretch>
                  <a:fillRect t="-20779" b="-168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917FC94-2145-645A-35A4-1739329BBDAF}"/>
              </a:ext>
            </a:extLst>
          </p:cNvPr>
          <p:cNvSpPr txBox="1"/>
          <p:nvPr/>
        </p:nvSpPr>
        <p:spPr>
          <a:xfrm>
            <a:off x="8293100" y="1701800"/>
            <a:ext cx="3289300" cy="381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kumimoji="1" lang="en-US" altLang="ja-JP" sz="2000">
                <a:solidFill>
                  <a:srgbClr val="262626"/>
                </a:solidFill>
                <a:latin typeface="Segoe UI Variable Display" pitchFamily="2" charset="0"/>
              </a:rPr>
              <a:t>matches the jitter prediction</a:t>
            </a:r>
            <a:endParaRPr kumimoji="1" lang="ja-JP" altLang="en-US" sz="2000">
              <a:solidFill>
                <a:srgbClr val="262626"/>
              </a:solidFill>
              <a:latin typeface="Segoe UI Variable Display" pitchFamily="2" charset="0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F607984-E1EC-CC76-E56C-4372C3BBEFC2}"/>
              </a:ext>
            </a:extLst>
          </p:cNvPr>
          <p:cNvCxnSpPr/>
          <p:nvPr/>
        </p:nvCxnSpPr>
        <p:spPr>
          <a:xfrm>
            <a:off x="1799883" y="5456767"/>
            <a:ext cx="4313766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038083F-F4A8-D3DD-C495-94B8C29BA82E}"/>
              </a:ext>
            </a:extLst>
          </p:cNvPr>
          <p:cNvSpPr txBox="1"/>
          <p:nvPr/>
        </p:nvSpPr>
        <p:spPr>
          <a:xfrm>
            <a:off x="731520" y="5214351"/>
            <a:ext cx="11360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0000"/>
                </a:solidFill>
              </a:rPr>
              <a:t>30 ps</a:t>
            </a:r>
            <a:endParaRPr kumimoji="1" lang="ja-JP" alt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01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2">
      <a:majorFont>
        <a:latin typeface="Segoe UI Variable Display"/>
        <a:ea typeface="游ゴシック"/>
        <a:cs typeface=""/>
      </a:majorFont>
      <a:minorFont>
        <a:latin typeface="Segoe UI Variable Display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tsutani_発表用_1.potx" id="{D8CEE97A-C174-4F6C-9716-E892FF888129}" vid="{87642F5F-8D85-48F0-ADA9-27D33C620C72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C0F738A-4049-4A86-8414-30843434824C}">
  <we:reference id="WA200010001" version="1.0.0.1" store="Omex" storeType="OMEX"/>
  <we:alternateReferences>
    <we:reference id="WA200010001" version="1.0.0.1" store="WA200010001" storeType="OMEX"/>
  </we:alternateReferences>
  <we:properties>
    <we:property name="claude.fileId" value="&quot;0c84b49e-3aeb-45b2-b68b-904da31ae8da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matsutani_発表用_1</Template>
  <TotalTime>5107</TotalTime>
  <Words>2392</Words>
  <Application>Microsoft Office PowerPoint</Application>
  <PresentationFormat>ワイド画面</PresentationFormat>
  <Paragraphs>283</Paragraphs>
  <Slides>21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7" baseType="lpstr">
      <vt:lpstr>游ゴシック</vt:lpstr>
      <vt:lpstr>Arial</vt:lpstr>
      <vt:lpstr>Calibri</vt:lpstr>
      <vt:lpstr>Cambria Math</vt:lpstr>
      <vt:lpstr>Segoe UI Variable Display</vt:lpstr>
      <vt:lpstr>Office テーマ</vt:lpstr>
      <vt:lpstr>AC-LGAD sensor QA in Japan: new infrastructure &amp; first laser results</vt:lpstr>
      <vt:lpstr>Sensor QA infrastructure is now running at two sites</vt:lpstr>
      <vt:lpstr>Equipment at the two sites</vt:lpstr>
      <vt:lpstr>The laser test bench (TCT system)</vt:lpstr>
      <vt:lpstr>A BTOF strip sensor under the laser</vt:lpstr>
      <vt:lpstr>Beam energy vs laser energy reproduced MIP</vt:lpstr>
      <vt:lpstr>X-Y Scan Results – TCT Scan map</vt:lpstr>
      <vt:lpstr>Position resolution from charge sharing</vt:lpstr>
      <vt:lpstr>Timing resolution and jitter</vt:lpstr>
      <vt:lpstr>Sensor timing resolution</vt:lpstr>
      <vt:lpstr>Propagation timing delay</vt:lpstr>
      <vt:lpstr>Hiroshima &amp; RIKEN are ready for BTOF sensor QA</vt:lpstr>
      <vt:lpstr>Thank you</vt:lpstr>
      <vt:lpstr>Back up</vt:lpstr>
      <vt:lpstr>Why a laser bench, right after a beam test?</vt:lpstr>
      <vt:lpstr>Inside the WPI-SKCM2 clean room</vt:lpstr>
      <vt:lpstr>Charge sharing &amp; signal spread</vt:lpstr>
      <vt:lpstr>Time pick-off: CFD vs fixed threshold</vt:lpstr>
      <vt:lpstr>Laser intensity scans: gain &amp; jitter scaling</vt:lpstr>
      <vt:lpstr>Channel uniformity</vt:lpstr>
      <vt:lpstr>Contorol GUI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松谷　奏</dc:creator>
  <cp:lastModifiedBy>松谷　奏</cp:lastModifiedBy>
  <cp:revision>37</cp:revision>
  <dcterms:created xsi:type="dcterms:W3CDTF">2026-07-10T11:09:40Z</dcterms:created>
  <dcterms:modified xsi:type="dcterms:W3CDTF">2026-07-16T10:49:50Z</dcterms:modified>
</cp:coreProperties>
</file>