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56" r:id="rId5"/>
    <p:sldId id="2147469821" r:id="rId6"/>
    <p:sldId id="2147469822" r:id="rId7"/>
    <p:sldId id="2147469824" r:id="rId8"/>
    <p:sldId id="2147469825" r:id="rId9"/>
    <p:sldId id="2147469827" r:id="rId10"/>
    <p:sldId id="5994" r:id="rId11"/>
    <p:sldId id="5995" r:id="rId12"/>
    <p:sldId id="5996" r:id="rId13"/>
    <p:sldId id="5998" r:id="rId14"/>
    <p:sldId id="5986" r:id="rId15"/>
    <p:sldId id="5999" r:id="rId16"/>
    <p:sldId id="6000" r:id="rId17"/>
    <p:sldId id="2147469826" r:id="rId18"/>
    <p:sldId id="5864" r:id="rId19"/>
  </p:sldIdLst>
  <p:sldSz cx="12192000" cy="6858000"/>
  <p:notesSz cx="7102475" cy="9388475"/>
  <p:embeddedFontLst>
    <p:embeddedFont>
      <p:font typeface="Aptos Narrow" panose="020B000402020202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40FF"/>
    <a:srgbClr val="0432FF"/>
    <a:srgbClr val="B5D64A"/>
    <a:srgbClr val="008000"/>
    <a:srgbClr val="0091FF"/>
    <a:srgbClr val="00ACDB"/>
    <a:srgbClr val="BFBFBF"/>
    <a:srgbClr val="A6A6A6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10" autoAdjust="0"/>
    <p:restoredTop sz="95223" autoAdjust="0"/>
  </p:normalViewPr>
  <p:slideViewPr>
    <p:cSldViewPr snapToGrid="0" snapToObjects="1">
      <p:cViewPr varScale="1">
        <p:scale>
          <a:sx n="185" d="100"/>
          <a:sy n="185" d="100"/>
        </p:scale>
        <p:origin x="176" y="6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45" d="100"/>
          <a:sy n="145" d="100"/>
        </p:scale>
        <p:origin x="3739" y="9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F6B566-8F4F-2297-E09A-EC0A5919D7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FEF84F-FF67-CFE6-EE39-7622459E9C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D435C532-7310-4D0E-A33E-9CFB32DA313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95DF-83FA-FE96-2EE5-1174D2E87D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67F68-58BC-4765-5D43-302ABEE7BA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19FBC339-4610-4F10-854C-D2930A4EB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88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73345-978B-7922-66E3-4902E58D7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D0C9BE-BA81-4B62-1FE8-852E81080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CECF5C-A732-42F3-CC65-7EBDCA34E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FC2BF-F02B-FDC4-376C-DE2561A37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09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06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920" y="1174478"/>
            <a:ext cx="10962105" cy="124041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from Agenda</a:t>
            </a:r>
            <a:br>
              <a:rPr lang="en-US" dirty="0"/>
            </a:br>
            <a:r>
              <a:rPr lang="en-US" dirty="0"/>
              <a:t>Continuation of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920" y="5074920"/>
            <a:ext cx="4363736" cy="10196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SC-x Identifier</a:t>
            </a:r>
          </a:p>
          <a:p>
            <a:r>
              <a:rPr lang="en-US" dirty="0"/>
              <a:t>EIC CD-3A Review</a:t>
            </a:r>
          </a:p>
          <a:p>
            <a:r>
              <a:rPr lang="en-US" dirty="0"/>
              <a:t>November 14-16, 2023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920" y="3288714"/>
            <a:ext cx="10962105" cy="448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920" y="2423582"/>
            <a:ext cx="10962105" cy="50165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 dirty="0"/>
              <a:t>Secondary title if needed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920" y="4233687"/>
            <a:ext cx="10962105" cy="3795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WBS 6.0x.xxx WBS Name (Exact from WBS)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738425"/>
            <a:ext cx="10962105" cy="47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Role or Organizational Role if not Project</a:t>
            </a:r>
          </a:p>
        </p:txBody>
      </p:sp>
    </p:spTree>
    <p:extLst>
      <p:ext uri="{BB962C8B-B14F-4D97-AF65-F5344CB8AC3E}">
        <p14:creationId xmlns:p14="http://schemas.microsoft.com/office/powerpoint/2010/main" val="3419946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5240" y="567203"/>
            <a:ext cx="1152144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 dirty="0"/>
              <a:t>Level 1 – Arial 24</a:t>
            </a:r>
          </a:p>
          <a:p>
            <a:pPr lvl="1"/>
            <a:r>
              <a:rPr lang="en-US" dirty="0"/>
              <a:t>Level 2 – Arial 20</a:t>
            </a:r>
          </a:p>
          <a:p>
            <a:pPr lvl="2"/>
            <a:r>
              <a:rPr lang="en-US" dirty="0"/>
              <a:t>Level 3 – Arial 18</a:t>
            </a:r>
          </a:p>
          <a:p>
            <a:pPr lvl="3"/>
            <a:r>
              <a:rPr lang="en-US" dirty="0"/>
              <a:t>Level 4 – Arial 16</a:t>
            </a:r>
          </a:p>
          <a:p>
            <a:pPr lvl="4"/>
            <a:r>
              <a:rPr lang="en-US" dirty="0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3145978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91B-7801-B3EC-7CA4-44C5BF1D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1193633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E68CE5-5A83-D94D-B3BA-C3405E85E5CF}"/>
              </a:ext>
            </a:extLst>
          </p:cNvPr>
          <p:cNvSpPr txBox="1"/>
          <p:nvPr userDrawn="1"/>
        </p:nvSpPr>
        <p:spPr>
          <a:xfrm>
            <a:off x="365760" y="6490194"/>
            <a:ext cx="110431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ePIC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biweekly meeting July 14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292506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1500" y="23751"/>
            <a:ext cx="11499925" cy="438586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1609"/>
            <a:ext cx="11499925" cy="4865858"/>
          </a:xfrm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4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52419" y="494380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BCFEFF2-44B8-687E-DAB3-7026DB467298}"/>
              </a:ext>
            </a:extLst>
          </p:cNvPr>
          <p:cNvSpPr txBox="1"/>
          <p:nvPr userDrawn="1"/>
        </p:nvSpPr>
        <p:spPr>
          <a:xfrm>
            <a:off x="365760" y="6490194"/>
            <a:ext cx="110431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ePIC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biweekly meeting July 14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B3137-4B00-CEAB-DCD1-3B470E06EA17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93395C-F7F6-5A6A-DA24-169AA14F65DF}"/>
              </a:ext>
            </a:extLst>
          </p:cNvPr>
          <p:cNvCxnSpPr/>
          <p:nvPr userDrawn="1"/>
        </p:nvCxnSpPr>
        <p:spPr>
          <a:xfrm>
            <a:off x="455239" y="6294258"/>
            <a:ext cx="114992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E7866077-7D9B-4430-B0C0-7F253295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0"/>
            <a:ext cx="11499234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B0C19D-3CAB-5E13-FAF8-C95DA56F6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7" y="532329"/>
            <a:ext cx="1149862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2" r:id="rId2"/>
    <p:sldLayoutId id="2147483699" r:id="rId3"/>
    <p:sldLayoutId id="2147483701" r:id="rId4"/>
    <p:sldLayoutId id="2147483703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23336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1413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40" y="1174478"/>
            <a:ext cx="10962105" cy="1240412"/>
          </a:xfrm>
        </p:spPr>
        <p:txBody>
          <a:bodyPr/>
          <a:lstStyle/>
          <a:p>
            <a:r>
              <a:rPr lang="en-US" b="0" dirty="0"/>
              <a:t>EIC Project News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F4563-AB5E-1F4E-B28C-08AC13230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3075354"/>
            <a:ext cx="10962105" cy="2766646"/>
          </a:xfrm>
        </p:spPr>
        <p:txBody>
          <a:bodyPr/>
          <a:lstStyle/>
          <a:p>
            <a:r>
              <a:rPr lang="en-US" dirty="0"/>
              <a:t>E.C. </a:t>
            </a:r>
            <a:r>
              <a:rPr lang="en-US" dirty="0" err="1"/>
              <a:t>Aschenauer</a:t>
            </a:r>
            <a:r>
              <a:rPr lang="en-US" dirty="0"/>
              <a:t> (BNL), R. Ent (</a:t>
            </a:r>
            <a:r>
              <a:rPr lang="en-US" dirty="0" err="1"/>
              <a:t>JLab</a:t>
            </a:r>
            <a:r>
              <a:rPr lang="en-US" dirty="0"/>
              <a:t>)</a:t>
            </a:r>
          </a:p>
          <a:p>
            <a:r>
              <a:rPr lang="en-US" b="0" dirty="0">
                <a:cs typeface="Arial" panose="020B0604020202020204" pitchFamily="34" charset="0"/>
              </a:rPr>
              <a:t>Co-Associate Directors for the EIC Experimental Program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D904B89-C718-9FD6-D411-229075A148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215" y="5006601"/>
            <a:ext cx="4363736" cy="1019620"/>
          </a:xfrm>
        </p:spPr>
        <p:txBody>
          <a:bodyPr anchor="ctr">
            <a:noAutofit/>
          </a:bodyPr>
          <a:lstStyle/>
          <a:p>
            <a:r>
              <a:rPr lang="en-US" dirty="0" err="1"/>
              <a:t>ePIC</a:t>
            </a:r>
            <a:r>
              <a:rPr lang="en-US" dirty="0"/>
              <a:t> Bi-Weekly General Meeting</a:t>
            </a:r>
          </a:p>
          <a:p>
            <a:r>
              <a:rPr lang="en-US" dirty="0"/>
              <a:t>July 14</a:t>
            </a:r>
            <a:r>
              <a:rPr lang="en-US" baseline="30000" dirty="0"/>
              <a:t>th</a:t>
            </a:r>
            <a:r>
              <a:rPr lang="en-US" dirty="0"/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0017B-75BA-860A-898A-10EF8FAB2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DC7E4-8805-2898-0051-064342B24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3751"/>
            <a:ext cx="11499925" cy="451262"/>
          </a:xfrm>
        </p:spPr>
        <p:txBody>
          <a:bodyPr/>
          <a:lstStyle/>
          <a:p>
            <a:r>
              <a:rPr lang="en-US" dirty="0"/>
              <a:t>SVT Layer 4 Access Process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EE3654A-CF7B-3A81-646D-91670BA26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761609"/>
            <a:ext cx="5453112" cy="203079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17"/>
            </a:pPr>
            <a:r>
              <a:rPr lang="en-US"/>
              <a:t>Uninstall the SVT disks, starting with the outer most ones, removing the services from each along the way</a:t>
            </a:r>
          </a:p>
          <a:p>
            <a:pPr marL="457200" indent="-457200">
              <a:buFont typeface="+mj-lt"/>
              <a:buAutoNum type="arabicPeriod" startAt="12"/>
            </a:pPr>
            <a:endParaRPr lang="en-US"/>
          </a:p>
          <a:p>
            <a:pPr marL="457200" indent="-457200">
              <a:buFont typeface="+mj-lt"/>
              <a:buAutoNum type="arabicPeriod" startAt="12"/>
            </a:pPr>
            <a:endParaRPr lang="en-US"/>
          </a:p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863D57F-D4FD-2BC7-AF41-AC3E04A0F571}"/>
              </a:ext>
            </a:extLst>
          </p:cNvPr>
          <p:cNvSpPr txBox="1">
            <a:spLocks/>
          </p:cNvSpPr>
          <p:nvPr/>
        </p:nvSpPr>
        <p:spPr>
          <a:xfrm>
            <a:off x="6096000" y="705907"/>
            <a:ext cx="6046813" cy="203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18"/>
            </a:pPr>
            <a:r>
              <a:rPr lang="en-US"/>
              <a:t>Uninstall the inner SVT layers, starting at L0, removing the services and supports from each along the way.</a:t>
            </a:r>
          </a:p>
          <a:p>
            <a:pPr marL="457200" indent="-457200">
              <a:buFont typeface="+mj-lt"/>
              <a:buAutoNum type="arabicPeriod" startAt="18"/>
            </a:pPr>
            <a:r>
              <a:rPr lang="en-US"/>
              <a:t>You may now access L4 from each half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8C9D0A-69D6-FF94-6C52-08F24F7D273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112" y="2336933"/>
            <a:ext cx="5884143" cy="38836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683704-0712-A29A-8CA5-38B8B150ED6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4850" y="2292201"/>
            <a:ext cx="6080967" cy="381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09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95DA2-1A4B-DDA0-E272-E31977DD5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3751"/>
            <a:ext cx="11499925" cy="491351"/>
          </a:xfrm>
        </p:spPr>
        <p:txBody>
          <a:bodyPr/>
          <a:lstStyle/>
          <a:p>
            <a:r>
              <a:rPr lang="en-US" dirty="0"/>
              <a:t>SVT Access Process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6CA804-A152-5B89-8318-6B3DD83BE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152" y="848929"/>
            <a:ext cx="7012415" cy="416102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676C980-2BF5-E734-555F-95CE25D06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534" y="761608"/>
            <a:ext cx="4874066" cy="5167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Basic steps </a:t>
            </a:r>
          </a:p>
          <a:p>
            <a:pPr marL="0" indent="0">
              <a:buNone/>
            </a:pPr>
            <a:r>
              <a:rPr lang="en-US" sz="2000" dirty="0"/>
              <a:t>Steps 1 through 16 on the previous slides all apply to get access to anything inside the PST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3333FF"/>
                </a:solidFill>
              </a:rPr>
              <a:t>Summary: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Remove and de-cable all the detectors inside the GST, and the </a:t>
            </a:r>
            <a:r>
              <a:rPr lang="en-US" sz="2000" dirty="0" err="1"/>
              <a:t>dRICH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Remove and de-cable the PST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Split the PST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Remove the beampipe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Gain access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F358D22-8FD0-7FF9-8173-988CC482AFD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7158" y="3967445"/>
            <a:ext cx="3785970" cy="237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4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DC5AA-F8BC-6DCF-C13A-4E338F531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28DB6-A51F-3754-6DE5-EA9A2C3B7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3751"/>
            <a:ext cx="11499925" cy="410897"/>
          </a:xfrm>
        </p:spPr>
        <p:txBody>
          <a:bodyPr/>
          <a:lstStyle/>
          <a:p>
            <a:r>
              <a:rPr lang="en-US" dirty="0" err="1"/>
              <a:t>fEMCal</a:t>
            </a:r>
            <a:r>
              <a:rPr lang="en-US" dirty="0"/>
              <a:t> Access Process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DFF0A96-AE35-E90D-BB58-49294B628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534" y="761608"/>
            <a:ext cx="5433094" cy="516763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Open the forward Endcaps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Get access to the </a:t>
            </a:r>
            <a:r>
              <a:rPr lang="en-US" sz="2000" dirty="0" err="1"/>
              <a:t>fEMCal</a:t>
            </a:r>
            <a:r>
              <a:rPr lang="en-US" sz="2000" dirty="0"/>
              <a:t> from the North and South Platforms </a:t>
            </a:r>
          </a:p>
          <a:p>
            <a:pPr marL="227012" lvl="1" indent="0">
              <a:buNone/>
            </a:pPr>
            <a:r>
              <a:rPr lang="en-US" sz="1600" dirty="0"/>
              <a:t>    If access from the platforms is too limited: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/>
              <a:t>Investigating the rails can extended to the far north and south ends of the hall to allow for access</a:t>
            </a:r>
          </a:p>
          <a:p>
            <a:pPr lvl="1"/>
            <a:r>
              <a:rPr lang="en-US" sz="1600" dirty="0"/>
              <a:t>Alternatively, the barrel detector will need to be rolled out into the assembly hall.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6FF8F-F932-852E-AD40-DBF890EA8BF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99301" y="494105"/>
            <a:ext cx="6773010" cy="592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10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A6FB8-8FAF-BE7E-5A3F-7BC8F1F1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3751"/>
            <a:ext cx="11499925" cy="427511"/>
          </a:xfrm>
        </p:spPr>
        <p:txBody>
          <a:bodyPr/>
          <a:lstStyle/>
          <a:p>
            <a:r>
              <a:rPr lang="en-US" dirty="0"/>
              <a:t>Summary: Pros &amp; Cons for both Options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12A5821-478A-17BD-E9CB-09BBA05CC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140939"/>
              </p:ext>
            </p:extLst>
          </p:nvPr>
        </p:nvGraphicFramePr>
        <p:xfrm>
          <a:off x="571500" y="583495"/>
          <a:ext cx="11181924" cy="50187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5481">
                  <a:extLst>
                    <a:ext uri="{9D8B030D-6E8A-4147-A177-3AD203B41FA5}">
                      <a16:colId xmlns:a16="http://schemas.microsoft.com/office/drawing/2014/main" val="246659684"/>
                    </a:ext>
                  </a:extLst>
                </a:gridCol>
                <a:gridCol w="2795481">
                  <a:extLst>
                    <a:ext uri="{9D8B030D-6E8A-4147-A177-3AD203B41FA5}">
                      <a16:colId xmlns:a16="http://schemas.microsoft.com/office/drawing/2014/main" val="4050994608"/>
                    </a:ext>
                  </a:extLst>
                </a:gridCol>
                <a:gridCol w="2795481">
                  <a:extLst>
                    <a:ext uri="{9D8B030D-6E8A-4147-A177-3AD203B41FA5}">
                      <a16:colId xmlns:a16="http://schemas.microsoft.com/office/drawing/2014/main" val="2741991871"/>
                    </a:ext>
                  </a:extLst>
                </a:gridCol>
                <a:gridCol w="2795481">
                  <a:extLst>
                    <a:ext uri="{9D8B030D-6E8A-4147-A177-3AD203B41FA5}">
                      <a16:colId xmlns:a16="http://schemas.microsoft.com/office/drawing/2014/main" val="4024271886"/>
                    </a:ext>
                  </a:extLst>
                </a:gridCol>
              </a:tblGrid>
              <a:tr h="442599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SVT Layer 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400" u="none" strike="noStrike" err="1">
                          <a:effectLst/>
                        </a:rPr>
                        <a:t>fEMCal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966523"/>
                  </a:ext>
                </a:extLst>
              </a:tr>
              <a:tr h="3502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Pros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Cons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Pros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Cons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444557"/>
                  </a:ext>
                </a:extLst>
              </a:tr>
              <a:tr h="10795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Dummy staves can be installed initially such that the SVT support structure can remain the same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Requires major disassembly of the EPIC detector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>
                          <a:effectLst/>
                        </a:rPr>
                        <a:t>Can add EMCal blocks in waves over the years or in one standard 6-month shutdown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May require the detector to be rolled out into the assembly hall to get access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905556"/>
                  </a:ext>
                </a:extLst>
              </a:tr>
              <a:tr h="693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Requires major de-cabling of ~10,000 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035597"/>
                  </a:ext>
                </a:extLst>
              </a:tr>
              <a:tr h="8813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Adding L4 will most likely require at least a full year of shutdown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699993"/>
                  </a:ext>
                </a:extLst>
              </a:tr>
              <a:tr h="80869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Significant risk of breaking components during disassembly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361298"/>
                  </a:ext>
                </a:extLst>
              </a:tr>
              <a:tr h="7196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800" u="none" strike="noStrike" dirty="0">
                        <a:effectLst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Need to break vacuum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17980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83C13F0-6888-90E4-CF73-DCDBE4741632}"/>
              </a:ext>
            </a:extLst>
          </p:cNvPr>
          <p:cNvSpPr txBox="1"/>
          <p:nvPr/>
        </p:nvSpPr>
        <p:spPr>
          <a:xfrm>
            <a:off x="571500" y="5827923"/>
            <a:ext cx="828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Removing 2 -3 disks needs step 1 to 16 and an extend shutdown 9 to 12 month</a:t>
            </a:r>
          </a:p>
        </p:txBody>
      </p:sp>
    </p:spTree>
    <p:extLst>
      <p:ext uri="{BB962C8B-B14F-4D97-AF65-F5344CB8AC3E}">
        <p14:creationId xmlns:p14="http://schemas.microsoft.com/office/powerpoint/2010/main" val="19589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A0AD9-811D-8D8C-6C45-388D3BF7F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3333FF"/>
                </a:solidFill>
              </a:rPr>
              <a:t>Need Your Help to take a Decision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AE5FB-DB31-2E51-CCCE-5483E120A3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239" y="534152"/>
            <a:ext cx="11619247" cy="5488682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US" sz="2000" dirty="0"/>
              <a:t>Need to understand the science impact of different mitigation strategies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sz="2000" dirty="0"/>
              <a:t>Only 50% of </a:t>
            </a:r>
            <a:r>
              <a:rPr lang="en-US" sz="2000" dirty="0" err="1"/>
              <a:t>fECal</a:t>
            </a:r>
            <a:r>
              <a:rPr lang="en-US" sz="2000" dirty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overall science impact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how does one want to distribute the 50% left right, top bottom or in rings around the beam pipe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during the early science years can the </a:t>
            </a:r>
            <a:r>
              <a:rPr lang="en-US" dirty="0" err="1"/>
              <a:t>lfHCal</a:t>
            </a:r>
            <a:r>
              <a:rPr lang="en-US" dirty="0"/>
              <a:t> be used for photon, </a:t>
            </a:r>
            <a:r>
              <a:rPr lang="en-US" dirty="0">
                <a:latin typeface="Symbol" pitchFamily="2" charset="2"/>
              </a:rPr>
              <a:t>p</a:t>
            </a:r>
            <a:r>
              <a:rPr lang="en-US" baseline="30000" dirty="0"/>
              <a:t>0</a:t>
            </a:r>
            <a:r>
              <a:rPr lang="en-US" dirty="0"/>
              <a:t> and electron detection in the region without </a:t>
            </a:r>
            <a:r>
              <a:rPr lang="en-US" dirty="0" err="1"/>
              <a:t>fECal</a:t>
            </a:r>
            <a:r>
              <a:rPr lang="en-US" dirty="0"/>
              <a:t>, of course with reduced performance </a:t>
            </a:r>
          </a:p>
          <a:p>
            <a:pPr lvl="1">
              <a:buFont typeface="Wingdings" pitchFamily="2" charset="2"/>
              <a:buChar char="§"/>
            </a:pPr>
            <a:endParaRPr lang="en-US" sz="1000" dirty="0"/>
          </a:p>
          <a:p>
            <a:pPr>
              <a:buFont typeface="Wingdings" pitchFamily="2" charset="2"/>
              <a:buChar char="§"/>
            </a:pPr>
            <a:r>
              <a:rPr lang="en-US" sz="2000" dirty="0"/>
              <a:t>No SVT Layer-4 and one MAPS disk less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which disk to remove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impact on tracking performance and background rejection</a:t>
            </a:r>
          </a:p>
          <a:p>
            <a:pPr lvl="1">
              <a:buFont typeface="Wingdings" pitchFamily="2" charset="2"/>
              <a:buChar char="§"/>
            </a:pPr>
            <a:endParaRPr lang="en-US" sz="1000" dirty="0"/>
          </a:p>
          <a:p>
            <a:pPr>
              <a:buFont typeface="Wingdings" pitchFamily="2" charset="2"/>
              <a:buChar char="§"/>
            </a:pPr>
            <a:r>
              <a:rPr lang="en-US" sz="2000" dirty="0"/>
              <a:t>Keep L4, but remove 2-3 Si-disks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which disks to remove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impact on tracking performance and background rejection</a:t>
            </a:r>
          </a:p>
          <a:p>
            <a:pPr lvl="1">
              <a:buFont typeface="Wingdings" pitchFamily="2" charset="2"/>
              <a:buChar char="§"/>
            </a:pPr>
            <a:endParaRPr lang="en-US" dirty="0"/>
          </a:p>
          <a:p>
            <a:pPr marL="287338" lvl="1" indent="0" algn="ctr">
              <a:buNone/>
            </a:pPr>
            <a:r>
              <a:rPr lang="en-US" b="1" dirty="0">
                <a:solidFill>
                  <a:srgbClr val="3333FF"/>
                </a:solidFill>
              </a:rPr>
              <a:t>Please help us to find the mitigation with the smallest science impact</a:t>
            </a:r>
          </a:p>
        </p:txBody>
      </p:sp>
    </p:spTree>
    <p:extLst>
      <p:ext uri="{BB962C8B-B14F-4D97-AF65-F5344CB8AC3E}">
        <p14:creationId xmlns:p14="http://schemas.microsoft.com/office/powerpoint/2010/main" val="564353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E210E534-57C2-164E-A621-4930B171B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01" y="1233889"/>
            <a:ext cx="10508521" cy="392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85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E9AC5-39B8-1876-803F-D5878DC23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0B92B-883C-845B-6881-64C792E54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04" y="3271"/>
            <a:ext cx="11499234" cy="538383"/>
          </a:xfrm>
        </p:spPr>
        <p:txBody>
          <a:bodyPr/>
          <a:lstStyle/>
          <a:p>
            <a:r>
              <a:rPr lang="en-US" dirty="0"/>
              <a:t>CD-3C Preliminary Package - DET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8B51E8A-CA49-F1E6-7F12-F489C5B733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221821"/>
              </p:ext>
            </p:extLst>
          </p:nvPr>
        </p:nvGraphicFramePr>
        <p:xfrm>
          <a:off x="362809" y="629532"/>
          <a:ext cx="11730037" cy="31807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41413">
                  <a:extLst>
                    <a:ext uri="{9D8B030D-6E8A-4147-A177-3AD203B41FA5}">
                      <a16:colId xmlns:a16="http://schemas.microsoft.com/office/drawing/2014/main" val="3173217023"/>
                    </a:ext>
                  </a:extLst>
                </a:gridCol>
                <a:gridCol w="713294">
                  <a:extLst>
                    <a:ext uri="{9D8B030D-6E8A-4147-A177-3AD203B41FA5}">
                      <a16:colId xmlns:a16="http://schemas.microsoft.com/office/drawing/2014/main" val="1660367825"/>
                    </a:ext>
                  </a:extLst>
                </a:gridCol>
                <a:gridCol w="7636350">
                  <a:extLst>
                    <a:ext uri="{9D8B030D-6E8A-4147-A177-3AD203B41FA5}">
                      <a16:colId xmlns:a16="http://schemas.microsoft.com/office/drawing/2014/main" val="524449421"/>
                    </a:ext>
                  </a:extLst>
                </a:gridCol>
                <a:gridCol w="820882">
                  <a:extLst>
                    <a:ext uri="{9D8B030D-6E8A-4147-A177-3AD203B41FA5}">
                      <a16:colId xmlns:a16="http://schemas.microsoft.com/office/drawing/2014/main" val="3792053818"/>
                    </a:ext>
                  </a:extLst>
                </a:gridCol>
                <a:gridCol w="1218098">
                  <a:extLst>
                    <a:ext uri="{9D8B030D-6E8A-4147-A177-3AD203B41FA5}">
                      <a16:colId xmlns:a16="http://schemas.microsoft.com/office/drawing/2014/main" val="38938717"/>
                    </a:ext>
                  </a:extLst>
                </a:gridCol>
              </a:tblGrid>
              <a:tr h="504091">
                <a:tc>
                  <a:txBody>
                    <a:bodyPr/>
                    <a:lstStyle/>
                    <a:p>
                      <a:r>
                        <a:rPr lang="en-US" sz="1600" dirty="0"/>
                        <a:t>Subproject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Long Lead Procurement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FDR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646189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 tungstate crystals (cont. CD-3A/B) – 830 remaining</a:t>
                      </a:r>
                      <a:endParaRPr lang="en-US" sz="1600" dirty="0">
                        <a:solidFill>
                          <a:srgbClr val="0432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2.09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904775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 err="1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fECal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Scintillating Fibers (cont. CD-3A/B) – 1185 km remaining; </a:t>
                      </a:r>
                    </a:p>
                    <a:p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Barrel </a:t>
                      </a:r>
                      <a:r>
                        <a:rPr lang="en-US" sz="1600" kern="1200" dirty="0" err="1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SciFi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itchFamily="2" charset="2"/>
                        </a:rPr>
                        <a:t> Korea In-Kind</a:t>
                      </a:r>
                      <a:endParaRPr lang="en-US" sz="1600" dirty="0">
                        <a:solidFill>
                          <a:srgbClr val="0432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0.49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4915128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Steel towers for forward </a:t>
                      </a:r>
                      <a:r>
                        <a:rPr lang="en-US" sz="1600" dirty="0" err="1">
                          <a:solidFill>
                            <a:srgbClr val="0432FF"/>
                          </a:solidFill>
                        </a:rPr>
                        <a:t>HCal</a:t>
                      </a:r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 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(cont. CD-3A/B) – 288 towers remaining</a:t>
                      </a:r>
                      <a:endParaRPr lang="en-US" sz="1600" dirty="0">
                        <a:solidFill>
                          <a:srgbClr val="0432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1.57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454376"/>
                  </a:ext>
                </a:extLst>
              </a:tr>
              <a:tr h="36805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Flux return steal rear endcap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3.26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275005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432FF"/>
                          </a:solidFill>
                        </a:rPr>
                        <a:t>High-Rate </a:t>
                      </a:r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Picosecond </a:t>
                      </a:r>
                      <a:r>
                        <a:rPr lang="en-US" sz="1600" dirty="0" err="1">
                          <a:solidFill>
                            <a:srgbClr val="0432FF"/>
                          </a:solidFill>
                        </a:rPr>
                        <a:t>PhotoDetectors</a:t>
                      </a:r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 (HRPPDs)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4.82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09/01/2026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625382"/>
                  </a:ext>
                </a:extLst>
              </a:tr>
              <a:tr h="38835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SiPMs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all the other subsystems and mounting on the </a:t>
                      </a:r>
                      <a:r>
                        <a:rPr lang="en-US" sz="1600" kern="1200" dirty="0" err="1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SiPMs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boards &amp; QA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264590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432FF"/>
                          </a:solidFill>
                        </a:rPr>
                        <a:t>18.32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7247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8E70EEF-DE44-C80C-EAE5-9156DB9BCDD3}"/>
              </a:ext>
            </a:extLst>
          </p:cNvPr>
          <p:cNvSpPr txBox="1"/>
          <p:nvPr/>
        </p:nvSpPr>
        <p:spPr>
          <a:xfrm>
            <a:off x="362809" y="3898150"/>
            <a:ext cx="1152751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CD-3C will complete: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the PbWO4 crystal procurement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the fiber procurement of the </a:t>
            </a:r>
            <a:r>
              <a:rPr lang="en-US" dirty="0" err="1"/>
              <a:t>fECAL</a:t>
            </a:r>
            <a:endParaRPr lang="en-US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the steel towers for the </a:t>
            </a:r>
            <a:r>
              <a:rPr lang="en-US" dirty="0" err="1"/>
              <a:t>lfHCal</a:t>
            </a:r>
            <a:endParaRPr lang="en-US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the flux return steel for the electron and hadron endcap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all the HRPPDS for the </a:t>
            </a:r>
            <a:r>
              <a:rPr lang="en-US" dirty="0" err="1"/>
              <a:t>pfRICH</a:t>
            </a:r>
            <a:r>
              <a:rPr lang="en-US" dirty="0"/>
              <a:t> and the DIRC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all </a:t>
            </a:r>
            <a:r>
              <a:rPr lang="en-US" dirty="0" err="1"/>
              <a:t>SiPMs</a:t>
            </a:r>
            <a:r>
              <a:rPr lang="en-US" dirty="0"/>
              <a:t> for the </a:t>
            </a:r>
            <a:r>
              <a:rPr lang="en-US" dirty="0" err="1"/>
              <a:t>bEcal</a:t>
            </a:r>
            <a:r>
              <a:rPr lang="en-US" dirty="0"/>
              <a:t>, the Barrel-ECAL, the </a:t>
            </a:r>
            <a:r>
              <a:rPr lang="en-US" dirty="0" err="1"/>
              <a:t>fECal</a:t>
            </a:r>
            <a:r>
              <a:rPr lang="en-US" dirty="0"/>
              <a:t>, the Barrel </a:t>
            </a:r>
            <a:r>
              <a:rPr lang="en-US" dirty="0" err="1"/>
              <a:t>Hcal</a:t>
            </a:r>
            <a:r>
              <a:rPr lang="en-US" dirty="0"/>
              <a:t>, the </a:t>
            </a:r>
            <a:r>
              <a:rPr lang="en-US" dirty="0" err="1"/>
              <a:t>fHCal</a:t>
            </a:r>
            <a:r>
              <a:rPr lang="en-US" dirty="0"/>
              <a:t> and all the auxiliary detectors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6916A8-0BE8-DB32-3028-9A5507A88EF2}"/>
              </a:ext>
            </a:extLst>
          </p:cNvPr>
          <p:cNvSpPr txBox="1"/>
          <p:nvPr/>
        </p:nvSpPr>
        <p:spPr>
          <a:xfrm>
            <a:off x="10083263" y="4054112"/>
            <a:ext cx="1070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(without contingency)</a:t>
            </a:r>
          </a:p>
        </p:txBody>
      </p:sp>
    </p:spTree>
    <p:extLst>
      <p:ext uri="{BB962C8B-B14F-4D97-AF65-F5344CB8AC3E}">
        <p14:creationId xmlns:p14="http://schemas.microsoft.com/office/powerpoint/2010/main" val="3015482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35F78-92EF-C844-F2D1-F8396ED71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FDR for HRPPDs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5EED4-5E21-5B9A-6C97-2CF8AFFD86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Review 1</a:t>
            </a:r>
            <a:r>
              <a:rPr lang="en-US" sz="2000" baseline="30000" dirty="0"/>
              <a:t>st</a:t>
            </a:r>
            <a:r>
              <a:rPr lang="en-US" sz="2000" dirty="0"/>
              <a:t> of September</a:t>
            </a:r>
          </a:p>
          <a:p>
            <a:r>
              <a:rPr lang="en-US" sz="2000" dirty="0"/>
              <a:t>Reviewers: Peter Križan (IJS, Ljubljana), Floris Keizer (CERN), Jack McKisson (</a:t>
            </a:r>
            <a:r>
              <a:rPr lang="en-US" sz="2000" dirty="0" err="1"/>
              <a:t>JLab</a:t>
            </a:r>
            <a:r>
              <a:rPr lang="en-US" sz="2000" dirty="0"/>
              <a:t>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425DD7-BBC8-E8DF-F277-E684D46A9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158" y="1322025"/>
            <a:ext cx="5345720" cy="5535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209338-2386-A308-36B1-ED0BB1694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48" y="1322023"/>
            <a:ext cx="6438452" cy="52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178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89A7B-2D7C-3BF4-F98B-235353BD7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Compensating Loss of UK In-Kind Contribution – Phase-I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0451A-67A7-F48A-6042-E1E79B32B9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UK In-Kind contribution to</a:t>
            </a:r>
          </a:p>
          <a:p>
            <a:pPr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b="1" dirty="0"/>
              <a:t>Lumi detector $1.5M: Is required for any EIC science </a:t>
            </a:r>
            <a:endParaRPr lang="en-US" sz="1800" b="1" dirty="0">
              <a:solidFill>
                <a:srgbClr val="FF40FF"/>
              </a:solidFill>
            </a:endParaRPr>
          </a:p>
          <a:p>
            <a:pPr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b="1" dirty="0"/>
              <a:t>Low-Q2 Detector $3.5M: This detector was assumed as fully UK in-kind </a:t>
            </a:r>
            <a:endParaRPr lang="en-US" sz="1800" b="1" dirty="0">
              <a:solidFill>
                <a:srgbClr val="FF40FF"/>
              </a:solidFill>
            </a:endParaRPr>
          </a:p>
          <a:p>
            <a:pPr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b="1" dirty="0"/>
              <a:t>Silicon Vertex Tracker $15.6M</a:t>
            </a:r>
            <a:r>
              <a:rPr lang="en-US" sz="1800" dirty="0"/>
              <a:t>: Critical towards ITS3/LAS design and L3/L4 of SVT barrel </a:t>
            </a:r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600" dirty="0">
                <a:sym typeface="Wingdings" pitchFamily="2" charset="2"/>
              </a:rPr>
              <a:t>$5.3 M hardware and $9.8M labor </a:t>
            </a:r>
            <a:endParaRPr lang="en-US" sz="1800" b="1" dirty="0">
              <a:solidFill>
                <a:srgbClr val="FF40FF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1000" b="1" dirty="0">
              <a:solidFill>
                <a:srgbClr val="3333FF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3333FF"/>
                </a:solidFill>
              </a:rPr>
              <a:t>Assumption: </a:t>
            </a:r>
            <a:r>
              <a:rPr lang="en-US" sz="2000" dirty="0"/>
              <a:t>It is critical that </a:t>
            </a:r>
            <a:r>
              <a:rPr lang="en-US" sz="2000" b="1" dirty="0"/>
              <a:t>all</a:t>
            </a:r>
            <a:r>
              <a:rPr lang="en-US" sz="2000" dirty="0"/>
              <a:t> </a:t>
            </a:r>
            <a:r>
              <a:rPr lang="en-US" sz="2000" dirty="0" err="1"/>
              <a:t>ePIC</a:t>
            </a:r>
            <a:r>
              <a:rPr lang="en-US" sz="2000" dirty="0"/>
              <a:t> Detector Sub-Systems can continue beyond PDR-level to full E&amp;D completion (90% design-maturity FDR-level) to allow to bring back the scope as early as possible and seek further in-kind.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000" b="1" dirty="0"/>
              <a:t>Mitigation</a:t>
            </a:r>
            <a:r>
              <a:rPr lang="en-US" sz="2000" dirty="0"/>
              <a:t> needs to ensure we can baseline the detector and stay “DOE cost-neutral” </a:t>
            </a:r>
          </a:p>
          <a:p>
            <a:pPr marL="0" indent="0">
              <a:buNone/>
            </a:pPr>
            <a:r>
              <a:rPr lang="en-US" sz="2000" dirty="0"/>
              <a:t>                  (&lt;200M$ DOE cost-to-go):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000" dirty="0"/>
              <a:t>DOE Cost increase is compensated by</a:t>
            </a:r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dirty="0"/>
              <a:t>Delay forward TOF construction </a:t>
            </a:r>
            <a:r>
              <a:rPr lang="en-US" sz="1800" dirty="0">
                <a:sym typeface="Wingdings" pitchFamily="2" charset="2"/>
              </a:rPr>
              <a:t> $</a:t>
            </a:r>
            <a:r>
              <a:rPr lang="en-US" sz="1800" dirty="0"/>
              <a:t>2.86M</a:t>
            </a:r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dirty="0"/>
              <a:t>Delay backward </a:t>
            </a:r>
            <a:r>
              <a:rPr lang="en-US" sz="1800" dirty="0" err="1"/>
              <a:t>HCal</a:t>
            </a:r>
            <a:r>
              <a:rPr lang="en-US" sz="1800" dirty="0"/>
              <a:t> construction </a:t>
            </a:r>
            <a:r>
              <a:rPr lang="en-US" sz="1800" dirty="0">
                <a:sym typeface="Wingdings" pitchFamily="2" charset="2"/>
              </a:rPr>
              <a:t> $3.8M</a:t>
            </a:r>
            <a:endParaRPr lang="en-US" sz="1800" dirty="0"/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dirty="0"/>
              <a:t>Delay Low-Q2 Detector </a:t>
            </a:r>
            <a:r>
              <a:rPr lang="en-US" sz="1800" dirty="0">
                <a:sym typeface="Wingdings" pitchFamily="2" charset="2"/>
              </a:rPr>
              <a:t> $0.223M</a:t>
            </a:r>
            <a:endParaRPr lang="en-US" sz="1800" dirty="0"/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dirty="0"/>
              <a:t>Delay electronics (HV, LV, FEB) that accompanies these systems </a:t>
            </a:r>
            <a:r>
              <a:rPr lang="en-US" sz="1800" dirty="0">
                <a:sym typeface="Wingdings" pitchFamily="2" charset="2"/>
              </a:rPr>
              <a:t> $1.3M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437D7F-4E50-6CBE-83C5-BF3EC3CECEC5}"/>
              </a:ext>
            </a:extLst>
          </p:cNvPr>
          <p:cNvSpPr txBox="1"/>
          <p:nvPr/>
        </p:nvSpPr>
        <p:spPr>
          <a:xfrm>
            <a:off x="4230310" y="933229"/>
            <a:ext cx="54248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  <a:buClr>
                <a:schemeClr val="bg2"/>
              </a:buClr>
            </a:pPr>
            <a:r>
              <a:rPr lang="en-US" b="1" dirty="0">
                <a:solidFill>
                  <a:srgbClr val="FF40FF"/>
                </a:solidFill>
                <a:sym typeface="Wingdings" panose="05000000000000000000" pitchFamily="2" charset="2"/>
              </a:rPr>
              <a:t>                                    </a:t>
            </a:r>
            <a:r>
              <a:rPr lang="en-US" b="1" dirty="0">
                <a:solidFill>
                  <a:srgbClr val="FF40FF"/>
                </a:solidFill>
              </a:rPr>
              <a:t>Absorb as DOE Cost</a:t>
            </a:r>
          </a:p>
          <a:p>
            <a:pPr>
              <a:spcAft>
                <a:spcPts val="0"/>
              </a:spcAft>
              <a:buClr>
                <a:schemeClr val="bg2"/>
              </a:buClr>
            </a:pPr>
            <a:r>
              <a:rPr lang="en-US" b="1" dirty="0">
                <a:solidFill>
                  <a:srgbClr val="FF40FF"/>
                </a:solidFill>
                <a:sym typeface="Wingdings" panose="05000000000000000000" pitchFamily="2" charset="2"/>
              </a:rPr>
              <a:t>                                                                     </a:t>
            </a:r>
            <a:r>
              <a:rPr lang="en-US" b="1" dirty="0">
                <a:solidFill>
                  <a:srgbClr val="FF40FF"/>
                </a:solidFill>
              </a:rPr>
              <a:t>Defer</a:t>
            </a:r>
          </a:p>
          <a:p>
            <a:pPr>
              <a:spcAft>
                <a:spcPts val="0"/>
              </a:spcAft>
              <a:buClr>
                <a:schemeClr val="bg2"/>
              </a:buClr>
            </a:pPr>
            <a:endParaRPr lang="en-US" b="1" dirty="0">
              <a:solidFill>
                <a:srgbClr val="FF40FF"/>
              </a:solidFill>
              <a:sym typeface="Wingdings" panose="05000000000000000000" pitchFamily="2" charset="2"/>
            </a:endParaRPr>
          </a:p>
          <a:p>
            <a:pPr>
              <a:spcAft>
                <a:spcPts val="0"/>
              </a:spcAft>
              <a:buClr>
                <a:schemeClr val="bg2"/>
              </a:buClr>
            </a:pPr>
            <a:r>
              <a:rPr lang="en-US" b="1" dirty="0">
                <a:solidFill>
                  <a:srgbClr val="FF40FF"/>
                </a:solidFill>
                <a:sym typeface="Wingdings" panose="05000000000000000000" pitchFamily="2" charset="2"/>
              </a:rPr>
              <a:t> Move all non-labor UK In-Kind of SVT to DOE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37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CCD77-DDF8-1349-3897-35AE84DDA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Compensating Loss of UK In-Kind Contribution - Phase-II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AB4805-FE0C-E453-C4E4-C6875E96BD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0860" y="669097"/>
            <a:ext cx="11741140" cy="5062924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/>
              <a:t>Recent further developments in the UK force us to also remove the assumption for </a:t>
            </a:r>
            <a:r>
              <a:rPr lang="en-US" sz="2000" dirty="0">
                <a:sym typeface="Wingdings" pitchFamily="2" charset="2"/>
              </a:rPr>
              <a:t>$9.8M Inkind labor for the SVT </a:t>
            </a:r>
            <a:r>
              <a:rPr lang="en-US" sz="2000" dirty="0">
                <a:solidFill>
                  <a:srgbClr val="3333FF"/>
                </a:solidFill>
                <a:sym typeface="Wingdings" pitchFamily="2" charset="2"/>
              </a:rPr>
              <a:t></a:t>
            </a:r>
            <a:r>
              <a:rPr lang="en-US" sz="2000" dirty="0">
                <a:sym typeface="Wingdings" pitchFamily="2" charset="2"/>
              </a:rPr>
              <a:t> Will follow the same strategy the mitigation has to remain cost neutral for DOE cost</a:t>
            </a:r>
          </a:p>
          <a:p>
            <a:pPr marL="0" indent="0">
              <a:buNone/>
            </a:pPr>
            <a:endParaRPr lang="en-US" sz="2000" dirty="0"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endParaRPr lang="en-US" sz="2000" dirty="0">
              <a:sym typeface="Wingdings" pitchFamily="2" charset="2"/>
            </a:endParaRPr>
          </a:p>
          <a:p>
            <a:pPr marL="0" indent="0">
              <a:buNone/>
            </a:pPr>
            <a:endParaRPr lang="en-US" sz="2000" dirty="0">
              <a:sym typeface="Wingdings" pitchFamily="2" charset="2"/>
            </a:endParaRPr>
          </a:p>
          <a:p>
            <a:pPr marL="0" indent="0">
              <a:buNone/>
            </a:pPr>
            <a:endParaRPr lang="en-US" sz="900" dirty="0">
              <a:sym typeface="Wingdings" pitchFamily="2" charset="2"/>
            </a:endParaRPr>
          </a:p>
          <a:p>
            <a:pPr>
              <a:spcAft>
                <a:spcPts val="0"/>
              </a:spcAft>
            </a:pPr>
            <a:r>
              <a:rPr lang="en-US" sz="2000" dirty="0"/>
              <a:t>In the L3 cost, following scope is considered:</a:t>
            </a:r>
          </a:p>
          <a:p>
            <a:pPr lvl="1">
              <a:spcAft>
                <a:spcPts val="0"/>
              </a:spcAft>
            </a:pPr>
            <a:r>
              <a:rPr lang="en-US" sz="1800" dirty="0"/>
              <a:t>design efforts for EIC-LAS V1, EIC-LAS and </a:t>
            </a:r>
            <a:r>
              <a:rPr lang="en-US" sz="1800" dirty="0" err="1"/>
              <a:t>AncASIC</a:t>
            </a:r>
            <a:r>
              <a:rPr lang="en-US" sz="1800" dirty="0"/>
              <a:t>, Some % of PED testing efforts</a:t>
            </a:r>
          </a:p>
          <a:p>
            <a:pPr lvl="1">
              <a:spcAft>
                <a:spcPts val="0"/>
              </a:spcAft>
            </a:pPr>
            <a:r>
              <a:rPr lang="en-US" sz="1800" dirty="0"/>
              <a:t>Global mechanics, local support and cooling</a:t>
            </a:r>
          </a:p>
          <a:p>
            <a:pPr>
              <a:spcAft>
                <a:spcPts val="0"/>
              </a:spcAft>
            </a:pPr>
            <a:r>
              <a:rPr lang="en-US" sz="2000" dirty="0"/>
              <a:t>L4 cost covers mainly production/construction phase cost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ym typeface="Wingdings" pitchFamily="2" charset="2"/>
              </a:rPr>
              <a:t>Remaining cost to offset: $8.45M</a:t>
            </a:r>
          </a:p>
          <a:p>
            <a:pPr marL="0" indent="0">
              <a:buNone/>
            </a:pPr>
            <a:r>
              <a:rPr lang="en-US" sz="2000" b="1" dirty="0">
                <a:sym typeface="Wingdings" pitchFamily="2" charset="2"/>
              </a:rPr>
              <a:t>Recent development: EIC Japan consortium will contribute $5M to the SVT-Disks – </a:t>
            </a:r>
            <a:r>
              <a:rPr lang="en-US" sz="2000" b="1" dirty="0">
                <a:solidFill>
                  <a:srgbClr val="3333FF"/>
                </a:solidFill>
                <a:sym typeface="Wingdings" pitchFamily="2" charset="2"/>
              </a:rPr>
              <a:t>Thank You</a:t>
            </a:r>
            <a:endParaRPr lang="en-US" sz="2000" b="1" dirty="0">
              <a:solidFill>
                <a:srgbClr val="3333FF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Mitigation possibilities to offset the remaining $3.5M: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ym typeface="Wingdings" pitchFamily="2" charset="2"/>
              </a:rPr>
              <a:t>Defer Construction of 50% of forward </a:t>
            </a:r>
            <a:r>
              <a:rPr lang="en-US" sz="2000" dirty="0" err="1">
                <a:sym typeface="Wingdings" pitchFamily="2" charset="2"/>
              </a:rPr>
              <a:t>ECal</a:t>
            </a:r>
            <a:r>
              <a:rPr lang="en-US" sz="2000" dirty="0">
                <a:sym typeface="Wingdings" pitchFamily="2" charset="2"/>
              </a:rPr>
              <a:t> $6.5M for blocks and $1.2M Readout  $7.7M (Total)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ym typeface="Wingdings" pitchFamily="2" charset="2"/>
              </a:rPr>
              <a:t>Do not built out all of SVT: defer L4 and one disk ($1.5M / disk) or defer 2-3 disks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5764CE8-221B-70B7-E3E4-BBD02DFD9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232132"/>
              </p:ext>
            </p:extLst>
          </p:nvPr>
        </p:nvGraphicFramePr>
        <p:xfrm>
          <a:off x="556015" y="1509498"/>
          <a:ext cx="10389886" cy="10310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7472">
                  <a:extLst>
                    <a:ext uri="{9D8B030D-6E8A-4147-A177-3AD203B41FA5}">
                      <a16:colId xmlns:a16="http://schemas.microsoft.com/office/drawing/2014/main" val="514507864"/>
                    </a:ext>
                  </a:extLst>
                </a:gridCol>
                <a:gridCol w="2237170">
                  <a:extLst>
                    <a:ext uri="{9D8B030D-6E8A-4147-A177-3AD203B41FA5}">
                      <a16:colId xmlns:a16="http://schemas.microsoft.com/office/drawing/2014/main" val="592653630"/>
                    </a:ext>
                  </a:extLst>
                </a:gridCol>
                <a:gridCol w="2338370">
                  <a:extLst>
                    <a:ext uri="{9D8B030D-6E8A-4147-A177-3AD203B41FA5}">
                      <a16:colId xmlns:a16="http://schemas.microsoft.com/office/drawing/2014/main" val="3885983261"/>
                    </a:ext>
                  </a:extLst>
                </a:gridCol>
                <a:gridCol w="3216874">
                  <a:extLst>
                    <a:ext uri="{9D8B030D-6E8A-4147-A177-3AD203B41FA5}">
                      <a16:colId xmlns:a16="http://schemas.microsoft.com/office/drawing/2014/main" val="2503837718"/>
                    </a:ext>
                  </a:extLst>
                </a:gridCol>
              </a:tblGrid>
              <a:tr h="3909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L3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L4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Cost can be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004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In-Kind UK Labor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$2.4M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$1.35M (test setups &amp; wafer probing station in UK)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972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1217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71B276-8170-ED53-740E-F73CC4F5B114}"/>
              </a:ext>
            </a:extLst>
          </p:cNvPr>
          <p:cNvSpPr txBox="1"/>
          <p:nvPr/>
        </p:nvSpPr>
        <p:spPr>
          <a:xfrm>
            <a:off x="2412695" y="2890391"/>
            <a:ext cx="73532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33FF"/>
                </a:solidFill>
              </a:rPr>
              <a:t>How easy is it to install components </a:t>
            </a:r>
          </a:p>
          <a:p>
            <a:pPr algn="ctr"/>
            <a:r>
              <a:rPr lang="en-US" sz="3200" b="1" dirty="0">
                <a:solidFill>
                  <a:srgbClr val="3333FF"/>
                </a:solidFill>
              </a:rPr>
              <a:t>of the SVT or </a:t>
            </a:r>
            <a:r>
              <a:rPr lang="en-US" sz="3200" b="1" dirty="0" err="1">
                <a:solidFill>
                  <a:srgbClr val="3333FF"/>
                </a:solidFill>
              </a:rPr>
              <a:t>fECal</a:t>
            </a:r>
            <a:r>
              <a:rPr lang="en-US" sz="3200" b="1" dirty="0">
                <a:solidFill>
                  <a:srgbClr val="3333FF"/>
                </a:solidFill>
              </a:rPr>
              <a:t> later</a:t>
            </a:r>
          </a:p>
        </p:txBody>
      </p:sp>
    </p:spTree>
    <p:extLst>
      <p:ext uri="{BB962C8B-B14F-4D97-AF65-F5344CB8AC3E}">
        <p14:creationId xmlns:p14="http://schemas.microsoft.com/office/powerpoint/2010/main" val="3941775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2072B-8CE0-4B72-9643-B5D8EB28B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F9D0D-4A17-E31F-6782-EEC527F49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3751"/>
            <a:ext cx="11499925" cy="475013"/>
          </a:xfrm>
        </p:spPr>
        <p:txBody>
          <a:bodyPr/>
          <a:lstStyle/>
          <a:p>
            <a:r>
              <a:rPr lang="en-US" dirty="0"/>
              <a:t>SVT Layer-4 Access Process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D4FEB9-4409-EE1F-0E77-EC11106A3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761609"/>
            <a:ext cx="4754983" cy="203079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Open Endcaps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Break Vacuum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De-cable </a:t>
            </a:r>
            <a:r>
              <a:rPr lang="en-US" dirty="0" err="1"/>
              <a:t>dRICH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Uninstall </a:t>
            </a:r>
            <a:r>
              <a:rPr lang="en-US" dirty="0" err="1"/>
              <a:t>dRICH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3947334-5D7A-3692-6AD7-413DFE943B7B}"/>
              </a:ext>
            </a:extLst>
          </p:cNvPr>
          <p:cNvSpPr txBox="1">
            <a:spLocks/>
          </p:cNvSpPr>
          <p:nvPr/>
        </p:nvSpPr>
        <p:spPr>
          <a:xfrm>
            <a:off x="6096000" y="705907"/>
            <a:ext cx="5869109" cy="203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5"/>
            </a:pPr>
            <a:r>
              <a:rPr lang="en-US" dirty="0"/>
              <a:t>De-cable </a:t>
            </a:r>
            <a:r>
              <a:rPr lang="en-US" dirty="0" err="1"/>
              <a:t>EEEMCal</a:t>
            </a:r>
            <a:r>
              <a:rPr lang="en-US" dirty="0"/>
              <a:t> &amp; </a:t>
            </a:r>
            <a:r>
              <a:rPr lang="en-US" dirty="0" err="1"/>
              <a:t>pfRICH</a:t>
            </a:r>
            <a:endParaRPr lang="en-US" dirty="0"/>
          </a:p>
          <a:p>
            <a:pPr marL="457200" indent="-457200">
              <a:buFont typeface="+mj-lt"/>
              <a:buAutoNum type="arabicPeriod" startAt="5"/>
            </a:pPr>
            <a:r>
              <a:rPr lang="en-US" dirty="0"/>
              <a:t>Uninstall </a:t>
            </a:r>
            <a:r>
              <a:rPr lang="en-US" dirty="0" err="1"/>
              <a:t>EEEMCal</a:t>
            </a:r>
            <a:r>
              <a:rPr lang="en-US" dirty="0"/>
              <a:t> &amp; </a:t>
            </a:r>
            <a:r>
              <a:rPr lang="en-US" dirty="0" err="1"/>
              <a:t>pfRICH</a:t>
            </a:r>
            <a:endParaRPr lang="en-US" dirty="0"/>
          </a:p>
          <a:p>
            <a:pPr marL="457200" indent="-457200">
              <a:buFont typeface="+mj-lt"/>
              <a:buAutoNum type="arabicPeriod" startAt="5"/>
            </a:pPr>
            <a:r>
              <a:rPr lang="en-US" dirty="0"/>
              <a:t>Roll out into assembly hall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</a:t>
            </a:r>
            <a:r>
              <a:rPr lang="en-US" sz="1600" dirty="0">
                <a:sym typeface="Wingdings" pitchFamily="2" charset="2"/>
              </a:rPr>
              <a:t></a:t>
            </a:r>
            <a:r>
              <a:rPr lang="en-US" sz="1600" dirty="0"/>
              <a:t> can also happen after 2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8476E8-212B-C8C4-8A18-4A71F657902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6614" y="2640104"/>
            <a:ext cx="5205813" cy="35119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348766-85DD-D6F6-0B2C-AC6743C73C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8242" y="2650927"/>
            <a:ext cx="5205814" cy="350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94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BA63C-559E-2DBA-FF06-8BF0226A8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65804-6F5B-17C7-DAA5-FA130BB4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3751"/>
            <a:ext cx="11499925" cy="463137"/>
          </a:xfrm>
        </p:spPr>
        <p:txBody>
          <a:bodyPr/>
          <a:lstStyle/>
          <a:p>
            <a:r>
              <a:rPr lang="en-US" dirty="0"/>
              <a:t>SVT Layer 4 Access Process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73D45A-274E-E404-2CDC-7E27A6A7B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0" y="651650"/>
            <a:ext cx="5192369" cy="203079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en-US" dirty="0"/>
              <a:t>Roll out into assembly hall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dirty="0"/>
              <a:t>De-cable SVT, MPGD disks, </a:t>
            </a:r>
          </a:p>
          <a:p>
            <a:pPr marL="0" indent="0">
              <a:buNone/>
            </a:pPr>
            <a:r>
              <a:rPr lang="en-US" dirty="0"/>
              <a:t>     (&amp; Forward ToF disk)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dirty="0"/>
              <a:t>De-cable all of ToF &amp; CYMBAL 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dirty="0"/>
              <a:t>Uninstall ToF &amp; CYMBAL </a:t>
            </a:r>
          </a:p>
          <a:p>
            <a:pPr marL="457200" indent="-457200">
              <a:buFont typeface="+mj-lt"/>
              <a:buAutoNum type="arabicPeriod" startAt="8"/>
            </a:pP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9EA248E-B0A2-33A7-1D43-DD477742EDF3}"/>
              </a:ext>
            </a:extLst>
          </p:cNvPr>
          <p:cNvSpPr txBox="1">
            <a:spLocks/>
          </p:cNvSpPr>
          <p:nvPr/>
        </p:nvSpPr>
        <p:spPr>
          <a:xfrm>
            <a:off x="6096000" y="705907"/>
            <a:ext cx="5869109" cy="203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12"/>
            </a:pPr>
            <a:r>
              <a:rPr lang="en-US"/>
              <a:t>Uninstall PST </a:t>
            </a:r>
          </a:p>
          <a:p>
            <a:pPr marL="457200" indent="-457200">
              <a:buFont typeface="+mj-lt"/>
              <a:buAutoNum type="arabicPeriod" startAt="12"/>
            </a:pPr>
            <a:endParaRPr lang="en-US"/>
          </a:p>
          <a:p>
            <a:pPr marL="457200" indent="-457200">
              <a:buFont typeface="+mj-lt"/>
              <a:buAutoNum type="arabicPeriod" startAt="12"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DFA6ED-D6FA-A8D9-40D6-5B7B3815809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260" y="2644253"/>
            <a:ext cx="5263609" cy="35412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AEC2AA-D643-1897-83C2-A47393B4E0E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5185" y="2644253"/>
            <a:ext cx="5335463" cy="354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25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6AE2C-1F54-1052-4CD9-94133D2F0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56328-39F7-4455-4631-38EB0BC09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3751"/>
            <a:ext cx="11499925" cy="463137"/>
          </a:xfrm>
        </p:spPr>
        <p:txBody>
          <a:bodyPr/>
          <a:lstStyle/>
          <a:p>
            <a:r>
              <a:rPr lang="en-US" dirty="0"/>
              <a:t>SVT Layer 4 Access Process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C9A9218-532E-5564-B653-27888C048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761609"/>
            <a:ext cx="5344987" cy="203079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13"/>
            </a:pPr>
            <a:r>
              <a:rPr lang="en-US" dirty="0"/>
              <a:t>De-cable the SVT, MPGD disks, </a:t>
            </a:r>
          </a:p>
          <a:p>
            <a:pPr marL="0" indent="0">
              <a:buNone/>
            </a:pPr>
            <a:r>
              <a:rPr lang="en-US" dirty="0"/>
              <a:t>     (&amp; Forward ToF disk)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en-US" dirty="0"/>
              <a:t>Split the PST in half 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 startAt="12"/>
            </a:pPr>
            <a:endParaRPr lang="en-US" dirty="0"/>
          </a:p>
          <a:p>
            <a:pPr marL="457200" indent="-457200">
              <a:buFont typeface="+mj-lt"/>
              <a:buAutoNum type="arabicPeriod" startAt="12"/>
            </a:pPr>
            <a:endParaRPr lang="en-US" dirty="0"/>
          </a:p>
          <a:p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CD88282-E8A7-252B-EA2C-2BBE31ADCEDE}"/>
              </a:ext>
            </a:extLst>
          </p:cNvPr>
          <p:cNvSpPr txBox="1">
            <a:spLocks/>
          </p:cNvSpPr>
          <p:nvPr/>
        </p:nvSpPr>
        <p:spPr>
          <a:xfrm>
            <a:off x="6096000" y="705907"/>
            <a:ext cx="5869109" cy="203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15"/>
            </a:pPr>
            <a:r>
              <a:rPr lang="en-US"/>
              <a:t>Uninstall the Beampipe from the lower half</a:t>
            </a:r>
          </a:p>
          <a:p>
            <a:pPr marL="457200" indent="-457200">
              <a:buFont typeface="+mj-lt"/>
              <a:buAutoNum type="arabicPeriod" startAt="15"/>
            </a:pPr>
            <a:r>
              <a:rPr lang="en-US"/>
              <a:t>Uninstall MPGD &amp; ToF disks from both PST halves</a:t>
            </a:r>
          </a:p>
          <a:p>
            <a:pPr marL="457200" indent="-457200">
              <a:buFont typeface="+mj-lt"/>
              <a:buAutoNum type="arabicPeriod" startAt="15"/>
            </a:pPr>
            <a:endParaRPr lang="en-US"/>
          </a:p>
          <a:p>
            <a:pPr marL="457200" indent="-457200">
              <a:buFont typeface="+mj-lt"/>
              <a:buAutoNum type="arabicPeriod" startAt="15"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23F2E0-0519-7AC0-BF3F-AD464DD4F5F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546" y="2486117"/>
            <a:ext cx="5676941" cy="35412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A6C1B5-D1DB-3CB8-7AC4-B7D5FFB35F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4433" y="2336933"/>
            <a:ext cx="5676940" cy="381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20860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98D2554909C94BB45400E87C135FCB" ma:contentTypeVersion="10" ma:contentTypeDescription="Create a new document." ma:contentTypeScope="" ma:versionID="f6f58857f6daa4b711834340285195ba">
  <xsd:schema xmlns:xsd="http://www.w3.org/2001/XMLSchema" xmlns:xs="http://www.w3.org/2001/XMLSchema" xmlns:p="http://schemas.microsoft.com/office/2006/metadata/properties" xmlns:ns2="d767f846-2003-4795-b8a5-c12e60d56749" xmlns:ns3="3bfd71d5-c7ac-4dca-b865-a609d1eb4074" targetNamespace="http://schemas.microsoft.com/office/2006/metadata/properties" ma:root="true" ma:fieldsID="053b8f7372f1cfbe58d59be704c01563" ns2:_="" ns3:_="">
    <xsd:import namespace="d767f846-2003-4795-b8a5-c12e60d56749"/>
    <xsd:import namespace="3bfd71d5-c7ac-4dca-b865-a609d1eb40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67f846-2003-4795-b8a5-c12e60d567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a325a567-783b-4eae-ad25-f71283ef2f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d71d5-c7ac-4dca-b865-a609d1eb407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11a0df5-9a12-49e9-8865-351e10a89734}" ma:internalName="TaxCatchAll" ma:showField="CatchAllData" ma:web="dd7425a4-fa23-406d-b478-3c2992d2d4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67f846-2003-4795-b8a5-c12e60d56749">
      <Terms xmlns="http://schemas.microsoft.com/office/infopath/2007/PartnerControls"/>
    </lcf76f155ced4ddcb4097134ff3c332f>
    <TaxCatchAll xmlns="3bfd71d5-c7ac-4dca-b865-a609d1eb4074" xsi:nil="true"/>
  </documentManagement>
</p:properties>
</file>

<file path=customXml/itemProps1.xml><?xml version="1.0" encoding="utf-8"?>
<ds:datastoreItem xmlns:ds="http://schemas.openxmlformats.org/officeDocument/2006/customXml" ds:itemID="{E5FDE2A7-6190-4660-96B1-4848D3073C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67f846-2003-4795-b8a5-c12e60d56749"/>
    <ds:schemaRef ds:uri="3bfd71d5-c7ac-4dca-b865-a609d1eb40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209D19-ECD3-440E-A44C-BD3D2F2668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5637A3-DEB1-4C7D-9F81-D2184D65C3B4}">
  <ds:schemaRefs>
    <ds:schemaRef ds:uri="http://schemas.microsoft.com/office/2006/documentManagement/types"/>
    <ds:schemaRef ds:uri="http://www.w3.org/XML/1998/namespace"/>
    <ds:schemaRef ds:uri="http://purl.org/dc/terms/"/>
    <ds:schemaRef ds:uri="d767f846-2003-4795-b8a5-c12e60d56749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3bfd71d5-c7ac-4dca-b865-a609d1eb4074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EIC Long Lead Procurement Widescreen PPT Template</Template>
  <TotalTime>26473</TotalTime>
  <Words>1157</Words>
  <Application>Microsoft Macintosh PowerPoint</Application>
  <PresentationFormat>Widescreen</PresentationFormat>
  <Paragraphs>190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Symbol</vt:lpstr>
      <vt:lpstr>Calibri</vt:lpstr>
      <vt:lpstr>Wingdings</vt:lpstr>
      <vt:lpstr>Aptos Narrow</vt:lpstr>
      <vt:lpstr>Arial</vt:lpstr>
      <vt:lpstr>BNL</vt:lpstr>
      <vt:lpstr>EIC Project News</vt:lpstr>
      <vt:lpstr>CD-3C Preliminary Package - DET</vt:lpstr>
      <vt:lpstr>FDR for HRPPDs</vt:lpstr>
      <vt:lpstr>Compensating Loss of UK In-Kind Contribution – Phase-I</vt:lpstr>
      <vt:lpstr>Compensating Loss of UK In-Kind Contribution - Phase-II</vt:lpstr>
      <vt:lpstr>PowerPoint Presentation</vt:lpstr>
      <vt:lpstr>SVT Layer-4 Access Process</vt:lpstr>
      <vt:lpstr>SVT Layer 4 Access Process</vt:lpstr>
      <vt:lpstr>SVT Layer 4 Access Process</vt:lpstr>
      <vt:lpstr>SVT Layer 4 Access Process</vt:lpstr>
      <vt:lpstr>SVT Access Process</vt:lpstr>
      <vt:lpstr>fEMCal Access Process</vt:lpstr>
      <vt:lpstr>Summary: Pros &amp; Cons for both Options</vt:lpstr>
      <vt:lpstr>Need Your Help to take a Decision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&lt;LLP WBS – LLP Description&gt; CD-3A Director’s Review</dc:title>
  <dc:subject/>
  <dc:creator>ksmith@bnl.gov</dc:creator>
  <cp:keywords/>
  <dc:description/>
  <cp:lastModifiedBy>Elke-Caroline Aschenauer</cp:lastModifiedBy>
  <cp:revision>507</cp:revision>
  <cp:lastPrinted>2025-02-20T14:32:25Z</cp:lastPrinted>
  <dcterms:created xsi:type="dcterms:W3CDTF">2023-09-12T20:43:32Z</dcterms:created>
  <dcterms:modified xsi:type="dcterms:W3CDTF">2026-08-14T13:04:53Z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0x01010064DC25A386985D4D9C8290A9164CEF14</vt:lpwstr>
  </property>
  <property fmtid="{D5CDD505-2E9C-101B-9397-08002B2CF9AE}" pid="3" name="MediaServiceImageTags">
    <vt:lpwstr/>
  </property>
</Properties>
</file>