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0" r:id="rId2"/>
    <p:sldMasterId id="2147483674" r:id="rId3"/>
    <p:sldMasterId id="2147483686" r:id="rId4"/>
  </p:sldMasterIdLst>
  <p:notesMasterIdLst>
    <p:notesMasterId r:id="rId14"/>
  </p:notesMasterIdLst>
  <p:sldIdLst>
    <p:sldId id="2147469724" r:id="rId5"/>
    <p:sldId id="5840" r:id="rId6"/>
    <p:sldId id="2147469664" r:id="rId7"/>
    <p:sldId id="2147469730" r:id="rId8"/>
    <p:sldId id="2147469731" r:id="rId9"/>
    <p:sldId id="4770" r:id="rId10"/>
    <p:sldId id="5821" r:id="rId11"/>
    <p:sldId id="5759" r:id="rId12"/>
    <p:sldId id="214746972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30" autoAdjust="0"/>
    <p:restoredTop sz="94632" autoAdjust="0"/>
  </p:normalViewPr>
  <p:slideViewPr>
    <p:cSldViewPr snapToGrid="0">
      <p:cViewPr varScale="1">
        <p:scale>
          <a:sx n="89" d="100"/>
          <a:sy n="89" d="100"/>
        </p:scale>
        <p:origin x="15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657B3B-ED67-469A-B307-86F7A39C968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6A0A4-0EE3-4D82-BAB3-ED3AA258C5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934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30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6B845-9551-8488-0E95-7AF95F728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D57D4D-66DD-A196-D0A8-8805CE5058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0ADDD-5152-73DD-11CC-AFBE08298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9CBD8-7511-A28A-2586-7ABB5F707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AD182-9F01-4238-3E61-32F245760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28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8EAA9-FD5C-FB10-5E29-583D9563D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2E0C21-CAF2-8240-D002-C94BB8AD4A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8ADFB-0727-ACB3-0B41-39AEC1F32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1AE20-ACDE-5B8A-6842-D0FD18AA2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6B906-77A9-191C-0750-487D682D1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116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70B496-BCD1-C439-2F1B-3F41C2831F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ECC6F7-725F-20A8-3417-6C523576E0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0F375-C9CC-DEF1-A546-790055B0B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C2972-7336-1AFA-EC13-399387419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88EB3-F852-190D-3BEB-C3CCF3CC0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782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2921" y="1174478"/>
            <a:ext cx="10962105" cy="124041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L2Ms Monthly Reporting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921" y="3288714"/>
            <a:ext cx="10962105" cy="4489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 sz="1500"/>
            </a:lvl2pPr>
            <a:lvl3pPr marL="685800" indent="0">
              <a:buFontTx/>
              <a:buNone/>
              <a:defRPr sz="1500"/>
            </a:lvl3pPr>
            <a:lvl4pPr marL="1028700" indent="0">
              <a:buFontTx/>
              <a:buNone/>
              <a:defRPr sz="1500"/>
            </a:lvl4pPr>
            <a:lvl5pPr marL="1371600" indent="0">
              <a:buFontTx/>
              <a:buNone/>
              <a:defRPr sz="1500"/>
            </a:lvl5pPr>
          </a:lstStyle>
          <a:p>
            <a:pPr lvl="0"/>
            <a:r>
              <a:rPr lang="en-US"/>
              <a:t>Presenter Name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6315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67686" y="472833"/>
            <a:ext cx="1825604" cy="4572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D74062-0C2E-090F-07DF-75D428DE15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921" y="4233687"/>
            <a:ext cx="10962105" cy="3795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DFAD954-7DFC-3150-35B3-444AB26BD5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921" y="3738425"/>
            <a:ext cx="10962105" cy="4778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 (If Needed)</a:t>
            </a:r>
          </a:p>
        </p:txBody>
      </p:sp>
    </p:spTree>
    <p:extLst>
      <p:ext uri="{BB962C8B-B14F-4D97-AF65-F5344CB8AC3E}">
        <p14:creationId xmlns:p14="http://schemas.microsoft.com/office/powerpoint/2010/main" val="875810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>
          <p15:clr>
            <a:srgbClr val="FBAE40"/>
          </p15:clr>
        </p15:guide>
        <p15:guide id="8" pos="5120">
          <p15:clr>
            <a:srgbClr val="FBAE40"/>
          </p15:clr>
        </p15:guide>
        <p15:guide id="9" orient="horz" pos="3888">
          <p15:clr>
            <a:srgbClr val="FBAE40"/>
          </p15:clr>
        </p15:guide>
        <p15:guide id="10" pos="480">
          <p15:clr>
            <a:srgbClr val="FBAE40"/>
          </p15:clr>
        </p15:guide>
        <p15:guide id="11" pos="9760">
          <p15:clr>
            <a:srgbClr val="FBAE40"/>
          </p15:clr>
        </p15:guide>
        <p15:guide id="12" orient="horz" pos="398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Outline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Level 1 – Arial 20</a:t>
            </a:r>
          </a:p>
          <a:p>
            <a:pPr lvl="1"/>
            <a:r>
              <a:rPr lang="en-US"/>
              <a:t>Level 2 – Arial 16</a:t>
            </a:r>
          </a:p>
          <a:p>
            <a:pPr lvl="2"/>
            <a:r>
              <a:rPr lang="en-US"/>
              <a:t>Level 3 – Arial 16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3922610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56E40-B484-1283-A234-15FBD88553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Slide Title [Layout: Content 1 – Bulleted]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/>
          <a:lstStyle>
            <a:lvl1pPr>
              <a:defRPr/>
            </a:lvl1pPr>
            <a:lvl2pPr marL="386954" indent="-171450">
              <a:defRPr/>
            </a:lvl2pPr>
            <a:lvl3pPr marL="558404" indent="-127397">
              <a:defRPr/>
            </a:lvl3pPr>
            <a:lvl4pPr marL="729854" indent="-127397">
              <a:defRPr/>
            </a:lvl4pPr>
            <a:lvl5pPr marL="901304" indent="-127397">
              <a:defRPr/>
            </a:lvl5pPr>
          </a:lstStyle>
          <a:p>
            <a:pPr lvl="0"/>
            <a:r>
              <a:rPr lang="en-US"/>
              <a:t>Level 1 – Arial 24</a:t>
            </a:r>
          </a:p>
          <a:p>
            <a:pPr lvl="1"/>
            <a:r>
              <a:rPr lang="en-US"/>
              <a:t>Level 2 – Arial 20</a:t>
            </a:r>
          </a:p>
          <a:p>
            <a:pPr lvl="2"/>
            <a:r>
              <a:rPr lang="en-US"/>
              <a:t>Level 3 – Arial 18</a:t>
            </a:r>
          </a:p>
          <a:p>
            <a:pPr lvl="3"/>
            <a:r>
              <a:rPr lang="en-US"/>
              <a:t>Level 4 – Arial 16</a:t>
            </a:r>
          </a:p>
          <a:p>
            <a:pPr lvl="4"/>
            <a:r>
              <a:rPr lang="en-US"/>
              <a:t>Level 5 – Arial 16</a:t>
            </a:r>
          </a:p>
        </p:txBody>
      </p:sp>
    </p:spTree>
    <p:extLst>
      <p:ext uri="{BB962C8B-B14F-4D97-AF65-F5344CB8AC3E}">
        <p14:creationId xmlns:p14="http://schemas.microsoft.com/office/powerpoint/2010/main" val="2059050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D91B-7801-B3EC-7CA4-44C5BF1D9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963" y="0"/>
            <a:ext cx="11499235" cy="52341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Only</a:t>
            </a:r>
          </a:p>
        </p:txBody>
      </p:sp>
    </p:spTree>
    <p:extLst>
      <p:ext uri="{BB962C8B-B14F-4D97-AF65-F5344CB8AC3E}">
        <p14:creationId xmlns:p14="http://schemas.microsoft.com/office/powerpoint/2010/main" val="2919804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00421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epa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E89AC-E876-D4E3-122F-C3259C46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963" y="930274"/>
            <a:ext cx="11521440" cy="521208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7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Section Separator – Title Line 1</a:t>
            </a:r>
          </a:p>
          <a:p>
            <a:pPr lvl="0"/>
            <a:r>
              <a:rPr lang="en-US"/>
              <a:t>Section Separator – Title Line 2</a:t>
            </a:r>
          </a:p>
          <a:p>
            <a:pPr lvl="0"/>
            <a:r>
              <a:rPr lang="en-US"/>
              <a:t>Section Separator – Title Line 3</a:t>
            </a:r>
          </a:p>
        </p:txBody>
      </p:sp>
    </p:spTree>
    <p:extLst>
      <p:ext uri="{BB962C8B-B14F-4D97-AF65-F5344CB8AC3E}">
        <p14:creationId xmlns:p14="http://schemas.microsoft.com/office/powerpoint/2010/main" val="2770870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30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6B845-9551-8488-0E95-7AF95F728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D57D4D-66DD-A196-D0A8-8805CE5058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0ADDD-5152-73DD-11CC-AFBE08298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9CBD8-7511-A28A-2586-7ABB5F707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AD182-9F01-4238-3E61-32F245760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00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BE01F-402B-896B-075E-8B52C03B8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BD732-D622-D697-7848-0C60AE57E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CEBB6-0851-0996-41E2-CD4C2019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A2124-1FF5-0D00-9D1D-75F1B6E5E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0A1524-79FD-873B-B8AB-264A11B39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74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BE01F-402B-896B-075E-8B52C03B8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BD732-D622-D697-7848-0C60AE57E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CEBB6-0851-0996-41E2-CD4C2019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A2124-1FF5-0D00-9D1D-75F1B6E5E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0A1524-79FD-873B-B8AB-264A11B39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1896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397D3-26E5-3B41-5D7F-5E9416CBC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4A382-22CC-D083-9CD5-3AB354029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C9DF4-3875-85D0-B28E-94494689C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3D6A2-64B4-C0E6-A47B-5E668C463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AB46D-86E4-4FA0-0887-108854F9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57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991E8-7E58-9C8E-1D32-516EC26D8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2D4AF-133D-18E9-CF22-2098E9C07D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F322A9-3784-C2C4-38FB-C81DBCD29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B25AEC-0412-98AB-FD28-7EFA77527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CD1176-F8FD-2CB4-4AD9-9C103A66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CB3C3D-1318-EFDB-C2F7-549844E5C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9138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2FC24-176B-5708-56AB-20547320A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5511F-C5BC-D4A0-5CDB-7008E780C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67D202-A3AD-C87E-E899-06F554BA2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DCB123-703D-2800-97F4-A2467204A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AFE6E-4586-3040-72DD-058A028F8F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855D26-1F68-200C-91E8-DD30A7C85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EC0213-F391-E86F-E0D7-F9080ACDB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01F6C0-C02E-41F7-7624-1F211EE10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191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CC3C1-03E4-626B-6509-5FCF89371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54602D-309E-D848-B30A-670F020C3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0CDDC2-FA23-DA00-4444-2D07EAF24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966360-FD7F-85A3-F579-AA3338FEC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213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4B827B-B882-EF08-B94B-BC4EC3D6F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B89B48-3C65-1306-B9D4-327B80F52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D6E66-4D34-308B-F928-8D840B0E3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6934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FB975-3C76-A5B6-03AA-7AC63BB7B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08828-AC71-580F-80EF-6A433FFFF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97CEB2-9E6E-C5BF-873F-165920CCA4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534356-4E42-BF9D-CB81-6773A644B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2E8D09-8B4B-D8F3-D8D7-4F1FCA329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522E60-46A7-473C-0F1F-79037FEDC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9409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90046-A409-B36B-0483-B5070C3D9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34E26B-AE0F-8A59-618E-10CEDDB264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06652A-0F6C-C445-0475-70FA07134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3A17E3-2E60-0D8A-A502-DE4F23B45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EAC12B-5593-0FAE-01CA-06B9DBCE8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03083A-0444-8F96-5D17-8A51D0FF2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8800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8EAA9-FD5C-FB10-5E29-583D9563D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2E0C21-CAF2-8240-D002-C94BB8AD4A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8ADFB-0727-ACB3-0B41-39AEC1F32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1AE20-ACDE-5B8A-6842-D0FD18AA2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6B906-77A9-191C-0750-487D682D1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3731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70B496-BCD1-C439-2F1B-3F41C2831F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ECC6F7-725F-20A8-3417-6C523576E0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0F375-C9CC-DEF1-A546-790055B0B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C2972-7336-1AFA-EC13-399387419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88EB3-F852-190D-3BEB-C3CCF3CC0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5628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03DE1-8B46-2B68-A834-4806BFC9A6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3635" y="406400"/>
            <a:ext cx="5142186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3A558-A4F2-B68B-DD21-8024DBE2D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49207" y="3058128"/>
            <a:ext cx="3904593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09B1F0-F476-6620-2CF7-516FE8A1B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C55F4-B7F0-7568-77DB-8A031B9CB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48AEC6-5679-438D-2BD2-D8EF89C34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90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397D3-26E5-3B41-5D7F-5E9416CBC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4A382-22CC-D083-9CD5-3AB354029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C9DF4-3875-85D0-B28E-94494689C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3D6A2-64B4-C0E6-A47B-5E668C463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AB46D-86E4-4FA0-0887-108854F9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2239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17865-3444-F90E-8733-62F71B477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107D6-39CA-C1A8-2C2A-E85615B12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8789C-52B4-C26A-CC1D-80F65CC2B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7912A-B47F-162C-386F-92BF8E3AE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D7D26F-F47B-CFAE-7C0C-C5CD806EE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8316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C6492-1092-A17A-5892-89DC25BE7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FE20A-AF4A-995E-A301-99DB829888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86FA1-3092-5944-4E9B-18ED81F4C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FF9DA-9CE0-40A5-09F0-4029ACCA6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ECA53-26EF-A0D7-26E9-119EF239A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950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044C7-7BB1-E0C6-F78C-18BC4219B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C0EA8-5C99-A3D7-B89B-6B5BA44334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34D9E2-1853-FA4D-373F-0C9E3BE0C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301575-5AAB-2390-6A1D-9E5E19AF8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27111A-60A9-EEF5-EC39-70BCF2333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C291A-B67E-A239-6DB2-338397D81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3081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1C9D7-1ED8-FC14-F069-7B862F9B3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B0AFD7-DA8A-717E-BE50-0D50B4875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8ABDB3-96E7-8EF2-F825-0BA2F28F7C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9E1104-BBB2-18C4-4332-5ACA5373F2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B347F5-EC1B-69BF-5FE7-50E8C0BBB7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FF9E46-F058-EE4D-7FD5-37EEAC91E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8993DB-21D9-F85C-2C3D-6E1D738D8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540289-C946-2298-A085-34E5A42A7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0906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A4C46-9288-1145-6648-2344A01B3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9A7995-C2CF-5D08-0874-2FF92E82D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C23DB9-C4CA-D802-FEA6-E7379411A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4F0695-BFFB-40FF-CA5F-14BF76BB4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6336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D8D1C5-B635-6241-B64B-D570F58A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366799-F8DA-E591-14FE-979299CDD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7FDD63-C306-6F61-6173-AAC1F137D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378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97547-616E-39D7-967C-6FCCE1210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DFD1B-BB11-B1F2-4923-617D778F3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C8B594-1B9D-CB01-7D47-6D85234C9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28CF1E-6B7E-5B6C-DA38-729A41E37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87C1D8-0CBF-98E4-0204-6127617A9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1B839-4CF1-E154-1E7A-BC27F0FAC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4975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BFE5-77E9-69C2-ED94-191102151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F7CAFF-012D-AE76-71AF-15E084631A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7DAE79-935F-2B62-D3F2-72F63F535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F3A051-F4D6-A958-7ED5-A3D3025EA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9A86B-3E1B-93E1-DFA4-4C38435BB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C961D5-4F02-09BA-FB56-78B3F8309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2160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48D24-EDE1-C315-A615-CD203D4B3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29731F-D79D-6582-A69F-2CD636043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8A349-350F-86D0-08F0-6D29B942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1B573-DC7D-6B61-3F31-62BBDA536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C81C7B-9473-350A-B59A-7EEE8F365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094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3B17E3-8B01-6BFA-07A8-36A8EAE7C4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282654-44BC-4DBD-8479-14CA64071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764D6-DAAE-9690-7837-0C17BE96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17A45-8DDC-7B59-8199-67EEFB87A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60300-ACDB-EC7B-F0B6-9153D730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67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991E8-7E58-9C8E-1D32-516EC26D8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2D4AF-133D-18E9-CF22-2098E9C07D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F322A9-3784-C2C4-38FB-C81DBCD29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B25AEC-0412-98AB-FD28-7EFA77527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CD1176-F8FD-2CB4-4AD9-9C103A66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CB3C3D-1318-EFDB-C2F7-549844E5C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533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2FC24-176B-5708-56AB-20547320A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5511F-C5BC-D4A0-5CDB-7008E780C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67D202-A3AD-C87E-E899-06F554BA2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DCB123-703D-2800-97F4-A2467204A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AFE6E-4586-3040-72DD-058A028F8F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855D26-1F68-200C-91E8-DD30A7C85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EC0213-F391-E86F-E0D7-F9080ACDB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01F6C0-C02E-41F7-7624-1F211EE10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500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CC3C1-03E4-626B-6509-5FCF89371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54602D-309E-D848-B30A-670F020C3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0CDDC2-FA23-DA00-4444-2D07EAF24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966360-FD7F-85A3-F579-AA3338FEC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039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4B827B-B882-EF08-B94B-BC4EC3D6F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B89B48-3C65-1306-B9D4-327B80F52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D6E66-4D34-308B-F928-8D840B0E3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442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FB975-3C76-A5B6-03AA-7AC63BB7B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08828-AC71-580F-80EF-6A433FFFF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97CEB2-9E6E-C5BF-873F-165920CCA4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534356-4E42-BF9D-CB81-6773A644B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2E8D09-8B4B-D8F3-D8D7-4F1FCA329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522E60-46A7-473C-0F1F-79037FEDC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49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90046-A409-B36B-0483-B5070C3D9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34E26B-AE0F-8A59-618E-10CEDDB264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06652A-0F6C-C445-0475-70FA07134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3A17E3-2E60-0D8A-A502-DE4F23B45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EAC12B-5593-0FAE-01CA-06B9DBCE8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03083A-0444-8F96-5D17-8A51D0FF2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346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EC1EDF-F53A-8614-E2FA-B871C3053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05D3D-7C3F-7375-EC7E-52A2761C9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25882-7DBE-EFFF-5353-4511D27DB6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90A07-1EA6-5554-A455-D032D0D07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76ABC7-A4A4-DA95-22A1-6A8E3308C4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164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456274" y="535093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BCFEFF2-44B8-687E-DAB3-7026DB467298}"/>
              </a:ext>
            </a:extLst>
          </p:cNvPr>
          <p:cNvSpPr txBox="1"/>
          <p:nvPr userDrawn="1"/>
        </p:nvSpPr>
        <p:spPr>
          <a:xfrm>
            <a:off x="365760" y="6490194"/>
            <a:ext cx="1104313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EIC L2Ms Monthly Reporting, February 25,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AB3137-4B00-CEAB-DCD1-3B470E06EA17}"/>
              </a:ext>
            </a:extLst>
          </p:cNvPr>
          <p:cNvSpPr txBox="1"/>
          <p:nvPr userDrawn="1"/>
        </p:nvSpPr>
        <p:spPr>
          <a:xfrm>
            <a:off x="11541501" y="6517123"/>
            <a:ext cx="513209" cy="25391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E7E6BA-9547-40BA-BC84-EED48D8D50C1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93395C-F7F6-5A6A-DA24-169AA14F65DF}"/>
              </a:ext>
            </a:extLst>
          </p:cNvPr>
          <p:cNvCxnSpPr/>
          <p:nvPr userDrawn="1"/>
        </p:nvCxnSpPr>
        <p:spPr>
          <a:xfrm>
            <a:off x="461963" y="6260638"/>
            <a:ext cx="1149923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E7866077-7D9B-4430-B0C0-7F253295F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3" y="0"/>
            <a:ext cx="11499235" cy="5044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CB0C19D-3CAB-5E13-FAF8-C95DA56F6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2578" y="908852"/>
            <a:ext cx="1149862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920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45281" indent="-175022" algn="l" defTabSz="6858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515541" indent="-170260" algn="l" defTabSz="6858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70260" algn="l" defTabSz="6858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56060" indent="-170260" algn="l" defTabSz="6858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>
          <p15:clr>
            <a:srgbClr val="F26B43"/>
          </p15:clr>
        </p15:guide>
        <p15:guide id="8" pos="5120">
          <p15:clr>
            <a:srgbClr val="F26B43"/>
          </p15:clr>
        </p15:guide>
        <p15:guide id="9" pos="480">
          <p15:clr>
            <a:srgbClr val="F26B43"/>
          </p15:clr>
        </p15:guide>
        <p15:guide id="10" orient="horz" pos="3888">
          <p15:clr>
            <a:srgbClr val="F26B43"/>
          </p15:clr>
        </p15:guide>
        <p15:guide id="11" pos="9760">
          <p15:clr>
            <a:srgbClr val="F26B43"/>
          </p15:clr>
        </p15:guide>
        <p15:guide id="12" orient="horz" pos="412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EC1EDF-F53A-8614-E2FA-B871C3053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05D3D-7C3F-7375-EC7E-52A2761C9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25882-7DBE-EFFF-5353-4511D27DB6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90A07-1EA6-5554-A455-D032D0D07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76ABC7-A4A4-DA95-22A1-6A8E3308C4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949A8-7CCD-4D90-AA9A-1451BFC6F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950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49FDA3-D536-758C-D09F-1635A0E5A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48FDDB-0334-413D-93E8-95AFA1A41C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B87CFD-5CB5-59CF-8E90-373EF9574F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A7CE9-7425-68D9-EC94-63B2905162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ACB99-64B2-CC42-572F-84EED98126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77D382-6882-46F9-AD0A-55A2997F04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3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eic.github.io/documentation/tutorials.html" TargetMode="External"/><Relationship Id="rId3" Type="http://schemas.openxmlformats.org/officeDocument/2006/relationships/hyperlink" Target="https://lists.bnl.gov/mailman/listinfo" TargetMode="External"/><Relationship Id="rId7" Type="http://schemas.openxmlformats.org/officeDocument/2006/relationships/hyperlink" Target="https://eic.github.io/documentation/landingpage.html" TargetMode="External"/><Relationship Id="rId2" Type="http://schemas.openxmlformats.org/officeDocument/2006/relationships/hyperlink" Target="https://www.bnl.gov/eic/epic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bnl.gov/EPIC/index.php?title=Early-Career_Election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indico.bnl.gov/category/435/" TargetMode="External"/><Relationship Id="rId10" Type="http://schemas.openxmlformats.org/officeDocument/2006/relationships/hyperlink" Target="https://zenodo.org/communities/epic" TargetMode="External"/><Relationship Id="rId4" Type="http://schemas.openxmlformats.org/officeDocument/2006/relationships/hyperlink" Target="https://indico.bnl.gov/category/402/" TargetMode="External"/><Relationship Id="rId9" Type="http://schemas.openxmlformats.org/officeDocument/2006/relationships/hyperlink" Target="https://chat.epic-eic.or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icug.org/content/join.html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info.recognized-experiments@cern.ch" TargetMode="Externa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EAE69-B494-68D1-AA62-0342524EE8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7814" y="2021747"/>
            <a:ext cx="5142186" cy="1990043"/>
          </a:xfrm>
        </p:spPr>
        <p:txBody>
          <a:bodyPr>
            <a:normAutofit/>
          </a:bodyPr>
          <a:lstStyle/>
          <a:p>
            <a:r>
              <a:rPr lang="en-US"/>
              <a:t>Spokesperson’s Introduction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1E341D-878F-525F-9E15-72B001C188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17814" y="4710045"/>
            <a:ext cx="4938005" cy="1120492"/>
          </a:xfrm>
        </p:spPr>
        <p:txBody>
          <a:bodyPr>
            <a:normAutofit/>
          </a:bodyPr>
          <a:lstStyle/>
          <a:p>
            <a:r>
              <a:rPr lang="en-US" u="sng" dirty="0"/>
              <a:t>John Lajoie</a:t>
            </a:r>
            <a:r>
              <a:rPr lang="en-US" dirty="0"/>
              <a:t>, Silvia Dalla Torre</a:t>
            </a:r>
          </a:p>
          <a:p>
            <a:r>
              <a:rPr lang="en-US" dirty="0"/>
              <a:t>August 14, 2026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F74F63-E6D4-1C03-5C6D-B58657B31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423" y="1180040"/>
            <a:ext cx="1743521" cy="125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43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F5B25-8739-6B37-B6A9-E7F4FA5E9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2670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Hey John, start the recording….</a:t>
            </a:r>
            <a:br>
              <a:rPr lang="en-US" b="1" dirty="0">
                <a:solidFill>
                  <a:schemeClr val="accent1"/>
                </a:solidFill>
              </a:rPr>
            </a:br>
            <a:br>
              <a:rPr lang="en-US" b="1" dirty="0">
                <a:solidFill>
                  <a:schemeClr val="accent1"/>
                </a:solidFill>
              </a:rPr>
            </a:br>
            <a:br>
              <a:rPr lang="en-US" b="1" dirty="0">
                <a:solidFill>
                  <a:schemeClr val="accent1"/>
                </a:solidFill>
              </a:rPr>
            </a:br>
            <a:br>
              <a:rPr lang="en-US" b="1" dirty="0">
                <a:solidFill>
                  <a:schemeClr val="accent1"/>
                </a:solidFill>
              </a:rPr>
            </a:b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7AE950-D4C7-B96E-B999-3B7EA542A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D355A3-B1E2-D92B-5E8A-546BBA9ED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860178-2655-EB15-B05F-FAD79F730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452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6B8FA-651A-6EDA-DAC2-B6F74CEC8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943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Agenda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831F6-BE71-9921-FBAA-B3917D12E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E1049-55A9-CEE8-306C-7AA253C5C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74C743-06C1-57BD-CA3F-DB6AD5C47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BF0157-BA5F-5AD0-ACCF-6B856A8F1B03}"/>
              </a:ext>
            </a:extLst>
          </p:cNvPr>
          <p:cNvSpPr txBox="1"/>
          <p:nvPr/>
        </p:nvSpPr>
        <p:spPr>
          <a:xfrm>
            <a:off x="513806" y="2627791"/>
            <a:ext cx="2489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Collaboration update on important issues surrounding UK funding. 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r>
              <a:rPr lang="en-US" dirty="0" err="1">
                <a:solidFill>
                  <a:schemeClr val="accent1"/>
                </a:solidFill>
              </a:rPr>
              <a:t>Workfest</a:t>
            </a:r>
            <a:r>
              <a:rPr lang="en-US" dirty="0">
                <a:solidFill>
                  <a:schemeClr val="accent1"/>
                </a:solidFill>
              </a:rPr>
              <a:t> summaries.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F66AC4-F05A-D8BB-9DF7-FEAF529F6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613" y="237722"/>
            <a:ext cx="7872078" cy="6471718"/>
          </a:xfrm>
          <a:prstGeom prst="rect">
            <a:avLst/>
          </a:prstGeom>
          <a:ln w="158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5427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0447F-5494-AD3A-89E2-946A9E2A5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4224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Main Reason for this General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F8356-84C8-DA4C-706F-1B7CF2DEB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9350"/>
            <a:ext cx="10515600" cy="517352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Recall that earlier this year UKRI funding for several projects was withdrawn (including the </a:t>
            </a:r>
            <a:r>
              <a:rPr lang="en-US" dirty="0" err="1"/>
              <a:t>ePIC</a:t>
            </a:r>
            <a:r>
              <a:rPr lang="en-US" dirty="0"/>
              <a:t> SVT). </a:t>
            </a:r>
          </a:p>
          <a:p>
            <a:pPr lvl="1"/>
            <a:r>
              <a:rPr lang="en-US" dirty="0"/>
              <a:t>While this mostly affected hardware contributions, there was a hope that support for UK personnel working on the SVT could be recovered.</a:t>
            </a:r>
          </a:p>
          <a:p>
            <a:r>
              <a:rPr lang="en-US" dirty="0"/>
              <a:t>At the collaboration meeting it became clear that UK support for personnel through STFC was unlikely. </a:t>
            </a:r>
          </a:p>
          <a:p>
            <a:pPr lvl="1"/>
            <a:r>
              <a:rPr lang="en-US" dirty="0"/>
              <a:t>In the intervening time there were efforts to find alternatives, and time was needed to notify the RRB and DOE.</a:t>
            </a:r>
          </a:p>
          <a:p>
            <a:pPr lvl="1"/>
            <a:r>
              <a:rPr lang="en-US" dirty="0"/>
              <a:t>This affects the UK in-kind contributions, not research support. </a:t>
            </a:r>
          </a:p>
          <a:p>
            <a:r>
              <a:rPr lang="en-US" dirty="0"/>
              <a:t>This places additional cost burdens on the EIC project detector. </a:t>
            </a:r>
          </a:p>
          <a:p>
            <a:r>
              <a:rPr lang="en-US" dirty="0"/>
              <a:t>The purpose of this General Meeting is to: </a:t>
            </a:r>
          </a:p>
          <a:p>
            <a:pPr lvl="1"/>
            <a:r>
              <a:rPr lang="en-US" dirty="0"/>
              <a:t>Communicate and discuss the scope of the problem as well as </a:t>
            </a:r>
            <a:r>
              <a:rPr lang="en-US"/>
              <a:t>new opportunities. </a:t>
            </a:r>
            <a:endParaRPr lang="en-US" dirty="0"/>
          </a:p>
          <a:p>
            <a:pPr lvl="1"/>
            <a:r>
              <a:rPr lang="en-US" dirty="0"/>
              <a:t>Discuss options and the strategy to evaluate those options. </a:t>
            </a:r>
          </a:p>
          <a:p>
            <a:pPr lvl="1"/>
            <a:r>
              <a:rPr lang="en-US" dirty="0"/>
              <a:t>Help the EIC project prepare to discuss this challenge at the upcoming OPA review.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7BE101-E313-BB51-54A9-C306407C1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9E216-7C59-4B8A-5BC3-D0064D3CF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7DAA1-7EFF-4F14-3882-4571F9938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08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4D4A5-24F6-A788-C76A-799692477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Important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03433-FB69-6A92-53D8-E6373D873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do not rush important decisions. The collaboration is responsible for evaluating the physics impact and forming conclusions. </a:t>
            </a:r>
          </a:p>
          <a:p>
            <a:pPr lvl="1"/>
            <a:r>
              <a:rPr lang="en-US" dirty="0"/>
              <a:t>However, we should proceed efficiently and come to </a:t>
            </a:r>
            <a:r>
              <a:rPr lang="en-US"/>
              <a:t>crisp conclusions.</a:t>
            </a:r>
            <a:endParaRPr lang="en-US" dirty="0"/>
          </a:p>
          <a:p>
            <a:endParaRPr lang="en-US" dirty="0"/>
          </a:p>
          <a:p>
            <a:r>
              <a:rPr lang="en-US" dirty="0"/>
              <a:t>In the coming days follow-up studies will be organized by the Technical and Physics and Analysis Coordinators.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F996C-570D-3943-015E-F6A940670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8EC26-7141-31AF-DAC0-E7D19697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0240A-C71B-3C17-42D4-1054E1B7F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638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35FE5CE-15BE-8B4A-54CC-D52C7DCC0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327" y="2112150"/>
            <a:ext cx="9053345" cy="26337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C7A3F4-3753-8E74-B80F-E4A0CDA88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D81DA-5D9A-F679-21B5-3F001B09C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0BE84E-7880-E27B-720E-10DA6AD73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306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380FF-8559-07BE-9E4B-F52B57D2E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accent1"/>
                </a:solidFill>
              </a:rPr>
              <a:t>ePIC</a:t>
            </a:r>
            <a:r>
              <a:rPr lang="en-US" b="1" dirty="0">
                <a:solidFill>
                  <a:schemeClr val="accent1"/>
                </a:solidFill>
              </a:rPr>
              <a:t> Resources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6AA10-4DDA-80D2-7247-44004DAC3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8EB6EB9-D306-E817-1A32-A2FC3A44F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785" y="1542820"/>
            <a:ext cx="10515600" cy="473618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Public Website - </a:t>
            </a:r>
            <a:r>
              <a:rPr lang="en-US" dirty="0">
                <a:hlinkClick r:id="rId2"/>
              </a:rPr>
              <a:t>https://www.bnl.gov/eic/epic.php</a:t>
            </a:r>
            <a:endParaRPr lang="en-US" dirty="0"/>
          </a:p>
          <a:p>
            <a:r>
              <a:rPr lang="en-US" dirty="0"/>
              <a:t>Mailing Lists – </a:t>
            </a:r>
            <a:r>
              <a:rPr lang="en-US" dirty="0">
                <a:hlinkClick r:id="rId3"/>
              </a:rPr>
              <a:t>https://lists.bnl.gov/mailman/listinfo</a:t>
            </a:r>
            <a:endParaRPr lang="en-US" dirty="0"/>
          </a:p>
          <a:p>
            <a:r>
              <a:rPr lang="en-US" dirty="0"/>
              <a:t>Indico Agenda - </a:t>
            </a:r>
            <a:r>
              <a:rPr lang="en-US" dirty="0">
                <a:hlinkClick r:id="rId4"/>
              </a:rPr>
              <a:t>https://indico.bnl.gov/category/402/</a:t>
            </a:r>
            <a:endParaRPr lang="en-US" dirty="0"/>
          </a:p>
          <a:p>
            <a:pPr lvl="1"/>
            <a:r>
              <a:rPr lang="en-US" dirty="0" err="1"/>
              <a:t>ePIC</a:t>
            </a:r>
            <a:r>
              <a:rPr lang="en-US" dirty="0"/>
              <a:t> Software and Computing: </a:t>
            </a:r>
            <a:r>
              <a:rPr lang="en-US" dirty="0">
                <a:hlinkClick r:id="rId5"/>
              </a:rPr>
              <a:t>https://indico.bnl.gov/category/435/</a:t>
            </a:r>
            <a:endParaRPr lang="en-US" dirty="0"/>
          </a:p>
          <a:p>
            <a:r>
              <a:rPr lang="en-US" dirty="0"/>
              <a:t>Wiki - </a:t>
            </a:r>
            <a:r>
              <a:rPr lang="en-US" dirty="0">
                <a:hlinkClick r:id="rId6"/>
              </a:rPr>
              <a:t>https://wiki.bnl.gov/EPIC</a:t>
            </a:r>
            <a:endParaRPr lang="en-US" dirty="0"/>
          </a:p>
          <a:p>
            <a:r>
              <a:rPr lang="en-US" dirty="0"/>
              <a:t>ePIC Software Training: </a:t>
            </a:r>
          </a:p>
          <a:p>
            <a:pPr lvl="1"/>
            <a:r>
              <a:rPr lang="en-US" dirty="0"/>
              <a:t>Landing Page: </a:t>
            </a:r>
            <a:r>
              <a:rPr lang="en-US" dirty="0">
                <a:hlinkClick r:id="rId7"/>
              </a:rPr>
              <a:t>https://eic.github.io/documentation/landingpage.html</a:t>
            </a:r>
            <a:endParaRPr lang="en-US" sz="2800" dirty="0"/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Tutorials: </a:t>
            </a:r>
            <a:r>
              <a:rPr lang="en-US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8"/>
              </a:rPr>
              <a:t>https://eic.github.io/documentation/tutorials.html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8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>
              <a:spcBef>
                <a:spcPts val="0"/>
              </a:spcBef>
            </a:pP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Mattermost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 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9"/>
              </a:rPr>
              <a:t>https://</a:t>
            </a:r>
            <a:r>
              <a:rPr lang="en-US" dirty="0">
                <a:hlinkClick r:id="rId9"/>
              </a:rPr>
              <a:t>chat.epic-eic.org</a:t>
            </a:r>
            <a:endParaRPr lang="en-US" dirty="0"/>
          </a:p>
          <a:p>
            <a:pPr marL="0">
              <a:spcBef>
                <a:spcPts val="0"/>
              </a:spcBef>
            </a:pP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ePIC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Zenodo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Community: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10"/>
              </a:rPr>
              <a:t>https://zenodo.org/communities/epic</a:t>
            </a:r>
            <a:endParaRPr lang="en-US" dirty="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77754AE-841A-0ABD-B108-FCBDDA48D8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70437" y="314334"/>
            <a:ext cx="1804597" cy="1299014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FE3D9-B3F2-39F4-1B72-AF0B64A5B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1E5CE-7769-1D19-8A5E-C459C423A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275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circle with an arrow and waves&#10;&#10;Description automatically generated">
            <a:extLst>
              <a:ext uri="{FF2B5EF4-FFF2-40B4-BE49-F238E27FC236}">
                <a16:creationId xmlns:a16="http://schemas.microsoft.com/office/drawing/2014/main" id="{45E19F64-D7CC-3A46-AE5A-90461E1CC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495" y="2707363"/>
            <a:ext cx="3480044" cy="30426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BFA4F9-5649-0168-6C84-176E3B20F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7331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EICUG Membership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F0A71-F146-499F-F3E2-55D9C6D02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4752"/>
            <a:ext cx="5080462" cy="473221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EICUG is a vital organization to promote the interests of the EIC community! </a:t>
            </a:r>
          </a:p>
          <a:p>
            <a:pPr lvl="1"/>
            <a:r>
              <a:rPr lang="en-US" dirty="0"/>
              <a:t>Without the EICUG we would never have gotten far enough to form ePIC!</a:t>
            </a:r>
          </a:p>
          <a:p>
            <a:endParaRPr lang="en-US" dirty="0"/>
          </a:p>
          <a:p>
            <a:r>
              <a:rPr lang="en-US" dirty="0"/>
              <a:t>Please register your institution!</a:t>
            </a:r>
          </a:p>
          <a:p>
            <a:r>
              <a:rPr lang="en-US" dirty="0"/>
              <a:t>Check with your EICUG IB representative to get registered as a member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000" dirty="0">
                <a:hlinkClick r:id="rId3"/>
              </a:rPr>
              <a:t>https://www.eicug.org/content/join.html</a:t>
            </a:r>
            <a:endParaRPr lang="en-US" sz="2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FBAFB3-EA53-8EC0-5C8F-7BE1EEA28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566A896-3E41-F7FC-CBB1-3F0CDF77C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918" y="1807178"/>
            <a:ext cx="4899513" cy="90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8FDB4-5DAA-99C8-8AF5-3846F8727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00877-07F0-72A7-F1A2-7E638CCB8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241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8D2C5-A6B3-B343-DD82-886EFF740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1418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How to register a team at CERN for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78EDC-3560-17FC-E5C9-64F95933D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6657"/>
            <a:ext cx="10515600" cy="4620306"/>
          </a:xfrm>
        </p:spPr>
        <p:txBody>
          <a:bodyPr/>
          <a:lstStyle/>
          <a:p>
            <a:r>
              <a:rPr lang="en-US" dirty="0"/>
              <a:t>The starting point is the CERN secretariat (</a:t>
            </a:r>
            <a:r>
              <a:rPr lang="en-US" dirty="0">
                <a:hlinkClick r:id="rId2"/>
              </a:rPr>
              <a:t>info.recognized-experiments@cern.ch</a:t>
            </a:r>
            <a:r>
              <a:rPr lang="en-US" dirty="0"/>
              <a:t>), tell them that you want to establish a new team under RE47 (</a:t>
            </a:r>
            <a:r>
              <a:rPr lang="en-US" dirty="0" err="1"/>
              <a:t>ePIC</a:t>
            </a:r>
            <a:r>
              <a:rPr lang="en-US" dirty="0"/>
              <a:t>).  </a:t>
            </a:r>
          </a:p>
          <a:p>
            <a:r>
              <a:rPr lang="en-US" dirty="0"/>
              <a:t>They will send you a form that requires signatures from a team leader and deputy team leader, and a representative from your institution’s administration.</a:t>
            </a:r>
          </a:p>
          <a:p>
            <a:r>
              <a:rPr lang="en-US" dirty="0"/>
              <a:t>Send the signed form to the Spokesperson for a signature  </a:t>
            </a:r>
          </a:p>
          <a:p>
            <a:r>
              <a:rPr lang="en-US" dirty="0"/>
              <a:t>Once the completed form is registered with the secretariat, your team is formed, and the team leader can add team members, etc.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96C98-31AA-02ED-18D5-4B6727BF2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8/14/2026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69D6A-9D89-5C2C-6E88-0E4E12FC3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ePIC General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81BC9-DC4C-6B3B-8A67-13FB3A0E1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949A8-7CCD-4D90-AA9A-1451BFC6FB3A}" type="slidenum">
              <a:rPr lang="en-US" smtClean="0"/>
              <a:t>9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EFF6137-9FD7-9EE9-3739-FBDA8E9D3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7294" y="31530"/>
            <a:ext cx="1804597" cy="129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20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NL">
  <a:themeElements>
    <a:clrScheme name="Custom 3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B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1-Project Overview-J.Yeck  -  Read-Only" id="{D4A49460-A030-40E0-A942-078CDC808C92}" vid="{CAA149F5-F453-43A6-BD36-7417340123D3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9240</TotalTime>
  <Words>579</Words>
  <Application>Microsoft Office PowerPoint</Application>
  <PresentationFormat>Widescreen</PresentationFormat>
  <Paragraphs>73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Calibri Light</vt:lpstr>
      <vt:lpstr>Office Theme</vt:lpstr>
      <vt:lpstr>1_BNL</vt:lpstr>
      <vt:lpstr>1_Office Theme</vt:lpstr>
      <vt:lpstr>3_Office Theme</vt:lpstr>
      <vt:lpstr>Spokesperson’s Introduction</vt:lpstr>
      <vt:lpstr>Hey John, start the recording….    </vt:lpstr>
      <vt:lpstr>Agenda</vt:lpstr>
      <vt:lpstr>Main Reason for this General Meeting</vt:lpstr>
      <vt:lpstr>Important Principles</vt:lpstr>
      <vt:lpstr>PowerPoint Presentation</vt:lpstr>
      <vt:lpstr>ePIC Resources</vt:lpstr>
      <vt:lpstr>EICUG Membership</vt:lpstr>
      <vt:lpstr>How to register a team at CERN for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ePIC Collaboration Status</dc:title>
  <dc:creator>Lajoie, John G [PHYSA]</dc:creator>
  <cp:lastModifiedBy>Lajoie, John</cp:lastModifiedBy>
  <cp:revision>3016</cp:revision>
  <dcterms:created xsi:type="dcterms:W3CDTF">2023-04-13T13:35:08Z</dcterms:created>
  <dcterms:modified xsi:type="dcterms:W3CDTF">2026-08-14T14:15:04Z</dcterms:modified>
</cp:coreProperties>
</file>