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67" r:id="rId3"/>
    <p:sldId id="277" r:id="rId4"/>
    <p:sldId id="270" r:id="rId5"/>
    <p:sldId id="271" r:id="rId6"/>
    <p:sldId id="272" r:id="rId7"/>
    <p:sldId id="276" r:id="rId8"/>
    <p:sldId id="273" r:id="rId9"/>
    <p:sldId id="274" r:id="rId10"/>
    <p:sldId id="275" r:id="rId11"/>
    <p:sldId id="269" r:id="rId12"/>
    <p:sldId id="268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0"/>
    <p:restoredTop sz="50000" autoAdjust="0"/>
  </p:normalViewPr>
  <p:slideViewPr>
    <p:cSldViewPr snapToGrid="0" snapToObjects="1">
      <p:cViewPr varScale="1">
        <p:scale>
          <a:sx n="104" d="100"/>
          <a:sy n="104" d="100"/>
        </p:scale>
        <p:origin x="146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6063" y="228600"/>
            <a:ext cx="8618537" cy="762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3500" y="2209800"/>
            <a:ext cx="6400800" cy="1752600"/>
          </a:xfrm>
        </p:spPr>
        <p:txBody>
          <a:bodyPr/>
          <a:lstStyle>
            <a:lvl1pPr marL="0" indent="0">
              <a:defRPr sz="2800" b="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D5FE7-00BD-6841-AB71-526CE534DE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33350"/>
            <a:ext cx="1943100" cy="28511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33350"/>
            <a:ext cx="5681662" cy="28511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A030-C13B-D040-939B-558C9E3CDF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4089F-D4AF-1D46-A4E0-1FDFF4B6BA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CF9AA-FB55-8141-99D5-BB413B02CD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990600"/>
            <a:ext cx="3810000" cy="199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990600"/>
            <a:ext cx="3810000" cy="199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B12D3-36CA-6A4F-A175-980F42441F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390FA-429E-E04E-A65A-0EA6C6ECC25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16C96-9E29-ED49-A395-C3019C1E7F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3EA46-F428-6745-B37C-898C78624E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EB358-7C25-1740-ADE7-0F54963DAB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2F31B-E02A-A941-9F87-EAB11776FF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DDDD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3335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990600"/>
            <a:ext cx="77724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685800" y="1524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200" b="1" u="sng">
              <a:solidFill>
                <a:srgbClr val="042DFA"/>
              </a:solidFill>
              <a:latin typeface="Arial" charset="0"/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04000" y="6229350"/>
            <a:ext cx="1828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fld id="{F98C6159-C238-B64E-A94C-E7874768242A}" type="slidenum">
              <a:rPr lang="en-US">
                <a:solidFill>
                  <a:srgbClr val="000000"/>
                </a:solidFill>
                <a:latin typeface="Times New Roman" charset="0"/>
              </a:rPr>
              <a:pPr defTabSz="914400" eaLnBrk="0" fontAlgn="base" hangingPunct="0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Monotype Sorts" charset="2"/>
        <a:buChar char="l"/>
        <a:defRPr sz="2400" b="1">
          <a:solidFill>
            <a:schemeClr val="hlink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SzPct val="60000"/>
        <a:buFont typeface="Monotype Sorts" charset="2"/>
        <a:defRPr sz="2400" b="1">
          <a:solidFill>
            <a:schemeClr val="hlink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defRPr sz="2400" b="1">
          <a:solidFill>
            <a:srgbClr val="00FF00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–"/>
        <a:defRPr sz="2400" b="1">
          <a:solidFill>
            <a:srgbClr val="00FF00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har char="»"/>
        <a:defRPr sz="2400" b="1">
          <a:solidFill>
            <a:srgbClr val="00FF0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6612" y="228600"/>
            <a:ext cx="8618537" cy="762000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July 2026 </a:t>
            </a:r>
            <a:r>
              <a:rPr lang="en-US" dirty="0" err="1">
                <a:solidFill>
                  <a:srgbClr val="7030A0"/>
                </a:solidFill>
              </a:rPr>
              <a:t>ePIC</a:t>
            </a:r>
            <a:r>
              <a:rPr lang="en-US" dirty="0">
                <a:solidFill>
                  <a:srgbClr val="7030A0"/>
                </a:solidFill>
              </a:rPr>
              <a:t> Tracking </a:t>
            </a:r>
            <a:r>
              <a:rPr lang="en-US" dirty="0" err="1">
                <a:solidFill>
                  <a:srgbClr val="7030A0"/>
                </a:solidFill>
              </a:rPr>
              <a:t>Workfest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15200" y="6229350"/>
            <a:ext cx="1828800" cy="514350"/>
          </a:xfrm>
        </p:spPr>
        <p:txBody>
          <a:bodyPr/>
          <a:lstStyle/>
          <a:p>
            <a:pPr>
              <a:defRPr/>
            </a:pPr>
            <a:fld id="{05F16C96-9E29-ED49-A395-C3019C1E7F0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C5A38C-A472-FA4A-B5BC-F0ABFA9A9898}"/>
              </a:ext>
            </a:extLst>
          </p:cNvPr>
          <p:cNvGrpSpPr/>
          <p:nvPr/>
        </p:nvGrpSpPr>
        <p:grpSpPr>
          <a:xfrm>
            <a:off x="892232" y="990600"/>
            <a:ext cx="7460936" cy="4458730"/>
            <a:chOff x="0" y="543697"/>
            <a:chExt cx="9144000" cy="53902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4B95294-6CE8-AC47-9E1C-0A64D2ABC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3697"/>
              <a:ext cx="9144000" cy="539025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D73F19-68B0-134B-B025-5E39B0BA21B3}"/>
                </a:ext>
              </a:extLst>
            </p:cNvPr>
            <p:cNvSpPr txBox="1"/>
            <p:nvPr/>
          </p:nvSpPr>
          <p:spPr>
            <a:xfrm>
              <a:off x="6260757" y="774357"/>
              <a:ext cx="264434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886E4A9-5310-1644-8FFB-BC192EA58150}"/>
              </a:ext>
            </a:extLst>
          </p:cNvPr>
          <p:cNvSpPr txBox="1"/>
          <p:nvPr/>
        </p:nvSpPr>
        <p:spPr>
          <a:xfrm>
            <a:off x="2214831" y="5451901"/>
            <a:ext cx="48646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Barbara Jacak and Barak </a:t>
            </a:r>
            <a:r>
              <a:rPr lang="en-US" sz="2400" b="1" dirty="0" err="1">
                <a:solidFill>
                  <a:srgbClr val="FF0000"/>
                </a:solidFill>
              </a:rPr>
              <a:t>Schmookler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August 5, 2026</a:t>
            </a:r>
          </a:p>
        </p:txBody>
      </p:sp>
    </p:spTree>
    <p:extLst>
      <p:ext uri="{BB962C8B-B14F-4D97-AF65-F5344CB8AC3E}">
        <p14:creationId xmlns:p14="http://schemas.microsoft.com/office/powerpoint/2010/main" val="32209836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3452D-A4F2-F941-8CEC-1A8FE2043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Muon 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4F786-3B46-0844-87D6-2A8BA89DE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973" y="646543"/>
            <a:ext cx="7772400" cy="2105192"/>
          </a:xfrm>
        </p:spPr>
        <p:txBody>
          <a:bodyPr/>
          <a:lstStyle/>
          <a:p>
            <a:r>
              <a:rPr lang="en-US" dirty="0"/>
              <a:t>A challenge, since </a:t>
            </a:r>
            <a:r>
              <a:rPr lang="en-US" dirty="0" err="1"/>
              <a:t>ePIC</a:t>
            </a:r>
            <a:r>
              <a:rPr lang="en-US" dirty="0"/>
              <a:t> has no dedicated muon detectors outside the calorimeters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Need good pion rejection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Testing use of E/p and calorimeter cluster size</a:t>
            </a:r>
          </a:p>
          <a:p>
            <a:r>
              <a:rPr lang="en-US" dirty="0"/>
              <a:t>Other info &amp; cuts, boosted decision trees to be studied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E123D-7D57-6A47-BE93-FC479F16E2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E369C-8290-5E47-8729-84C68A987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086" y="2698882"/>
            <a:ext cx="5413762" cy="40067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F8770C-4A36-3E4B-941F-0871137628C6}"/>
              </a:ext>
            </a:extLst>
          </p:cNvPr>
          <p:cNvSpPr txBox="1"/>
          <p:nvPr/>
        </p:nvSpPr>
        <p:spPr>
          <a:xfrm>
            <a:off x="351516" y="6301859"/>
            <a:ext cx="117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Alex Smith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674D7-AE9C-AB4E-ACEE-C00274536F63}"/>
              </a:ext>
            </a:extLst>
          </p:cNvPr>
          <p:cNvSpPr txBox="1"/>
          <p:nvPr/>
        </p:nvSpPr>
        <p:spPr>
          <a:xfrm>
            <a:off x="7217848" y="3244334"/>
            <a:ext cx="126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midrapidity</a:t>
            </a:r>
          </a:p>
        </p:txBody>
      </p:sp>
    </p:spTree>
    <p:extLst>
      <p:ext uri="{BB962C8B-B14F-4D97-AF65-F5344CB8AC3E}">
        <p14:creationId xmlns:p14="http://schemas.microsoft.com/office/powerpoint/2010/main" val="409452497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293A6-8F22-1C4B-898F-EFCDF5E0C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 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B15FB-54BC-E843-A996-6B79644CCE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946D8C-6748-5749-B9C0-D4E07A99A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161" y="3860800"/>
            <a:ext cx="4965700" cy="2997200"/>
          </a:xfrm>
          <a:prstGeom prst="rect">
            <a:avLst/>
          </a:prstGeom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3ADB2C2E-130B-0240-9887-2BFF8E9A5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628650"/>
            <a:ext cx="5053914" cy="3677891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440CE2C-5690-4A43-BCC6-CEE03B4ED6E3}"/>
              </a:ext>
            </a:extLst>
          </p:cNvPr>
          <p:cNvSpPr txBox="1"/>
          <p:nvPr/>
        </p:nvSpPr>
        <p:spPr>
          <a:xfrm>
            <a:off x="5343868" y="840679"/>
            <a:ext cx="33610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For pion rejection: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Use E/p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+ </a:t>
            </a:r>
            <a:r>
              <a:rPr lang="en-US" sz="2800" b="1" dirty="0" err="1">
                <a:solidFill>
                  <a:srgbClr val="FF0000"/>
                </a:solidFill>
              </a:rPr>
              <a:t>Ecal</a:t>
            </a:r>
            <a:r>
              <a:rPr lang="en-US" sz="2800" b="1" dirty="0">
                <a:solidFill>
                  <a:srgbClr val="FF0000"/>
                </a:solidFill>
              </a:rPr>
              <a:t>/</a:t>
            </a:r>
            <a:r>
              <a:rPr lang="en-US" sz="2800" b="1" dirty="0" err="1">
                <a:solidFill>
                  <a:srgbClr val="FF0000"/>
                </a:solidFill>
              </a:rPr>
              <a:t>Ecal+Hcal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+ RICH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+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212CEA-8D90-6D48-9EF6-75118B5D4ACF}"/>
              </a:ext>
            </a:extLst>
          </p:cNvPr>
          <p:cNvSpPr txBox="1"/>
          <p:nvPr/>
        </p:nvSpPr>
        <p:spPr>
          <a:xfrm>
            <a:off x="334062" y="4344641"/>
            <a:ext cx="33610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For DIS electrons: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Identify the electrons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Cut on E-</a:t>
            </a:r>
            <a:r>
              <a:rPr lang="en-US" sz="2800" b="1" dirty="0" err="1">
                <a:solidFill>
                  <a:srgbClr val="FF0000"/>
                </a:solidFill>
              </a:rPr>
              <a:t>P</a:t>
            </a:r>
            <a:r>
              <a:rPr lang="en-US" sz="2800" b="1" baseline="-25000" dirty="0" err="1">
                <a:solidFill>
                  <a:srgbClr val="FF0000"/>
                </a:solidFill>
              </a:rPr>
              <a:t>z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7030A0"/>
                </a:solidFill>
              </a:rPr>
              <a:t>  isolation, etc.</a:t>
            </a:r>
            <a:endParaRPr lang="en-US" sz="2800" b="1" baseline="-25000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CF2A4D-71FC-E34A-B5C2-32B003BC1663}"/>
              </a:ext>
            </a:extLst>
          </p:cNvPr>
          <p:cNvSpPr txBox="1"/>
          <p:nvPr/>
        </p:nvSpPr>
        <p:spPr>
          <a:xfrm>
            <a:off x="402537" y="6374368"/>
            <a:ext cx="2580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Stephen Maple &amp; Win Lin</a:t>
            </a:r>
          </a:p>
        </p:txBody>
      </p:sp>
    </p:spTree>
    <p:extLst>
      <p:ext uri="{BB962C8B-B14F-4D97-AF65-F5344CB8AC3E}">
        <p14:creationId xmlns:p14="http://schemas.microsoft.com/office/powerpoint/2010/main" val="268314049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7E79A-790A-0542-A274-86871B7E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FE5FD-A7D7-9D43-BB41-375B4A1F9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EFB4A-7677-CC4B-9DAF-2123341E25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72ABC3-EB93-E140-AF78-D2D1527F59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5"/>
          <a:stretch/>
        </p:blipFill>
        <p:spPr>
          <a:xfrm>
            <a:off x="38486" y="114300"/>
            <a:ext cx="9057503" cy="624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5804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BCA30-52A7-054C-962F-8484EBE0D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FEC2A-129E-414A-9297-6A69D0E247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7B15B7-48B5-FB44-AD2F-E0EAF9703CE6}"/>
              </a:ext>
            </a:extLst>
          </p:cNvPr>
          <p:cNvSpPr txBox="1"/>
          <p:nvPr/>
        </p:nvSpPr>
        <p:spPr>
          <a:xfrm>
            <a:off x="0" y="751344"/>
            <a:ext cx="888450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finish implementing BIC hits into tracking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Barak, with help from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Wouter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add BIC to Matt's angular resolution studies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 </a:t>
            </a:r>
            <a:r>
              <a:rPr lang="en-US" sz="2000" b="1" i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Matt or someone from PID PWG?</a:t>
            </a:r>
            <a:endParaRPr lang="en-US" sz="2000" b="1" i="1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repeat physics performance studies with realistic MPGD resolutions. </a:t>
            </a:r>
            <a:endParaRPr lang="en-US" sz="2000" dirty="0">
              <a:solidFill>
                <a:srgbClr val="000000"/>
              </a:solidFill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Will this come automatically from future simulation campaigns? 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</a:rPr>
              <a:t>   </a:t>
            </a:r>
            <a:r>
              <a:rPr lang="en-US" sz="2000" i="1" dirty="0">
                <a:solidFill>
                  <a:srgbClr val="7030A0"/>
                </a:solidFill>
              </a:rPr>
              <a:t>I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 the MPGD resolution now properly implemented in the software? </a:t>
            </a:r>
            <a:endParaRPr lang="en-US" sz="2000" i="1" dirty="0">
              <a:solidFill>
                <a:srgbClr val="7030A0"/>
              </a:solidFill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Shujie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&amp; Barak to include this in the automated workflow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plot chi-square distributions from events with noise hits; tune chi-square cut 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  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low priority as </a:t>
            </a:r>
            <a:r>
              <a:rPr lang="en-US" sz="2000" b="0" i="1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Shujie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 already used expected upper limit</a:t>
            </a:r>
            <a:endParaRPr lang="en-US" sz="2000" b="0" i="1" dirty="0">
              <a:solidFill>
                <a:srgbClr val="7030A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5.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optimize seeding for low momentum &amp; transition regions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Vassu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; using seeding2 by switching the flag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6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 improvement from second pass of seeding &amp; tracking for low momentum particles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 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who can do this?</a:t>
            </a:r>
            <a:endParaRPr lang="en-US" sz="2000" b="1" i="1" dirty="0">
              <a:solidFill>
                <a:srgbClr val="FF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7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 DIRC-track match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(Derek is working on track-cluster matching, so should include this)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endParaRPr lang="en-US" sz="20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585703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A6052-182E-514D-AE61-7621091E3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items, page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3048C7-1682-994F-BA91-C8FEE156D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F16C96-9E29-ED49-A395-C3019C1E7F0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476802-7BA5-BC43-83E8-C95B6D494D94}"/>
              </a:ext>
            </a:extLst>
          </p:cNvPr>
          <p:cNvSpPr txBox="1"/>
          <p:nvPr/>
        </p:nvSpPr>
        <p:spPr>
          <a:xfrm>
            <a:off x="-61783" y="701760"/>
            <a:ext cx="8606482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8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debug tracking benchmarks &amp; implement additional features to find performance changes (i.e. are resolutions OK?) 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Ask Dmitry about adding automated regression testing 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9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  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check, fix, optimize primary vertex reconstruction &amp; its implementation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Currently 3D fit</a:t>
            </a:r>
            <a:r>
              <a:rPr lang="en-US" sz="2000" i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w/o crossing angle in the beam constraint; some</a:t>
            </a:r>
            <a:endParaRPr lang="en-US" sz="2000" b="0" i="1" dirty="0">
              <a:solidFill>
                <a:srgbClr val="7030A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  hadron offset remains after crab cavities. Low priority for now.</a:t>
            </a:r>
            <a:endParaRPr lang="en-US" sz="2000" b="0" i="1" dirty="0">
              <a:solidFill>
                <a:srgbClr val="7030A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&lt;10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implement crossing angle into primary vertex reconstruction&gt;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2000" b="1" i="1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1" i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Who?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Initially was Joe Osborne + student working on benchmarks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11.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update TOF information in simulation software to include TOF position and timing resolutions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(TOF group)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12.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implement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Ecal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Hcal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mip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requirements into muon ID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  muon working group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13.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check effect of separate layer calorimeter information in muon ID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14.</a:t>
            </a:r>
            <a:r>
              <a:rPr lang="en-US" sz="9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repeat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Shyam’s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single particle studies with updated geometry and track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reco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 scripts for single particle studies exist. Need before August 12. </a:t>
            </a:r>
            <a:r>
              <a:rPr lang="en-US" sz="2000" b="1" i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who?</a:t>
            </a:r>
            <a:endParaRPr lang="en-US" sz="2000" b="1" i="1" dirty="0">
              <a:solidFill>
                <a:srgbClr val="000000"/>
              </a:solidFill>
              <a:effectLst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15. plot of electron energy resolution vs. eta using both tracking &amp; </a:t>
            </a:r>
            <a:r>
              <a:rPr lang="en-US" sz="2000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Ecal</a:t>
            </a: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info </a:t>
            </a: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(Stephen Maple, with help from Barak)</a:t>
            </a:r>
            <a:endParaRPr lang="en-US" sz="20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2172134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3E21-C4B9-8348-9C2B-1CB30217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items, page 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C50F86-5BE4-1D49-B2DF-4092483FBB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F16C96-9E29-ED49-A395-C3019C1E7F0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765C78-8A3B-0F4B-9755-B272705B1318}"/>
              </a:ext>
            </a:extLst>
          </p:cNvPr>
          <p:cNvSpPr txBox="1"/>
          <p:nvPr/>
        </p:nvSpPr>
        <p:spPr>
          <a:xfrm>
            <a:off x="0" y="787958"/>
            <a:ext cx="885979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16. Implement reconstructed tracks instead of truth tracks into particle flow algorithm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Derek Anderson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17. Finalize optimized definition of particle-to-track matching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Jeet &amp; Barak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18. Remove L4 from the geometry and evaluate efficiency, purity and resolution for DIS events including background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Start by keeping everything else untouched; needed by August 11</a:t>
            </a: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Shujie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19. Reduce the number of silicon disks in the hadron direction by 1 and evaluate performance impact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l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0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Shujie</a:t>
            </a:r>
            <a:endParaRPr lang="en-US" sz="2000" b="0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80404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5E3DF-272F-E543-B6A8-ADED39A2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429FE-ABA5-B241-8A20-4EE67849B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787" y="681680"/>
            <a:ext cx="8638425" cy="5927777"/>
          </a:xfrm>
        </p:spPr>
        <p:txBody>
          <a:bodyPr/>
          <a:lstStyle/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MPGD: geometry, timing, efficiency, purity, resolution effects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Matt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Posik</a:t>
            </a:r>
            <a:endParaRPr lang="en-US" b="0" i="0" u="none" strike="noStrike" dirty="0">
              <a:solidFill>
                <a:srgbClr val="7030A0"/>
              </a:solidFill>
              <a:effectLst/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SVT noise simulation and reconstruction effects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Shuji Li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ACTS-related pla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ns –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Wouter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Deconinck</a:t>
            </a:r>
            <a:endParaRPr lang="en-US" b="0" i="0" u="none" strike="noStrike" dirty="0">
              <a:solidFill>
                <a:srgbClr val="7030A0"/>
              </a:solidFill>
              <a:effectLst/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TOF impact on tracking efficiency, purity, resolution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Kentaro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 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latin typeface="Liberation Sans"/>
              </a:rPr>
              <a:t>Kawade</a:t>
            </a:r>
            <a:endParaRPr lang="en-US" b="0" i="0" u="none" strike="noStrike" dirty="0">
              <a:solidFill>
                <a:srgbClr val="7030A0"/>
              </a:solidFill>
              <a:effectLst/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Muon ID with tracking + calorimetry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Alex Smith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Low-momentum particles studies and pathlength &amp; position resolution</a:t>
            </a:r>
            <a:r>
              <a:rPr lang="en-US" b="0" dirty="0">
                <a:solidFill>
                  <a:schemeClr val="tx1"/>
                </a:solidFill>
                <a:latin typeface="Liberation Sans"/>
              </a:rPr>
              <a:t> </a:t>
            </a:r>
            <a:r>
              <a:rPr lang="en-US" b="0" dirty="0">
                <a:solidFill>
                  <a:srgbClr val="7030A0"/>
                </a:solidFill>
                <a:latin typeface="Liberation Sans"/>
              </a:rPr>
              <a:t>– Barak </a:t>
            </a:r>
            <a:r>
              <a:rPr lang="en-US" b="0" dirty="0" err="1">
                <a:solidFill>
                  <a:srgbClr val="7030A0"/>
                </a:solidFill>
                <a:latin typeface="Liberation Sans"/>
              </a:rPr>
              <a:t>Schmookler</a:t>
            </a:r>
            <a:endParaRPr lang="en-US" b="0" dirty="0">
              <a:solidFill>
                <a:srgbClr val="7030A0"/>
              </a:solidFill>
              <a:latin typeface="Liberation Sans"/>
            </a:endParaRP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Benchmark development for tracking with backgrounds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Jeetendra Gupta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Electron finding with tracking + calori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metry – Stephen Maple</a:t>
            </a:r>
          </a:p>
          <a:p>
            <a:r>
              <a:rPr lang="en-US" b="0" i="0" u="none" strike="noStrike" dirty="0">
                <a:solidFill>
                  <a:schemeClr val="tx1"/>
                </a:solidFill>
                <a:effectLst/>
                <a:latin typeface="Liberation Sans"/>
              </a:rPr>
              <a:t>Particle finders &amp; particle flow </a:t>
            </a:r>
            <a:r>
              <a:rPr lang="en-US" b="0" i="0" u="none" strike="noStrike" dirty="0">
                <a:solidFill>
                  <a:srgbClr val="7030A0"/>
                </a:solidFill>
                <a:effectLst/>
                <a:latin typeface="Liberation Sans"/>
              </a:rPr>
              <a:t>– Derek Anderson</a:t>
            </a:r>
          </a:p>
          <a:p>
            <a:r>
              <a:rPr lang="en-US" b="0" dirty="0">
                <a:solidFill>
                  <a:schemeClr val="tx1"/>
                </a:solidFill>
                <a:latin typeface="Liberation Sans"/>
              </a:rPr>
              <a:t>Next steps </a:t>
            </a:r>
            <a:r>
              <a:rPr lang="en-US" b="0" dirty="0">
                <a:solidFill>
                  <a:srgbClr val="7030A0"/>
                </a:solidFill>
                <a:latin typeface="Liberation Sans"/>
              </a:rPr>
              <a:t>– Barbara, all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3C982B-79B2-9548-8E12-F2FA0989F5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130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B4F2A-0C83-474B-A6F0-43214FB2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Interesting and useful </a:t>
            </a:r>
            <a:r>
              <a:rPr lang="en-US" dirty="0" err="1"/>
              <a:t>workfest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446A7-6237-4F47-8DD5-543C21F0B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990600"/>
            <a:ext cx="7772400" cy="2086725"/>
          </a:xfrm>
        </p:spPr>
        <p:txBody>
          <a:bodyPr/>
          <a:lstStyle/>
          <a:p>
            <a:r>
              <a:rPr lang="en-US" dirty="0"/>
              <a:t>Good collaborative discussion with Physics and Detector working groups!</a:t>
            </a:r>
          </a:p>
          <a:p>
            <a:endParaRPr lang="en-US" dirty="0"/>
          </a:p>
          <a:p>
            <a:r>
              <a:rPr lang="en-US" dirty="0"/>
              <a:t>Will keep communication to demonstrate that </a:t>
            </a:r>
            <a:r>
              <a:rPr lang="en-US" dirty="0" err="1"/>
              <a:t>ePIC</a:t>
            </a:r>
            <a:r>
              <a:rPr lang="en-US" dirty="0"/>
              <a:t> can do the science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56D9E-7D3D-5840-A6F4-503FC37873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78878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BCBDF-C1FC-0E49-A943-21F8A7DC4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MPGD in tracking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12FD6-E291-ED48-8D2C-E3C931D079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749077-8C11-0641-8791-BBF202FE0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74" y="714804"/>
            <a:ext cx="4172267" cy="30922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384CB6-FB0B-774B-A309-1B2AB9AA9411}"/>
              </a:ext>
            </a:extLst>
          </p:cNvPr>
          <p:cNvSpPr txBox="1"/>
          <p:nvPr/>
        </p:nvSpPr>
        <p:spPr>
          <a:xfrm>
            <a:off x="4499459" y="995284"/>
            <a:ext cx="45971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b="1" dirty="0"/>
              <a:t>&gt;90% of reconstructed tracks have an MPGD hit</a:t>
            </a:r>
          </a:p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b="1" dirty="0"/>
              <a:t>Helps performance at high momentum &amp; large </a:t>
            </a:r>
            <a:r>
              <a:rPr lang="en-US" sz="2000" b="1" dirty="0">
                <a:latin typeface="Symbol" pitchFamily="2" charset="2"/>
              </a:rPr>
              <a:t>h</a:t>
            </a:r>
          </a:p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endParaRPr lang="en-US" sz="2000" b="1" dirty="0">
              <a:latin typeface="Symbol" pitchFamily="2" charset="2"/>
            </a:endParaRPr>
          </a:p>
          <a:p>
            <a:pPr marL="342900" indent="-342900">
              <a:buClr>
                <a:srgbClr val="FF000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000" b="1" dirty="0"/>
              <a:t>MPGD has significant acceptance holes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662737-5F89-4047-81D8-804F7F2C4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866" y="4064257"/>
            <a:ext cx="3982625" cy="24222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B89F4B-8810-DC49-AE7C-D7ED824CBEA2}"/>
              </a:ext>
            </a:extLst>
          </p:cNvPr>
          <p:cNvSpPr txBox="1"/>
          <p:nvPr/>
        </p:nvSpPr>
        <p:spPr>
          <a:xfrm>
            <a:off x="413300" y="6143196"/>
            <a:ext cx="117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Matt </a:t>
            </a:r>
            <a:r>
              <a:rPr lang="en-US" dirty="0" err="1"/>
              <a:t>Posik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0921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4F5B9-6B44-3448-9087-DBA80AC4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Angular resolution at </a:t>
            </a:r>
            <a:r>
              <a:rPr lang="en-US" dirty="0" err="1"/>
              <a:t>hpDIRC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B37AC-4A22-404A-B992-9BA00AFCED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605C54-E5B2-1842-8216-8D6E10770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590550"/>
            <a:ext cx="7962900" cy="340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C5A847-CC42-1D46-B71F-3AF0EF775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92" y="3994150"/>
            <a:ext cx="7962901" cy="2854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14F0DB-B39E-5040-876A-9212630E30BB}"/>
              </a:ext>
            </a:extLst>
          </p:cNvPr>
          <p:cNvSpPr txBox="1"/>
          <p:nvPr/>
        </p:nvSpPr>
        <p:spPr>
          <a:xfrm>
            <a:off x="7666716" y="221218"/>
            <a:ext cx="117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Matt </a:t>
            </a:r>
            <a:r>
              <a:rPr lang="en-US" dirty="0" err="1"/>
              <a:t>Posik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4FA4D3-E045-6749-81B6-509505CDD281}"/>
              </a:ext>
            </a:extLst>
          </p:cNvPr>
          <p:cNvSpPr txBox="1"/>
          <p:nvPr/>
        </p:nvSpPr>
        <p:spPr>
          <a:xfrm>
            <a:off x="2545491" y="4451350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e</a:t>
            </a:r>
            <a:r>
              <a:rPr lang="en-US" b="1" i="1" dirty="0">
                <a:solidFill>
                  <a:srgbClr val="7030A0"/>
                </a:solidFill>
                <a:latin typeface="Symbol" pitchFamily="2" charset="2"/>
              </a:rPr>
              <a:t>/p</a:t>
            </a:r>
            <a:r>
              <a:rPr lang="en-US" b="1" i="1" dirty="0">
                <a:solidFill>
                  <a:srgbClr val="7030A0"/>
                </a:solidFill>
              </a:rPr>
              <a:t> separation</a:t>
            </a:r>
          </a:p>
        </p:txBody>
      </p:sp>
    </p:spTree>
    <p:extLst>
      <p:ext uri="{BB962C8B-B14F-4D97-AF65-F5344CB8AC3E}">
        <p14:creationId xmlns:p14="http://schemas.microsoft.com/office/powerpoint/2010/main" val="214775162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F6C70-F6FD-3046-863A-23EB12CBE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of noise hits in SVT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528078F-23CF-4044-A0A3-269C4889EE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400" y="862548"/>
            <a:ext cx="7772400" cy="56948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70CF6-A281-2944-9E78-3C142FF920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2F6BB1-1C6D-2C4F-94C4-C55B62102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28" y="1432031"/>
            <a:ext cx="6096172" cy="4132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4709CF-BBAA-B94F-AF83-DFD489E3991C}"/>
              </a:ext>
            </a:extLst>
          </p:cNvPr>
          <p:cNvSpPr txBox="1"/>
          <p:nvPr/>
        </p:nvSpPr>
        <p:spPr>
          <a:xfrm>
            <a:off x="6854765" y="1865825"/>
            <a:ext cx="19803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FHR = </a:t>
            </a:r>
          </a:p>
          <a:p>
            <a:r>
              <a:rPr lang="en-US" sz="2000" b="1" dirty="0"/>
              <a:t>Fake hit rate</a:t>
            </a:r>
          </a:p>
          <a:p>
            <a:endParaRPr lang="en-US" sz="2000" b="1" dirty="0"/>
          </a:p>
          <a:p>
            <a:r>
              <a:rPr lang="en-US" sz="2000" b="1" dirty="0"/>
              <a:t>NB: for large R layers, noise hits exceed the background hits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B9BC8A-600B-EC44-9013-8C10AE2ECCB0}"/>
              </a:ext>
            </a:extLst>
          </p:cNvPr>
          <p:cNvSpPr txBox="1"/>
          <p:nvPr/>
        </p:nvSpPr>
        <p:spPr>
          <a:xfrm>
            <a:off x="413300" y="6143196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Shujie</a:t>
            </a:r>
            <a:r>
              <a:rPr lang="en-US" dirty="0"/>
              <a:t> Li</a:t>
            </a:r>
          </a:p>
        </p:txBody>
      </p:sp>
    </p:spTree>
    <p:extLst>
      <p:ext uri="{BB962C8B-B14F-4D97-AF65-F5344CB8AC3E}">
        <p14:creationId xmlns:p14="http://schemas.microsoft.com/office/powerpoint/2010/main" val="2826761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69D48-B043-DE4D-9217-DF46411D7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Software Plans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0A9B7-815B-CB49-8DF8-D0F6790FFC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FA2239-472B-AF44-915D-84BD6E11E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324" y="590550"/>
            <a:ext cx="5256092" cy="38036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CF4D7E-8E21-E94C-A241-64C04A6ABB73}"/>
              </a:ext>
            </a:extLst>
          </p:cNvPr>
          <p:cNvSpPr txBox="1"/>
          <p:nvPr/>
        </p:nvSpPr>
        <p:spPr>
          <a:xfrm>
            <a:off x="481571" y="889641"/>
            <a:ext cx="28729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Need 150-200 MeV/c</a:t>
            </a:r>
          </a:p>
          <a:p>
            <a:r>
              <a:rPr lang="en-US" sz="2000" b="1" dirty="0"/>
              <a:t> to reach MPGD</a:t>
            </a:r>
          </a:p>
          <a:p>
            <a:r>
              <a:rPr lang="en-US" sz="2000" b="1" dirty="0"/>
              <a:t>Efficiency here is poor</a:t>
            </a:r>
          </a:p>
          <a:p>
            <a:r>
              <a:rPr lang="en-US" sz="2000" b="1" i="1" dirty="0">
                <a:solidFill>
                  <a:srgbClr val="7030A0"/>
                </a:solidFill>
              </a:rPr>
              <a:t>Will test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7030A0"/>
                </a:solidFill>
              </a:rPr>
              <a:t>  new seeding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7030A0"/>
                </a:solidFill>
              </a:rPr>
              <a:t>  second tracking pass</a:t>
            </a:r>
          </a:p>
          <a:p>
            <a:endParaRPr lang="en-US" sz="2000" b="1" dirty="0"/>
          </a:p>
          <a:p>
            <a:r>
              <a:rPr lang="en-US" sz="2000" b="1" i="1" dirty="0">
                <a:solidFill>
                  <a:srgbClr val="7030A0"/>
                </a:solidFill>
              </a:rPr>
              <a:t>Will also calculate pathlength uncertainty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75BD9E-9400-6644-BDEB-7E364D2D7BEB}"/>
              </a:ext>
            </a:extLst>
          </p:cNvPr>
          <p:cNvSpPr txBox="1"/>
          <p:nvPr/>
        </p:nvSpPr>
        <p:spPr>
          <a:xfrm>
            <a:off x="6374370" y="1335688"/>
            <a:ext cx="2288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Ignores energy loss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195FB1-D875-0B45-A1CB-4CE2220D722A}"/>
              </a:ext>
            </a:extLst>
          </p:cNvPr>
          <p:cNvSpPr txBox="1"/>
          <p:nvPr/>
        </p:nvSpPr>
        <p:spPr>
          <a:xfrm>
            <a:off x="548260" y="4553283"/>
            <a:ext cx="7187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Minimum 4 hits per track: removes most backgrounds</a:t>
            </a:r>
          </a:p>
          <a:p>
            <a:r>
              <a:rPr lang="en-US" sz="2000" b="1" dirty="0"/>
              <a:t>Minimum 5 hits per track: track purity increases by 15%</a:t>
            </a:r>
          </a:p>
          <a:p>
            <a:r>
              <a:rPr lang="en-US" sz="2000" b="1" dirty="0"/>
              <a:t>   reaches ~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48F845-15AC-294D-9050-16B0F94B0455}"/>
              </a:ext>
            </a:extLst>
          </p:cNvPr>
          <p:cNvSpPr txBox="1"/>
          <p:nvPr/>
        </p:nvSpPr>
        <p:spPr>
          <a:xfrm>
            <a:off x="388586" y="6229350"/>
            <a:ext cx="4681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Barak </a:t>
            </a:r>
            <a:r>
              <a:rPr lang="en-US" dirty="0" err="1"/>
              <a:t>Schmookler</a:t>
            </a:r>
            <a:r>
              <a:rPr lang="en-US" dirty="0"/>
              <a:t>, Jeetendra Gupta, Austin </a:t>
            </a:r>
            <a:r>
              <a:rPr lang="en-US" dirty="0" err="1"/>
              <a:t>Baty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29136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D053F-4A5B-BE4F-A215-C4319588E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ACTS-related developments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C3DBEB-20E1-AB42-BB0F-3DE82F8E0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990600"/>
            <a:ext cx="7772400" cy="4727448"/>
          </a:xfrm>
        </p:spPr>
        <p:txBody>
          <a:bodyPr/>
          <a:lstStyle/>
          <a:p>
            <a:r>
              <a:rPr lang="en-US" dirty="0" err="1"/>
              <a:t>Wouter</a:t>
            </a:r>
            <a:r>
              <a:rPr lang="en-US" dirty="0"/>
              <a:t> summarized numerous ACTS developments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Some break backward compatibility</a:t>
            </a:r>
          </a:p>
          <a:p>
            <a:pPr lvl="1"/>
            <a:r>
              <a:rPr lang="en-US" i="1" dirty="0" err="1">
                <a:solidFill>
                  <a:srgbClr val="7030A0"/>
                </a:solidFill>
              </a:rPr>
              <a:t>EICrecon</a:t>
            </a:r>
            <a:r>
              <a:rPr lang="en-US" i="1" dirty="0">
                <a:solidFill>
                  <a:srgbClr val="7030A0"/>
                </a:solidFill>
              </a:rPr>
              <a:t> updates at a reasonable (not breakneck) rate</a:t>
            </a:r>
          </a:p>
          <a:p>
            <a:r>
              <a:rPr lang="en-US" dirty="0"/>
              <a:t>New seeding software now available (Seeding2)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Interesting for us, for low momentum track efficiency</a:t>
            </a:r>
          </a:p>
          <a:p>
            <a:r>
              <a:rPr lang="en-US" dirty="0"/>
              <a:t>Geometry handling improvements</a:t>
            </a:r>
          </a:p>
          <a:p>
            <a:r>
              <a:rPr lang="en-US" dirty="0"/>
              <a:t>Alignment support using Millepede-II</a:t>
            </a:r>
          </a:p>
          <a:p>
            <a:endParaRPr lang="en-US" dirty="0"/>
          </a:p>
          <a:p>
            <a:r>
              <a:rPr lang="en-US" dirty="0" err="1">
                <a:solidFill>
                  <a:schemeClr val="tx1"/>
                </a:solidFill>
              </a:rPr>
              <a:t>Wouter</a:t>
            </a:r>
            <a:r>
              <a:rPr lang="en-US" dirty="0">
                <a:solidFill>
                  <a:schemeClr val="tx1"/>
                </a:solidFill>
              </a:rPr>
              <a:t> is </a:t>
            </a:r>
            <a:r>
              <a:rPr lang="en-US" dirty="0" err="1">
                <a:solidFill>
                  <a:schemeClr val="tx1"/>
                </a:solidFill>
              </a:rPr>
              <a:t>ePIC</a:t>
            </a:r>
            <a:r>
              <a:rPr lang="en-US" dirty="0">
                <a:solidFill>
                  <a:schemeClr val="tx1"/>
                </a:solidFill>
              </a:rPr>
              <a:t> Liaison to ACTS</a:t>
            </a:r>
          </a:p>
          <a:p>
            <a:r>
              <a:rPr lang="en-US" dirty="0">
                <a:solidFill>
                  <a:schemeClr val="tx1"/>
                </a:solidFill>
              </a:rPr>
              <a:t>ACTS developer meetings open to all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Tuesdays, 5pm Zurich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6A4C7-017B-0345-9BAF-08FE739B4D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8A92A-DAB4-AF44-8CD3-31079A7A792C}"/>
              </a:ext>
            </a:extLst>
          </p:cNvPr>
          <p:cNvSpPr txBox="1"/>
          <p:nvPr/>
        </p:nvSpPr>
        <p:spPr>
          <a:xfrm>
            <a:off x="413300" y="6143196"/>
            <a:ext cx="1921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Wouter</a:t>
            </a:r>
            <a:r>
              <a:rPr lang="en-US" dirty="0"/>
              <a:t> </a:t>
            </a:r>
            <a:r>
              <a:rPr lang="en-US" dirty="0" err="1"/>
              <a:t>Deconinck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04741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461A-15C1-3E41-BADE-41E4CF02A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TOF and tracking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F0EA4-C3AC-DF42-9D0B-AD38BB96D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4089F-D4AF-1D46-A4E0-1FDFF4B6BA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2B9034-5AEC-9E40-9D80-0F96A62AE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04" y="679622"/>
            <a:ext cx="4290172" cy="37006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D4A3AF-0996-AC4D-8F90-8FEDABB9C53B}"/>
              </a:ext>
            </a:extLst>
          </p:cNvPr>
          <p:cNvSpPr txBox="1"/>
          <p:nvPr/>
        </p:nvSpPr>
        <p:spPr>
          <a:xfrm>
            <a:off x="445471" y="4399090"/>
            <a:ext cx="3691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TOF material impact to degrade pointing into </a:t>
            </a:r>
            <a:r>
              <a:rPr lang="en-US" sz="2000" b="1" dirty="0" err="1"/>
              <a:t>hpDIRC</a:t>
            </a:r>
            <a:r>
              <a:rPr lang="en-US" sz="2000" b="1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9B7CE2-0B42-EF4F-97F2-D55928DBF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197" y="679622"/>
            <a:ext cx="4455031" cy="29197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29AAEC-EA26-204B-9BE3-D53325713EFC}"/>
              </a:ext>
            </a:extLst>
          </p:cNvPr>
          <p:cNvSpPr txBox="1"/>
          <p:nvPr/>
        </p:nvSpPr>
        <p:spPr>
          <a:xfrm>
            <a:off x="5434143" y="1037968"/>
            <a:ext cx="1328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Synchrotron</a:t>
            </a:r>
          </a:p>
          <a:p>
            <a:r>
              <a:rPr lang="en-US" dirty="0"/>
              <a:t>radiation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56EB30-25D5-334C-A64B-F853C28BACB4}"/>
              </a:ext>
            </a:extLst>
          </p:cNvPr>
          <p:cNvCxnSpPr>
            <a:cxnSpLocks/>
          </p:cNvCxnSpPr>
          <p:nvPr/>
        </p:nvCxnSpPr>
        <p:spPr bwMode="auto">
          <a:xfrm flipH="1">
            <a:off x="5168473" y="1684299"/>
            <a:ext cx="540349" cy="173684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6A0DBB8-E712-0F4E-89AB-628C3115E9F5}"/>
              </a:ext>
            </a:extLst>
          </p:cNvPr>
          <p:cNvSpPr txBox="1"/>
          <p:nvPr/>
        </p:nvSpPr>
        <p:spPr>
          <a:xfrm>
            <a:off x="4615078" y="3695855"/>
            <a:ext cx="40553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Suppress with energy deposition cut</a:t>
            </a:r>
          </a:p>
          <a:p>
            <a:endParaRPr lang="en-US" sz="2000" b="1" dirty="0"/>
          </a:p>
          <a:p>
            <a:r>
              <a:rPr lang="en-US" sz="2000" b="1" dirty="0"/>
              <a:t>Timing cut helps somewhat, but not enough on its own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CA4196-BFB3-0746-8800-6CFA92D1DF3E}"/>
              </a:ext>
            </a:extLst>
          </p:cNvPr>
          <p:cNvSpPr txBox="1"/>
          <p:nvPr/>
        </p:nvSpPr>
        <p:spPr>
          <a:xfrm>
            <a:off x="1205275" y="5287833"/>
            <a:ext cx="7116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FTOF helps momentum resolution at high momentum</a:t>
            </a:r>
          </a:p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BTOF position resolution in beam test ~ 8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Symbol" pitchFamily="2" charset="2"/>
              </a:rPr>
              <a:t>m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m!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2EBB82-D4E4-E249-9CF8-887CC77345D7}"/>
              </a:ext>
            </a:extLst>
          </p:cNvPr>
          <p:cNvSpPr txBox="1"/>
          <p:nvPr/>
        </p:nvSpPr>
        <p:spPr>
          <a:xfrm>
            <a:off x="351516" y="6301859"/>
            <a:ext cx="1707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Kentaro</a:t>
            </a:r>
            <a:r>
              <a:rPr lang="en-US" dirty="0"/>
              <a:t> </a:t>
            </a:r>
            <a:r>
              <a:rPr lang="en-US" dirty="0" err="1"/>
              <a:t>Kawade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2072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42DFA"/>
      </a:accent2>
      <a:accent3>
        <a:srgbClr val="FFFFFF"/>
      </a:accent3>
      <a:accent4>
        <a:srgbClr val="000000"/>
      </a:accent4>
      <a:accent5>
        <a:srgbClr val="DCDCDC"/>
      </a:accent5>
      <a:accent6>
        <a:srgbClr val="0328E3"/>
      </a:accent6>
      <a:hlink>
        <a:srgbClr val="F50320"/>
      </a:hlink>
      <a:folHlink>
        <a:srgbClr val="04F4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5000"/>
          <a:buFont typeface="Monotype Sorts" charset="2"/>
          <a:buChar char="l"/>
          <a:tabLst/>
          <a:defRPr kumimoji="0" lang="en-US" sz="28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85000"/>
          <a:buFont typeface="Monotype Sorts" charset="2"/>
          <a:buChar char="l"/>
          <a:tabLst/>
          <a:defRPr kumimoji="0" lang="en-US" sz="28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42DFA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328E3"/>
        </a:accent6>
        <a:hlink>
          <a:srgbClr val="F50320"/>
        </a:hlink>
        <a:folHlink>
          <a:srgbClr val="04F41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917</Words>
  <Application>Microsoft Macintosh PowerPoint</Application>
  <PresentationFormat>On-screen Show (4:3)</PresentationFormat>
  <Paragraphs>144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Liberation Sans</vt:lpstr>
      <vt:lpstr>Monotype Sorts</vt:lpstr>
      <vt:lpstr>Symbol</vt:lpstr>
      <vt:lpstr>Times New Roman</vt:lpstr>
      <vt:lpstr>Default Design</vt:lpstr>
      <vt:lpstr>July 2026 ePIC Tracking Workfest</vt:lpstr>
      <vt:lpstr>Agenda</vt:lpstr>
      <vt:lpstr>Interesting and useful workfest</vt:lpstr>
      <vt:lpstr>MPGD in tracking</vt:lpstr>
      <vt:lpstr>Angular resolution at hpDIRC</vt:lpstr>
      <vt:lpstr>Study of noise hits in SVT</vt:lpstr>
      <vt:lpstr>Tracking Software Plans</vt:lpstr>
      <vt:lpstr>ACTS-related developments</vt:lpstr>
      <vt:lpstr>TOF and tracking</vt:lpstr>
      <vt:lpstr>Muon ID</vt:lpstr>
      <vt:lpstr>Electron ID</vt:lpstr>
      <vt:lpstr>PowerPoint Presentation</vt:lpstr>
      <vt:lpstr>Action items</vt:lpstr>
      <vt:lpstr>Action items, page 2</vt:lpstr>
      <vt:lpstr>Action items, page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Jacak Group: many-body QCD</dc:title>
  <dc:creator>Barbara Jacak</dc:creator>
  <cp:lastModifiedBy>Barbara Jacak</cp:lastModifiedBy>
  <cp:revision>112</cp:revision>
  <dcterms:created xsi:type="dcterms:W3CDTF">2020-03-11T05:44:22Z</dcterms:created>
  <dcterms:modified xsi:type="dcterms:W3CDTF">2026-08-14T16:01:48Z</dcterms:modified>
</cp:coreProperties>
</file>