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21.xml" ContentType="application/vnd.openxmlformats-officedocument.presentationml.notesSlide+xml"/>
  <Override PartName="/ppt/notesSlides/notesSlide14.xml" ContentType="application/vnd.openxmlformats-officedocument.presentationml.notesSlide+xml"/>
  <Override PartName="/ppt/slides/slide2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3.xml" ContentType="application/vnd.openxmlformats-officedocument.presentationml.slide+xml"/>
  <Override PartName="/ppt/theme/theme2.xml" ContentType="application/vnd.openxmlformats-officedocument.theme+xml"/>
  <Override PartName="/ppt/theme/theme1.xml" ContentType="application/vnd.openxmlformats-officedocument.theme+xml"/>
  <Override PartName="/ppt/slides/slide3.xml" ContentType="application/vnd.openxmlformats-officedocument.presentationml.slide+xml"/>
  <Override PartName="/ppt/notesSlides/notesSlide22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2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4.xml" ContentType="application/vnd.openxmlformats-officedocument.presentationml.notesSlide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slides/slide17.xml" ContentType="application/vnd.openxmlformats-officedocument.presentationml.slide+xml"/>
  <Override PartName="/ppt/viewProps.xml" ContentType="application/vnd.openxmlformats-officedocument.presentationml.viewProps+xml"/>
  <Override PartName="/ppt/notesSlides/notesSlide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4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notesMasterIdLst>
    <p:notesMasterId r:id="rId2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12191695" cy="6858000" type="screen4x3"/>
  <p:notesSz cx="6858000" cy="9144000"/>
  <p:defaultTextStyle>
    <a:defPPr>
      <a:defRPr lang="en-US"/>
    </a:defPPr>
    <a:lvl1pPr marL="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pos="2160" orient="horz"/>
        <p:guide pos="288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 /><Relationship Id="rId30" Type="http://schemas.openxmlformats.org/officeDocument/2006/relationships/tableStyles" Target="tableStyles.xml" /><Relationship Id="rId31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79188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010699615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22143647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469224883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132376737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891671864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1780410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101576531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Two halves: (1) status of the three issues blocking use of the monthly campaigns for meson structure, who owns what; (2) our Lambda -&gt; p pi- reconstruction work: the B0 seeding fix, the classic V0 selection, and the ML selection.</a:t>
            </a:r>
            <a:endParaRPr/>
          </a:p>
        </p:txBody>
      </p:sp>
      <p:sp>
        <p:nvSpPr>
          <p:cNvPr id="2038410810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8165801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83033145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Working tree deliberately left uncommitted; the transportable copy is reports/charged-lambda-reconstruction.patch, verified to apply on pristine main.</a:t>
            </a:r>
            <a:endParaRPr/>
          </a:p>
        </p:txBody>
      </p:sp>
      <p:sp>
        <p:nvSpPr>
          <p:cNvPr id="663046004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9698797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072578400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M0 survey, reports/01_m0_data_survey.md. The acceptance matrix fixes which collections supply which leg and shows 9x275 has almost no fully-contained p pi- signal.</a:t>
            </a:r>
            <a:endParaRPr/>
          </a:p>
        </p:txBody>
      </p:sp>
      <p:sp>
        <p:nvSpPr>
          <p:cNvPr id="2035360729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0706027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454747061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dd4hep-unit parameters are raw cm: MaxVertexZ=3000 means 30 m. Runs: scripts/10_run_eicrecon_9x130.sh, one working dir per job (concurrent jobs race on the calibrations/ symlink tree).</a:t>
            </a:r>
            <a:endParaRPr/>
          </a:p>
        </p:txBody>
      </p:sp>
      <p:sp>
        <p:nvSpPr>
          <p:cNvPr id="1086293308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3787498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390094455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Truth-matched: candidate momentum within 10% of the generated Lambda momentum vector. The efficiency denominator counts p pi- decays with z &lt; 30 m; most of the loss is pi- geometric acceptance and CKF efficiency, as measured in the ai-comb-lam acceptance table.</a:t>
            </a:r>
            <a:endParaRPr/>
          </a:p>
        </p:txBody>
      </p:sp>
      <p:sp>
        <p:nvSpPr>
          <p:cNvPr id="371689078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2069058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710535044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Mu is a moment estimate inside the ±25 MeV window; the +1.5 MeV shift vs PDG is consistent with truth-seed momentum smearing (10%) plus window truncation. The standalone study's Gaussian fit gave 1115.9 MeV.</a:t>
            </a:r>
            <a:endParaRPr/>
          </a:p>
        </p:txBody>
      </p:sp>
      <p:sp>
        <p:nvSpPr>
          <p:cNvPr id="707360087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1790397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987364758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notes/lesson-b0-tracking-dead-in-campaign.md. The farm config (config-msf-26-07.yaml) carries the same flags; stock images silently ignore AcceptSecondaries (only an 'unused parameter' warning) so farm runs must use the patched build.</a:t>
            </a:r>
            <a:endParaRPr/>
          </a:p>
        </p:txBody>
      </p:sp>
      <p:sp>
        <p:nvSpPr>
          <p:cNvPr id="174392002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4069947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671954933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Gap 1 verified again on latest main in all four validation runs. Gap 2 cost estimate for wide-open defaults (fakes, CKF time) is untested; hence documentation first, preset second.</a:t>
            </a:r>
            <a:endParaRPr/>
          </a:p>
        </p:txBody>
      </p:sp>
      <p:sp>
        <p:nvSpPr>
          <p:cNvPr id="679188890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4231632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490218750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Dataset v2 numbers load from reports/phase1_baseline.json. The funnel shows the pion leg is the bottleneck everywhere; 9x275 contributes ~nothing.</a:t>
            </a:r>
            <a:endParaRPr/>
          </a:p>
        </p:txBody>
      </p:sp>
      <p:sp>
        <p:nvSpPr>
          <p:cNvPr id="1107153525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9580679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055090839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scripts/25_baseline_v0.py; fit on train+val, test untouched. Numbers load from baseline_cutflow.json.</a:t>
            </a:r>
            <a:endParaRPr/>
          </a:p>
        </p:txBody>
      </p:sp>
      <p:sp>
        <p:nvSpPr>
          <p:cNvPr id="245003342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1837357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683971994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Cut values load live from reports/baseline_cutflow.json — slides cannot go stale against the pipeline.</a:t>
            </a:r>
            <a:endParaRPr/>
          </a:p>
        </p:txBody>
      </p:sp>
      <p:sp>
        <p:nvSpPr>
          <p:cNvPr id="104498023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5331447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502887862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The three blockers from the Aug 20 list to Markus; his Aug 24 reply confirmed the same status reading. Each gets a slide next. Weekly follow-ups with Markus agreed until campaigns are usable for meson structure.</a:t>
            </a:r>
            <a:endParaRPr/>
          </a:p>
        </p:txBody>
      </p:sp>
      <p:sp>
        <p:nvSpPr>
          <p:cNvPr id="804856380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3461379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212403285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Cutflow loads from baseline_cutflow.json. Full-dataset scale: 1522 signal pairs of 39177 total (30 files).</a:t>
            </a:r>
            <a:endParaRPr/>
          </a:p>
        </p:txBody>
      </p:sp>
      <p:sp>
        <p:nvSpPr>
          <p:cNvPr id="2084272815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8119207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703044438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reports/acceptance_table.{md,json}, full 30-file statistics; numbers computed from the JSON at build time. Geometric = &gt;=4 tracker hits.</a:t>
            </a:r>
            <a:endParaRPr/>
          </a:p>
        </p:txBody>
      </p:sp>
      <p:sp>
        <p:nvSpPr>
          <p:cNvPr id="458301912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3685507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347899323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Architecture from scripts/30_train.py: normalize -&gt; 64 -&gt; 64 -&gt; 32 -&gt; 1. Threshold fixed on validation at 99% signal efficiency. Right plot: at any matched efficiency the MLP keeps equal or less background than the cutflow stages.</a:t>
            </a:r>
            <a:endParaRPr/>
          </a:p>
        </p:txBody>
      </p:sp>
      <p:sp>
        <p:nvSpPr>
          <p:cNvPr id="923278779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1548945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40766097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Scoreboard loads from baseline_cutflow.json / phase1_eval.json. Protocol: every row tuned on train(+val), quoted on the untouched test split.</a:t>
            </a:r>
            <a:endParaRPr/>
          </a:p>
        </p:txBody>
      </p:sp>
      <p:sp>
        <p:nvSpPr>
          <p:cNvPr id="297539781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4428292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345217007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Closing slide doubles as the summary: caveats left, priorities right, one-line takeaways below. The ask to the room: owners for ZDC reco and B0 real seeding, review for #2892 and #2901, green light for the 1M-event farm production.</a:t>
            </a:r>
            <a:endParaRPr/>
          </a:p>
        </p:txBody>
      </p:sp>
      <p:sp>
        <p:nvSpPr>
          <p:cNvPr id="743888244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8163714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643359068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Numbers from Baptiste's issue body. Right: single-pi0 benchmark panels posted by Dmitry Kalinkin in the thread — 26.04 resolution scan has points to 160 GeV, in 26.05 everything above 80 GeV fails. Open question is clustering-tuning vs segmentation physics; Markus proposed SimHit/RecHit/cluster-level controlled comparison.</a:t>
            </a:r>
            <a:endParaRPr/>
          </a:p>
        </p:txBody>
      </p:sp>
      <p:sp>
        <p:nvSpPr>
          <p:cNvPr id="159846315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3816040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2087669372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Census numbers load from reports/stock_b0_check.json (99 events, scripts/33_stock_b0_check.py). Both root causes verified in EICrecon source. #2797 (ours) merged; #2901 (Dmitry Kalinkin, Aug 26) continues it for B0TrackerTruthSeeds; real seeding needs the orthogonal-seeder config done properly — Korover's group per Yulia's email.</a:t>
            </a:r>
            <a:endParaRPr/>
          </a:p>
        </p:txBody>
      </p:sp>
      <p:sp>
        <p:nvSpPr>
          <p:cNvPr id="632721096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0639721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918742486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Issue by Baptiste (Jul 29). PR #2892 by Dmitry Kalinkin (Aug 24), high urgency 'for meson structure group'. Still open: review + a regression test exercising non-zero t0; also whether a hit-time-difference cut (simonge) should replace absolute windows long-term. Plot from our comment in the issue (illustrative frame, not ZDC itself).</a:t>
            </a:r>
            <a:endParaRPr/>
          </a:p>
        </p:txBody>
      </p:sp>
      <p:sp>
        <p:nvSpPr>
          <p:cNvPr id="1466919444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8326031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010251528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Contacts from Yulia's Aug 26 email: ZDC-EMCAL requests -&gt; Yuji Goto and Ming (cmkuo@phy.ncu.edu.tw); ZDC-HCAL -&gt; David Ruth; B0 tracking layers -&gt; Igor Korover cc Zvi; B0-EMCAL -&gt; Zvi. Sebouh Paul has an ODU postdoc on other projects but will train someone on ZDC sim/reco.</a:t>
            </a:r>
            <a:endParaRPr/>
          </a:p>
        </p:txBody>
      </p:sp>
      <p:sp>
        <p:nvSpPr>
          <p:cNvPr id="1034157620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2296424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807144266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Port of the cut-based V0 selection from the ai-comb-lam study into EICrecon proper, as a PR-ready algorithm with tests and validation. Deliverables: patch, issue text, PR text.</a:t>
            </a:r>
            <a:endParaRPr/>
          </a:p>
        </p:txBody>
      </p:sp>
      <p:sp>
        <p:nvSpPr>
          <p:cNvPr id="765311321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5150546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002590651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At 9x275 the median decay z grows to ~7 m. The pi- acceptance is the bottleneck: essentially only B0, and only for decays before it.</a:t>
            </a:r>
            <a:endParaRPr/>
          </a:p>
        </p:txBody>
      </p:sp>
      <p:sp>
        <p:nvSpPr>
          <p:cNvPr id="1915142955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5621658" name="Slide Image Placeholder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25276687" name="Notes Placeholder 2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DCA and vertex proxy come from the closest approach of the two straight track lines (referencePoint + momentum). Pointing is degenerate while RP legs are transfer-matrix lines through the origin, hence disabled.</a:t>
            </a:r>
            <a:endParaRPr/>
          </a:p>
        </p:txBody>
      </p:sp>
      <p:sp>
        <p:nvSpPr>
          <p:cNvPr id="263405506" name="Slide Number Placeholder 3"/>
          <p:cNvSpPr>
            <a:spLocks noGrp="1"/>
          </p:cNvSpPr>
          <p:nvPr>
            <p:ph type="sldNum" sz="quarter" idx="5"/>
          </p:nvPr>
        </p:nvSpPr>
        <p:spPr bwMode="auto"/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0370611" name="Title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0403148" name="Subtitle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8429674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9545051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23002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74658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5347232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298415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23105155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68428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932980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022624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72882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5525111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94622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04804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573322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207219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1275123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667067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9698157" name="Title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81102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1856956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3856138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193972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797822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063414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889388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310671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21319977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703513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636294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82907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2207462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65218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5168619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1283441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88115035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189165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852708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160351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72055898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8707189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572049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65878968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911858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6575962" name="Title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2325236" name="Content Placeholder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862807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6490440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78566231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405173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9446115" name="Title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4043624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11315007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9981120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186646532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51145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576102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412263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312753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AD085-E8A6-8845-BD4E-CB4CCA059FC4}" type="datetimeFigureOut">
              <a:rPr lang="en-US"/>
              <a:t>1/27/13</a:t>
            </a:fld>
            <a:endParaRPr lang="en-US"/>
          </a:p>
        </p:txBody>
      </p:sp>
      <p:sp>
        <p:nvSpPr>
          <p:cNvPr id="28221022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1427191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1FF6DA9-008F-8B48-92A6-B652298478B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098859" name="TextBox 1"/>
          <p:cNvSpPr txBox="1"/>
          <p:nvPr/>
        </p:nvSpPr>
        <p:spPr bwMode="auto">
          <a:xfrm>
            <a:off x="822960" y="2148840"/>
            <a:ext cx="10515600" cy="1463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4000" b="1" i="0">
                <a:solidFill>
                  <a:srgbClr val="2C5AA0"/>
                </a:solidFill>
                <a:latin typeface="Calibri"/>
              </a:rPr>
              <a:t>Update on Meson Structure Functions Analysis</a:t>
            </a:r>
            <a:endParaRPr/>
          </a:p>
        </p:txBody>
      </p:sp>
      <p:sp>
        <p:nvSpPr>
          <p:cNvPr id="565355265" name="TextBox 2"/>
          <p:cNvSpPr txBox="1"/>
          <p:nvPr/>
        </p:nvSpPr>
        <p:spPr bwMode="auto">
          <a:xfrm>
            <a:off x="822960" y="3246120"/>
            <a:ext cx="1051560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800" b="0" i="0">
                <a:solidFill>
                  <a:srgbClr val="666666"/>
                </a:solidFill>
                <a:latin typeface="Calibri"/>
              </a:rPr>
              <a:t>Campaign blockers status  ·  Λ → p π⁻ reconstruction:  seeding fix, classic cuts, ML selection</a:t>
            </a:r>
            <a:endParaRPr/>
          </a:p>
        </p:txBody>
      </p:sp>
      <p:sp>
        <p:nvSpPr>
          <p:cNvPr id="1965194490" name="TextBox 3"/>
          <p:cNvSpPr txBox="1"/>
          <p:nvPr/>
        </p:nvSpPr>
        <p:spPr bwMode="auto">
          <a:xfrm>
            <a:off x="822960" y="4846320"/>
            <a:ext cx="1051560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000" b="1" i="0">
                <a:solidFill>
                  <a:srgbClr val="222222"/>
                </a:solidFill>
                <a:latin typeface="Calibri"/>
              </a:rPr>
              <a:t>Dmitry Romanov</a:t>
            </a:r>
            <a:endParaRPr/>
          </a:p>
          <a:p>
            <a:pPr>
              <a:defRPr/>
            </a:pPr>
            <a:r>
              <a:rPr sz="1400" b="0" i="0">
                <a:solidFill>
                  <a:srgbClr val="666666"/>
                </a:solidFill>
                <a:latin typeface="Calibri"/>
              </a:rPr>
              <a:t>Jefferson Lab  ·  August 26, 2026</a:t>
            </a:r>
            <a:endParaRPr/>
          </a:p>
        </p:txBody>
      </p:sp>
      <p:sp>
        <p:nvSpPr>
          <p:cNvPr id="997291946" name="Rectangle 4"/>
          <p:cNvSpPr/>
          <p:nvPr/>
        </p:nvSpPr>
        <p:spPr bwMode="auto">
          <a:xfrm>
            <a:off x="822960" y="4709160"/>
            <a:ext cx="3657600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3612585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5</a:t>
            </a:r>
            <a:endParaRPr/>
          </a:p>
        </p:txBody>
      </p:sp>
      <p:sp>
        <p:nvSpPr>
          <p:cNvPr id="157459322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100" b="1" i="0">
                <a:solidFill>
                  <a:srgbClr val="2C5AA0"/>
                </a:solidFill>
                <a:latin typeface="Calibri"/>
              </a:rPr>
              <a:t>Implementation: 5 new files, 15 changed lines, 4 unit tests</a:t>
            </a:r>
            <a:endParaRPr/>
          </a:p>
        </p:txBody>
      </p:sp>
      <p:sp>
        <p:nvSpPr>
          <p:cNvPr id="584611362" name="Rectangle 3"/>
          <p:cNvSpPr/>
          <p:nvPr/>
        </p:nvSpPr>
        <p:spPr bwMode="auto">
          <a:xfrm>
            <a:off x="502920" y="932688"/>
            <a:ext cx="11185854" cy="27939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graphicFrame>
        <p:nvGraphicFramePr>
          <p:cNvPr id="1124225211" name="Table 4"/>
          <p:cNvGraphicFramePr>
            <a:graphicFrameLocks xmlns:a="http://schemas.openxmlformats.org/drawingml/2006/main"/>
          </p:cNvGraphicFramePr>
          <p:nvPr/>
        </p:nvGraphicFramePr>
        <p:xfrm rot="0">
          <a:off x="502920" y="1325880"/>
          <a:ext cx="11183110" cy="2560320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6150710"/>
                <a:gridCol w="5032399"/>
              </a:tblGrid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Calibri"/>
                        </a:rPr>
                        <a:t>file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Calibri"/>
                        </a:rPr>
                        <a:t>role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algorithms/reco/ChargedLambdaReconstruction.h/.cc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the algorithm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algorithms/reco/ChargedLambdaReconstructionConfig.h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8 cut parameters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factories/reco/ChargedLambdaReconstruction_factory.h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JOmniFactory wrapper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global/reco/reco.cc (+12 lines)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real + truth-seeded registrations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services/io/podio/JEventProcessorPODIO.cc (+2)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output list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tests/algorithms_test/reco_ChargedLambdaReconstruction.cc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4 catch2 cases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</a:tr>
            </a:tbl>
          </a:graphicData>
        </a:graphic>
      </p:graphicFrame>
      <p:sp>
        <p:nvSpPr>
          <p:cNvPr id="1816906155" name="TextBox 5"/>
          <p:cNvSpPr txBox="1"/>
          <p:nvPr/>
        </p:nvSpPr>
        <p:spPr bwMode="auto">
          <a:xfrm>
            <a:off x="502920" y="4206240"/>
            <a:ext cx="11183112" cy="4937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799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Tests: exact two-body decay reconstructed at the right mass and vertex; wide-angle pairing rejected; charge routing enforced; mass window follows the configuration.</a:t>
            </a:r>
            <a:endParaRPr/>
          </a:p>
          <a:p>
            <a:pPr>
              <a:spcAft>
                <a:spcPts val="799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Full algorithms_test suite: 699 assertions in 53 cases, all pass.</a:t>
            </a:r>
            <a:endParaRPr/>
          </a:p>
          <a:p>
            <a:pPr>
              <a:spcAft>
                <a:spcPts val="799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clang-format at the pre-commit pin (v22.1.8); style mirrors LambdaReconstruction.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0167885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7</a:t>
            </a:r>
            <a:endParaRPr/>
          </a:p>
        </p:txBody>
      </p:sp>
      <p:sp>
        <p:nvSpPr>
          <p:cNvPr id="400570969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700" b="1" i="0">
                <a:solidFill>
                  <a:srgbClr val="2C5AA0"/>
                </a:solidFill>
                <a:latin typeface="Calibri"/>
              </a:rPr>
              <a:t>Our analysis: Λ → p π⁻ is a far-forward problem</a:t>
            </a:r>
            <a:endParaRPr/>
          </a:p>
        </p:txBody>
      </p:sp>
      <p:sp>
        <p:nvSpPr>
          <p:cNvPr id="585053837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50695812" name="TextBox 4"/>
          <p:cNvSpPr txBox="1"/>
          <p:nvPr/>
        </p:nvSpPr>
        <p:spPr bwMode="auto">
          <a:xfrm>
            <a:off x="502920" y="1143000"/>
            <a:ext cx="11183112" cy="10515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sz="1400" b="1" i="0">
                <a:solidFill>
                  <a:srgbClr val="222222"/>
                </a:solidFill>
                <a:latin typeface="Calibri"/>
              </a:rPr>
              <a:t>• Sullivan Λ decays METERS downstream (median 1.1 m at 5x41 → 6.7 m at 9x275) — central V0 finding never applies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π⁻ is only ever visible in B0; the proton migrates B0 → RP/OffM as beam energy grows; central detector sees just e′ and K⁺</a:t>
            </a:r>
            <a:endParaRPr/>
          </a:p>
        </p:txBody>
      </p:sp>
      <p:pic>
        <p:nvPicPr>
          <p:cNvPr id="395058984" name="Picture 5" descr="decay_z_all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510620" y="2331720"/>
            <a:ext cx="6751159" cy="3840480"/>
          </a:xfrm>
          <a:prstGeom prst="rect">
            <a:avLst/>
          </a:prstGeom>
        </p:spPr>
      </p:pic>
      <p:sp>
        <p:nvSpPr>
          <p:cNvPr id="1695543675" name="TextBox 6"/>
          <p:cNvSpPr txBox="1"/>
          <p:nvPr/>
        </p:nvSpPr>
        <p:spPr bwMode="auto">
          <a:xfrm>
            <a:off x="502920" y="6217920"/>
            <a:ext cx="676656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decay_z_all.png</a:t>
            </a:r>
            <a:endParaRPr/>
          </a:p>
        </p:txBody>
      </p:sp>
      <p:graphicFrame>
        <p:nvGraphicFramePr>
          <p:cNvPr id="1042979541" name="Table 7"/>
          <p:cNvGraphicFramePr>
            <a:graphicFrameLocks xmlns:a="http://schemas.openxmlformats.org/drawingml/2006/main" noGrp="1"/>
          </p:cNvGraphicFramePr>
          <p:nvPr/>
        </p:nvGraphicFramePr>
        <p:xfrm rot="0">
          <a:off x="7543800" y="2514600"/>
          <a:ext cx="4114800" cy="1645920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{5C22544A-7EE6-4342-B048-85BDC9FD1C3A}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</a:tblGrid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Calibri"/>
                        </a:rPr>
                        <a:t>energy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Calibri"/>
                        </a:rPr>
                        <a:t>p in B0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Calibri"/>
                        </a:rPr>
                        <a:t>π⁻ in B0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Calibri"/>
                        </a:rPr>
                        <a:t>p RP/OffM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Calibri"/>
                        </a:rPr>
                        <a:t>pair ceiling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</a:tr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5x41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30%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19%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0.4%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9%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9x100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64%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55%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7%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1B7F4B"/>
                          </a:solidFill>
                          <a:latin typeface="Calibri"/>
                        </a:rPr>
                        <a:t>44%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9x130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51%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45%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10%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36%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9x275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0%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5.5%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25%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B42318"/>
                          </a:solidFill>
                          <a:latin typeface="Calibri"/>
                        </a:rPr>
                        <a:t>0.6%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</a:tbl>
          </a:graphicData>
        </a:graphic>
      </p:graphicFrame>
      <p:sp>
        <p:nvSpPr>
          <p:cNvPr id="1586689833" name="TextBox 8"/>
          <p:cNvSpPr txBox="1"/>
          <p:nvPr/>
        </p:nvSpPr>
        <p:spPr bwMode="auto">
          <a:xfrm>
            <a:off x="7543800" y="4434840"/>
            <a:ext cx="4114800" cy="1463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00" b="0" i="0">
                <a:solidFill>
                  <a:srgbClr val="666666"/>
                </a:solidFill>
                <a:latin typeface="Calibri"/>
              </a:rPr>
              <a:t>Truth-level acceptance (≥4 tracker hits). Pair ceiling = both daughters inside FF trackers — the physics lives at 9x100 / 9x130.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2931086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6</a:t>
            </a:r>
            <a:endParaRPr/>
          </a:p>
        </p:txBody>
      </p:sp>
      <p:sp>
        <p:nvSpPr>
          <p:cNvPr id="722113865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000" b="1" i="0">
                <a:solidFill>
                  <a:srgbClr val="2C5AA0"/>
                </a:solidFill>
                <a:latin typeface="Calibri"/>
              </a:rPr>
              <a:t>Validation setup: 2000 Sullivan events at 9x130, two seeding configurations</a:t>
            </a:r>
            <a:endParaRPr/>
          </a:p>
        </p:txBody>
      </p:sp>
      <p:sp>
        <p:nvSpPr>
          <p:cNvPr id="473858335" name="Rectangle 3"/>
          <p:cNvSpPr/>
          <p:nvPr/>
        </p:nvSpPr>
        <p:spPr bwMode="auto">
          <a:xfrm>
            <a:off x="502920" y="932688"/>
            <a:ext cx="11185854" cy="27939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59310929" name="TextBox 4"/>
          <p:cNvSpPr txBox="1"/>
          <p:nvPr/>
        </p:nvSpPr>
        <p:spPr bwMode="auto">
          <a:xfrm>
            <a:off x="502920" y="1280160"/>
            <a:ext cx="11183112" cy="4937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799"/>
              </a:spcAft>
              <a:defRPr/>
            </a:pPr>
            <a:r>
              <a:rPr sz="1600" b="0" i="0">
                <a:solidFill>
                  <a:srgbClr val="222222"/>
                </a:solidFill>
                <a:latin typeface="Calibri"/>
              </a:rPr>
              <a:t>• Data: msf_9x130_1000evt_0001/0002.edm4hep.root (dd4hep sim level), epic_craterlake_9x130, full EICrecon chain re-run with the new algorithm.</a:t>
            </a:r>
            <a:endParaRPr/>
          </a:p>
          <a:p>
            <a:pPr>
              <a:spcAft>
                <a:spcPts val="799"/>
              </a:spcAft>
              <a:defRPr/>
            </a:pPr>
            <a:r>
              <a:rPr sz="1600" b="0" i="0">
                <a:solidFill>
                  <a:srgbClr val="222222"/>
                </a:solidFill>
                <a:latin typeface="Calibri"/>
              </a:rPr>
              <a:t>• B0 real seeding produces zero tracks on main → the π⁻ leg exists only in the truth-seeded chain.</a:t>
            </a:r>
            <a:endParaRPr/>
          </a:p>
          <a:p>
            <a:pPr>
              <a:spcAft>
                <a:spcPts val="799"/>
              </a:spcAft>
              <a:defRPr/>
            </a:pPr>
            <a:r>
              <a:rPr sz="1600" b="0" i="0">
                <a:solidFill>
                  <a:srgbClr val="222222"/>
                </a:solidFill>
                <a:latin typeface="Calibri"/>
              </a:rPr>
              <a:t>• Truth seeding accepts secondaries since #2797, but its default vertex acceptance (MaxVertexX/Y = 8 cm, MaxVertexZ = 20 cm) rejects daughters born meters downstream.</a:t>
            </a:r>
            <a:endParaRPr/>
          </a:p>
        </p:txBody>
      </p:sp>
      <p:graphicFrame>
        <p:nvGraphicFramePr>
          <p:cNvPr id="643385313" name="Table 5"/>
          <p:cNvGraphicFramePr>
            <a:graphicFrameLocks xmlns:a="http://schemas.openxmlformats.org/drawingml/2006/main"/>
          </p:cNvGraphicFramePr>
          <p:nvPr/>
        </p:nvGraphicFramePr>
        <p:xfrm rot="0">
          <a:off x="502920" y="3703320"/>
          <a:ext cx="11183110" cy="1371600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2795778"/>
                <a:gridCol w="5032399"/>
                <a:gridCol w="3354932"/>
              </a:tblGrid>
              <a:tr h="45720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500" b="1" i="0">
                          <a:solidFill>
                            <a:srgbClr val="FFFFFF"/>
                          </a:solidFill>
                          <a:latin typeface="Calibri"/>
                        </a:rPr>
                        <a:t>configuration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1" i="0">
                          <a:solidFill>
                            <a:srgbClr val="FFFFFF"/>
                          </a:solidFill>
                          <a:latin typeface="Calibri"/>
                        </a:rPr>
                        <a:t>truth-seed vertex acceptance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1" i="0">
                          <a:solidFill>
                            <a:srgbClr val="FFFFFF"/>
                          </a:solidFill>
                          <a:latin typeface="Calibri"/>
                        </a:rPr>
                        <a:t>covers Λ decays?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</a:tr>
              <a:tr h="45720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stock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8 cm / 8 cm / 20 cm (defaults)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z &lt; 0.2 m only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relaxed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1 m / 1 m / 30 m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yes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</a:tr>
            </a:tbl>
          </a:graphicData>
        </a:graphic>
      </p:graphicFrame>
      <p:sp>
        <p:nvSpPr>
          <p:cNvPr id="792817251" name="TextBox 6"/>
          <p:cNvSpPr txBox="1"/>
          <p:nvPr/>
        </p:nvSpPr>
        <p:spPr bwMode="auto">
          <a:xfrm>
            <a:off x="502920" y="5669279"/>
            <a:ext cx="11183112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Both configurations run both output collections → four measurements per event sample.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9430650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7</a:t>
            </a:r>
            <a:endParaRPr/>
          </a:p>
        </p:txBody>
      </p:sp>
      <p:sp>
        <p:nvSpPr>
          <p:cNvPr id="1001696893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000" b="1" i="0">
                <a:solidFill>
                  <a:srgbClr val="2C5AA0"/>
                </a:solidFill>
                <a:latin typeface="Calibri"/>
              </a:rPr>
              <a:t>Yield: 118 candidates, 110 truth-matched, in 938 decaying events</a:t>
            </a:r>
            <a:endParaRPr/>
          </a:p>
        </p:txBody>
      </p:sp>
      <p:sp>
        <p:nvSpPr>
          <p:cNvPr id="1405364548" name="Rectangle 3"/>
          <p:cNvSpPr/>
          <p:nvPr/>
        </p:nvSpPr>
        <p:spPr bwMode="auto">
          <a:xfrm>
            <a:off x="502920" y="932688"/>
            <a:ext cx="11185854" cy="27939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61962264" name="Picture 4" descr="stock_vs_relaxed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502920" y="1234440"/>
            <a:ext cx="6035038" cy="4310741"/>
          </a:xfrm>
          <a:prstGeom prst="rect">
            <a:avLst/>
          </a:prstGeom>
        </p:spPr>
      </p:pic>
      <p:sp>
        <p:nvSpPr>
          <p:cNvPr id="1825548136" name="TextBox 5"/>
          <p:cNvSpPr txBox="1"/>
          <p:nvPr/>
        </p:nvSpPr>
        <p:spPr bwMode="auto">
          <a:xfrm>
            <a:off x="502920" y="5590901"/>
            <a:ext cx="6035038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stock_vs_relaxed.png</a:t>
            </a:r>
            <a:endParaRPr/>
          </a:p>
        </p:txBody>
      </p:sp>
      <p:sp>
        <p:nvSpPr>
          <p:cNvPr id="1623123979" name="TextBox 6"/>
          <p:cNvSpPr txBox="1"/>
          <p:nvPr/>
        </p:nvSpPr>
        <p:spPr bwMode="auto">
          <a:xfrm>
            <a:off x="6949440" y="1554480"/>
            <a:ext cx="47548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5400" b="1" i="0">
                <a:solidFill>
                  <a:srgbClr val="2C5AA0"/>
                </a:solidFill>
                <a:latin typeface="Calibri"/>
              </a:rPr>
              <a:t>11.7%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event-level efficiency (acceptance chain predicts ≈ 14%)</a:t>
            </a:r>
            <a:endParaRPr/>
          </a:p>
        </p:txBody>
      </p:sp>
      <p:sp>
        <p:nvSpPr>
          <p:cNvPr id="1307923815" name="TextBox 7"/>
          <p:cNvSpPr txBox="1"/>
          <p:nvPr/>
        </p:nvSpPr>
        <p:spPr bwMode="auto">
          <a:xfrm>
            <a:off x="6949440" y="3200400"/>
            <a:ext cx="47548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5400" b="1" i="0">
                <a:solidFill>
                  <a:srgbClr val="2C5AA0"/>
                </a:solidFill>
                <a:latin typeface="Calibri"/>
              </a:rPr>
              <a:t>93%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candidate purity before any mass fit</a:t>
            </a:r>
            <a:endParaRPr/>
          </a:p>
        </p:txBody>
      </p:sp>
      <p:sp>
        <p:nvSpPr>
          <p:cNvPr id="276100102" name="TextBox 8"/>
          <p:cNvSpPr txBox="1"/>
          <p:nvPr/>
        </p:nvSpPr>
        <p:spPr bwMode="auto">
          <a:xfrm>
            <a:off x="6949440" y="4846320"/>
            <a:ext cx="4754880" cy="1188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599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stock truth seeding: 7 candidates (decays inside 20 cm)</a:t>
            </a:r>
            <a:endParaRPr/>
          </a:p>
          <a:p>
            <a:pPr>
              <a:spcAft>
                <a:spcPts val="599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real-seeded collection: 0 — B0 seeding gap (slide 9)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0960875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8</a:t>
            </a:r>
            <a:endParaRPr/>
          </a:p>
        </p:txBody>
      </p:sp>
      <p:sp>
        <p:nvSpPr>
          <p:cNvPr id="1775661415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000" b="1" i="0">
                <a:solidFill>
                  <a:srgbClr val="2C5AA0"/>
                </a:solidFill>
                <a:latin typeface="Calibri"/>
              </a:rPr>
              <a:t>Mass peak at 1117 MeV (σ = 8.6 MeV) and vertex proxy tracking true decay z</a:t>
            </a:r>
            <a:endParaRPr/>
          </a:p>
        </p:txBody>
      </p:sp>
      <p:sp>
        <p:nvSpPr>
          <p:cNvPr id="1587969276" name="Rectangle 3"/>
          <p:cNvSpPr/>
          <p:nvPr/>
        </p:nvSpPr>
        <p:spPr bwMode="auto">
          <a:xfrm>
            <a:off x="502920" y="932688"/>
            <a:ext cx="11185854" cy="27939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63751018" name="Picture 4" descr="mass_spectrum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502920" y="1280160"/>
            <a:ext cx="5486400" cy="3918856"/>
          </a:xfrm>
          <a:prstGeom prst="rect">
            <a:avLst/>
          </a:prstGeom>
        </p:spPr>
      </p:pic>
      <p:sp>
        <p:nvSpPr>
          <p:cNvPr id="232027420" name="TextBox 5"/>
          <p:cNvSpPr txBox="1"/>
          <p:nvPr/>
        </p:nvSpPr>
        <p:spPr bwMode="auto">
          <a:xfrm>
            <a:off x="502920" y="5244736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mass_spectrum.png</a:t>
            </a:r>
            <a:endParaRPr/>
          </a:p>
        </p:txBody>
      </p:sp>
      <p:pic>
        <p:nvPicPr>
          <p:cNvPr id="654664657" name="Picture 6" descr="decay_vertex.png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6217920" y="1280160"/>
            <a:ext cx="5486400" cy="3918856"/>
          </a:xfrm>
          <a:prstGeom prst="rect">
            <a:avLst/>
          </a:prstGeom>
        </p:spPr>
      </p:pic>
      <p:sp>
        <p:nvSpPr>
          <p:cNvPr id="1727544994" name="TextBox 7"/>
          <p:cNvSpPr txBox="1"/>
          <p:nvPr/>
        </p:nvSpPr>
        <p:spPr bwMode="auto">
          <a:xfrm>
            <a:off x="6217920" y="5244736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decay_vertex.png</a:t>
            </a:r>
            <a:endParaRPr/>
          </a:p>
        </p:txBody>
      </p:sp>
      <p:sp>
        <p:nvSpPr>
          <p:cNvPr id="298484763" name="TextBox 8"/>
          <p:cNvSpPr txBox="1"/>
          <p:nvPr/>
        </p:nvSpPr>
        <p:spPr bwMode="auto">
          <a:xfrm>
            <a:off x="502920" y="6172200"/>
            <a:ext cx="11183112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50" b="0" i="0">
                <a:solidFill>
                  <a:srgbClr val="666666"/>
                </a:solidFill>
                <a:latin typeface="Calibri"/>
              </a:rPr>
              <a:t>Left: truth-matched candidates shaded green. Right: line-line midpoint z vs true decay z — the proxy follows truth to the ~6 m B0 reach.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4142873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8</a:t>
            </a:r>
            <a:endParaRPr/>
          </a:p>
        </p:txBody>
      </p:sp>
      <p:sp>
        <p:nvSpPr>
          <p:cNvPr id="1487523340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400" b="1" i="0">
                <a:solidFill>
                  <a:srgbClr val="2C5AA0"/>
                </a:solidFill>
                <a:latin typeface="Calibri"/>
              </a:rPr>
              <a:t>How we fixed the seeding volume (truth-seeder chain)</a:t>
            </a:r>
            <a:endParaRPr/>
          </a:p>
        </p:txBody>
      </p:sp>
      <p:sp>
        <p:nvSpPr>
          <p:cNvPr id="1748047162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5779500" name="Rounded Rectangle 4"/>
          <p:cNvSpPr/>
          <p:nvPr/>
        </p:nvSpPr>
        <p:spPr bwMode="auto">
          <a:xfrm>
            <a:off x="502920" y="1188720"/>
            <a:ext cx="1920240" cy="566928"/>
          </a:xfrm>
          <a:prstGeom prst="roundRect">
            <a:avLst>
              <a:gd name="adj" fmla="val 14000"/>
            </a:avLst>
          </a:prstGeom>
          <a:solidFill>
            <a:srgbClr val="E7F4EC"/>
          </a:solidFill>
          <a:ln w="15875">
            <a:solidFill>
              <a:srgbClr val="1B7F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1B7F4B"/>
                </a:solidFill>
                <a:latin typeface="Calibri"/>
              </a:rPr>
              <a:t>B0 RecHits</a:t>
            </a:r>
            <a:endParaRPr/>
          </a:p>
        </p:txBody>
      </p:sp>
      <p:cxnSp>
        <p:nvCxnSpPr>
          <p:cNvPr id="992255651" name="Connector 5"/>
          <p:cNvCxnSpPr/>
          <p:nvPr/>
        </p:nvCxnSpPr>
        <p:spPr bwMode="auto">
          <a:xfrm>
            <a:off x="2459735" y="1472184"/>
            <a:ext cx="320040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1112982" name="Rounded Rectangle 6"/>
          <p:cNvSpPr/>
          <p:nvPr/>
        </p:nvSpPr>
        <p:spPr bwMode="auto">
          <a:xfrm>
            <a:off x="2816352" y="1188720"/>
            <a:ext cx="1920240" cy="566928"/>
          </a:xfrm>
          <a:prstGeom prst="roundRect">
            <a:avLst>
              <a:gd name="adj" fmla="val 14000"/>
            </a:avLst>
          </a:prstGeom>
          <a:solidFill>
            <a:srgbClr val="E7F4EC"/>
          </a:solidFill>
          <a:ln w="15875">
            <a:solidFill>
              <a:srgbClr val="1B7F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1B7F4B"/>
                </a:solidFill>
                <a:latin typeface="Calibri"/>
              </a:rPr>
              <a:t>Measurements</a:t>
            </a:r>
            <a:endParaRPr/>
          </a:p>
        </p:txBody>
      </p:sp>
      <p:cxnSp>
        <p:nvCxnSpPr>
          <p:cNvPr id="957324741" name="Connector 7"/>
          <p:cNvCxnSpPr/>
          <p:nvPr/>
        </p:nvCxnSpPr>
        <p:spPr bwMode="auto">
          <a:xfrm>
            <a:off x="4773168" y="1472184"/>
            <a:ext cx="320039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5164147" name="Rounded Rectangle 8"/>
          <p:cNvSpPr/>
          <p:nvPr/>
        </p:nvSpPr>
        <p:spPr bwMode="auto">
          <a:xfrm>
            <a:off x="5129784" y="1188720"/>
            <a:ext cx="1920240" cy="566928"/>
          </a:xfrm>
          <a:prstGeom prst="roundRect">
            <a:avLst>
              <a:gd name="adj" fmla="val 14000"/>
            </a:avLst>
          </a:prstGeom>
          <a:solidFill>
            <a:srgbClr val="FBE9E7"/>
          </a:solidFill>
          <a:ln w="15875">
            <a:solidFill>
              <a:srgbClr val="B4231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B42318"/>
                </a:solidFill>
                <a:latin typeface="Calibri"/>
              </a:rPr>
              <a:t>Seeds</a:t>
            </a:r>
            <a:endParaRPr/>
          </a:p>
        </p:txBody>
      </p:sp>
      <p:cxnSp>
        <p:nvCxnSpPr>
          <p:cNvPr id="1151886932" name="Connector 9"/>
          <p:cNvCxnSpPr/>
          <p:nvPr/>
        </p:nvCxnSpPr>
        <p:spPr bwMode="auto">
          <a:xfrm>
            <a:off x="7086600" y="1472184"/>
            <a:ext cx="320040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1346314" name="Rounded Rectangle 10"/>
          <p:cNvSpPr/>
          <p:nvPr/>
        </p:nvSpPr>
        <p:spPr bwMode="auto">
          <a:xfrm>
            <a:off x="7443216" y="1188720"/>
            <a:ext cx="1920240" cy="566928"/>
          </a:xfrm>
          <a:prstGeom prst="roundRect">
            <a:avLst>
              <a:gd name="adj" fmla="val 14000"/>
            </a:avLst>
          </a:prstGeom>
          <a:solidFill>
            <a:srgbClr val="FBE9E7"/>
          </a:solidFill>
          <a:ln w="15875">
            <a:solidFill>
              <a:srgbClr val="B4231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B42318"/>
                </a:solidFill>
                <a:latin typeface="Calibri"/>
              </a:rPr>
              <a:t>CKF tracks</a:t>
            </a:r>
            <a:endParaRPr/>
          </a:p>
        </p:txBody>
      </p:sp>
      <p:cxnSp>
        <p:nvCxnSpPr>
          <p:cNvPr id="1364549690" name="Connector 11"/>
          <p:cNvCxnSpPr/>
          <p:nvPr/>
        </p:nvCxnSpPr>
        <p:spPr bwMode="auto">
          <a:xfrm>
            <a:off x="9400032" y="1472184"/>
            <a:ext cx="320040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7056648" name="Rounded Rectangle 12"/>
          <p:cNvSpPr/>
          <p:nvPr/>
        </p:nvSpPr>
        <p:spPr bwMode="auto">
          <a:xfrm>
            <a:off x="9756647" y="1188720"/>
            <a:ext cx="1920240" cy="566928"/>
          </a:xfrm>
          <a:prstGeom prst="roundRect">
            <a:avLst>
              <a:gd name="adj" fmla="val 14000"/>
            </a:avLst>
          </a:prstGeom>
          <a:solidFill>
            <a:srgbClr val="FBE9E7"/>
          </a:solidFill>
          <a:ln w="15875">
            <a:solidFill>
              <a:srgbClr val="B4231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B42318"/>
                </a:solidFill>
                <a:latin typeface="Calibri"/>
              </a:rPr>
              <a:t>p π⁻ pairs</a:t>
            </a:r>
            <a:endParaRPr/>
          </a:p>
        </p:txBody>
      </p:sp>
      <p:sp>
        <p:nvSpPr>
          <p:cNvPr id="1499919103" name="TextBox 13"/>
          <p:cNvSpPr txBox="1"/>
          <p:nvPr/>
        </p:nvSpPr>
        <p:spPr bwMode="auto">
          <a:xfrm>
            <a:off x="502920" y="1847088"/>
            <a:ext cx="11183112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00" b="0" i="1">
                <a:solidFill>
                  <a:srgbClr val="666666"/>
                </a:solidFill>
                <a:latin typeface="Calibri"/>
              </a:rPr>
              <a:t>stock campaign chain: hits in 30—73% of events, then zero from the seeder on — the seeding VOLUME excludes B0 physics</a:t>
            </a:r>
            <a:endParaRPr/>
          </a:p>
        </p:txBody>
      </p:sp>
      <p:sp>
        <p:nvSpPr>
          <p:cNvPr id="1308902877" name="Rounded Rectangle 14"/>
          <p:cNvSpPr/>
          <p:nvPr/>
        </p:nvSpPr>
        <p:spPr bwMode="auto">
          <a:xfrm>
            <a:off x="502920" y="2377440"/>
            <a:ext cx="5806440" cy="2468880"/>
          </a:xfrm>
          <a:prstGeom prst="roundRect">
            <a:avLst>
              <a:gd name="adj" fmla="val 6000"/>
            </a:avLst>
          </a:prstGeom>
          <a:solidFill>
            <a:srgbClr val="EBF0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69795077" name="TextBox 15"/>
          <p:cNvSpPr txBox="1"/>
          <p:nvPr/>
        </p:nvSpPr>
        <p:spPr bwMode="auto">
          <a:xfrm>
            <a:off x="630936" y="2468880"/>
            <a:ext cx="5550407" cy="2286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sz="1200" b="0" i="0">
                <a:solidFill>
                  <a:srgbClr val="666666"/>
                </a:solidFill>
                <a:latin typeface="Consolas"/>
              </a:rPr>
              <a:t># stock TrackParamTruthInit (truth seeding)</a:t>
            </a:r>
            <a:endParaRPr/>
          </a:p>
          <a:p>
            <a:pPr>
              <a:spcAft>
                <a:spcPts val="300"/>
              </a:spcAft>
              <a:defRPr/>
            </a:pPr>
            <a:r>
              <a:rPr sz="1200" b="0" i="0">
                <a:solidFill>
                  <a:srgbClr val="B42318"/>
                </a:solidFill>
                <a:latin typeface="Consolas"/>
              </a:rPr>
              <a:t>generatorStatus == 1        # hard-coded</a:t>
            </a:r>
            <a:endParaRPr/>
          </a:p>
          <a:p>
            <a:pPr>
              <a:spcAft>
                <a:spcPts val="300"/>
              </a:spcAft>
              <a:defRPr/>
            </a:pPr>
            <a:r>
              <a:rPr sz="1200" b="0" i="0">
                <a:solidFill>
                  <a:srgbClr val="B42318"/>
                </a:solidFill>
                <a:latin typeface="Consolas"/>
              </a:rPr>
              <a:t>|vertex z| &lt; 200 mm         # IP-sized volume</a:t>
            </a:r>
            <a:endParaRPr/>
          </a:p>
          <a:p>
            <a:pPr>
              <a:spcAft>
                <a:spcPts val="300"/>
              </a:spcAft>
              <a:defRPr/>
            </a:pPr>
            <a:r>
              <a:rPr sz="1200" b="0" i="0">
                <a:solidFill>
                  <a:srgbClr val="B42318"/>
                </a:solidFill>
                <a:latin typeface="Consolas"/>
              </a:rPr>
              <a:t>|vertex x,y| &lt; 80 mm</a:t>
            </a:r>
            <a:endParaRPr/>
          </a:p>
          <a:p>
            <a:pPr>
              <a:spcAft>
                <a:spcPts val="300"/>
              </a:spcAft>
              <a:defRPr/>
            </a:pPr>
            <a:endParaRPr/>
          </a:p>
          <a:p>
            <a:pPr>
              <a:spcAft>
                <a:spcPts val="300"/>
              </a:spcAft>
              <a:defRPr/>
            </a:pPr>
            <a:r>
              <a:rPr sz="1200" b="0" i="0">
                <a:solidFill>
                  <a:srgbClr val="666666"/>
                </a:solidFill>
                <a:latin typeface="Consolas"/>
              </a:rPr>
              <a:t># our patch + parameters (dd4hep raw cm)</a:t>
            </a:r>
            <a:endParaRPr/>
          </a:p>
          <a:p>
            <a:pPr>
              <a:spcAft>
                <a:spcPts val="300"/>
              </a:spcAft>
              <a:defRPr/>
            </a:pPr>
            <a:r>
              <a:rPr sz="1200" b="0" i="0">
                <a:solidFill>
                  <a:srgbClr val="1B7F4B"/>
                </a:solidFill>
                <a:latin typeface="Consolas"/>
              </a:rPr>
              <a:t>TrackerTruthSeeds:AcceptSecondaries=1</a:t>
            </a:r>
            <a:endParaRPr/>
          </a:p>
          <a:p>
            <a:pPr>
              <a:spcAft>
                <a:spcPts val="300"/>
              </a:spcAft>
              <a:defRPr/>
            </a:pPr>
            <a:r>
              <a:rPr sz="1200" b="0" i="0">
                <a:solidFill>
                  <a:srgbClr val="1B7F4B"/>
                </a:solidFill>
                <a:latin typeface="Consolas"/>
              </a:rPr>
              <a:t>TrackerTruthSeeds:MaxVertexZ=3000   # 30 m</a:t>
            </a:r>
            <a:endParaRPr/>
          </a:p>
          <a:p>
            <a:pPr>
              <a:spcAft>
                <a:spcPts val="300"/>
              </a:spcAft>
              <a:defRPr/>
            </a:pPr>
            <a:r>
              <a:rPr sz="1200" b="0" i="0">
                <a:solidFill>
                  <a:srgbClr val="1B7F4B"/>
                </a:solidFill>
                <a:latin typeface="Consolas"/>
              </a:rPr>
              <a:t>TrackerTruthSeeds:MaxVertexX=100    # 1 m</a:t>
            </a:r>
            <a:endParaRPr/>
          </a:p>
          <a:p>
            <a:pPr>
              <a:spcAft>
                <a:spcPts val="300"/>
              </a:spcAft>
              <a:defRPr/>
            </a:pPr>
            <a:r>
              <a:rPr sz="1200" b="0" i="0">
                <a:solidFill>
                  <a:srgbClr val="1B7F4B"/>
                </a:solidFill>
                <a:latin typeface="Consolas"/>
              </a:rPr>
              <a:t>TrackerTruthSeeds:MaxVertexY=100</a:t>
            </a:r>
            <a:endParaRPr/>
          </a:p>
        </p:txBody>
      </p:sp>
      <p:sp>
        <p:nvSpPr>
          <p:cNvPr id="1125134428" name="TextBox 16"/>
          <p:cNvSpPr txBox="1"/>
          <p:nvPr/>
        </p:nvSpPr>
        <p:spPr bwMode="auto">
          <a:xfrm>
            <a:off x="6583680" y="2377440"/>
            <a:ext cx="5120640" cy="3291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sz="1250" b="1" i="0">
                <a:solidFill>
                  <a:srgbClr val="222222"/>
                </a:solidFill>
                <a:latin typeface="Calibri"/>
              </a:rPr>
              <a:t>• ~6-line EICrecon patch (default-off flag) + seed volume opened from IP-sized to 30 m — Λ daughters get seeded; CKF fits real B0 hits</a:t>
            </a:r>
            <a:endParaRPr/>
          </a:p>
          <a:p>
            <a:pPr>
              <a:spcAft>
                <a:spcPts val="1000"/>
              </a:spcAft>
              <a:defRPr/>
            </a:pPr>
            <a:r>
              <a:rPr sz="1250" b="0" i="0">
                <a:solidFill>
                  <a:srgbClr val="222222"/>
                </a:solidFill>
                <a:latin typeface="Calibri"/>
              </a:rPr>
              <a:t>• Validation (9x100, 200 events): 80 B0 tracks; Sullivan p tracked in 54 events, π⁻ in 20, both in 13</a:t>
            </a:r>
            <a:endParaRPr/>
          </a:p>
          <a:p>
            <a:pPr>
              <a:spcAft>
                <a:spcPts val="1000"/>
              </a:spcAft>
              <a:defRPr/>
            </a:pPr>
            <a:r>
              <a:rPr sz="1250" b="1" i="0">
                <a:solidFill>
                  <a:srgbClr val="1B7F4B"/>
                </a:solidFill>
                <a:latin typeface="Calibri"/>
              </a:rPr>
              <a:t>• Upstream: PR #2797 merged Aug 18; PR #2901 (in review) makes it a proper relaxed B0 mode</a:t>
            </a:r>
            <a:endParaRPr/>
          </a:p>
          <a:p>
            <a:pPr>
              <a:spcAft>
                <a:spcPts val="1000"/>
              </a:spcAft>
              <a:defRPr/>
            </a:pPr>
            <a:r>
              <a:rPr sz="1250" b="1" i="0">
                <a:solidFill>
                  <a:srgbClr val="B42318"/>
                </a:solidFill>
                <a:latin typeface="Calibri"/>
              </a:rPr>
              <a:t>• REAL seeding still open: our parameter scan of the orthogonal seeder (zMin/zMax/rMax/impactMax/…) gives 0 seeds — its barrel-triplet assumptions don't fit B0; needs a dedicated config</a:t>
            </a:r>
            <a:endParaRPr/>
          </a:p>
        </p:txBody>
      </p:sp>
      <p:sp>
        <p:nvSpPr>
          <p:cNvPr id="2145501549" name="Rounded Rectangle 17"/>
          <p:cNvSpPr/>
          <p:nvPr/>
        </p:nvSpPr>
        <p:spPr bwMode="auto">
          <a:xfrm>
            <a:off x="502920" y="5166360"/>
            <a:ext cx="11183112" cy="1051560"/>
          </a:xfrm>
          <a:prstGeom prst="roundRect">
            <a:avLst>
              <a:gd name="adj" fmla="val 10000"/>
            </a:avLst>
          </a:prstGeom>
          <a:solidFill>
            <a:srgbClr val="EBF0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19899169" name="TextBox 18"/>
          <p:cNvSpPr txBox="1"/>
          <p:nvPr/>
        </p:nvSpPr>
        <p:spPr bwMode="auto">
          <a:xfrm>
            <a:off x="731520" y="5303520"/>
            <a:ext cx="1074420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300" b="1" i="0">
                <a:solidFill>
                  <a:srgbClr val="2C5AA0"/>
                </a:solidFill>
                <a:latin typeface="Calibri"/>
              </a:rPr>
              <a:t>Re-reco recipe:  </a:t>
            </a:r>
            <a:r>
              <a:rPr sz="1300" b="0" i="0">
                <a:solidFill>
                  <a:srgbClr val="222222"/>
                </a:solidFill>
                <a:latin typeface="Calibri"/>
              </a:rPr>
              <a:t>strip the dead B0 chain + Measurements from a file copy (stored ACTS surface IDs don't survive a geometry rebuild), re-run patched EICrecon → truth-SEEDED B0 CKF tracks: real hits, real fit, only the seed position comes from MC.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3698798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9</a:t>
            </a:r>
            <a:endParaRPr/>
          </a:p>
        </p:txBody>
      </p:sp>
      <p:sp>
        <p:nvSpPr>
          <p:cNvPr id="1590886625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800" b="1" i="0">
                <a:solidFill>
                  <a:srgbClr val="2C5AA0"/>
                </a:solidFill>
                <a:latin typeface="Calibri"/>
              </a:rPr>
              <a:t>Two seeding gaps cap the production yield</a:t>
            </a:r>
            <a:endParaRPr/>
          </a:p>
        </p:txBody>
      </p:sp>
      <p:sp>
        <p:nvSpPr>
          <p:cNvPr id="296382818" name="Rectangle 3"/>
          <p:cNvSpPr/>
          <p:nvPr/>
        </p:nvSpPr>
        <p:spPr bwMode="auto">
          <a:xfrm>
            <a:off x="502920" y="932688"/>
            <a:ext cx="11185854" cy="27939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36980698" name="Rounded Rectangle 4"/>
          <p:cNvSpPr/>
          <p:nvPr/>
        </p:nvSpPr>
        <p:spPr bwMode="auto">
          <a:xfrm>
            <a:off x="502920" y="1463040"/>
            <a:ext cx="5394960" cy="2468880"/>
          </a:xfrm>
          <a:prstGeom prst="roundRect">
            <a:avLst>
              <a:gd name="adj" fmla="val 14000"/>
            </a:avLst>
          </a:prstGeom>
          <a:solidFill>
            <a:srgbClr val="FDF2E2"/>
          </a:solidFill>
          <a:ln w="15875">
            <a:solidFill>
              <a:srgbClr val="B06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600" b="1" i="0">
                <a:solidFill>
                  <a:srgbClr val="222222"/>
                </a:solidFill>
                <a:latin typeface="Calibri"/>
              </a:rPr>
              <a:t>Gap 1 — B0 real seeding</a:t>
            </a:r>
            <a:endParaRPr/>
          </a:p>
          <a:p>
            <a:pPr algn="ctr">
              <a:defRPr/>
            </a:pPr>
            <a:r>
              <a:rPr sz="1350" b="0" i="0">
                <a:solidFill>
                  <a:srgbClr val="222222"/>
                </a:solidFill>
                <a:latin typeface="Calibri"/>
              </a:rPr>
              <a:t>B0TrackerSeeds runs the central-tracker</a:t>
            </a:r>
            <a:br>
              <a:rPr sz="1350" b="0" i="0">
                <a:solidFill>
                  <a:srgbClr val="222222"/>
                </a:solidFill>
                <a:latin typeface="Calibri"/>
              </a:rPr>
            </a:br>
            <a:r>
              <a:rPr sz="1350" b="0" i="0">
                <a:solidFill>
                  <a:srgbClr val="222222"/>
                </a:solidFill>
                <a:latin typeface="Calibri"/>
              </a:rPr>
              <a:t>seeding geometry → 0 seeds, 0 tracks.</a:t>
            </a:r>
            <a:br>
              <a:rPr sz="1350" b="0" i="0">
                <a:solidFill>
                  <a:srgbClr val="222222"/>
                </a:solidFill>
                <a:latin typeface="Calibri"/>
              </a:rPr>
            </a:br>
            <a:r>
              <a:rPr sz="1350" b="0" i="0">
                <a:solidFill>
                  <a:srgbClr val="222222"/>
                </a:solidFill>
                <a:latin typeface="Calibri"/>
              </a:rPr>
              <a:t>ReconstructedChargedLambdas stays</a:t>
            </a:r>
            <a:br>
              <a:rPr sz="1350" b="0" i="0">
                <a:solidFill>
                  <a:srgbClr val="222222"/>
                </a:solidFill>
                <a:latin typeface="Calibri"/>
              </a:rPr>
            </a:br>
            <a:r>
              <a:rPr sz="1350" b="0" i="0">
                <a:solidFill>
                  <a:srgbClr val="222222"/>
                </a:solidFill>
                <a:latin typeface="Calibri"/>
              </a:rPr>
              <a:t>empty in production.</a:t>
            </a:r>
            <a:endParaRPr/>
          </a:p>
        </p:txBody>
      </p:sp>
      <p:sp>
        <p:nvSpPr>
          <p:cNvPr id="711132862" name="Rounded Rectangle 5"/>
          <p:cNvSpPr/>
          <p:nvPr/>
        </p:nvSpPr>
        <p:spPr bwMode="auto">
          <a:xfrm>
            <a:off x="6309360" y="1463040"/>
            <a:ext cx="5394960" cy="2468880"/>
          </a:xfrm>
          <a:prstGeom prst="roundRect">
            <a:avLst>
              <a:gd name="adj" fmla="val 14000"/>
            </a:avLst>
          </a:prstGeom>
          <a:solidFill>
            <a:srgbClr val="FDF2E2"/>
          </a:solidFill>
          <a:ln w="15875">
            <a:solidFill>
              <a:srgbClr val="B06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600" b="1" i="0">
                <a:solidFill>
                  <a:srgbClr val="222222"/>
                </a:solidFill>
                <a:latin typeface="Calibri"/>
              </a:rPr>
              <a:t>Gap 2 — truth-seed vertex cuts</a:t>
            </a:r>
            <a:endParaRPr/>
          </a:p>
          <a:p>
            <a:pPr algn="ctr">
              <a:defRPr/>
            </a:pPr>
            <a:r>
              <a:rPr sz="1350" b="0" i="0">
                <a:solidFill>
                  <a:srgbClr val="222222"/>
                </a:solidFill>
                <a:latin typeface="Calibri"/>
              </a:rPr>
              <a:t>#2797 accepts secondaries, but defaults</a:t>
            </a:r>
            <a:br>
              <a:rPr sz="1350" b="0" i="0">
                <a:solidFill>
                  <a:srgbClr val="222222"/>
                </a:solidFill>
                <a:latin typeface="Calibri"/>
              </a:rPr>
            </a:br>
            <a:r>
              <a:rPr sz="1350" b="0" i="0">
                <a:solidFill>
                  <a:srgbClr val="222222"/>
                </a:solidFill>
                <a:latin typeface="Calibri"/>
              </a:rPr>
              <a:t>(8 cm / 20 cm) reject the decay region.</a:t>
            </a:r>
            <a:br>
              <a:rPr sz="1350" b="0" i="0">
                <a:solidFill>
                  <a:srgbClr val="222222"/>
                </a:solidFill>
                <a:latin typeface="Calibri"/>
              </a:rPr>
            </a:br>
            <a:r>
              <a:rPr sz="1350" b="0" i="0">
                <a:solidFill>
                  <a:srgbClr val="222222"/>
                </a:solidFill>
                <a:latin typeface="Calibri"/>
              </a:rPr>
              <a:t>Validation needed 1 m / 30 m.</a:t>
            </a:r>
            <a:endParaRPr/>
          </a:p>
        </p:txBody>
      </p:sp>
      <p:sp>
        <p:nvSpPr>
          <p:cNvPr id="1651097201" name="TextBox 6"/>
          <p:cNvSpPr txBox="1"/>
          <p:nvPr/>
        </p:nvSpPr>
        <p:spPr bwMode="auto">
          <a:xfrm>
            <a:off x="502920" y="4389120"/>
            <a:ext cx="11183112" cy="4937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799"/>
              </a:spcAft>
              <a:defRPr/>
            </a:pPr>
            <a:r>
              <a:rPr sz="1500" b="0" i="0">
                <a:solidFill>
                  <a:srgbClr val="222222"/>
                </a:solidFill>
                <a:latin typeface="Calibri"/>
              </a:rPr>
              <a:t>• proposed: file the B0-seeding defect as its own issue (draft exists: zero_p0_PR.md), reference it from the feature issue</a:t>
            </a:r>
            <a:endParaRPr/>
          </a:p>
          <a:p>
            <a:pPr>
              <a:spcAft>
                <a:spcPts val="799"/>
              </a:spcAft>
              <a:defRPr/>
            </a:pPr>
            <a:r>
              <a:rPr sz="1500" b="0" i="0">
                <a:solidFill>
                  <a:srgbClr val="222222"/>
                </a:solidFill>
                <a:latin typeface="Calibri"/>
              </a:rPr>
              <a:t>• proposed: document the far-forward truth-seeding parameters; a preset can follow working-group feedback</a:t>
            </a:r>
            <a:endParaRPr/>
          </a:p>
          <a:p>
            <a:pPr>
              <a:spcAft>
                <a:spcPts val="799"/>
              </a:spcAft>
              <a:defRPr/>
            </a:pPr>
            <a:r>
              <a:rPr sz="1500" b="1" i="0">
                <a:solidFill>
                  <a:srgbClr val="222222"/>
                </a:solidFill>
                <a:latin typeface="Calibri"/>
              </a:rPr>
              <a:t>• the factories are wired now — the real-seeded collection fills as soon as seeding is fixed, with no algorithm change</a:t>
            </a:r>
            <a:endParaRPr/>
          </a:p>
        </p:txBody>
      </p:sp>
      <p:sp>
        <p:nvSpPr>
          <p:cNvPr id="1700019371" name="Rounded Rectangle 7"/>
          <p:cNvSpPr/>
          <p:nvPr/>
        </p:nvSpPr>
        <p:spPr bwMode="auto">
          <a:xfrm>
            <a:off x="9144000" y="6035038"/>
            <a:ext cx="2560320" cy="365760"/>
          </a:xfrm>
          <a:prstGeom prst="roundRect">
            <a:avLst>
              <a:gd name="adj" fmla="val 50000"/>
            </a:avLst>
          </a:prstGeom>
          <a:solidFill>
            <a:srgbClr val="FDF2E2"/>
          </a:solidFill>
          <a:ln>
            <a:solidFill>
              <a:srgbClr val="B06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100" b="0" i="0">
                <a:solidFill>
                  <a:srgbClr val="B06400"/>
                </a:solidFill>
                <a:latin typeface="Calibri"/>
              </a:rPr>
              <a:t>amber = pending upstream fix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0847381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9</a:t>
            </a:r>
            <a:endParaRPr/>
          </a:p>
        </p:txBody>
      </p:sp>
      <p:sp>
        <p:nvSpPr>
          <p:cNvPr id="508025606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400" b="1" i="0">
                <a:solidFill>
                  <a:srgbClr val="2C5AA0"/>
                </a:solidFill>
                <a:latin typeface="Calibri"/>
              </a:rPr>
              <a:t>Recovered pipeline: campaign files → candidate pairs</a:t>
            </a:r>
            <a:endParaRPr/>
          </a:p>
        </p:txBody>
      </p:sp>
      <p:sp>
        <p:nvSpPr>
          <p:cNvPr id="496371153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47886413" name="TextBox 4"/>
          <p:cNvSpPr txBox="1"/>
          <p:nvPr/>
        </p:nvSpPr>
        <p:spPr bwMode="auto">
          <a:xfrm>
            <a:off x="502920" y="1143000"/>
            <a:ext cx="11183112" cy="1554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Re-reco of all 30 campaign files (8x 5x41, 10x 9x100, 10x 9x130, 2x 9x275) with the patched truth-seeded B0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Candidates: central(±), B0(±), Roman Pots, OffMomentum; every (positive, negative) combination in an event is a pair — no truth used in pairing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Split BY EVENT 70/10/20; truth only for labels; RP/OffM labeled via kinematic match (no MC associations there)</a:t>
            </a:r>
            <a:endParaRPr/>
          </a:p>
        </p:txBody>
      </p:sp>
      <p:sp>
        <p:nvSpPr>
          <p:cNvPr id="1894158988" name="TextBox 5"/>
          <p:cNvSpPr txBox="1"/>
          <p:nvPr/>
        </p:nvSpPr>
        <p:spPr bwMode="auto">
          <a:xfrm>
            <a:off x="685800" y="3063240"/>
            <a:ext cx="329184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5400" b="1" i="0">
                <a:solidFill>
                  <a:srgbClr val="2C5AA0"/>
                </a:solidFill>
                <a:latin typeface="Calibri"/>
              </a:rPr>
              <a:t>39,177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candidate pairs (30 files)</a:t>
            </a:r>
            <a:endParaRPr/>
          </a:p>
        </p:txBody>
      </p:sp>
      <p:sp>
        <p:nvSpPr>
          <p:cNvPr id="183626804" name="TextBox 6"/>
          <p:cNvSpPr txBox="1"/>
          <p:nvPr/>
        </p:nvSpPr>
        <p:spPr bwMode="auto">
          <a:xfrm>
            <a:off x="685800" y="4526280"/>
            <a:ext cx="329184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5400" b="1" i="0">
                <a:solidFill>
                  <a:srgbClr val="1B7F4B"/>
                </a:solidFill>
                <a:latin typeface="Calibri"/>
              </a:rPr>
              <a:t>1,522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true Λ → p π⁻ signal pairs</a:t>
            </a:r>
            <a:endParaRPr/>
          </a:p>
        </p:txBody>
      </p:sp>
      <p:pic>
        <p:nvPicPr>
          <p:cNvPr id="2008689794" name="Picture 7" descr="pair_funnel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5101327" y="2788920"/>
            <a:ext cx="5890786" cy="3474720"/>
          </a:xfrm>
          <a:prstGeom prst="rect">
            <a:avLst/>
          </a:prstGeom>
        </p:spPr>
      </p:pic>
      <p:sp>
        <p:nvSpPr>
          <p:cNvPr id="1730659324" name="TextBox 8"/>
          <p:cNvSpPr txBox="1"/>
          <p:nvPr/>
        </p:nvSpPr>
        <p:spPr bwMode="auto">
          <a:xfrm>
            <a:off x="4434840" y="6309359"/>
            <a:ext cx="722376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per energy: p π⁻ events → p candidate → π⁻ candidate → complete signal pair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7167113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10</a:t>
            </a:r>
            <a:endParaRPr/>
          </a:p>
        </p:txBody>
      </p:sp>
      <p:sp>
        <p:nvSpPr>
          <p:cNvPr id="705769784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600" b="1" i="0">
                <a:solidFill>
                  <a:srgbClr val="2C5AA0"/>
                </a:solidFill>
                <a:latin typeface="Calibri"/>
              </a:rPr>
              <a:t>Classic reconstruction, step 1: the Λ peak exists</a:t>
            </a:r>
            <a:endParaRPr/>
          </a:p>
        </p:txBody>
      </p:sp>
      <p:sp>
        <p:nvSpPr>
          <p:cNvPr id="137535002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74396061" name="TextBox 4"/>
          <p:cNvSpPr txBox="1"/>
          <p:nvPr/>
        </p:nvSpPr>
        <p:spPr bwMode="auto">
          <a:xfrm>
            <a:off x="502920" y="1143000"/>
            <a:ext cx="11183112" cy="10515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Invariant mass of EVERY (p, π⁻) pairing under the (m_p, m_π) hypothesis — combinatorial spectrum runs to ~100 GeV (central × forward mispairings)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400" b="1" i="0">
                <a:solidFill>
                  <a:srgbClr val="222222"/>
                </a:solidFill>
                <a:latin typeface="Calibri"/>
              </a:rPr>
              <a:t>• A Λ peak at the PDG value proves momenta, labels and the recovered B0 tracks consistent end-to-end</a:t>
            </a:r>
            <a:endParaRPr/>
          </a:p>
        </p:txBody>
      </p:sp>
      <p:pic>
        <p:nvPicPr>
          <p:cNvPr id="1916854482" name="Picture 5" descr="mass_raw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502920" y="2331720"/>
            <a:ext cx="8321039" cy="3459800"/>
          </a:xfrm>
          <a:prstGeom prst="rect">
            <a:avLst/>
          </a:prstGeom>
        </p:spPr>
      </p:pic>
      <p:sp>
        <p:nvSpPr>
          <p:cNvPr id="486060637" name="TextBox 6"/>
          <p:cNvSpPr txBox="1"/>
          <p:nvPr/>
        </p:nvSpPr>
        <p:spPr bwMode="auto">
          <a:xfrm>
            <a:off x="502920" y="5837240"/>
            <a:ext cx="8321039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left: full combinatorial spectrum (log—log); right: zoom on the Λ peak with Gauss+linear fit</a:t>
            </a:r>
            <a:endParaRPr/>
          </a:p>
        </p:txBody>
      </p:sp>
      <p:sp>
        <p:nvSpPr>
          <p:cNvPr id="1649829810" name="TextBox 7"/>
          <p:cNvSpPr txBox="1"/>
          <p:nvPr/>
        </p:nvSpPr>
        <p:spPr bwMode="auto">
          <a:xfrm>
            <a:off x="9006840" y="2834640"/>
            <a:ext cx="274320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4400" b="1" i="0">
                <a:solidFill>
                  <a:srgbClr val="2C5AA0"/>
                </a:solidFill>
                <a:latin typeface="Calibri"/>
              </a:rPr>
              <a:t>1115.9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fitted μ [MeV]  (PDG: 1115.7)</a:t>
            </a:r>
            <a:endParaRPr/>
          </a:p>
        </p:txBody>
      </p:sp>
      <p:sp>
        <p:nvSpPr>
          <p:cNvPr id="1670472781" name="TextBox 8"/>
          <p:cNvSpPr txBox="1"/>
          <p:nvPr/>
        </p:nvSpPr>
        <p:spPr bwMode="auto">
          <a:xfrm>
            <a:off x="9006840" y="4572000"/>
            <a:ext cx="274320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4400" b="1" i="0">
                <a:solidFill>
                  <a:srgbClr val="2C5AA0"/>
                </a:solidFill>
                <a:latin typeface="Calibri"/>
              </a:rPr>
              <a:t>7.2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σ [MeV] — mass resolution of</a:t>
            </a:r>
            <a:br>
              <a:rPr sz="1300" b="0" i="0">
                <a:solidFill>
                  <a:srgbClr val="666666"/>
                </a:solidFill>
                <a:latin typeface="Calibri"/>
              </a:rPr>
            </a:br>
            <a:r>
              <a:rPr sz="1300" b="0" i="0">
                <a:solidFill>
                  <a:srgbClr val="666666"/>
                </a:solidFill>
                <a:latin typeface="Calibri"/>
              </a:rPr>
              <a:t>B0 + Roman Pot reco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3831549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11</a:t>
            </a:r>
            <a:endParaRPr/>
          </a:p>
        </p:txBody>
      </p:sp>
      <p:sp>
        <p:nvSpPr>
          <p:cNvPr id="1514581371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600" b="1" i="0">
                <a:solidFill>
                  <a:srgbClr val="2C5AA0"/>
                </a:solidFill>
                <a:latin typeface="Calibri"/>
              </a:rPr>
              <a:t>Step 2: the V0 cleaning cuts and why each exists</a:t>
            </a:r>
            <a:endParaRPr/>
          </a:p>
        </p:txBody>
      </p:sp>
      <p:sp>
        <p:nvSpPr>
          <p:cNvPr id="1151957141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graphicFrame>
        <p:nvGraphicFramePr>
          <p:cNvPr id="386572556" name="Table 4"/>
          <p:cNvGraphicFramePr>
            <a:graphicFrameLocks xmlns:a="http://schemas.openxmlformats.org/drawingml/2006/main" noGrp="1"/>
          </p:cNvGraphicFramePr>
          <p:nvPr/>
        </p:nvGraphicFramePr>
        <p:xfrm rot="0">
          <a:off x="502920" y="1234440"/>
          <a:ext cx="11183110" cy="3438144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{5C22544A-7EE6-4342-B048-85BDC9FD1C3A}</a:tableStyleId>
              </a:tblPr>
              <a:tblGrid>
                <a:gridCol w="2236622"/>
                <a:gridCol w="2460284"/>
                <a:gridCol w="6486204"/>
              </a:tblGrid>
              <a:tr h="429768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cut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value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physics logic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</a:tr>
              <a:tr h="429768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opening angle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&lt; 33.8 mrad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boosted Λ collimates daughters into a ~m/p cone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pair θ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&lt; 56.6 mrad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the Λ itself goes far-forward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429768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track—track DCA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&lt; 90 mm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daughters of one decay must meet in space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vertex z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-1.4 to 32 m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decay after IP, before the FF trackers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429768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pointing to IP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&lt; 3.14 rad (no-op)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Λ momentum should point back to IP — ill-defined while RP legs are optics lines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momentum asymmetry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&gt; 0.47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the proton carries ~84% of the Λ momentum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429768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mass window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1.094 — 1.138 GeV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μ ± 3σ of the fitted peak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67304779" name="TextBox 5"/>
          <p:cNvSpPr txBox="1"/>
          <p:nvPr/>
        </p:nvSpPr>
        <p:spPr bwMode="auto">
          <a:xfrm>
            <a:off x="502920" y="4983480"/>
            <a:ext cx="11183112" cy="1463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• Each threshold fixed on TRAIN at ~99% marginal signal efficiency, then frozen — makes the later ML comparison fair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Vertex cuts are weak: an RP 'track' is an IP-optics line through the origin, so line—line vertexing carries little information; B0 track-state vertexing would restore them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6822016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2</a:t>
            </a:r>
            <a:endParaRPr/>
          </a:p>
        </p:txBody>
      </p:sp>
      <p:sp>
        <p:nvSpPr>
          <p:cNvPr id="1378985400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300" b="1" i="0">
                <a:solidFill>
                  <a:srgbClr val="2C5AA0"/>
                </a:solidFill>
                <a:latin typeface="Calibri"/>
              </a:rPr>
              <a:t>Campaigns produce our data — three issues block using it</a:t>
            </a:r>
            <a:endParaRPr/>
          </a:p>
        </p:txBody>
      </p:sp>
      <p:sp>
        <p:nvSpPr>
          <p:cNvPr id="661872920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43406970" name="TextBox 4"/>
          <p:cNvSpPr txBox="1"/>
          <p:nvPr/>
        </p:nvSpPr>
        <p:spPr bwMode="auto">
          <a:xfrm>
            <a:off x="502920" y="1143000"/>
            <a:ext cx="11183112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sz="1500" b="0" i="0">
                <a:solidFill>
                  <a:srgbClr val="222222"/>
                </a:solidFill>
                <a:latin typeface="Calibri"/>
              </a:rPr>
              <a:t>• The monthly EIC simulation campaigns (26.07: ep Sullivan K⁺Λ at 5x41 … 9x275) now include meson-structure samples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500" b="1" i="0">
                <a:solidFill>
                  <a:srgbClr val="222222"/>
                </a:solidFill>
                <a:latin typeface="Calibri"/>
              </a:rPr>
              <a:t>• Meson-structure studies are NOT yet possible on these files — three blocking issues, all filed on GitHub</a:t>
            </a:r>
            <a:endParaRPr/>
          </a:p>
        </p:txBody>
      </p:sp>
      <p:sp>
        <p:nvSpPr>
          <p:cNvPr id="262482358" name="Rounded Rectangle 5"/>
          <p:cNvSpPr/>
          <p:nvPr/>
        </p:nvSpPr>
        <p:spPr bwMode="auto">
          <a:xfrm>
            <a:off x="502920" y="2286000"/>
            <a:ext cx="11183112" cy="1005840"/>
          </a:xfrm>
          <a:prstGeom prst="roundRect">
            <a:avLst>
              <a:gd name="adj" fmla="val 10000"/>
            </a:avLst>
          </a:prstGeom>
          <a:solidFill>
            <a:srgbClr val="EBF0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78675482" name="TextBox 6"/>
          <p:cNvSpPr txBox="1"/>
          <p:nvPr/>
        </p:nvSpPr>
        <p:spPr bwMode="auto">
          <a:xfrm>
            <a:off x="685800" y="2414016"/>
            <a:ext cx="877824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500" b="1" i="0">
                <a:solidFill>
                  <a:srgbClr val="2C5AA0"/>
                </a:solidFill>
                <a:latin typeface="Calibri"/>
              </a:rPr>
              <a:t>1.  ZDC HCAL response changed (hex → square tiles)   </a:t>
            </a:r>
            <a:r>
              <a:rPr sz="1100" b="0" i="0">
                <a:solidFill>
                  <a:srgbClr val="666666"/>
                </a:solidFill>
                <a:latin typeface="Consolas"/>
              </a:rPr>
              <a:t>eic/EICrecon#2737 · filed Jul 8</a:t>
            </a:r>
            <a:endParaRPr/>
          </a:p>
          <a:p>
            <a:pPr>
              <a:spcBef>
                <a:spcPts val="400"/>
              </a:spcBef>
              <a:defRPr/>
            </a:pPr>
            <a:r>
              <a:rPr sz="1250" b="0" i="0">
                <a:solidFill>
                  <a:srgbClr val="222222"/>
                </a:solidFill>
                <a:latin typeface="Calibri"/>
              </a:rPr>
              <a:t>Fewer, much larger HCAL clusters in 26.07 → π⁰ → γγ separation collapses; Λ → n π⁰ channel unusable</a:t>
            </a:r>
            <a:endParaRPr/>
          </a:p>
        </p:txBody>
      </p:sp>
      <p:sp>
        <p:nvSpPr>
          <p:cNvPr id="1863990792" name="Rounded Rectangle 7"/>
          <p:cNvSpPr/>
          <p:nvPr/>
        </p:nvSpPr>
        <p:spPr bwMode="auto">
          <a:xfrm>
            <a:off x="10235955" y="2651760"/>
            <a:ext cx="793647" cy="280079"/>
          </a:xfrm>
          <a:prstGeom prst="roundRect">
            <a:avLst>
              <a:gd name="adj" fmla="val 50000"/>
            </a:avLst>
          </a:prstGeom>
          <a:solidFill>
            <a:srgbClr val="FBE9E7"/>
          </a:solidFill>
          <a:ln w="12700">
            <a:solidFill>
              <a:srgbClr val="B4231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" tIns="0" rIns="36576" bIns="0" rtlCol="0" anchor="ctr"/>
          <a:lstStyle/>
          <a:p>
            <a:pPr algn="ctr">
              <a:defRPr/>
            </a:pPr>
            <a:r>
              <a:rPr sz="1100" b="1" i="0">
                <a:solidFill>
                  <a:srgbClr val="B42318"/>
                </a:solidFill>
                <a:latin typeface="Calibri"/>
              </a:rPr>
              <a:t>NO FIX YET</a:t>
            </a:r>
            <a:endParaRPr/>
          </a:p>
        </p:txBody>
      </p:sp>
      <p:sp>
        <p:nvSpPr>
          <p:cNvPr id="1068587989" name="Rounded Rectangle 8"/>
          <p:cNvSpPr/>
          <p:nvPr/>
        </p:nvSpPr>
        <p:spPr bwMode="auto">
          <a:xfrm>
            <a:off x="502920" y="3584448"/>
            <a:ext cx="11183112" cy="1005840"/>
          </a:xfrm>
          <a:prstGeom prst="roundRect">
            <a:avLst>
              <a:gd name="adj" fmla="val 10000"/>
            </a:avLst>
          </a:prstGeom>
          <a:solidFill>
            <a:srgbClr val="EBF0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30992879" name="TextBox 9"/>
          <p:cNvSpPr txBox="1"/>
          <p:nvPr/>
        </p:nvSpPr>
        <p:spPr bwMode="auto">
          <a:xfrm>
            <a:off x="685800" y="3712463"/>
            <a:ext cx="877824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500" b="1" i="0">
                <a:solidFill>
                  <a:srgbClr val="2C5AA0"/>
                </a:solidFill>
                <a:latin typeface="Calibri"/>
              </a:rPr>
              <a:t>2.  B0 tracker: zero tracks for Λ → p π⁻ daughters   </a:t>
            </a:r>
            <a:r>
              <a:rPr sz="1100" b="0" i="0">
                <a:solidFill>
                  <a:srgbClr val="666666"/>
                </a:solidFill>
                <a:latin typeface="Consolas"/>
              </a:rPr>
              <a:t>eic/EICrecon#2746 · filed Jul 14</a:t>
            </a:r>
            <a:endParaRPr/>
          </a:p>
          <a:p>
            <a:pPr>
              <a:spcBef>
                <a:spcPts val="400"/>
              </a:spcBef>
              <a:defRPr/>
            </a:pPr>
            <a:r>
              <a:rPr sz="1250" b="0" i="0">
                <a:solidFill>
                  <a:srgbClr val="222222"/>
                </a:solidFill>
                <a:latin typeface="Calibri"/>
              </a:rPr>
              <a:t>B0 hits exist, the chain stops at seeding: truth seeder rejects secondaries, real seeder has central-tracker geometry</a:t>
            </a:r>
            <a:endParaRPr/>
          </a:p>
        </p:txBody>
      </p:sp>
      <p:sp>
        <p:nvSpPr>
          <p:cNvPr id="1825801348" name="Rounded Rectangle 10"/>
          <p:cNvSpPr/>
          <p:nvPr/>
        </p:nvSpPr>
        <p:spPr bwMode="auto">
          <a:xfrm>
            <a:off x="10035127" y="3950208"/>
            <a:ext cx="1191704" cy="276479"/>
          </a:xfrm>
          <a:prstGeom prst="roundRect">
            <a:avLst>
              <a:gd name="adj" fmla="val 50000"/>
            </a:avLst>
          </a:prstGeom>
          <a:solidFill>
            <a:srgbClr val="FDF2E2"/>
          </a:solidFill>
          <a:ln w="12700">
            <a:solidFill>
              <a:srgbClr val="B06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" tIns="0" rIns="36576" bIns="0" rtlCol="0" anchor="ctr"/>
          <a:lstStyle/>
          <a:p>
            <a:pPr algn="ctr">
              <a:defRPr/>
            </a:pPr>
            <a:r>
              <a:rPr sz="1100" b="1" i="0">
                <a:solidFill>
                  <a:srgbClr val="B06400"/>
                </a:solidFill>
                <a:latin typeface="Calibri"/>
              </a:rPr>
              <a:t>PARTIAL(very) FIX</a:t>
            </a:r>
            <a:endParaRPr/>
          </a:p>
        </p:txBody>
      </p:sp>
      <p:sp>
        <p:nvSpPr>
          <p:cNvPr id="625248865" name="Rounded Rectangle 11"/>
          <p:cNvSpPr/>
          <p:nvPr/>
        </p:nvSpPr>
        <p:spPr bwMode="auto">
          <a:xfrm>
            <a:off x="502920" y="4882896"/>
            <a:ext cx="11183112" cy="1005840"/>
          </a:xfrm>
          <a:prstGeom prst="roundRect">
            <a:avLst>
              <a:gd name="adj" fmla="val 10000"/>
            </a:avLst>
          </a:prstGeom>
          <a:solidFill>
            <a:srgbClr val="EBF0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90130991" name="TextBox 12"/>
          <p:cNvSpPr txBox="1"/>
          <p:nvPr/>
        </p:nvSpPr>
        <p:spPr bwMode="auto">
          <a:xfrm>
            <a:off x="685800" y="5010912"/>
            <a:ext cx="877824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500" b="1" i="0">
                <a:solidFill>
                  <a:srgbClr val="2C5AA0"/>
                </a:solidFill>
                <a:latin typeface="Calibri"/>
              </a:rPr>
              <a:t>3.  ZDC 269 ns tmax cut rejects background-merged events   </a:t>
            </a:r>
            <a:r>
              <a:rPr sz="1100" b="0" i="0">
                <a:solidFill>
                  <a:srgbClr val="666666"/>
                </a:solidFill>
                <a:latin typeface="Consolas"/>
              </a:rPr>
              <a:t>eic/EICrecon#2802 · filed Jul 29</a:t>
            </a:r>
            <a:endParaRPr/>
          </a:p>
          <a:p>
            <a:pPr>
              <a:spcBef>
                <a:spcPts val="400"/>
              </a:spcBef>
              <a:defRPr/>
            </a:pPr>
            <a:r>
              <a:rPr sz="1250" b="0" i="0">
                <a:solidFill>
                  <a:srgbClr val="222222"/>
                </a:solidFill>
                <a:latin typeface="Calibri"/>
              </a:rPr>
              <a:t>Cut applied in absolute event time; SignalBackgroundMerger shifts interactions by µs → valid ZDC hits thrown away</a:t>
            </a:r>
            <a:endParaRPr/>
          </a:p>
        </p:txBody>
      </p:sp>
      <p:sp>
        <p:nvSpPr>
          <p:cNvPr id="1028473987" name="Rounded Rectangle 13"/>
          <p:cNvSpPr/>
          <p:nvPr/>
        </p:nvSpPr>
        <p:spPr bwMode="auto">
          <a:xfrm>
            <a:off x="10242238" y="5248656"/>
            <a:ext cx="776761" cy="275759"/>
          </a:xfrm>
          <a:prstGeom prst="roundRect">
            <a:avLst>
              <a:gd name="adj" fmla="val 50000"/>
            </a:avLst>
          </a:prstGeom>
          <a:solidFill>
            <a:srgbClr val="FDF2E2"/>
          </a:solidFill>
          <a:ln w="12700">
            <a:solidFill>
              <a:srgbClr val="B06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" tIns="0" rIns="36576" bIns="0" rtlCol="0" anchor="ctr"/>
          <a:lstStyle/>
          <a:p>
            <a:pPr algn="ctr">
              <a:defRPr/>
            </a:pPr>
            <a:r>
              <a:rPr sz="1100" b="1" i="0">
                <a:solidFill>
                  <a:srgbClr val="B06400"/>
                </a:solidFill>
                <a:latin typeface="Calibri"/>
              </a:rPr>
              <a:t>IN REVIEW</a:t>
            </a:r>
            <a:endParaRPr/>
          </a:p>
        </p:txBody>
      </p:sp>
      <p:sp>
        <p:nvSpPr>
          <p:cNvPr id="1563341813" name="TextBox 17"/>
          <p:cNvSpPr txBox="1"/>
          <p:nvPr/>
        </p:nvSpPr>
        <p:spPr bwMode="auto">
          <a:xfrm>
            <a:off x="8686800" y="6272784"/>
            <a:ext cx="29260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000" b="0" i="1">
                <a:solidFill>
                  <a:srgbClr val="666666"/>
                </a:solidFill>
                <a:latin typeface="Calibri"/>
              </a:rPr>
              <a:t>GitHub states as of Aug 27, 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5525573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12</a:t>
            </a:r>
            <a:endParaRPr/>
          </a:p>
        </p:txBody>
      </p:sp>
      <p:sp>
        <p:nvSpPr>
          <p:cNvPr id="1971391047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600" b="1" i="0">
                <a:solidFill>
                  <a:srgbClr val="2C5AA0"/>
                </a:solidFill>
                <a:latin typeface="Calibri"/>
              </a:rPr>
              <a:t>Step 3: how many Λ we find — and keep after cuts</a:t>
            </a:r>
            <a:endParaRPr/>
          </a:p>
        </p:txBody>
      </p:sp>
      <p:sp>
        <p:nvSpPr>
          <p:cNvPr id="1319615369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graphicFrame>
        <p:nvGraphicFramePr>
          <p:cNvPr id="261041981" name="Table 4"/>
          <p:cNvGraphicFramePr>
            <a:graphicFrameLocks xmlns:a="http://schemas.openxmlformats.org/drawingml/2006/main" noGrp="1"/>
          </p:cNvGraphicFramePr>
          <p:nvPr/>
        </p:nvGraphicFramePr>
        <p:xfrm rot="0">
          <a:off x="502920" y="1234440"/>
          <a:ext cx="5852159" cy="2432303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{5C22544A-7EE6-4342-B048-85BDC9FD1C3A}</a:tableStyleId>
              </a:tblPr>
              <a:tblGrid>
                <a:gridCol w="2574950"/>
                <a:gridCol w="1111910"/>
                <a:gridCol w="1287475"/>
                <a:gridCol w="877824"/>
              </a:tblGrid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stage (cumulative)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signal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bkg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sig eff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raw pairs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306/306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7536/7536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1.000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angular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296/306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51/7536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0.967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+ vertex (dca, vtx z)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287/306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47/7536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0.938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+ pointing to IP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286/306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47/7536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0.935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+ p carries momentum (p_asym)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281/306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9/7536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0.918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+ mass window mu+/-3sigma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267/306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3/7536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0.873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</a:tbl>
          </a:graphicData>
        </a:graphic>
      </p:graphicFrame>
      <p:sp>
        <p:nvSpPr>
          <p:cNvPr id="247736332" name="TextBox 5"/>
          <p:cNvSpPr txBox="1"/>
          <p:nvPr/>
        </p:nvSpPr>
        <p:spPr bwMode="auto">
          <a:xfrm>
            <a:off x="502920" y="3977639"/>
            <a:ext cx="5852160" cy="2377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sz="1250" b="1" i="0">
                <a:solidFill>
                  <a:srgbClr val="222222"/>
                </a:solidFill>
                <a:latin typeface="Calibri"/>
              </a:rPr>
              <a:t>• Test split: 306 true Λ pairs among 7536 combinatorial pairs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250" b="0" i="0">
                <a:solidFill>
                  <a:srgbClr val="222222"/>
                </a:solidFill>
                <a:latin typeface="Calibri"/>
              </a:rPr>
              <a:t>• Angular cuts alone do nearly all the work: 7536 → 51 background at 96.7% signal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250" b="1" i="0">
                <a:solidFill>
                  <a:srgbClr val="222222"/>
                </a:solidFill>
                <a:latin typeface="Calibri"/>
              </a:rPr>
              <a:t>• All cuts w/o mass: 281/306 signal kept, 9 bkg  ·  + mass window: 267/306, 3 bkg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250" b="0" i="0">
                <a:solidFill>
                  <a:srgbClr val="222222"/>
                </a:solidFill>
                <a:latin typeface="Calibri"/>
              </a:rPr>
              <a:t>• Background quoted as ABSOLUTE pairs kept — rejection ratios like 0.999 vs 1.000 hide the comparison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250" b="0" i="0">
                <a:solidFill>
                  <a:srgbClr val="B42318"/>
                </a:solidFill>
                <a:latin typeface="Calibri"/>
              </a:rPr>
              <a:t>• Today's background is central×forward mispairing (easy); it will get harder once real seeding adds fake tracks</a:t>
            </a:r>
            <a:endParaRPr/>
          </a:p>
        </p:txBody>
      </p:sp>
      <p:pic>
        <p:nvPicPr>
          <p:cNvPr id="1382621077" name="Picture 6" descr="mass_cutflow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537960" y="1325880"/>
            <a:ext cx="5166360" cy="3288190"/>
          </a:xfrm>
          <a:prstGeom prst="rect">
            <a:avLst/>
          </a:prstGeom>
        </p:spPr>
      </p:pic>
      <p:sp>
        <p:nvSpPr>
          <p:cNvPr id="907991263" name="TextBox 7"/>
          <p:cNvSpPr txBox="1"/>
          <p:nvPr/>
        </p:nvSpPr>
        <p:spPr bwMode="auto">
          <a:xfrm>
            <a:off x="6537960" y="4659790"/>
            <a:ext cx="516636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test-split mass spectrum under cumulative cuts; filled = surviving true Λ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0069928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13</a:t>
            </a:r>
            <a:endParaRPr/>
          </a:p>
        </p:txBody>
      </p:sp>
      <p:sp>
        <p:nvSpPr>
          <p:cNvPr id="1670060609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800" b="1" i="0">
                <a:solidFill>
                  <a:srgbClr val="2C5AA0"/>
                </a:solidFill>
                <a:latin typeface="Calibri"/>
              </a:rPr>
              <a:t>Efficiency ledger: where the Λ actually go</a:t>
            </a:r>
            <a:endParaRPr/>
          </a:p>
        </p:txBody>
      </p:sp>
      <p:sp>
        <p:nvSpPr>
          <p:cNvPr id="440083420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16852714" name="TextBox 4"/>
          <p:cNvSpPr txBox="1"/>
          <p:nvPr/>
        </p:nvSpPr>
        <p:spPr bwMode="auto">
          <a:xfrm>
            <a:off x="502920" y="1188720"/>
            <a:ext cx="5303520" cy="3108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  <a:defRPr/>
            </a:pPr>
            <a:r>
              <a:rPr sz="1350" b="1" i="0">
                <a:solidFill>
                  <a:srgbClr val="222222"/>
                </a:solidFill>
                <a:latin typeface="Calibri"/>
              </a:rPr>
              <a:t>• Three multiplicative losses; only the last one is ours to fix: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50" b="0" i="0">
                <a:solidFill>
                  <a:srgbClr val="222222"/>
                </a:solidFill>
                <a:latin typeface="Calibri"/>
              </a:rPr>
              <a:t>    – branching + Λ surviving to decay in flight:  ×0.5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50" b="0" i="0">
                <a:solidFill>
                  <a:srgbClr val="222222"/>
                </a:solidFill>
                <a:latin typeface="Calibri"/>
              </a:rPr>
              <a:t>    – geometry (π⁻ needs decay &lt; 6 m AND 5.5—20 mrad): ×0.50 at 9x100, ×0.10 at 5x41, ×0.008 at 9x275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50" b="1" i="0">
                <a:solidFill>
                  <a:srgbClr val="B42318"/>
                </a:solidFill>
                <a:latin typeface="Calibri"/>
              </a:rPr>
              <a:t>    – tracking: CKF finds only 37% of pions that left ≥4 B0 hits (protons: 77%) — the biggest FIXABLE loss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50" b="1" i="0">
                <a:solidFill>
                  <a:srgbClr val="222222"/>
                </a:solidFill>
                <a:latin typeface="Calibri"/>
              </a:rPr>
              <a:t>• Net: 7.6% of 9x100 events give a complete signal pair; 0.1% at 9x275</a:t>
            </a:r>
            <a:endParaRPr/>
          </a:p>
        </p:txBody>
      </p:sp>
      <p:sp>
        <p:nvSpPr>
          <p:cNvPr id="100416800" name="TextBox 5"/>
          <p:cNvSpPr txBox="1"/>
          <p:nvPr/>
        </p:nvSpPr>
        <p:spPr bwMode="auto">
          <a:xfrm>
            <a:off x="502920" y="4709160"/>
            <a:ext cx="17830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4400" b="1" i="0">
                <a:solidFill>
                  <a:srgbClr val="2C5AA0"/>
                </a:solidFill>
                <a:latin typeface="Calibri"/>
              </a:rPr>
              <a:t>37%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π⁻ CKF efficiency,</a:t>
            </a:r>
            <a:br>
              <a:rPr sz="1300" b="0" i="0">
                <a:solidFill>
                  <a:srgbClr val="666666"/>
                </a:solidFill>
                <a:latin typeface="Calibri"/>
              </a:rPr>
            </a:br>
            <a:r>
              <a:rPr sz="1300" b="0" i="0">
                <a:solidFill>
                  <a:srgbClr val="666666"/>
                </a:solidFill>
                <a:latin typeface="Calibri"/>
              </a:rPr>
              <a:t>hit-ceiling events (9x100)</a:t>
            </a:r>
            <a:endParaRPr/>
          </a:p>
        </p:txBody>
      </p:sp>
      <p:sp>
        <p:nvSpPr>
          <p:cNvPr id="1050610367" name="TextBox 6"/>
          <p:cNvSpPr txBox="1"/>
          <p:nvPr/>
        </p:nvSpPr>
        <p:spPr bwMode="auto">
          <a:xfrm>
            <a:off x="2377440" y="4709160"/>
            <a:ext cx="17830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4400" b="1" i="0">
                <a:solidFill>
                  <a:srgbClr val="2C5AA0"/>
                </a:solidFill>
                <a:latin typeface="Calibri"/>
              </a:rPr>
              <a:t>7.6%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of 9x100 events</a:t>
            </a:r>
            <a:br>
              <a:rPr sz="1300" b="0" i="0">
                <a:solidFill>
                  <a:srgbClr val="666666"/>
                </a:solidFill>
                <a:latin typeface="Calibri"/>
              </a:rPr>
            </a:br>
            <a:r>
              <a:rPr sz="1300" b="0" i="0">
                <a:solidFill>
                  <a:srgbClr val="666666"/>
                </a:solidFill>
                <a:latin typeface="Calibri"/>
              </a:rPr>
              <a:t>yield a signal pair</a:t>
            </a:r>
            <a:endParaRPr/>
          </a:p>
        </p:txBody>
      </p:sp>
      <p:sp>
        <p:nvSpPr>
          <p:cNvPr id="1520871124" name="TextBox 7"/>
          <p:cNvSpPr txBox="1"/>
          <p:nvPr/>
        </p:nvSpPr>
        <p:spPr bwMode="auto">
          <a:xfrm>
            <a:off x="4251960" y="4709160"/>
            <a:ext cx="17830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4400" b="1" i="0">
                <a:solidFill>
                  <a:srgbClr val="2C5AA0"/>
                </a:solidFill>
                <a:latin typeface="Calibri"/>
              </a:rPr>
              <a:t>0.1%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of 9x275 events</a:t>
            </a:r>
            <a:br>
              <a:rPr sz="1300" b="0" i="0">
                <a:solidFill>
                  <a:srgbClr val="666666"/>
                </a:solidFill>
                <a:latin typeface="Calibri"/>
              </a:rPr>
            </a:br>
            <a:r>
              <a:rPr sz="1300" b="0" i="0">
                <a:solidFill>
                  <a:srgbClr val="666666"/>
                </a:solidFill>
                <a:latin typeface="Calibri"/>
              </a:rPr>
              <a:t>yield a signal pair</a:t>
            </a:r>
            <a:endParaRPr/>
          </a:p>
        </p:txBody>
      </p:sp>
      <p:pic>
        <p:nvPicPr>
          <p:cNvPr id="382563981" name="Picture 8" descr="acceptance_stages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263640" y="1417320"/>
            <a:ext cx="5440680" cy="3155008"/>
          </a:xfrm>
          <a:prstGeom prst="rect">
            <a:avLst/>
          </a:prstGeom>
        </p:spPr>
      </p:pic>
      <p:sp>
        <p:nvSpPr>
          <p:cNvPr id="323275699" name="TextBox 9"/>
          <p:cNvSpPr txBox="1"/>
          <p:nvPr/>
        </p:nvSpPr>
        <p:spPr bwMode="auto">
          <a:xfrm>
            <a:off x="6263640" y="4618048"/>
            <a:ext cx="54406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per-beam survival by stage (log): events → decay → geometry → candidates → pair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2379327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14</a:t>
            </a:r>
            <a:endParaRPr/>
          </a:p>
        </p:txBody>
      </p:sp>
      <p:sp>
        <p:nvSpPr>
          <p:cNvPr id="728620154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800" b="1" i="0">
                <a:solidFill>
                  <a:srgbClr val="2C5AA0"/>
                </a:solidFill>
                <a:latin typeface="Calibri"/>
              </a:rPr>
              <a:t>The selector: a small MLP pair classifier</a:t>
            </a:r>
            <a:endParaRPr/>
          </a:p>
        </p:txBody>
      </p:sp>
      <p:sp>
        <p:nvSpPr>
          <p:cNvPr id="1418839658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76791210" name="Rounded Rectangle 4"/>
          <p:cNvSpPr/>
          <p:nvPr/>
        </p:nvSpPr>
        <p:spPr bwMode="auto">
          <a:xfrm>
            <a:off x="502920" y="1188720"/>
            <a:ext cx="2514600" cy="960120"/>
          </a:xfrm>
          <a:prstGeom prst="roundRect">
            <a:avLst>
              <a:gd name="adj" fmla="val 14000"/>
            </a:avLst>
          </a:prstGeom>
          <a:solidFill>
            <a:srgbClr val="EBF0F8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33 features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per-leg kinematics, fit quality,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origin; pair geometry</a:t>
            </a:r>
            <a:endParaRPr/>
          </a:p>
        </p:txBody>
      </p:sp>
      <p:cxnSp>
        <p:nvCxnSpPr>
          <p:cNvPr id="1962796115" name="Connector 5"/>
          <p:cNvCxnSpPr/>
          <p:nvPr/>
        </p:nvCxnSpPr>
        <p:spPr bwMode="auto">
          <a:xfrm>
            <a:off x="3054096" y="1664208"/>
            <a:ext cx="301752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3657834" name="Rounded Rectangle 6"/>
          <p:cNvSpPr/>
          <p:nvPr/>
        </p:nvSpPr>
        <p:spPr bwMode="auto">
          <a:xfrm>
            <a:off x="3392424" y="1188720"/>
            <a:ext cx="2514600" cy="960120"/>
          </a:xfrm>
          <a:prstGeom prst="roundRect">
            <a:avLst>
              <a:gd name="adj" fmla="val 14000"/>
            </a:avLst>
          </a:prstGeom>
          <a:solidFill>
            <a:srgbClr val="EBF0F8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MLP 64·64·32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ReLU, normalized inputs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(scripts/30_train.py)</a:t>
            </a:r>
            <a:endParaRPr/>
          </a:p>
        </p:txBody>
      </p:sp>
      <p:cxnSp>
        <p:nvCxnSpPr>
          <p:cNvPr id="1226625763" name="Connector 7"/>
          <p:cNvCxnSpPr/>
          <p:nvPr/>
        </p:nvCxnSpPr>
        <p:spPr bwMode="auto">
          <a:xfrm>
            <a:off x="5943600" y="1664208"/>
            <a:ext cx="301752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26473550" name="Rounded Rectangle 8"/>
          <p:cNvSpPr/>
          <p:nvPr/>
        </p:nvSpPr>
        <p:spPr bwMode="auto">
          <a:xfrm>
            <a:off x="6281928" y="1188720"/>
            <a:ext cx="2514600" cy="960120"/>
          </a:xfrm>
          <a:prstGeom prst="roundRect">
            <a:avLst>
              <a:gd name="adj" fmla="val 14000"/>
            </a:avLst>
          </a:prstGeom>
          <a:solidFill>
            <a:srgbClr val="EBF0F8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pair score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threshold from validation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at 99% signal eff</a:t>
            </a:r>
            <a:endParaRPr/>
          </a:p>
        </p:txBody>
      </p:sp>
      <p:cxnSp>
        <p:nvCxnSpPr>
          <p:cNvPr id="391734320" name="Connector 9"/>
          <p:cNvCxnSpPr/>
          <p:nvPr/>
        </p:nvCxnSpPr>
        <p:spPr bwMode="auto">
          <a:xfrm>
            <a:off x="8833104" y="1664208"/>
            <a:ext cx="301752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5177199" name="Rounded Rectangle 10"/>
          <p:cNvSpPr/>
          <p:nvPr/>
        </p:nvSpPr>
        <p:spPr bwMode="auto">
          <a:xfrm>
            <a:off x="9171432" y="1188720"/>
            <a:ext cx="2514600" cy="960120"/>
          </a:xfrm>
          <a:prstGeom prst="roundRect">
            <a:avLst>
              <a:gd name="adj" fmla="val 14000"/>
            </a:avLst>
          </a:prstGeom>
          <a:solidFill>
            <a:srgbClr val="EBF0F8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ONNX, 35 kB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~0.3 µs/pair, 1 CPU core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deployable in EICrecon</a:t>
            </a:r>
            <a:endParaRPr/>
          </a:p>
        </p:txBody>
      </p:sp>
      <p:sp>
        <p:nvSpPr>
          <p:cNvPr id="1711734953" name="TextBox 11"/>
          <p:cNvSpPr txBox="1"/>
          <p:nvPr/>
        </p:nvSpPr>
        <p:spPr bwMode="auto">
          <a:xfrm>
            <a:off x="502920" y="2331720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50" b="0" i="0">
                <a:solidFill>
                  <a:srgbClr val="222222"/>
                </a:solidFill>
                <a:latin typeface="Calibri"/>
              </a:rPr>
              <a:t>Invariant mass is excluded from the inputs — a model given the mass sculpts a fake peak into combinatorics. Features are whitelisted in one module (comblam/features.py).</a:t>
            </a:r>
            <a:endParaRPr/>
          </a:p>
        </p:txBody>
      </p:sp>
      <p:pic>
        <p:nvPicPr>
          <p:cNvPr id="1425573708" name="Picture 12" descr="score_perf_mlp_v1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502920" y="3017519"/>
            <a:ext cx="6720840" cy="3101086"/>
          </a:xfrm>
          <a:prstGeom prst="rect">
            <a:avLst/>
          </a:prstGeom>
        </p:spPr>
      </p:pic>
      <p:sp>
        <p:nvSpPr>
          <p:cNvPr id="391558936" name="TextBox 13"/>
          <p:cNvSpPr txBox="1"/>
          <p:nvPr/>
        </p:nvSpPr>
        <p:spPr bwMode="auto">
          <a:xfrm>
            <a:off x="502920" y="6164326"/>
            <a:ext cx="672084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test score distribution; efficiency / rejection curve with the fixed working point</a:t>
            </a:r>
            <a:endParaRPr/>
          </a:p>
        </p:txBody>
      </p:sp>
      <p:pic>
        <p:nvPicPr>
          <p:cNvPr id="1529222080" name="Picture 14" descr="baseline_vs_mlp.png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7406640" y="3017519"/>
            <a:ext cx="4297680" cy="3020257"/>
          </a:xfrm>
          <a:prstGeom prst="rect">
            <a:avLst/>
          </a:prstGeom>
        </p:spPr>
      </p:pic>
      <p:sp>
        <p:nvSpPr>
          <p:cNvPr id="1263590344" name="TextBox 15"/>
          <p:cNvSpPr txBox="1"/>
          <p:nvPr/>
        </p:nvSpPr>
        <p:spPr bwMode="auto">
          <a:xfrm>
            <a:off x="7406640" y="6083496"/>
            <a:ext cx="42976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background survivors vs signal efficiency: cut stages vs MLP threshold scan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4818945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15</a:t>
            </a:r>
            <a:endParaRPr/>
          </a:p>
        </p:txBody>
      </p:sp>
      <p:sp>
        <p:nvSpPr>
          <p:cNvPr id="870188075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300" b="1" i="0">
                <a:solidFill>
                  <a:srgbClr val="2C5AA0"/>
                </a:solidFill>
                <a:latin typeface="Calibri"/>
              </a:rPr>
              <a:t>ML result: small MLP beats the cuts without using mass</a:t>
            </a:r>
            <a:endParaRPr/>
          </a:p>
        </p:txBody>
      </p:sp>
      <p:sp>
        <p:nvSpPr>
          <p:cNvPr id="1083473681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graphicFrame>
        <p:nvGraphicFramePr>
          <p:cNvPr id="1341019050" name="Table 4"/>
          <p:cNvGraphicFramePr>
            <a:graphicFrameLocks xmlns:a="http://schemas.openxmlformats.org/drawingml/2006/main" noGrp="1"/>
          </p:cNvGraphicFramePr>
          <p:nvPr/>
        </p:nvGraphicFramePr>
        <p:xfrm rot="0">
          <a:off x="502920" y="1234440"/>
          <a:ext cx="6492238" cy="2432303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{5C22544A-7EE6-4342-B048-85BDC9FD1C3A}</a:tableStyleId>
              </a:tblPr>
              <a:tblGrid>
                <a:gridCol w="2726740"/>
                <a:gridCol w="1428292"/>
                <a:gridCol w="1298448"/>
                <a:gridCol w="1038758"/>
              </a:tblGrid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selector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signal kept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bkg kept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uses mass?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raw combinatorics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306/306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7536/7536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—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V0 cuts, no mass window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281/306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9/7536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no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V0 cuts + mass μ±3σ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267/306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3/7536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YES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MLP @ 99%-val working point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1B7F4B"/>
                          </a:solidFill>
                          <a:latin typeface="Calibri"/>
                        </a:rPr>
                        <a:t>300/306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6/7536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no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MLP at eff matched to V0+mass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267/306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3/7536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no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MLP + mass window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278/306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2/7536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YES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</a:tbl>
          </a:graphicData>
        </a:graphic>
      </p:graphicFrame>
      <p:sp>
        <p:nvSpPr>
          <p:cNvPr id="759034443" name="TextBox 5"/>
          <p:cNvSpPr txBox="1"/>
          <p:nvPr/>
        </p:nvSpPr>
        <p:spPr bwMode="auto">
          <a:xfrm>
            <a:off x="502920" y="4160519"/>
            <a:ext cx="6492240" cy="1463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Every row: tuned on train + validation, quoted on the untouched test split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• At matched efficiency the MLP keeps equal or less background everywhere; today's background is the easy kind</a:t>
            </a:r>
            <a:endParaRPr/>
          </a:p>
        </p:txBody>
      </p:sp>
      <p:sp>
        <p:nvSpPr>
          <p:cNvPr id="975353584" name="TextBox 6"/>
          <p:cNvSpPr txBox="1"/>
          <p:nvPr/>
        </p:nvSpPr>
        <p:spPr bwMode="auto">
          <a:xfrm>
            <a:off x="7406640" y="1325880"/>
            <a:ext cx="4297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400" b="1" i="0">
                <a:solidFill>
                  <a:srgbClr val="2C5AA0"/>
                </a:solidFill>
                <a:latin typeface="Calibri"/>
              </a:rPr>
              <a:t>Event level: pick ONE pair per event</a:t>
            </a:r>
            <a:endParaRPr/>
          </a:p>
        </p:txBody>
      </p:sp>
      <p:sp>
        <p:nvSpPr>
          <p:cNvPr id="1818822856" name="TextBox 7"/>
          <p:cNvSpPr txBox="1"/>
          <p:nvPr/>
        </p:nvSpPr>
        <p:spPr bwMode="auto">
          <a:xfrm>
            <a:off x="7406640" y="1874519"/>
            <a:ext cx="42976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4000" b="1" i="0">
                <a:solidFill>
                  <a:srgbClr val="1B7F4B"/>
                </a:solidFill>
                <a:latin typeface="Calibri"/>
              </a:rPr>
              <a:t>0.980 ± 0.008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MLP top-score — event efficiency</a:t>
            </a:r>
            <a:br>
              <a:rPr sz="1300" b="0" i="0">
                <a:solidFill>
                  <a:srgbClr val="666666"/>
                </a:solidFill>
                <a:latin typeface="Calibri"/>
              </a:rPr>
            </a:br>
            <a:r>
              <a:rPr sz="1300" b="0" i="0">
                <a:solidFill>
                  <a:srgbClr val="666666"/>
                </a:solidFill>
                <a:latin typeface="Calibri"/>
              </a:rPr>
              <a:t>(purity 0.977)</a:t>
            </a:r>
            <a:endParaRPr/>
          </a:p>
        </p:txBody>
      </p:sp>
      <p:sp>
        <p:nvSpPr>
          <p:cNvPr id="1043426046" name="TextBox 8"/>
          <p:cNvSpPr txBox="1"/>
          <p:nvPr/>
        </p:nvSpPr>
        <p:spPr bwMode="auto">
          <a:xfrm>
            <a:off x="7406640" y="3703320"/>
            <a:ext cx="42976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4000" b="1" i="0">
                <a:solidFill>
                  <a:srgbClr val="666666"/>
                </a:solidFill>
                <a:latin typeface="Calibri"/>
              </a:rPr>
              <a:t>0.876 ± 0.019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V0 cuts + closest-mass — event efficiency</a:t>
            </a:r>
            <a:br>
              <a:rPr sz="1300" b="0" i="0">
                <a:solidFill>
                  <a:srgbClr val="666666"/>
                </a:solidFill>
                <a:latin typeface="Calibri"/>
              </a:rPr>
            </a:br>
            <a:r>
              <a:rPr sz="1300" b="0" i="0">
                <a:solidFill>
                  <a:srgbClr val="666666"/>
                </a:solidFill>
                <a:latin typeface="Calibri"/>
              </a:rPr>
              <a:t>(purity 0.989)</a:t>
            </a:r>
            <a:endParaRPr/>
          </a:p>
        </p:txBody>
      </p:sp>
      <p:sp>
        <p:nvSpPr>
          <p:cNvPr id="529888062" name="TextBox 9"/>
          <p:cNvSpPr txBox="1"/>
          <p:nvPr/>
        </p:nvSpPr>
        <p:spPr bwMode="auto">
          <a:xfrm>
            <a:off x="7406640" y="5532120"/>
            <a:ext cx="4297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00" b="0" i="0">
                <a:solidFill>
                  <a:srgbClr val="222222"/>
                </a:solidFill>
                <a:latin typeface="Calibri"/>
              </a:rPr>
              <a:t>Per-beam at the single global threshold: 9x100 0.987, 9x130 0.993, but 5x41 only 0.833 → per-energy working points are a phase-2 item.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410838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16</a:t>
            </a:r>
            <a:endParaRPr/>
          </a:p>
        </p:txBody>
      </p:sp>
      <p:sp>
        <p:nvSpPr>
          <p:cNvPr id="859688460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600" b="1" i="0">
                <a:solidFill>
                  <a:srgbClr val="2C5AA0"/>
                </a:solidFill>
                <a:latin typeface="Calibri"/>
              </a:rPr>
              <a:t>Read the numbers with care — and what comes next</a:t>
            </a:r>
            <a:endParaRPr/>
          </a:p>
        </p:txBody>
      </p:sp>
      <p:sp>
        <p:nvSpPr>
          <p:cNvPr id="1873773854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27259496" name="TextBox 4"/>
          <p:cNvSpPr txBox="1"/>
          <p:nvPr/>
        </p:nvSpPr>
        <p:spPr bwMode="auto">
          <a:xfrm>
            <a:off x="502920" y="1188720"/>
            <a:ext cx="5440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500" b="1" i="0">
                <a:solidFill>
                  <a:srgbClr val="B42318"/>
                </a:solidFill>
                <a:latin typeface="Calibri"/>
              </a:rPr>
              <a:t>Caveats (they change the reading)</a:t>
            </a:r>
            <a:endParaRPr/>
          </a:p>
        </p:txBody>
      </p:sp>
      <p:sp>
        <p:nvSpPr>
          <p:cNvPr id="2069387290" name="TextBox 5"/>
          <p:cNvSpPr txBox="1"/>
          <p:nvPr/>
        </p:nvSpPr>
        <p:spPr bwMode="auto">
          <a:xfrm>
            <a:off x="502920" y="1645920"/>
            <a:ext cx="5441399" cy="119415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  <a:defRPr/>
            </a:pPr>
            <a:r>
              <a:rPr sz="1300" b="1" i="0">
                <a:solidFill>
                  <a:srgbClr val="B42318"/>
                </a:solidFill>
                <a:latin typeface="Calibri"/>
              </a:rPr>
              <a:t>• All B0 tracks are truth-SEEDED: real hits and fits, but the candidate pool has NO fake tracks. 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Statistics: 1,522 signal pairs total — 99%-level working points carry real uncertainty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Re-reco uses the local geometry build; campaign geometry may drift slightly </a:t>
            </a:r>
            <a:endParaRPr/>
          </a:p>
        </p:txBody>
      </p:sp>
      <p:sp>
        <p:nvSpPr>
          <p:cNvPr id="401113112" name="TextBox 6"/>
          <p:cNvSpPr txBox="1"/>
          <p:nvPr/>
        </p:nvSpPr>
        <p:spPr bwMode="auto">
          <a:xfrm>
            <a:off x="6263640" y="1188720"/>
            <a:ext cx="5440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500" b="1" i="0">
                <a:solidFill>
                  <a:srgbClr val="1B7F4B"/>
                </a:solidFill>
                <a:latin typeface="Calibri"/>
              </a:rPr>
              <a:t>Next, by expected value</a:t>
            </a:r>
            <a:endParaRPr/>
          </a:p>
        </p:txBody>
      </p:sp>
      <p:sp>
        <p:nvSpPr>
          <p:cNvPr id="1793788190" name="TextBox 7"/>
          <p:cNvSpPr txBox="1"/>
          <p:nvPr/>
        </p:nvSpPr>
        <p:spPr bwMode="auto">
          <a:xfrm>
            <a:off x="6263640" y="1645920"/>
            <a:ext cx="5441759" cy="129575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• 1. real B0 seeding — everything else is downstream of it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2. statistics: farm production, ~1M events/energy 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3. B0 track-state vertexing to restore pointing / DCA / IP cuts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4. per-energy working points; OffMomentum recovery for the 9x275 proton side</a:t>
            </a:r>
            <a:endParaRPr/>
          </a:p>
        </p:txBody>
      </p:sp>
      <p:graphicFrame>
        <p:nvGraphicFramePr>
          <p:cNvPr id="203590635" name="Table 8"/>
          <p:cNvGraphicFramePr>
            <a:graphicFrameLocks xmlns:a="http://schemas.openxmlformats.org/drawingml/2006/main" noGrp="1"/>
          </p:cNvGraphicFramePr>
          <p:nvPr/>
        </p:nvGraphicFramePr>
        <p:xfrm rot="0">
          <a:off x="502920" y="4069080"/>
          <a:ext cx="11183111" cy="2011680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{5C22544A-7EE6-4342-B048-85BDC9FD1C3A}</a:tableStyleId>
              </a:tblPr>
              <a:tblGrid>
                <a:gridCol w="2460284"/>
                <a:gridCol w="8722827"/>
              </a:tblGrid>
              <a:tr h="402336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Calibri"/>
                        </a:rPr>
                        <a:t>area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Calibri"/>
                        </a:rPr>
                        <a:t>where it stands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</a:tr>
              <a:tr h="402336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B0 seeding volume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fixed for truth chain; merged upstream (#2797), relaxed B0 mode in review (#2901)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classic Λ selection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281/306 signal at 9 bkg pairs (no mass); 267/306 at 3 with mass window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402336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ML selection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300/306 at 6 bkg — no mass input; event-level 0.980 vs 0.876 for cuts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blockers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50" b="0" i="0">
                          <a:solidFill>
                            <a:srgbClr val="222222"/>
                          </a:solidFill>
                          <a:latin typeface="Calibri"/>
                        </a:rPr>
                        <a:t>all three filed upstream; 2 fixes in flight; ZDC ownership is the open ask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</a:tbl>
          </a:graphicData>
        </a:graphic>
      </p:graphicFrame>
      <p:sp>
        <p:nvSpPr>
          <p:cNvPr id="865305209" name="TextBox 9"/>
          <p:cNvSpPr txBox="1"/>
          <p:nvPr/>
        </p:nvSpPr>
        <p:spPr bwMode="auto">
          <a:xfrm>
            <a:off x="502920" y="6217920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400" b="1" i="0">
                <a:solidFill>
                  <a:srgbClr val="2C5AA0"/>
                </a:solidFill>
                <a:latin typeface="Calibri"/>
              </a:rPr>
              <a:t>Asks:  </a:t>
            </a:r>
            <a:r>
              <a:rPr sz="1400" b="0" i="0">
                <a:solidFill>
                  <a:srgbClr val="222222"/>
                </a:solidFill>
                <a:latin typeface="Calibri"/>
              </a:rPr>
              <a:t>an owner for ZDC reconstruction  ·  review of #2892 and #2901  ·  green light for the 1M-event farm production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1418493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3</a:t>
            </a:r>
            <a:endParaRPr/>
          </a:p>
        </p:txBody>
      </p:sp>
      <p:sp>
        <p:nvSpPr>
          <p:cNvPr id="1420127942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800" b="1" i="0">
                <a:solidFill>
                  <a:srgbClr val="2C5AA0"/>
                </a:solidFill>
                <a:latin typeface="Calibri"/>
              </a:rPr>
              <a:t>Blocker 1 — ZDC HCAL response change (#2737)</a:t>
            </a:r>
            <a:endParaRPr/>
          </a:p>
        </p:txBody>
      </p:sp>
      <p:sp>
        <p:nvSpPr>
          <p:cNvPr id="407225749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graphicFrame>
        <p:nvGraphicFramePr>
          <p:cNvPr id="1886185362" name="Table 4"/>
          <p:cNvGraphicFramePr>
            <a:graphicFrameLocks xmlns:a="http://schemas.openxmlformats.org/drawingml/2006/main" noGrp="1"/>
          </p:cNvGraphicFramePr>
          <p:nvPr/>
        </p:nvGraphicFramePr>
        <p:xfrm rot="0">
          <a:off x="502920" y="1188720"/>
          <a:ext cx="5394960" cy="1975104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{5C22544A-7EE6-4342-B048-85BDC9FD1C3A}</a:tableStyleId>
              </a:tblPr>
              <a:tblGrid>
                <a:gridCol w="2697480"/>
                <a:gridCol w="1348740"/>
                <a:gridCol w="1348740"/>
              </a:tblGrid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ZDC HCAL, first 1000 events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26.02 (hex)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26.07 (square)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</a:tr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events with ≥1 HCAL cluster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84.4%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B42318"/>
                          </a:solidFill>
                          <a:latin typeface="Calibri"/>
                        </a:rPr>
                        <a:t>46.3%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HCAL clusters / event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1.03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B42318"/>
                          </a:solidFill>
                          <a:latin typeface="Calibri"/>
                        </a:rPr>
                        <a:t>0.51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γ-like clusters / event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0.34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B42318"/>
                          </a:solidFill>
                          <a:latin typeface="Calibri"/>
                        </a:rPr>
                        <a:t>0.15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median cluster energy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26 GeV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B42318"/>
                          </a:solidFill>
                          <a:latin typeface="Calibri"/>
                        </a:rPr>
                        <a:t>131 GeV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329184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median RecHits / cluster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127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B42318"/>
                          </a:solidFill>
                          <a:latin typeface="Calibri"/>
                        </a:rPr>
                        <a:t>1023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00220481" name="TextBox 5"/>
          <p:cNvSpPr txBox="1"/>
          <p:nvPr/>
        </p:nvSpPr>
        <p:spPr bwMode="auto">
          <a:xfrm>
            <a:off x="502920" y="3429000"/>
            <a:ext cx="5394960" cy="2926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7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Same EICrecon, same generator — the geometry switch (&gt;26.05) changed the response</a:t>
            </a:r>
            <a:endParaRPr/>
          </a:p>
          <a:p>
            <a:pPr>
              <a:spcAft>
                <a:spcPts val="700"/>
              </a:spcAft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• Fewer and much bigger clusters → two-photon separation gone; Λ → n π⁰ analysis blocked</a:t>
            </a:r>
            <a:endParaRPr/>
          </a:p>
          <a:p>
            <a:pPr>
              <a:spcAft>
                <a:spcPts val="7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• Open: clustering retune or intrinsic to the new segmentation? Next: hex vs square comparison at SimHit / RecHit / cluster level</a:t>
            </a:r>
            <a:endParaRPr/>
          </a:p>
          <a:p>
            <a:pPr>
              <a:spcAft>
                <a:spcPts val="700"/>
              </a:spcAft>
              <a:defRPr/>
            </a:pPr>
            <a:r>
              <a:rPr sz="1300" b="1" i="0">
                <a:solidFill>
                  <a:srgbClr val="B42318"/>
                </a:solidFill>
                <a:latin typeface="Calibri"/>
              </a:rPr>
              <a:t>• Sebouh Paul (HEXPLIT author) is now at ODU; willing to train a successor (Sean Preins suggested). ZDC reconstruction needs an owner</a:t>
            </a:r>
            <a:endParaRPr/>
          </a:p>
        </p:txBody>
      </p:sp>
      <p:pic>
        <p:nvPicPr>
          <p:cNvPr id="451884790" name="Picture 6" descr="zdc_bench_2604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172200" y="1325880"/>
            <a:ext cx="5486400" cy="1728948"/>
          </a:xfrm>
          <a:prstGeom prst="rect">
            <a:avLst/>
          </a:prstGeom>
        </p:spPr>
      </p:pic>
      <p:sp>
        <p:nvSpPr>
          <p:cNvPr id="838579647" name="TextBox 7"/>
          <p:cNvSpPr txBox="1"/>
          <p:nvPr/>
        </p:nvSpPr>
        <p:spPr bwMode="auto">
          <a:xfrm>
            <a:off x="6172200" y="3100547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26.04 benchmark: π⁰ energy resolution scan reaches 160 GeV</a:t>
            </a:r>
            <a:endParaRPr/>
          </a:p>
        </p:txBody>
      </p:sp>
      <p:pic>
        <p:nvPicPr>
          <p:cNvPr id="216648965" name="Picture 8" descr="zdc_bench_2605.png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6172200" y="3703320"/>
            <a:ext cx="5486400" cy="1727923"/>
          </a:xfrm>
          <a:prstGeom prst="rect">
            <a:avLst/>
          </a:prstGeom>
        </p:spPr>
      </p:pic>
      <p:sp>
        <p:nvSpPr>
          <p:cNvPr id="773872392" name="TextBox 9"/>
          <p:cNvSpPr txBox="1"/>
          <p:nvPr/>
        </p:nvSpPr>
        <p:spPr bwMode="auto">
          <a:xfrm>
            <a:off x="6172200" y="5476962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26.05: same benchmark — π⁰ points above 80 GeV are gone</a:t>
            </a:r>
            <a:endParaRPr/>
          </a:p>
        </p:txBody>
      </p:sp>
      <p:sp>
        <p:nvSpPr>
          <p:cNvPr id="1366148917" name="TextBox 10"/>
          <p:cNvSpPr txBox="1"/>
          <p:nvPr/>
        </p:nvSpPr>
        <p:spPr bwMode="auto">
          <a:xfrm>
            <a:off x="50292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000" b="0" i="1">
                <a:solidFill>
                  <a:srgbClr val="666666"/>
                </a:solidFill>
                <a:latin typeface="Calibri"/>
              </a:rPr>
              <a:t>OPEN since Jul 8, no assignee · GitHub states as of Aug 27, 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5127857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4</a:t>
            </a:r>
            <a:endParaRPr/>
          </a:p>
        </p:txBody>
      </p:sp>
      <p:sp>
        <p:nvSpPr>
          <p:cNvPr id="908194619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500" b="1" i="0">
                <a:solidFill>
                  <a:srgbClr val="2C5AA0"/>
                </a:solidFill>
                <a:latin typeface="Calibri"/>
              </a:rPr>
              <a:t>Blocker 2 — B0: Λ daughters get zero tracks (#2746)</a:t>
            </a:r>
            <a:endParaRPr/>
          </a:p>
        </p:txBody>
      </p:sp>
      <p:sp>
        <p:nvSpPr>
          <p:cNvPr id="2135128912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97173145" name="TextBox 4"/>
          <p:cNvSpPr txBox="1"/>
          <p:nvPr/>
        </p:nvSpPr>
        <p:spPr bwMode="auto">
          <a:xfrm>
            <a:off x="502920" y="1143000"/>
            <a:ext cx="11183112" cy="1691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sz="1400" b="1" i="0">
                <a:solidFill>
                  <a:srgbClr val="222222"/>
                </a:solidFill>
                <a:latin typeface="Calibri"/>
              </a:rPr>
              <a:t>• B0 has hits in nearly every event and zero tracks in every campaign file. The chain stops at seeding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    – Root cause A (truth seeding): generatorStatus == 1 hard-coded + |vertex z| &lt; 200 mm; Λ daughters are displaced secondaries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    – Root cause B (real seeding): B0TrackerSeeds registered with the central-tracker seeding volume (zMax 1.7 m, rMax 0.44 m) — B0 sits at z ≈ 5.7—6.7 m</a:t>
            </a:r>
            <a:endParaRPr/>
          </a:p>
        </p:txBody>
      </p:sp>
      <p:graphicFrame>
        <p:nvGraphicFramePr>
          <p:cNvPr id="866954424" name="Table 5"/>
          <p:cNvGraphicFramePr>
            <a:graphicFrameLocks xmlns:a="http://schemas.openxmlformats.org/drawingml/2006/main" noGrp="1"/>
          </p:cNvGraphicFramePr>
          <p:nvPr/>
        </p:nvGraphicFramePr>
        <p:xfrm rot="0">
          <a:off x="514807" y="3099816"/>
          <a:ext cx="5577839" cy="2432303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{5C22544A-7EE6-4342-B048-85BDC9FD1C3A}</a:tableStyleId>
              </a:tblPr>
              <a:tblGrid>
                <a:gridCol w="3012033"/>
                <a:gridCol w="1171346"/>
                <a:gridCol w="1394460"/>
              </a:tblGrid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Calibri"/>
                        </a:rPr>
                        <a:t>collection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Calibri"/>
                        </a:rPr>
                        <a:t>objects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1" i="0">
                          <a:solidFill>
                            <a:srgbClr val="FFFFFF"/>
                          </a:solidFill>
                          <a:latin typeface="Calibri"/>
                        </a:rPr>
                        <a:t>events &gt; 0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B0TrackerRecHits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3588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98/99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B0TrackerMeasurements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3588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98/99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B0TrackerSeeds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B42318"/>
                          </a:solidFill>
                          <a:latin typeface="Calibri"/>
                        </a:rPr>
                        <a:t>0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B42318"/>
                          </a:solidFill>
                          <a:latin typeface="Calibri"/>
                        </a:rPr>
                        <a:t>0/99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B0TrackerCKFTracks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B42318"/>
                          </a:solidFill>
                          <a:latin typeface="Calibri"/>
                        </a:rPr>
                        <a:t>0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B42318"/>
                          </a:solidFill>
                          <a:latin typeface="Calibri"/>
                        </a:rPr>
                        <a:t>0/99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CentralCKFTracks (control)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900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99/99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B0 truth-seeded (patched ctrl)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89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150" b="0" i="0">
                          <a:solidFill>
                            <a:srgbClr val="222222"/>
                          </a:solidFill>
                          <a:latin typeface="Calibri"/>
                        </a:rPr>
                        <a:t>63/99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</a:tbl>
          </a:graphicData>
        </a:graphic>
      </p:graphicFrame>
      <p:sp>
        <p:nvSpPr>
          <p:cNvPr id="1090351516" name="TextBox 6"/>
          <p:cNvSpPr txBox="1"/>
          <p:nvPr/>
        </p:nvSpPr>
        <p:spPr bwMode="auto">
          <a:xfrm>
            <a:off x="514807" y="5632704"/>
            <a:ext cx="557784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050" b="0" i="1">
                <a:solidFill>
                  <a:srgbClr val="666666"/>
                </a:solidFill>
                <a:latin typeface="Calibri"/>
              </a:rPr>
              <a:t>Stock EICrecon main, full chain from sim (NC-DIS 10x275). Truth-seeded control uses our patch → geometry/CKF are healthy.</a:t>
            </a:r>
            <a:endParaRPr/>
          </a:p>
        </p:txBody>
      </p:sp>
      <p:sp>
        <p:nvSpPr>
          <p:cNvPr id="2006929693" name="TextBox 7"/>
          <p:cNvSpPr txBox="1"/>
          <p:nvPr/>
        </p:nvSpPr>
        <p:spPr bwMode="auto">
          <a:xfrm>
            <a:off x="6382513" y="3031235"/>
            <a:ext cx="53035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500" b="1" i="0">
                <a:solidFill>
                  <a:srgbClr val="2C5AA0"/>
                </a:solidFill>
                <a:latin typeface="Calibri"/>
              </a:rPr>
              <a:t>Where the fixes stand</a:t>
            </a:r>
            <a:endParaRPr/>
          </a:p>
        </p:txBody>
      </p:sp>
      <p:sp>
        <p:nvSpPr>
          <p:cNvPr id="931207079" name="Rounded Rectangle 8"/>
          <p:cNvSpPr/>
          <p:nvPr/>
        </p:nvSpPr>
        <p:spPr bwMode="auto">
          <a:xfrm>
            <a:off x="6382513" y="3424428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E7F4EC"/>
          </a:solidFill>
          <a:ln w="12700">
            <a:solidFill>
              <a:srgbClr val="1B7F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" tIns="0" rIns="36576" bIns="0" rtlCol="0" anchor="ctr"/>
          <a:lstStyle/>
          <a:p>
            <a:pPr algn="ctr">
              <a:defRPr/>
            </a:pPr>
            <a:r>
              <a:rPr sz="1000" b="1" i="0">
                <a:solidFill>
                  <a:srgbClr val="1B7F4B"/>
                </a:solidFill>
                <a:latin typeface="Calibri"/>
              </a:rPr>
              <a:t>MERGED</a:t>
            </a:r>
            <a:endParaRPr/>
          </a:p>
        </p:txBody>
      </p:sp>
      <p:sp>
        <p:nvSpPr>
          <p:cNvPr id="1024065327" name="TextBox 9"/>
          <p:cNvSpPr txBox="1"/>
          <p:nvPr/>
        </p:nvSpPr>
        <p:spPr bwMode="auto">
          <a:xfrm>
            <a:off x="7708392" y="3396996"/>
            <a:ext cx="3977639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00" b="0" i="0">
                <a:solidFill>
                  <a:srgbClr val="222222"/>
                </a:solidFill>
                <a:latin typeface="Calibri"/>
              </a:rPr>
              <a:t>PR #2797 merged Aug 18 — truth seeder accepts secondaries</a:t>
            </a:r>
            <a:endParaRPr/>
          </a:p>
        </p:txBody>
      </p:sp>
      <p:sp>
        <p:nvSpPr>
          <p:cNvPr id="1075016375" name="Rounded Rectangle 10"/>
          <p:cNvSpPr/>
          <p:nvPr/>
        </p:nvSpPr>
        <p:spPr bwMode="auto">
          <a:xfrm>
            <a:off x="6382513" y="4265676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DF2E2"/>
          </a:solidFill>
          <a:ln w="12700">
            <a:solidFill>
              <a:srgbClr val="B06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" tIns="0" rIns="36576" bIns="0" rtlCol="0" anchor="ctr"/>
          <a:lstStyle/>
          <a:p>
            <a:pPr algn="ctr">
              <a:defRPr/>
            </a:pPr>
            <a:r>
              <a:rPr sz="1000" b="1" i="0">
                <a:solidFill>
                  <a:srgbClr val="B06400"/>
                </a:solidFill>
                <a:latin typeface="Calibri"/>
              </a:rPr>
              <a:t>IN REVIEW</a:t>
            </a:r>
            <a:endParaRPr/>
          </a:p>
        </p:txBody>
      </p:sp>
      <p:sp>
        <p:nvSpPr>
          <p:cNvPr id="966099846" name="TextBox 11"/>
          <p:cNvSpPr txBox="1"/>
          <p:nvPr/>
        </p:nvSpPr>
        <p:spPr bwMode="auto">
          <a:xfrm>
            <a:off x="7708392" y="4238242"/>
            <a:ext cx="3977639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00" b="0" i="0">
                <a:solidFill>
                  <a:srgbClr val="222222"/>
                </a:solidFill>
                <a:latin typeface="Calibri"/>
              </a:rPr>
              <a:t>PR #2901 in review — relaxed B0 truth-seeding mode (z cut relaxed, perigee at vertex)</a:t>
            </a:r>
            <a:endParaRPr/>
          </a:p>
        </p:txBody>
      </p:sp>
      <p:sp>
        <p:nvSpPr>
          <p:cNvPr id="897623762" name="Rounded Rectangle 12"/>
          <p:cNvSpPr/>
          <p:nvPr/>
        </p:nvSpPr>
        <p:spPr bwMode="auto">
          <a:xfrm>
            <a:off x="6382513" y="5106923"/>
            <a:ext cx="1188720" cy="274320"/>
          </a:xfrm>
          <a:prstGeom prst="roundRect">
            <a:avLst>
              <a:gd name="adj" fmla="val 50000"/>
            </a:avLst>
          </a:prstGeom>
          <a:solidFill>
            <a:srgbClr val="FBE9E7"/>
          </a:solidFill>
          <a:ln w="12700">
            <a:solidFill>
              <a:srgbClr val="B4231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36576" tIns="0" rIns="36576" bIns="0" rtlCol="0" anchor="ctr"/>
          <a:lstStyle/>
          <a:p>
            <a:pPr algn="ctr">
              <a:defRPr/>
            </a:pPr>
            <a:r>
              <a:rPr sz="1000" b="1" i="0">
                <a:solidFill>
                  <a:srgbClr val="B42318"/>
                </a:solidFill>
                <a:latin typeface="Calibri"/>
              </a:rPr>
              <a:t>OPEN</a:t>
            </a:r>
            <a:endParaRPr/>
          </a:p>
        </p:txBody>
      </p:sp>
      <p:sp>
        <p:nvSpPr>
          <p:cNvPr id="395500701" name="TextBox 13"/>
          <p:cNvSpPr txBox="1"/>
          <p:nvPr/>
        </p:nvSpPr>
        <p:spPr bwMode="auto">
          <a:xfrm>
            <a:off x="7708392" y="5079491"/>
            <a:ext cx="3977639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00" b="0" i="0">
                <a:solidFill>
                  <a:srgbClr val="222222"/>
                </a:solidFill>
                <a:latin typeface="Calibri"/>
              </a:rPr>
              <a:t>Real B0 seeding: still zero seeds — needs a B0-specific seeder config; owner needed</a:t>
            </a:r>
            <a:endParaRPr/>
          </a:p>
        </p:txBody>
      </p:sp>
      <p:sp>
        <p:nvSpPr>
          <p:cNvPr id="1665497435" name="TextBox 14"/>
          <p:cNvSpPr txBox="1"/>
          <p:nvPr/>
        </p:nvSpPr>
        <p:spPr bwMode="auto">
          <a:xfrm>
            <a:off x="6400800" y="5760720"/>
            <a:ext cx="53035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00" b="1" i="0">
                <a:solidFill>
                  <a:srgbClr val="B42318"/>
                </a:solidFill>
                <a:latin typeface="Calibri"/>
              </a:rPr>
              <a:t>Consequence: no π⁻ candidates in campaign files → no complete p π⁻ pairs.</a:t>
            </a:r>
            <a:endParaRPr/>
          </a:p>
        </p:txBody>
      </p:sp>
      <p:sp>
        <p:nvSpPr>
          <p:cNvPr id="418055537" name="TextBox 15"/>
          <p:cNvSpPr txBox="1"/>
          <p:nvPr/>
        </p:nvSpPr>
        <p:spPr bwMode="auto">
          <a:xfrm>
            <a:off x="50292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000" b="0" i="1">
                <a:solidFill>
                  <a:srgbClr val="666666"/>
                </a:solidFill>
                <a:latin typeface="Calibri"/>
              </a:rPr>
              <a:t>GitHub states as of Aug 27, 2026</a:t>
            </a:r>
            <a:endParaRPr/>
          </a:p>
        </p:txBody>
      </p:sp>
      <p:sp>
        <p:nvSpPr>
          <p:cNvPr id="41787896" name="Rounded Rectangle 4"/>
          <p:cNvSpPr/>
          <p:nvPr/>
        </p:nvSpPr>
        <p:spPr bwMode="auto">
          <a:xfrm>
            <a:off x="551382" y="2267712"/>
            <a:ext cx="1920240" cy="566928"/>
          </a:xfrm>
          <a:prstGeom prst="roundRect">
            <a:avLst>
              <a:gd name="adj" fmla="val 14000"/>
            </a:avLst>
          </a:prstGeom>
          <a:solidFill>
            <a:srgbClr val="E7F4EC"/>
          </a:solidFill>
          <a:ln w="15875">
            <a:solidFill>
              <a:srgbClr val="1B7F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1B7F4B"/>
                </a:solidFill>
                <a:latin typeface="Calibri"/>
              </a:rPr>
              <a:t>B0 RecHits</a:t>
            </a:r>
            <a:endParaRPr/>
          </a:p>
        </p:txBody>
      </p:sp>
      <p:cxnSp>
        <p:nvCxnSpPr>
          <p:cNvPr id="1173526856" name="Connector 5"/>
          <p:cNvCxnSpPr/>
          <p:nvPr/>
        </p:nvCxnSpPr>
        <p:spPr bwMode="auto">
          <a:xfrm>
            <a:off x="2508197" y="2551176"/>
            <a:ext cx="320040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3647308" name="Rounded Rectangle 6"/>
          <p:cNvSpPr/>
          <p:nvPr/>
        </p:nvSpPr>
        <p:spPr bwMode="auto">
          <a:xfrm>
            <a:off x="2864814" y="2267712"/>
            <a:ext cx="1920240" cy="566928"/>
          </a:xfrm>
          <a:prstGeom prst="roundRect">
            <a:avLst>
              <a:gd name="adj" fmla="val 14000"/>
            </a:avLst>
          </a:prstGeom>
          <a:solidFill>
            <a:srgbClr val="E7F4EC"/>
          </a:solidFill>
          <a:ln w="15875">
            <a:solidFill>
              <a:srgbClr val="1B7F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1B7F4B"/>
                </a:solidFill>
                <a:latin typeface="Calibri"/>
              </a:rPr>
              <a:t>Measurements</a:t>
            </a:r>
            <a:endParaRPr/>
          </a:p>
        </p:txBody>
      </p:sp>
      <p:cxnSp>
        <p:nvCxnSpPr>
          <p:cNvPr id="689553378" name="Connector 7"/>
          <p:cNvCxnSpPr/>
          <p:nvPr/>
        </p:nvCxnSpPr>
        <p:spPr bwMode="auto">
          <a:xfrm>
            <a:off x="4821630" y="2551176"/>
            <a:ext cx="320038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4146554" name="Rounded Rectangle 8"/>
          <p:cNvSpPr/>
          <p:nvPr/>
        </p:nvSpPr>
        <p:spPr bwMode="auto">
          <a:xfrm>
            <a:off x="5178246" y="2267712"/>
            <a:ext cx="1920240" cy="566928"/>
          </a:xfrm>
          <a:prstGeom prst="roundRect">
            <a:avLst>
              <a:gd name="adj" fmla="val 14000"/>
            </a:avLst>
          </a:prstGeom>
          <a:solidFill>
            <a:srgbClr val="FBE9E7"/>
          </a:solidFill>
          <a:ln w="15875">
            <a:solidFill>
              <a:srgbClr val="B4231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B42318"/>
                </a:solidFill>
                <a:latin typeface="Calibri"/>
              </a:rPr>
              <a:t>Seeds</a:t>
            </a:r>
            <a:endParaRPr/>
          </a:p>
        </p:txBody>
      </p:sp>
      <p:cxnSp>
        <p:nvCxnSpPr>
          <p:cNvPr id="1620255923" name="Connector 9"/>
          <p:cNvCxnSpPr/>
          <p:nvPr/>
        </p:nvCxnSpPr>
        <p:spPr bwMode="auto">
          <a:xfrm>
            <a:off x="7135062" y="2551176"/>
            <a:ext cx="320040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1655595" name="Rounded Rectangle 10"/>
          <p:cNvSpPr/>
          <p:nvPr/>
        </p:nvSpPr>
        <p:spPr bwMode="auto">
          <a:xfrm>
            <a:off x="7491678" y="2267712"/>
            <a:ext cx="1920240" cy="566928"/>
          </a:xfrm>
          <a:prstGeom prst="roundRect">
            <a:avLst>
              <a:gd name="adj" fmla="val 14000"/>
            </a:avLst>
          </a:prstGeom>
          <a:solidFill>
            <a:srgbClr val="FBE9E7"/>
          </a:solidFill>
          <a:ln w="15875">
            <a:solidFill>
              <a:srgbClr val="B4231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B42318"/>
                </a:solidFill>
                <a:latin typeface="Calibri"/>
              </a:rPr>
              <a:t>CKF tracks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0570382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5</a:t>
            </a:r>
            <a:endParaRPr/>
          </a:p>
        </p:txBody>
      </p:sp>
      <p:sp>
        <p:nvSpPr>
          <p:cNvPr id="1620048197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500" b="1" i="0">
                <a:solidFill>
                  <a:srgbClr val="2C5AA0"/>
                </a:solidFill>
                <a:latin typeface="Calibri"/>
              </a:rPr>
              <a:t>Blocker 3 — ZDC 269 ns cut vs merged frames (#2802)</a:t>
            </a:r>
            <a:endParaRPr/>
          </a:p>
        </p:txBody>
      </p:sp>
      <p:sp>
        <p:nvSpPr>
          <p:cNvPr id="231273453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18961280" name="TextBox 4"/>
          <p:cNvSpPr txBox="1"/>
          <p:nvPr/>
        </p:nvSpPr>
        <p:spPr bwMode="auto">
          <a:xfrm>
            <a:off x="502920" y="1143000"/>
            <a:ext cx="11183112" cy="2377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700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HEXPLIT rejects ZDC hits with t &gt; 269 ns in ABSOLUTE event time (ZDC.cc: tmax = 269 ns)</a:t>
            </a:r>
            <a:endParaRPr/>
          </a:p>
          <a:p>
            <a:pPr>
              <a:spcAft>
                <a:spcPts val="700"/>
              </a:spcAft>
              <a:defRPr/>
            </a:pPr>
            <a:r>
              <a:rPr sz="1400" b="1" i="0">
                <a:solidFill>
                  <a:srgbClr val="222222"/>
                </a:solidFill>
                <a:latin typeface="Calibri"/>
              </a:rPr>
              <a:t>• SignalBackgroundMerger places the interaction anywhere in a 1000—5000 ns frame → late-t0 events lose their ZDC, even with zero background</a:t>
            </a:r>
            <a:endParaRPr/>
          </a:p>
          <a:p>
            <a:pPr>
              <a:spcAft>
                <a:spcPts val="700"/>
              </a:spcAft>
              <a:defRPr/>
            </a:pPr>
            <a:r>
              <a:rPr sz="1400" b="0" i="0">
                <a:solidFill>
                  <a:srgbClr val="222222"/>
                </a:solidFill>
                <a:latin typeface="Calibri"/>
              </a:rPr>
              <a:t>• No hardware basis for 269 ns (Yulia checked); working theory: it was meant to remove late albedo hits (purple, below)</a:t>
            </a:r>
            <a:endParaRPr/>
          </a:p>
          <a:p>
            <a:pPr>
              <a:spcAft>
                <a:spcPts val="700"/>
              </a:spcAft>
              <a:defRPr/>
            </a:pPr>
            <a:r>
              <a:rPr sz="1400" b="1" i="0">
                <a:solidFill>
                  <a:srgbClr val="222222"/>
                </a:solidFill>
                <a:latin typeface="Calibri"/>
              </a:rPr>
              <a:t>• Fix PR #2892: keep the physics window, but measure it relative to the truth interaction t0 (via calo hit links); parameter renamed tmax → max_time_to_truth_t0 (breaking)</a:t>
            </a:r>
            <a:endParaRPr/>
          </a:p>
        </p:txBody>
      </p:sp>
      <p:pic>
        <p:nvPicPr>
          <p:cNvPr id="1752265206" name="Picture 5" descr="zdc_albedo_timing.png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000305" y="3383280"/>
            <a:ext cx="10188341" cy="2651760"/>
          </a:xfrm>
          <a:prstGeom prst="rect">
            <a:avLst/>
          </a:prstGeom>
        </p:spPr>
      </p:pic>
      <p:sp>
        <p:nvSpPr>
          <p:cNvPr id="1602809750" name="TextBox 6"/>
          <p:cNvSpPr txBox="1"/>
          <p:nvPr/>
        </p:nvSpPr>
        <p:spPr bwMode="auto">
          <a:xfrm>
            <a:off x="502920" y="6080759"/>
            <a:ext cx="11183112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1000" b="0" i="1">
                <a:solidFill>
                  <a:srgbClr val="666666"/>
                </a:solidFill>
                <a:latin typeface="Consolas"/>
              </a:rPr>
              <a:t>hit time vs z: signal burst (green), late albedo (purple), continuous background (yellow) — the time window must follow t0</a:t>
            </a:r>
            <a:endParaRPr/>
          </a:p>
        </p:txBody>
      </p:sp>
      <p:sp>
        <p:nvSpPr>
          <p:cNvPr id="1949588239" name="TextBox 7"/>
          <p:cNvSpPr txBox="1"/>
          <p:nvPr/>
        </p:nvSpPr>
        <p:spPr bwMode="auto">
          <a:xfrm>
            <a:off x="50292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000" b="0" i="1">
                <a:solidFill>
                  <a:srgbClr val="666666"/>
                </a:solidFill>
                <a:latin typeface="Calibri"/>
              </a:rPr>
              <a:t>#2802 understood · fix PR #2892 open, review required, needs a t0 ≠ 0 regression test · GitHub states as of Aug 27, 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0948963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6</a:t>
            </a:r>
            <a:endParaRPr/>
          </a:p>
        </p:txBody>
      </p:sp>
      <p:sp>
        <p:nvSpPr>
          <p:cNvPr id="1548328336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800" b="1" i="0">
                <a:solidFill>
                  <a:srgbClr val="2C5AA0"/>
                </a:solidFill>
                <a:latin typeface="Calibri"/>
              </a:rPr>
              <a:t>Who owns what, and how this gets resolved</a:t>
            </a:r>
            <a:endParaRPr/>
          </a:p>
        </p:txBody>
      </p:sp>
      <p:sp>
        <p:nvSpPr>
          <p:cNvPr id="88464252" name="Rectangle 3"/>
          <p:cNvSpPr/>
          <p:nvPr/>
        </p:nvSpPr>
        <p:spPr bwMode="auto">
          <a:xfrm>
            <a:off x="502920" y="932688"/>
            <a:ext cx="11185855" cy="27940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graphicFrame>
        <p:nvGraphicFramePr>
          <p:cNvPr id="2006048763" name="Table 4"/>
          <p:cNvGraphicFramePr>
            <a:graphicFrameLocks xmlns:a="http://schemas.openxmlformats.org/drawingml/2006/main" noGrp="1"/>
          </p:cNvGraphicFramePr>
          <p:nvPr/>
        </p:nvGraphicFramePr>
        <p:xfrm rot="0">
          <a:off x="502920" y="1234440"/>
          <a:ext cx="11183109" cy="2194560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{5C22544A-7EE6-4342-B048-85BDC9FD1C3A}</a:tableStyleId>
              </a:tblPr>
              <a:tblGrid>
                <a:gridCol w="1789297"/>
                <a:gridCol w="2683946"/>
                <a:gridCol w="5256062"/>
                <a:gridCol w="1453804"/>
              </a:tblGrid>
              <a:tr h="54864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blocker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fix in flight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contact / owner (per Yulia, Aug 26)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Calibri"/>
                        </a:rPr>
                        <a:t>state</a:t>
                      </a:r>
                      <a:endParaRPr/>
                    </a:p>
                  </a:txBody>
                  <a:tcPr marL="73152" marR="73152" anchor="ctr">
                    <a:solidFill>
                      <a:srgbClr val="2C5AA0"/>
                    </a:solidFill>
                  </a:tcPr>
                </a:tc>
              </a:tr>
              <a:tr h="54864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#2737 ZDC HCAL response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none yet — needs the hex/square study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ZDC-HCAL: David Ruth (NMSU) · ZDC-EMCAL: Yuji Goto + Ming Kuo (NCU) · Sebouh Paul (ODU) trains a successor — Sean Preins suggested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B42318"/>
                          </a:solidFill>
                          <a:latin typeface="Calibri"/>
                        </a:rPr>
                        <a:t>needs owner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#2746 B0 tracking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#2797 merged · #2901 in review · real seeding open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B0 tracking layers: Igor Korover (TAU), cc Zvi Citron · B0-EMCAL: Zvi Citron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B06400"/>
                          </a:solidFill>
                          <a:latin typeface="Calibri"/>
                        </a:rPr>
                        <a:t>partial</a:t>
                      </a:r>
                      <a:endParaRPr/>
                    </a:p>
                  </a:txBody>
                  <a:tcPr marL="73152" marR="73152" anchor="ctr">
                    <a:solidFill>
                      <a:srgbClr val="EBF0F8"/>
                    </a:solidFill>
                  </a:tcPr>
                </a:tc>
              </a:tr>
              <a:tr h="54864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#2802 ZDC tmax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#2892 in review (needs t0 ≠ 0 regression test)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222222"/>
                          </a:solidFill>
                          <a:latin typeface="Calibri"/>
                        </a:rPr>
                        <a:t>PR by Dmitry Kalinkin; review by ZDC/calorimetry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200" b="0" i="0">
                          <a:solidFill>
                            <a:srgbClr val="B06400"/>
                          </a:solidFill>
                          <a:latin typeface="Calibri"/>
                        </a:rPr>
                        <a:t>in review</a:t>
                      </a:r>
                      <a:endParaRPr/>
                    </a:p>
                  </a:txBody>
                  <a:tcPr marL="73152" marR="7315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9921156" name="TextBox 5"/>
          <p:cNvSpPr txBox="1"/>
          <p:nvPr/>
        </p:nvSpPr>
        <p:spPr bwMode="auto">
          <a:xfrm>
            <a:off x="502920" y="3931920"/>
            <a:ext cx="11200031" cy="17935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• Process agreed with Markus (Aug 24):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    - every blocking problem gets a GitHub issue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    – weekly status review after the JLab group meetings until meson-structure studies run on the monthly campaigns</a:t>
            </a:r>
            <a:endParaRPr/>
          </a:p>
          <a:p>
            <a:pPr>
              <a:spcAft>
                <a:spcPts val="800"/>
              </a:spcAft>
              <a:defRPr/>
            </a:pPr>
            <a:r>
              <a:rPr sz="1300" b="0" i="0">
                <a:solidFill>
                  <a:srgbClr val="222222"/>
                </a:solidFill>
                <a:latin typeface="Calibri"/>
              </a:rPr>
              <a:t>    – detailed reco/sim discussion goes to the DSC WG meetings; Baptiste and Dmitry keep contributing to the GitHub threads</a:t>
            </a:r>
            <a:br>
              <a:rPr sz="1300" b="0" i="0">
                <a:solidFill>
                  <a:srgbClr val="222222"/>
                </a:solidFill>
                <a:latin typeface="Calibri"/>
              </a:rPr>
            </a:br>
            <a:br>
              <a:rPr sz="1300" b="0" i="0">
                <a:solidFill>
                  <a:srgbClr val="222222"/>
                </a:solidFill>
                <a:latin typeface="Calibri"/>
              </a:rPr>
            </a:br>
            <a:r>
              <a:rPr sz="1300" b="0" i="0">
                <a:solidFill>
                  <a:srgbClr val="222222"/>
                </a:solidFill>
                <a:latin typeface="Calibri"/>
              </a:rPr>
              <a:t>    </a:t>
            </a:r>
            <a:r>
              <a:rPr lang="en-US" sz="1300" b="0" i="0" u="none" strike="noStrike" cap="none" spc="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–</a:t>
            </a:r>
            <a:r>
              <a:rPr sz="1300" b="0" i="0">
                <a:solidFill>
                  <a:srgbClr val="222222"/>
                </a:solidFill>
                <a:latin typeface="Calibri"/>
              </a:rPr>
              <a:t> ZDC reconstruction algorithm </a:t>
            </a:r>
            <a:r>
              <a:rPr lang="en-US" sz="1300" b="0" i="0" u="none" strike="noStrike" cap="none" spc="0">
                <a:solidFill>
                  <a:srgbClr val="B42318"/>
                </a:solidFill>
                <a:latin typeface="Calibri"/>
                <a:ea typeface="Calibri"/>
                <a:cs typeface="Calibri"/>
              </a:rPr>
              <a:t>needs owner</a:t>
            </a:r>
            <a:r>
              <a:rPr sz="1300" b="0" i="0">
                <a:solidFill>
                  <a:srgbClr val="222222"/>
                </a:solidFill>
                <a:latin typeface="Calibri"/>
              </a:rPr>
              <a:t> </a:t>
            </a:r>
            <a:endParaRPr sz="1300" b="0" i="0">
              <a:solidFill>
                <a:srgbClr val="222222"/>
              </a:solidFill>
              <a:latin typeface="Calibri"/>
            </a:endParaRPr>
          </a:p>
          <a:p>
            <a:pPr>
              <a:spcAft>
                <a:spcPts val="800"/>
              </a:spcAft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• Goal: a clearly identified software owner for each blocker — the ZDC ownership question is with the ZDC DSC now</a:t>
            </a:r>
            <a:endParaRPr/>
          </a:p>
        </p:txBody>
      </p:sp>
      <p:sp>
        <p:nvSpPr>
          <p:cNvPr id="58168095" name="TextBox 6"/>
          <p:cNvSpPr txBox="1"/>
          <p:nvPr/>
        </p:nvSpPr>
        <p:spPr bwMode="auto">
          <a:xfrm>
            <a:off x="50292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000" b="0" i="1">
                <a:solidFill>
                  <a:srgbClr val="666666"/>
                </a:solidFill>
                <a:latin typeface="Calibri"/>
              </a:rPr>
              <a:t>GitHub states as of Aug 27, 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0578922" name="TextBox 1"/>
          <p:cNvSpPr txBox="1"/>
          <p:nvPr/>
        </p:nvSpPr>
        <p:spPr bwMode="auto">
          <a:xfrm flipH="0" flipV="0">
            <a:off x="2193449" y="2924717"/>
            <a:ext cx="7958048" cy="60995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4000" b="1" i="0">
                <a:solidFill>
                  <a:srgbClr val="2C5AA0"/>
                </a:solidFill>
                <a:latin typeface="Calibri"/>
              </a:rPr>
              <a:t>Λ → p π⁻ reconstruction for EICrecon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9591563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2</a:t>
            </a:r>
            <a:endParaRPr/>
          </a:p>
        </p:txBody>
      </p:sp>
      <p:sp>
        <p:nvSpPr>
          <p:cNvPr id="1153250081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000" b="1" i="0">
                <a:solidFill>
                  <a:srgbClr val="2C5AA0"/>
                </a:solidFill>
                <a:latin typeface="Calibri"/>
              </a:rPr>
              <a:t>Sullivan Λ kinematics: decay meters downstream, daughters far-forward</a:t>
            </a:r>
            <a:endParaRPr/>
          </a:p>
        </p:txBody>
      </p:sp>
      <p:sp>
        <p:nvSpPr>
          <p:cNvPr id="1297781096" name="Rectangle 3"/>
          <p:cNvSpPr/>
          <p:nvPr/>
        </p:nvSpPr>
        <p:spPr bwMode="auto">
          <a:xfrm>
            <a:off x="502920" y="932688"/>
            <a:ext cx="11185854" cy="27939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946469" name="Rounded Rectangle 4"/>
          <p:cNvSpPr/>
          <p:nvPr/>
        </p:nvSpPr>
        <p:spPr bwMode="auto">
          <a:xfrm>
            <a:off x="502920" y="1965960"/>
            <a:ext cx="2286000" cy="914400"/>
          </a:xfrm>
          <a:prstGeom prst="roundRect">
            <a:avLst>
              <a:gd name="adj" fmla="val 14000"/>
            </a:avLst>
          </a:prstGeom>
          <a:solidFill>
            <a:srgbClr val="EBF0F8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IP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e p → e' K⁺ Λ</a:t>
            </a:r>
            <a:endParaRPr/>
          </a:p>
        </p:txBody>
      </p:sp>
      <p:sp>
        <p:nvSpPr>
          <p:cNvPr id="1161153249" name="Rounded Rectangle 5"/>
          <p:cNvSpPr/>
          <p:nvPr/>
        </p:nvSpPr>
        <p:spPr bwMode="auto">
          <a:xfrm>
            <a:off x="3794760" y="1965960"/>
            <a:ext cx="2651760" cy="914400"/>
          </a:xfrm>
          <a:prstGeom prst="roundRect">
            <a:avLst>
              <a:gd name="adj" fmla="val 14000"/>
            </a:avLst>
          </a:prstGeom>
          <a:solidFill>
            <a:srgbClr val="EBF0F8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Λ flight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γβ ≈ 40—100</a:t>
            </a:r>
            <a:br>
              <a:rPr sz="1050" b="0" i="0">
                <a:solidFill>
                  <a:srgbClr val="222222"/>
                </a:solidFill>
                <a:latin typeface="Calibri"/>
              </a:rPr>
            </a:br>
            <a:r>
              <a:rPr sz="1050" b="0" i="0">
                <a:solidFill>
                  <a:srgbClr val="222222"/>
                </a:solidFill>
                <a:latin typeface="Calibri"/>
              </a:rPr>
              <a:t>no detector signal</a:t>
            </a:r>
            <a:endParaRPr/>
          </a:p>
        </p:txBody>
      </p:sp>
      <p:sp>
        <p:nvSpPr>
          <p:cNvPr id="1764927945" name="Rounded Rectangle 6"/>
          <p:cNvSpPr/>
          <p:nvPr/>
        </p:nvSpPr>
        <p:spPr bwMode="auto">
          <a:xfrm>
            <a:off x="7452360" y="1371600"/>
            <a:ext cx="4206240" cy="914400"/>
          </a:xfrm>
          <a:prstGeom prst="roundRect">
            <a:avLst>
              <a:gd name="adj" fmla="val 14000"/>
            </a:avLst>
          </a:prstGeom>
          <a:solidFill>
            <a:srgbClr val="E7F4EC"/>
          </a:solidFill>
          <a:ln w="15875">
            <a:solidFill>
              <a:srgbClr val="1B7F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p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Roman Pots · off-momentum · B0</a:t>
            </a:r>
            <a:endParaRPr/>
          </a:p>
        </p:txBody>
      </p:sp>
      <p:sp>
        <p:nvSpPr>
          <p:cNvPr id="398913824" name="Rounded Rectangle 7"/>
          <p:cNvSpPr/>
          <p:nvPr/>
        </p:nvSpPr>
        <p:spPr bwMode="auto">
          <a:xfrm>
            <a:off x="7452360" y="2560320"/>
            <a:ext cx="4206240" cy="914400"/>
          </a:xfrm>
          <a:prstGeom prst="roundRect">
            <a:avLst>
              <a:gd name="adj" fmla="val 14000"/>
            </a:avLst>
          </a:prstGeom>
          <a:solidFill>
            <a:srgbClr val="E7F4EC"/>
          </a:solidFill>
          <a:ln w="15875">
            <a:solidFill>
              <a:srgbClr val="1B7F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π⁻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B0 tracker only (5.5—20 mrad, z &lt; 6 m)</a:t>
            </a:r>
            <a:endParaRPr/>
          </a:p>
        </p:txBody>
      </p:sp>
      <p:cxnSp>
        <p:nvCxnSpPr>
          <p:cNvPr id="1993387489" name="Connector 8"/>
          <p:cNvCxnSpPr/>
          <p:nvPr/>
        </p:nvCxnSpPr>
        <p:spPr bwMode="auto">
          <a:xfrm>
            <a:off x="2788920" y="2423160"/>
            <a:ext cx="1005840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1340245" name="Connector 9"/>
          <p:cNvCxnSpPr/>
          <p:nvPr/>
        </p:nvCxnSpPr>
        <p:spPr bwMode="auto">
          <a:xfrm flipV="1">
            <a:off x="6446520" y="1874518"/>
            <a:ext cx="1005840" cy="45720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1277345" name="Connector 10"/>
          <p:cNvCxnSpPr/>
          <p:nvPr/>
        </p:nvCxnSpPr>
        <p:spPr bwMode="auto">
          <a:xfrm>
            <a:off x="6446520" y="2514599"/>
            <a:ext cx="1005840" cy="45720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97599738" name="TextBox 11"/>
          <p:cNvSpPr txBox="1"/>
          <p:nvPr/>
        </p:nvSpPr>
        <p:spPr bwMode="auto">
          <a:xfrm>
            <a:off x="822960" y="4114800"/>
            <a:ext cx="329184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5400" b="1" i="0">
                <a:solidFill>
                  <a:srgbClr val="2C5AA0"/>
                </a:solidFill>
                <a:latin typeface="Calibri"/>
              </a:rPr>
              <a:t>64%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branching ratio Λ → p π⁻</a:t>
            </a:r>
            <a:endParaRPr/>
          </a:p>
        </p:txBody>
      </p:sp>
      <p:sp>
        <p:nvSpPr>
          <p:cNvPr id="538334602" name="TextBox 12"/>
          <p:cNvSpPr txBox="1"/>
          <p:nvPr/>
        </p:nvSpPr>
        <p:spPr bwMode="auto">
          <a:xfrm>
            <a:off x="4480560" y="4114800"/>
            <a:ext cx="329184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5400" b="1" i="0">
                <a:solidFill>
                  <a:srgbClr val="2C5AA0"/>
                </a:solidFill>
                <a:latin typeface="Calibri"/>
              </a:rPr>
              <a:t>3.1 m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median decay z at 9x130</a:t>
            </a:r>
            <a:endParaRPr/>
          </a:p>
        </p:txBody>
      </p:sp>
      <p:sp>
        <p:nvSpPr>
          <p:cNvPr id="228267019" name="TextBox 13"/>
          <p:cNvSpPr txBox="1"/>
          <p:nvPr/>
        </p:nvSpPr>
        <p:spPr bwMode="auto">
          <a:xfrm>
            <a:off x="8138160" y="4114800"/>
            <a:ext cx="329184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sz="5400" b="1" i="0">
                <a:solidFill>
                  <a:srgbClr val="2C5AA0"/>
                </a:solidFill>
                <a:latin typeface="Calibri"/>
              </a:rPr>
              <a:t>938/2000</a:t>
            </a:r>
            <a:endParaRPr/>
          </a:p>
          <a:p>
            <a:pPr algn="ctr">
              <a:defRPr/>
            </a:pPr>
            <a:r>
              <a:rPr sz="1300" b="0" i="0">
                <a:solidFill>
                  <a:srgbClr val="666666"/>
                </a:solidFill>
                <a:latin typeface="Calibri"/>
              </a:rPr>
              <a:t>events with Λ → p π⁻, z &lt; 30 m</a:t>
            </a:r>
            <a:endParaRPr/>
          </a:p>
        </p:txBody>
      </p:sp>
      <p:sp>
        <p:nvSpPr>
          <p:cNvPr id="1434538686" name="TextBox 14"/>
          <p:cNvSpPr txBox="1"/>
          <p:nvPr/>
        </p:nvSpPr>
        <p:spPr bwMode="auto">
          <a:xfrm>
            <a:off x="505662" y="1005840"/>
            <a:ext cx="11201832" cy="228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500" b="0" i="1">
                <a:solidFill>
                  <a:srgbClr val="222222"/>
                </a:solidFill>
                <a:latin typeface="Calibri"/>
              </a:rPr>
              <a:t>The central detector sees only e' and whatever in K⁺ . The Λ-s go to the far-forward</a:t>
            </a:r>
            <a:endParaRPr/>
          </a:p>
        </p:txBody>
      </p:sp>
      <p:graphicFrame>
        <p:nvGraphicFramePr>
          <p:cNvPr id="1923229854" name="Table 4"/>
          <p:cNvGraphicFramePr>
            <a:graphicFrameLocks xmlns:a="http://schemas.openxmlformats.org/drawingml/2006/main"/>
          </p:cNvGraphicFramePr>
          <p:nvPr/>
        </p:nvGraphicFramePr>
        <p:xfrm rot="0">
          <a:off x="534925" y="5225654"/>
          <a:ext cx="11183108" cy="1508758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2683945"/>
                <a:gridCol w="3578594"/>
                <a:gridCol w="3131271"/>
                <a:gridCol w="1789296"/>
              </a:tblGrid>
              <a:tr h="50292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500" b="1" i="0">
                          <a:solidFill>
                            <a:srgbClr val="FFFFFF"/>
                          </a:solidFill>
                          <a:latin typeface="Calibri"/>
                        </a:rPr>
                        <a:t>channel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1" i="0">
                          <a:solidFill>
                            <a:srgbClr val="FFFFFF"/>
                          </a:solidFill>
                          <a:latin typeface="Calibri"/>
                        </a:rPr>
                        <a:t>algorithm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1" i="0">
                          <a:solidFill>
                            <a:srgbClr val="FFFFFF"/>
                          </a:solidFill>
                          <a:latin typeface="Calibri"/>
                        </a:rPr>
                        <a:t>output collection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1" i="0">
                          <a:solidFill>
                            <a:srgbClr val="FFFFFF"/>
                          </a:solidFill>
                          <a:latin typeface="Calibri"/>
                        </a:rPr>
                        <a:t>status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</a:tr>
              <a:tr h="50292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Λ → n π⁰ (BR 36%)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LambdaReconstruction (ZDC)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ReconstructedLambdas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exists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Λ → p π⁻ (BR 64%)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—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—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500" b="0" i="0">
                          <a:solidFill>
                            <a:srgbClr val="222222"/>
                          </a:solidFill>
                          <a:latin typeface="Calibri"/>
                        </a:rPr>
                        <a:t>missing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4882051" name="TextBox 1"/>
          <p:cNvSpPr txBox="1"/>
          <p:nvPr/>
        </p:nvSpPr>
        <p:spPr bwMode="auto">
          <a:xfrm>
            <a:off x="11365992" y="6510528"/>
            <a:ext cx="5486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sz="1100" b="0" i="0">
                <a:solidFill>
                  <a:srgbClr val="666666"/>
                </a:solidFill>
                <a:latin typeface="Calibri"/>
              </a:rPr>
              <a:t>4</a:t>
            </a:r>
            <a:endParaRPr/>
          </a:p>
        </p:txBody>
      </p:sp>
      <p:sp>
        <p:nvSpPr>
          <p:cNvPr id="1172482439" name="TextBox 2"/>
          <p:cNvSpPr txBox="1"/>
          <p:nvPr/>
        </p:nvSpPr>
        <p:spPr bwMode="auto">
          <a:xfrm>
            <a:off x="502920" y="256032"/>
            <a:ext cx="11183112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2200" b="1" i="0">
                <a:solidFill>
                  <a:srgbClr val="2C5AA0"/>
                </a:solidFill>
                <a:latin typeface="Calibri"/>
              </a:rPr>
              <a:t>ChargedLambdaReconstruction: inputs, V0 cut chain, outputs</a:t>
            </a:r>
            <a:endParaRPr/>
          </a:p>
        </p:txBody>
      </p:sp>
      <p:sp>
        <p:nvSpPr>
          <p:cNvPr id="1380416117" name="Rectangle 3"/>
          <p:cNvSpPr/>
          <p:nvPr/>
        </p:nvSpPr>
        <p:spPr bwMode="auto">
          <a:xfrm>
            <a:off x="502920" y="932688"/>
            <a:ext cx="11185854" cy="27939"/>
          </a:xfrm>
          <a:prstGeom prst="rect">
            <a:avLst/>
          </a:prstGeom>
          <a:solidFill>
            <a:srgbClr val="2C5A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91089615" name="Rounded Rectangle 4"/>
          <p:cNvSpPr/>
          <p:nvPr/>
        </p:nvSpPr>
        <p:spPr bwMode="auto">
          <a:xfrm>
            <a:off x="502920" y="1325880"/>
            <a:ext cx="3200400" cy="777240"/>
          </a:xfrm>
          <a:prstGeom prst="roundRect">
            <a:avLst>
              <a:gd name="adj" fmla="val 14000"/>
            </a:avLst>
          </a:prstGeom>
          <a:solidFill>
            <a:srgbClr val="EBF0F8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050" b="1" i="0">
                <a:solidFill>
                  <a:srgbClr val="222222"/>
                </a:solidFill>
                <a:latin typeface="Calibri"/>
              </a:rPr>
              <a:t>ReconstructedChargedParticles</a:t>
            </a:r>
            <a:endParaRPr/>
          </a:p>
        </p:txBody>
      </p:sp>
      <p:sp>
        <p:nvSpPr>
          <p:cNvPr id="2051076072" name="Rounded Rectangle 5"/>
          <p:cNvSpPr/>
          <p:nvPr/>
        </p:nvSpPr>
        <p:spPr bwMode="auto">
          <a:xfrm>
            <a:off x="502920" y="2240280"/>
            <a:ext cx="3200400" cy="777240"/>
          </a:xfrm>
          <a:prstGeom prst="roundRect">
            <a:avLst>
              <a:gd name="adj" fmla="val 14000"/>
            </a:avLst>
          </a:prstGeom>
          <a:solidFill>
            <a:srgbClr val="EBF0F8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050" b="1" i="0">
                <a:solidFill>
                  <a:srgbClr val="222222"/>
                </a:solidFill>
                <a:latin typeface="Calibri"/>
              </a:rPr>
              <a:t>ForwardRomanPotRecParticles</a:t>
            </a:r>
            <a:endParaRPr/>
          </a:p>
        </p:txBody>
      </p:sp>
      <p:sp>
        <p:nvSpPr>
          <p:cNvPr id="1248608166" name="Rounded Rectangle 6"/>
          <p:cNvSpPr/>
          <p:nvPr/>
        </p:nvSpPr>
        <p:spPr bwMode="auto">
          <a:xfrm>
            <a:off x="502920" y="3154680"/>
            <a:ext cx="3200400" cy="777240"/>
          </a:xfrm>
          <a:prstGeom prst="roundRect">
            <a:avLst>
              <a:gd name="adj" fmla="val 14000"/>
            </a:avLst>
          </a:prstGeom>
          <a:solidFill>
            <a:srgbClr val="EBF0F8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050" b="1" i="0">
                <a:solidFill>
                  <a:srgbClr val="222222"/>
                </a:solidFill>
                <a:latin typeface="Calibri"/>
              </a:rPr>
              <a:t>ForwardOffMRecParticles</a:t>
            </a:r>
            <a:endParaRPr/>
          </a:p>
        </p:txBody>
      </p:sp>
      <p:sp>
        <p:nvSpPr>
          <p:cNvPr id="349673706" name="Rounded Rectangle 7"/>
          <p:cNvSpPr/>
          <p:nvPr/>
        </p:nvSpPr>
        <p:spPr bwMode="auto">
          <a:xfrm>
            <a:off x="4572000" y="1737360"/>
            <a:ext cx="3291840" cy="1783080"/>
          </a:xfrm>
          <a:prstGeom prst="roundRect">
            <a:avLst>
              <a:gd name="adj" fmla="val 14000"/>
            </a:avLst>
          </a:prstGeom>
          <a:solidFill>
            <a:srgbClr val="2C5AA0"/>
          </a:solidFill>
          <a:ln w="15875">
            <a:solidFill>
              <a:srgbClr val="2C5A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FFFFFF"/>
                </a:solidFill>
                <a:latin typeface="Calibri"/>
              </a:rPr>
              <a:t>pair + select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FFFFFF"/>
                </a:solidFill>
                <a:latin typeface="Calibri"/>
              </a:rPr>
              <a:t>p pool: charge &gt; 0 + all RP/OffM</a:t>
            </a:r>
            <a:br>
              <a:rPr sz="1050" b="0" i="0">
                <a:solidFill>
                  <a:srgbClr val="FFFFFF"/>
                </a:solidFill>
                <a:latin typeface="Calibri"/>
              </a:rPr>
            </a:br>
            <a:r>
              <a:rPr sz="1050" b="0" i="0">
                <a:solidFill>
                  <a:srgbClr val="FFFFFF"/>
                </a:solidFill>
                <a:latin typeface="Calibri"/>
              </a:rPr>
              <a:t>π⁻ pool: charge &lt; 0</a:t>
            </a:r>
            <a:br>
              <a:rPr sz="1050" b="0" i="0">
                <a:solidFill>
                  <a:srgbClr val="FFFFFF"/>
                </a:solidFill>
                <a:latin typeface="Calibri"/>
              </a:rPr>
            </a:br>
            <a:r>
              <a:rPr sz="1050" b="0" i="0">
                <a:solidFill>
                  <a:srgbClr val="FFFFFF"/>
                </a:solidFill>
                <a:latin typeface="Calibri"/>
              </a:rPr>
              <a:t>all passing pairs kept</a:t>
            </a:r>
            <a:endParaRPr/>
          </a:p>
        </p:txBody>
      </p:sp>
      <p:sp>
        <p:nvSpPr>
          <p:cNvPr id="714724588" name="Rounded Rectangle 8"/>
          <p:cNvSpPr/>
          <p:nvPr/>
        </p:nvSpPr>
        <p:spPr bwMode="auto">
          <a:xfrm>
            <a:off x="8595360" y="1737360"/>
            <a:ext cx="3063240" cy="1783080"/>
          </a:xfrm>
          <a:prstGeom prst="roundRect">
            <a:avLst>
              <a:gd name="adj" fmla="val 14000"/>
            </a:avLst>
          </a:prstGeom>
          <a:solidFill>
            <a:srgbClr val="E7F4EC"/>
          </a:solidFill>
          <a:ln w="15875">
            <a:solidFill>
              <a:srgbClr val="1B7F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/>
            </a:pPr>
            <a:r>
              <a:rPr sz="1300" b="1" i="0">
                <a:solidFill>
                  <a:srgbClr val="222222"/>
                </a:solidFill>
                <a:latin typeface="Calibri"/>
              </a:rPr>
              <a:t>output</a:t>
            </a:r>
            <a:endParaRPr/>
          </a:p>
          <a:p>
            <a:pPr algn="ctr">
              <a:defRPr/>
            </a:pPr>
            <a:r>
              <a:rPr sz="1050" b="0" i="0">
                <a:solidFill>
                  <a:srgbClr val="222222"/>
                </a:solidFill>
                <a:latin typeface="Calibri"/>
              </a:rPr>
              <a:t>ReconstructedChargedLambdas</a:t>
            </a:r>
            <a:br>
              <a:rPr sz="1050" b="0" i="0">
                <a:solidFill>
                  <a:srgbClr val="222222"/>
                </a:solidFill>
                <a:latin typeface="Calibri"/>
              </a:rPr>
            </a:br>
            <a:r>
              <a:rPr sz="1050" b="0" i="0">
                <a:solidFill>
                  <a:srgbClr val="222222"/>
                </a:solidFill>
                <a:latin typeface="Calibri"/>
              </a:rPr>
              <a:t>+ TruthSeeded twin</a:t>
            </a:r>
            <a:br>
              <a:rPr sz="1050" b="0" i="0">
                <a:solidFill>
                  <a:srgbClr val="222222"/>
                </a:solidFill>
                <a:latin typeface="Calibri"/>
              </a:rPr>
            </a:br>
            <a:r>
              <a:rPr sz="1050" b="0" i="0">
                <a:solidFill>
                  <a:srgbClr val="222222"/>
                </a:solidFill>
                <a:latin typeface="Calibri"/>
              </a:rPr>
              <a:t>PDG 3122, daughters linked</a:t>
            </a:r>
            <a:endParaRPr/>
          </a:p>
        </p:txBody>
      </p:sp>
      <p:cxnSp>
        <p:nvCxnSpPr>
          <p:cNvPr id="1045838039" name="Connector 9"/>
          <p:cNvCxnSpPr/>
          <p:nvPr/>
        </p:nvCxnSpPr>
        <p:spPr bwMode="auto">
          <a:xfrm>
            <a:off x="3703320" y="1709928"/>
            <a:ext cx="868680" cy="91440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878118" name="Connector 10"/>
          <p:cNvCxnSpPr/>
          <p:nvPr/>
        </p:nvCxnSpPr>
        <p:spPr bwMode="auto">
          <a:xfrm>
            <a:off x="3703320" y="2624328"/>
            <a:ext cx="868680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9079871" name="Connector 11"/>
          <p:cNvCxnSpPr/>
          <p:nvPr/>
        </p:nvCxnSpPr>
        <p:spPr bwMode="auto">
          <a:xfrm flipV="1">
            <a:off x="3703320" y="2624328"/>
            <a:ext cx="868680" cy="91440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5793668" name="Connector 12"/>
          <p:cNvCxnSpPr/>
          <p:nvPr/>
        </p:nvCxnSpPr>
        <p:spPr bwMode="auto">
          <a:xfrm>
            <a:off x="7863840" y="2624328"/>
            <a:ext cx="731520" cy="0"/>
          </a:xfrm>
          <a:prstGeom prst="line">
            <a:avLst/>
          </a:prstGeom>
          <a:ln w="22225">
            <a:solidFill>
              <a:srgbClr val="2C5AA0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36634505" name="Table 13"/>
          <p:cNvGraphicFramePr>
            <a:graphicFrameLocks xmlns:a="http://schemas.openxmlformats.org/drawingml/2006/main"/>
          </p:cNvGraphicFramePr>
          <p:nvPr/>
        </p:nvGraphicFramePr>
        <p:xfrm rot="0">
          <a:off x="502920" y="4343400"/>
          <a:ext cx="11183112" cy="1463040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2795778"/>
                <a:gridCol w="2795778"/>
                <a:gridCol w="2795778"/>
                <a:gridCol w="2795778"/>
              </a:tblGrid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cut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default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cut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default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2C5AA0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opening angle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&lt; 34 mrad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vertex-z proxy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−1.5 — 32 m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pair θ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&lt; 57 mrad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momentum asymmetry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&gt; 0.47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EBF0F8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line-line DCA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&lt; 90 mm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mass window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300" b="0" i="0">
                          <a:solidFill>
                            <a:srgbClr val="222222"/>
                          </a:solidFill>
                          <a:latin typeface="Calibri"/>
                        </a:rPr>
                        <a:t>±25 MeV</a:t>
                      </a:r>
                      <a:endParaRPr/>
                    </a:p>
                  </a:txBody>
                  <a:tcPr marL="73152" marR="73152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8672670" name="TextBox 14"/>
          <p:cNvSpPr txBox="1"/>
          <p:nvPr/>
        </p:nvSpPr>
        <p:spPr bwMode="auto">
          <a:xfrm>
            <a:off x="502920" y="6080760"/>
            <a:ext cx="11183112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sz="1200" b="0" i="0">
                <a:solidFill>
                  <a:srgbClr val="666666"/>
                </a:solidFill>
                <a:latin typeface="Calibri"/>
              </a:rPr>
              <a:t>Defaults from the ai-comb-lam baseline (99% marginal signal efficiency per cut); every value is a factory parameter. Pointing cut present, disabled by default.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ONLYOFFICE/9.4.0.129</Application>
  <PresentationFormat>On-screen Show (4:3)</PresentationFormat>
  <Paragraphs>0</Paragraphs>
  <Slides>24</Slides>
  <Notes>24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/>
  <cp:revision>3</cp:revision>
  <dcterms:created xsi:type="dcterms:W3CDTF">2013-01-27T09:14:16Z</dcterms:created>
  <dcterms:modified xsi:type="dcterms:W3CDTF">2026-08-31T13:59:04Z</dcterms:modified>
  <cp:category/>
</cp:coreProperties>
</file>